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9" r:id="rId4"/>
    <p:sldId id="260" r:id="rId5"/>
    <p:sldId id="261" r:id="rId6"/>
    <p:sldId id="258"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94909F-9000-4EE8-B298-5B6E6FB5D7F8}" v="95" dt="2021-02-21T04:38:31.5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7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C7A1637-C041-40A1-8DD6-C7455181BA77}" type="datetimeFigureOut">
              <a:rPr lang="en-US" smtClean="0"/>
              <a:t>2/20/2021</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08B2191C-B76D-4B2F-9E49-FC3053BB524A}" type="slidenum">
              <a:rPr lang="en-US" smtClean="0"/>
              <a:t>‹#›</a:t>
            </a:fld>
            <a:endParaRPr lang="en-US"/>
          </a:p>
        </p:txBody>
      </p:sp>
    </p:spTree>
    <p:extLst>
      <p:ext uri="{BB962C8B-B14F-4D97-AF65-F5344CB8AC3E}">
        <p14:creationId xmlns:p14="http://schemas.microsoft.com/office/powerpoint/2010/main" val="3768854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7A1637-C041-40A1-8DD6-C7455181BA77}" type="datetimeFigureOut">
              <a:rPr lang="en-US" smtClean="0"/>
              <a:t>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2191C-B76D-4B2F-9E49-FC3053BB524A}" type="slidenum">
              <a:rPr lang="en-US" smtClean="0"/>
              <a:t>‹#›</a:t>
            </a:fld>
            <a:endParaRPr lang="en-US"/>
          </a:p>
        </p:txBody>
      </p:sp>
    </p:spTree>
    <p:extLst>
      <p:ext uri="{BB962C8B-B14F-4D97-AF65-F5344CB8AC3E}">
        <p14:creationId xmlns:p14="http://schemas.microsoft.com/office/powerpoint/2010/main" val="631594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C7A1637-C041-40A1-8DD6-C7455181BA77}" type="datetimeFigureOut">
              <a:rPr lang="en-US" smtClean="0"/>
              <a:t>2/20/2021</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08B2191C-B76D-4B2F-9E49-FC3053BB524A}" type="slidenum">
              <a:rPr lang="en-US" smtClean="0"/>
              <a:t>‹#›</a:t>
            </a:fld>
            <a:endParaRPr lang="en-US"/>
          </a:p>
        </p:txBody>
      </p:sp>
    </p:spTree>
    <p:extLst>
      <p:ext uri="{BB962C8B-B14F-4D97-AF65-F5344CB8AC3E}">
        <p14:creationId xmlns:p14="http://schemas.microsoft.com/office/powerpoint/2010/main" val="1954726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7A1637-C041-40A1-8DD6-C7455181BA77}" type="datetimeFigureOut">
              <a:rPr lang="en-US" smtClean="0"/>
              <a:t>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08B2191C-B76D-4B2F-9E49-FC3053BB524A}" type="slidenum">
              <a:rPr lang="en-US" smtClean="0"/>
              <a:t>‹#›</a:t>
            </a:fld>
            <a:endParaRPr lang="en-US"/>
          </a:p>
        </p:txBody>
      </p:sp>
    </p:spTree>
    <p:extLst>
      <p:ext uri="{BB962C8B-B14F-4D97-AF65-F5344CB8AC3E}">
        <p14:creationId xmlns:p14="http://schemas.microsoft.com/office/powerpoint/2010/main" val="2759988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7A1637-C041-40A1-8DD6-C7455181BA77}" type="datetimeFigureOut">
              <a:rPr lang="en-US" smtClean="0"/>
              <a:t>2/20/2021</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08B2191C-B76D-4B2F-9E49-FC3053BB524A}" type="slidenum">
              <a:rPr lang="en-US" smtClean="0"/>
              <a:t>‹#›</a:t>
            </a:fld>
            <a:endParaRPr lang="en-US"/>
          </a:p>
        </p:txBody>
      </p:sp>
    </p:spTree>
    <p:extLst>
      <p:ext uri="{BB962C8B-B14F-4D97-AF65-F5344CB8AC3E}">
        <p14:creationId xmlns:p14="http://schemas.microsoft.com/office/powerpoint/2010/main" val="599905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7A1637-C041-40A1-8DD6-C7455181BA77}" type="datetimeFigureOut">
              <a:rPr lang="en-US" smtClean="0"/>
              <a:t>2/20/2021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B2191C-B76D-4B2F-9E49-FC3053BB524A}" type="slidenum">
              <a:rPr lang="en-US" smtClean="0"/>
              <a:t>‹#›</a:t>
            </a:fld>
            <a:endParaRPr lang="en-US"/>
          </a:p>
        </p:txBody>
      </p:sp>
    </p:spTree>
    <p:extLst>
      <p:ext uri="{BB962C8B-B14F-4D97-AF65-F5344CB8AC3E}">
        <p14:creationId xmlns:p14="http://schemas.microsoft.com/office/powerpoint/2010/main" val="4187244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7A1637-C041-40A1-8DD6-C7455181BA77}" type="datetimeFigureOut">
              <a:rPr lang="en-US" smtClean="0"/>
              <a:t>2/20/2021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B2191C-B76D-4B2F-9E49-FC3053BB524A}" type="slidenum">
              <a:rPr lang="en-US" smtClean="0"/>
              <a:t>‹#›</a:t>
            </a:fld>
            <a:endParaRPr lang="en-US"/>
          </a:p>
        </p:txBody>
      </p:sp>
    </p:spTree>
    <p:extLst>
      <p:ext uri="{BB962C8B-B14F-4D97-AF65-F5344CB8AC3E}">
        <p14:creationId xmlns:p14="http://schemas.microsoft.com/office/powerpoint/2010/main" val="2556281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7A1637-C041-40A1-8DD6-C7455181BA77}" type="datetimeFigureOut">
              <a:rPr lang="en-US" smtClean="0"/>
              <a:t>2/20/2021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B2191C-B76D-4B2F-9E49-FC3053BB524A}" type="slidenum">
              <a:rPr lang="en-US" smtClean="0"/>
              <a:t>‹#›</a:t>
            </a:fld>
            <a:endParaRPr lang="en-US"/>
          </a:p>
        </p:txBody>
      </p:sp>
    </p:spTree>
    <p:extLst>
      <p:ext uri="{BB962C8B-B14F-4D97-AF65-F5344CB8AC3E}">
        <p14:creationId xmlns:p14="http://schemas.microsoft.com/office/powerpoint/2010/main" val="757734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7A1637-C041-40A1-8DD6-C7455181BA77}" type="datetimeFigureOut">
              <a:rPr lang="en-US" smtClean="0"/>
              <a:t>2/20/2021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B2191C-B76D-4B2F-9E49-FC3053BB524A}" type="slidenum">
              <a:rPr lang="en-US" smtClean="0"/>
              <a:t>‹#›</a:t>
            </a:fld>
            <a:endParaRPr lang="en-US"/>
          </a:p>
        </p:txBody>
      </p:sp>
    </p:spTree>
    <p:extLst>
      <p:ext uri="{BB962C8B-B14F-4D97-AF65-F5344CB8AC3E}">
        <p14:creationId xmlns:p14="http://schemas.microsoft.com/office/powerpoint/2010/main" val="3468909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C7A1637-C041-40A1-8DD6-C7455181BA77}" type="datetimeFigureOut">
              <a:rPr lang="en-US" smtClean="0"/>
              <a:t>2/20/2021</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08B2191C-B76D-4B2F-9E49-FC3053BB524A}" type="slidenum">
              <a:rPr lang="en-US" smtClean="0"/>
              <a:t>‹#›</a:t>
            </a:fld>
            <a:endParaRPr lang="en-US"/>
          </a:p>
        </p:txBody>
      </p:sp>
    </p:spTree>
    <p:extLst>
      <p:ext uri="{BB962C8B-B14F-4D97-AF65-F5344CB8AC3E}">
        <p14:creationId xmlns:p14="http://schemas.microsoft.com/office/powerpoint/2010/main" val="3936381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7A1637-C041-40A1-8DD6-C7455181BA77}" type="datetimeFigureOut">
              <a:rPr lang="en-US" smtClean="0"/>
              <a:t>2/20/2021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8B2191C-B76D-4B2F-9E49-FC3053BB524A}" type="slidenum">
              <a:rPr lang="en-US" smtClean="0"/>
              <a:t>‹#›</a:t>
            </a:fld>
            <a:endParaRPr lang="en-US"/>
          </a:p>
        </p:txBody>
      </p:sp>
    </p:spTree>
    <p:extLst>
      <p:ext uri="{BB962C8B-B14F-4D97-AF65-F5344CB8AC3E}">
        <p14:creationId xmlns:p14="http://schemas.microsoft.com/office/powerpoint/2010/main" val="3141265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C7A1637-C041-40A1-8DD6-C7455181BA77}" type="datetimeFigureOut">
              <a:rPr lang="en-US" smtClean="0"/>
              <a:t>2/20/2021</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08B2191C-B76D-4B2F-9E49-FC3053BB524A}"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2913315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relevant.software/blog/agile-software-development-lifecycle-phases-explaine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70EC6-1E15-4531-AAD5-96F2C23E3E3E}"/>
              </a:ext>
            </a:extLst>
          </p:cNvPr>
          <p:cNvSpPr>
            <a:spLocks noGrp="1"/>
          </p:cNvSpPr>
          <p:nvPr>
            <p:ph type="ctrTitle"/>
          </p:nvPr>
        </p:nvSpPr>
        <p:spPr/>
        <p:txBody>
          <a:bodyPr/>
          <a:lstStyle/>
          <a:p>
            <a:r>
              <a:rPr lang="en-US" dirty="0"/>
              <a:t>Agile Presentation</a:t>
            </a:r>
          </a:p>
        </p:txBody>
      </p:sp>
      <p:sp>
        <p:nvSpPr>
          <p:cNvPr id="3" name="Subtitle 2">
            <a:extLst>
              <a:ext uri="{FF2B5EF4-FFF2-40B4-BE49-F238E27FC236}">
                <a16:creationId xmlns:a16="http://schemas.microsoft.com/office/drawing/2014/main" id="{2099DF7A-61B6-49C0-9E92-E7B3E782E09D}"/>
              </a:ext>
            </a:extLst>
          </p:cNvPr>
          <p:cNvSpPr>
            <a:spLocks noGrp="1"/>
          </p:cNvSpPr>
          <p:nvPr>
            <p:ph type="subTitle" idx="1"/>
          </p:nvPr>
        </p:nvSpPr>
        <p:spPr/>
        <p:txBody>
          <a:bodyPr/>
          <a:lstStyle/>
          <a:p>
            <a:r>
              <a:rPr lang="en-US" dirty="0"/>
              <a:t>SNHU Travel – SCRUM Agile</a:t>
            </a:r>
          </a:p>
        </p:txBody>
      </p:sp>
    </p:spTree>
    <p:extLst>
      <p:ext uri="{BB962C8B-B14F-4D97-AF65-F5344CB8AC3E}">
        <p14:creationId xmlns:p14="http://schemas.microsoft.com/office/powerpoint/2010/main" val="3958795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64EEA-5DB9-4E87-972B-D137F75B4AD9}"/>
              </a:ext>
            </a:extLst>
          </p:cNvPr>
          <p:cNvSpPr>
            <a:spLocks noGrp="1"/>
          </p:cNvSpPr>
          <p:nvPr>
            <p:ph type="title"/>
          </p:nvPr>
        </p:nvSpPr>
        <p:spPr/>
        <p:txBody>
          <a:bodyPr/>
          <a:lstStyle/>
          <a:p>
            <a:r>
              <a:rPr lang="en-US" dirty="0"/>
              <a:t>Scrum-Agile Team Roles</a:t>
            </a:r>
          </a:p>
        </p:txBody>
      </p:sp>
      <p:sp>
        <p:nvSpPr>
          <p:cNvPr id="3" name="Content Placeholder 2">
            <a:extLst>
              <a:ext uri="{FF2B5EF4-FFF2-40B4-BE49-F238E27FC236}">
                <a16:creationId xmlns:a16="http://schemas.microsoft.com/office/drawing/2014/main" id="{A7E829EE-6218-447A-B6A9-5E3DE0F44472}"/>
              </a:ext>
            </a:extLst>
          </p:cNvPr>
          <p:cNvSpPr>
            <a:spLocks noGrp="1"/>
          </p:cNvSpPr>
          <p:nvPr>
            <p:ph sz="half" idx="1"/>
          </p:nvPr>
        </p:nvSpPr>
        <p:spPr>
          <a:xfrm>
            <a:off x="581191" y="2405803"/>
            <a:ext cx="5422390" cy="3633047"/>
          </a:xfrm>
        </p:spPr>
        <p:txBody>
          <a:bodyPr/>
          <a:lstStyle/>
          <a:p>
            <a:r>
              <a:rPr lang="en-US" dirty="0"/>
              <a:t>The Developer is an integral part of the team; tasked with assisting in the creation of the Sprint plan, adapting their plan daily based on scrum meetings, and holding each other accountable. The developers give the product backlog and user-stories life, without them, there is no product.</a:t>
            </a:r>
          </a:p>
          <a:p>
            <a:r>
              <a:rPr lang="en-US" dirty="0"/>
              <a:t>The Product Owner is responsible for maintaining the Product Backlog, communicating the product goal, and creating the backlog items. The product owner is essential as they act as the bridge between the developers and the users/stakeholders.</a:t>
            </a:r>
          </a:p>
          <a:p>
            <a:endParaRPr lang="en-US" dirty="0"/>
          </a:p>
        </p:txBody>
      </p:sp>
      <p:sp>
        <p:nvSpPr>
          <p:cNvPr id="4" name="Content Placeholder 3">
            <a:extLst>
              <a:ext uri="{FF2B5EF4-FFF2-40B4-BE49-F238E27FC236}">
                <a16:creationId xmlns:a16="http://schemas.microsoft.com/office/drawing/2014/main" id="{3E89B4F4-542D-4DC2-B823-675CF4DE81E5}"/>
              </a:ext>
            </a:extLst>
          </p:cNvPr>
          <p:cNvSpPr>
            <a:spLocks noGrp="1"/>
          </p:cNvSpPr>
          <p:nvPr>
            <p:ph sz="half" idx="2"/>
          </p:nvPr>
        </p:nvSpPr>
        <p:spPr/>
        <p:txBody>
          <a:bodyPr/>
          <a:lstStyle/>
          <a:p>
            <a:r>
              <a:rPr lang="en-US" dirty="0"/>
              <a:t>The Scrum Master is responsible coaching the team to be self-sufficient, helping the product owner with backlog management, and training the organization in Scrum principles. Without the Scrum master the team is denied a portion of accountability and Scrum-agile knowledge.</a:t>
            </a:r>
          </a:p>
          <a:p>
            <a:r>
              <a:rPr lang="en-US" dirty="0"/>
              <a:t>The Tester breaks away from traditional software development principles and focuses on assisting in quality assurance, continuous testing, and short feedback loops. They are essential to providing a complete and bug-free product.</a:t>
            </a:r>
          </a:p>
        </p:txBody>
      </p:sp>
      <p:sp>
        <p:nvSpPr>
          <p:cNvPr id="5" name="TextBox 4">
            <a:extLst>
              <a:ext uri="{FF2B5EF4-FFF2-40B4-BE49-F238E27FC236}">
                <a16:creationId xmlns:a16="http://schemas.microsoft.com/office/drawing/2014/main" id="{8B58E0DA-D1A2-4231-B2DA-115A3030C348}"/>
              </a:ext>
            </a:extLst>
          </p:cNvPr>
          <p:cNvSpPr txBox="1"/>
          <p:nvPr/>
        </p:nvSpPr>
        <p:spPr>
          <a:xfrm>
            <a:off x="4569416" y="6035297"/>
            <a:ext cx="30596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(Schwaber &amp; Sutherland. 2020)</a:t>
            </a:r>
          </a:p>
        </p:txBody>
      </p:sp>
    </p:spTree>
    <p:extLst>
      <p:ext uri="{BB962C8B-B14F-4D97-AF65-F5344CB8AC3E}">
        <p14:creationId xmlns:p14="http://schemas.microsoft.com/office/powerpoint/2010/main" val="203989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2DEF-06DC-4C6B-87B8-6B1FEE33BCFB}"/>
              </a:ext>
            </a:extLst>
          </p:cNvPr>
          <p:cNvSpPr>
            <a:spLocks noGrp="1"/>
          </p:cNvSpPr>
          <p:nvPr>
            <p:ph type="title"/>
          </p:nvPr>
        </p:nvSpPr>
        <p:spPr/>
        <p:txBody>
          <a:bodyPr/>
          <a:lstStyle/>
          <a:p>
            <a:r>
              <a:rPr lang="en-US" dirty="0"/>
              <a:t>Scrum-agile Phases</a:t>
            </a:r>
          </a:p>
        </p:txBody>
      </p:sp>
      <p:pic>
        <p:nvPicPr>
          <p:cNvPr id="6" name="Content Placeholder 5">
            <a:extLst>
              <a:ext uri="{FF2B5EF4-FFF2-40B4-BE49-F238E27FC236}">
                <a16:creationId xmlns:a16="http://schemas.microsoft.com/office/drawing/2014/main" id="{106B9B2F-C3F2-41F4-97DD-74B6D162540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22819" y="2168901"/>
            <a:ext cx="3892206" cy="4244814"/>
          </a:xfrm>
        </p:spPr>
      </p:pic>
      <p:sp>
        <p:nvSpPr>
          <p:cNvPr id="4" name="Content Placeholder 3">
            <a:extLst>
              <a:ext uri="{FF2B5EF4-FFF2-40B4-BE49-F238E27FC236}">
                <a16:creationId xmlns:a16="http://schemas.microsoft.com/office/drawing/2014/main" id="{97447E17-CBBE-4BCB-BFBD-3AB45D48B603}"/>
              </a:ext>
            </a:extLst>
          </p:cNvPr>
          <p:cNvSpPr>
            <a:spLocks noGrp="1"/>
          </p:cNvSpPr>
          <p:nvPr>
            <p:ph sz="half" idx="2"/>
          </p:nvPr>
        </p:nvSpPr>
        <p:spPr>
          <a:xfrm>
            <a:off x="6188417" y="2168101"/>
            <a:ext cx="5112426" cy="4246414"/>
          </a:xfrm>
        </p:spPr>
        <p:txBody>
          <a:bodyPr>
            <a:normAutofit lnSpcReduction="10000"/>
          </a:bodyPr>
          <a:lstStyle/>
          <a:p>
            <a:r>
              <a:rPr lang="en-US" dirty="0"/>
              <a:t>The sprint planning, lays out the ground work for what needs to be accomplished during the sprint.</a:t>
            </a:r>
          </a:p>
          <a:p>
            <a:r>
              <a:rPr lang="en-US" dirty="0"/>
              <a:t>The sprint is a fixed length event, e.g. one week, during this event each other event takes place.</a:t>
            </a:r>
          </a:p>
          <a:p>
            <a:r>
              <a:rPr lang="en-US" dirty="0"/>
              <a:t>The Daily scrum is a daily meeting, usually involving the developers/testers and scrum master. These meetings help hold the team accountable, and plan their work for the day.</a:t>
            </a:r>
          </a:p>
          <a:p>
            <a:r>
              <a:rPr lang="en-US" dirty="0"/>
              <a:t>The sprint review is an opportunity to reflect on the sprint and use the results to plan the next steps.</a:t>
            </a:r>
          </a:p>
          <a:p>
            <a:r>
              <a:rPr lang="en-US" dirty="0"/>
              <a:t>Lastly, the sprint retrospective builds on the sprint review and is used to find ways for the team to work more efficiently.</a:t>
            </a:r>
          </a:p>
        </p:txBody>
      </p:sp>
      <p:sp>
        <p:nvSpPr>
          <p:cNvPr id="3" name="TextBox 2">
            <a:extLst>
              <a:ext uri="{FF2B5EF4-FFF2-40B4-BE49-F238E27FC236}">
                <a16:creationId xmlns:a16="http://schemas.microsoft.com/office/drawing/2014/main" id="{AFAAC459-4B2F-486B-B888-2B008F767C9A}"/>
              </a:ext>
            </a:extLst>
          </p:cNvPr>
          <p:cNvSpPr txBox="1"/>
          <p:nvPr/>
        </p:nvSpPr>
        <p:spPr>
          <a:xfrm>
            <a:off x="5169976" y="6409839"/>
            <a:ext cx="18520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t>
            </a:r>
            <a:r>
              <a:rPr lang="en-US" dirty="0">
                <a:ea typeface="+mn-lt"/>
                <a:cs typeface="+mn-lt"/>
              </a:rPr>
              <a:t>Feoktistov, 2020)</a:t>
            </a:r>
          </a:p>
        </p:txBody>
      </p:sp>
    </p:spTree>
    <p:extLst>
      <p:ext uri="{BB962C8B-B14F-4D97-AF65-F5344CB8AC3E}">
        <p14:creationId xmlns:p14="http://schemas.microsoft.com/office/powerpoint/2010/main" val="2034032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857C9-5E5C-4AAE-BB98-E868D4F2FEE7}"/>
              </a:ext>
            </a:extLst>
          </p:cNvPr>
          <p:cNvSpPr>
            <a:spLocks noGrp="1"/>
          </p:cNvSpPr>
          <p:nvPr>
            <p:ph type="title"/>
          </p:nvPr>
        </p:nvSpPr>
        <p:spPr/>
        <p:txBody>
          <a:bodyPr/>
          <a:lstStyle/>
          <a:p>
            <a:r>
              <a:rPr lang="en-US" dirty="0"/>
              <a:t>Comparing Approaches</a:t>
            </a:r>
          </a:p>
        </p:txBody>
      </p:sp>
      <p:sp>
        <p:nvSpPr>
          <p:cNvPr id="3" name="Text Placeholder 2">
            <a:extLst>
              <a:ext uri="{FF2B5EF4-FFF2-40B4-BE49-F238E27FC236}">
                <a16:creationId xmlns:a16="http://schemas.microsoft.com/office/drawing/2014/main" id="{39CA5BBC-A959-4DAC-9A6D-6BBA8B91EE69}"/>
              </a:ext>
            </a:extLst>
          </p:cNvPr>
          <p:cNvSpPr>
            <a:spLocks noGrp="1"/>
          </p:cNvSpPr>
          <p:nvPr>
            <p:ph type="body" idx="1"/>
          </p:nvPr>
        </p:nvSpPr>
        <p:spPr/>
        <p:txBody>
          <a:bodyPr/>
          <a:lstStyle/>
          <a:p>
            <a:r>
              <a:rPr lang="en-US" dirty="0"/>
              <a:t>Waterfall</a:t>
            </a:r>
          </a:p>
        </p:txBody>
      </p:sp>
      <p:sp>
        <p:nvSpPr>
          <p:cNvPr id="4" name="Content Placeholder 3">
            <a:extLst>
              <a:ext uri="{FF2B5EF4-FFF2-40B4-BE49-F238E27FC236}">
                <a16:creationId xmlns:a16="http://schemas.microsoft.com/office/drawing/2014/main" id="{C80833AD-9727-497E-B938-A8DCBD71FCC6}"/>
              </a:ext>
            </a:extLst>
          </p:cNvPr>
          <p:cNvSpPr>
            <a:spLocks noGrp="1"/>
          </p:cNvSpPr>
          <p:nvPr>
            <p:ph sz="half" idx="2"/>
          </p:nvPr>
        </p:nvSpPr>
        <p:spPr>
          <a:xfrm>
            <a:off x="581194" y="2926052"/>
            <a:ext cx="5393100" cy="3601748"/>
          </a:xfrm>
        </p:spPr>
        <p:txBody>
          <a:bodyPr>
            <a:normAutofit fontScale="92500" lnSpcReduction="10000"/>
          </a:bodyPr>
          <a:lstStyle/>
          <a:p>
            <a:r>
              <a:rPr lang="en-US" dirty="0"/>
              <a:t>As the name implies, the waterfall methodology starts from the product’s conception and follows a fixed track until the end.</a:t>
            </a:r>
          </a:p>
          <a:p>
            <a:r>
              <a:rPr lang="en-US" dirty="0"/>
              <a:t>The product owner tends to only meet with users/stakeholders in the beginning of the process.</a:t>
            </a:r>
          </a:p>
          <a:p>
            <a:r>
              <a:rPr lang="en-US" dirty="0"/>
              <a:t>Testing doesn’t take place until development is done.</a:t>
            </a:r>
          </a:p>
          <a:p>
            <a:pPr marL="0" indent="0">
              <a:buNone/>
            </a:pPr>
            <a:r>
              <a:rPr lang="en-US" dirty="0"/>
              <a:t>Example:</a:t>
            </a:r>
          </a:p>
          <a:p>
            <a:pPr marL="0" indent="0">
              <a:buNone/>
            </a:pPr>
            <a:r>
              <a:rPr lang="en-US" dirty="0"/>
              <a:t>When SNHU Travel shifted from vacation destinations to wellness resorts, the product would have been all but completed, leading to a long arduous change that would have pushed back the release and finished with an inferior product.</a:t>
            </a:r>
          </a:p>
        </p:txBody>
      </p:sp>
      <p:sp>
        <p:nvSpPr>
          <p:cNvPr id="5" name="Text Placeholder 4">
            <a:extLst>
              <a:ext uri="{FF2B5EF4-FFF2-40B4-BE49-F238E27FC236}">
                <a16:creationId xmlns:a16="http://schemas.microsoft.com/office/drawing/2014/main" id="{D06BAB48-DDB6-438F-9FCE-C9DF1E56F6C3}"/>
              </a:ext>
            </a:extLst>
          </p:cNvPr>
          <p:cNvSpPr>
            <a:spLocks noGrp="1"/>
          </p:cNvSpPr>
          <p:nvPr>
            <p:ph type="body" sz="quarter" idx="3"/>
          </p:nvPr>
        </p:nvSpPr>
        <p:spPr/>
        <p:txBody>
          <a:bodyPr/>
          <a:lstStyle/>
          <a:p>
            <a:r>
              <a:rPr lang="en-US" dirty="0"/>
              <a:t>Scrum</a:t>
            </a:r>
          </a:p>
        </p:txBody>
      </p:sp>
      <p:sp>
        <p:nvSpPr>
          <p:cNvPr id="6" name="Content Placeholder 5">
            <a:extLst>
              <a:ext uri="{FF2B5EF4-FFF2-40B4-BE49-F238E27FC236}">
                <a16:creationId xmlns:a16="http://schemas.microsoft.com/office/drawing/2014/main" id="{E6589743-6B0F-4768-98E1-0846B97DDA91}"/>
              </a:ext>
            </a:extLst>
          </p:cNvPr>
          <p:cNvSpPr>
            <a:spLocks noGrp="1"/>
          </p:cNvSpPr>
          <p:nvPr>
            <p:ph sz="quarter" idx="4"/>
          </p:nvPr>
        </p:nvSpPr>
        <p:spPr>
          <a:xfrm>
            <a:off x="6217709" y="2926052"/>
            <a:ext cx="5393100" cy="3601748"/>
          </a:xfrm>
        </p:spPr>
        <p:txBody>
          <a:bodyPr>
            <a:normAutofit fontScale="92500" lnSpcReduction="10000"/>
          </a:bodyPr>
          <a:lstStyle/>
          <a:p>
            <a:r>
              <a:rPr lang="en-US" dirty="0"/>
              <a:t>Scrum-agile development takes place in fixed length sprints, each one almost containing everything from a waterfall methodology.</a:t>
            </a:r>
          </a:p>
          <a:p>
            <a:r>
              <a:rPr lang="en-US" dirty="0"/>
              <a:t>Product owner meets with users/stakeholders at the end of each sprint or even more.</a:t>
            </a:r>
          </a:p>
          <a:p>
            <a:r>
              <a:rPr lang="en-US" dirty="0"/>
              <a:t>Testing is engrained into the development process.</a:t>
            </a:r>
          </a:p>
          <a:p>
            <a:pPr marL="0" indent="0">
              <a:buNone/>
            </a:pPr>
            <a:r>
              <a:rPr lang="en-US" dirty="0"/>
              <a:t>Example:</a:t>
            </a:r>
          </a:p>
          <a:p>
            <a:pPr marL="0" indent="0">
              <a:buNone/>
            </a:pPr>
            <a:r>
              <a:rPr lang="en-US" dirty="0"/>
              <a:t>When SNHU Travel shifted from vacation destinations to wellness resorts, the team was able to change direction easily and efficiently. Resulting a in a complete product releasing on time.</a:t>
            </a:r>
          </a:p>
        </p:txBody>
      </p:sp>
      <p:sp>
        <p:nvSpPr>
          <p:cNvPr id="7" name="TextBox 6">
            <a:extLst>
              <a:ext uri="{FF2B5EF4-FFF2-40B4-BE49-F238E27FC236}">
                <a16:creationId xmlns:a16="http://schemas.microsoft.com/office/drawing/2014/main" id="{8DA426C4-6116-4CF1-8C46-418249923ECD}"/>
              </a:ext>
            </a:extLst>
          </p:cNvPr>
          <p:cNvSpPr txBox="1"/>
          <p:nvPr/>
        </p:nvSpPr>
        <p:spPr>
          <a:xfrm>
            <a:off x="5266840" y="6164449"/>
            <a:ext cx="16583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a:t>
            </a:r>
            <a:r>
              <a:rPr lang="en-US" dirty="0" err="1">
                <a:ea typeface="+mn-lt"/>
                <a:cs typeface="+mn-lt"/>
              </a:rPr>
              <a:t>Ghahrai</a:t>
            </a:r>
            <a:r>
              <a:rPr lang="en-US" dirty="0">
                <a:ea typeface="+mn-lt"/>
                <a:cs typeface="+mn-lt"/>
              </a:rPr>
              <a:t>, 2017)</a:t>
            </a:r>
            <a:endParaRPr lang="en-US" dirty="0"/>
          </a:p>
        </p:txBody>
      </p:sp>
    </p:spTree>
    <p:extLst>
      <p:ext uri="{BB962C8B-B14F-4D97-AF65-F5344CB8AC3E}">
        <p14:creationId xmlns:p14="http://schemas.microsoft.com/office/powerpoint/2010/main" val="1192733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DB94C-4206-462F-BBB7-3D5D1E4DB9AB}"/>
              </a:ext>
            </a:extLst>
          </p:cNvPr>
          <p:cNvSpPr>
            <a:spLocks noGrp="1"/>
          </p:cNvSpPr>
          <p:nvPr>
            <p:ph type="title"/>
          </p:nvPr>
        </p:nvSpPr>
        <p:spPr/>
        <p:txBody>
          <a:bodyPr/>
          <a:lstStyle/>
          <a:p>
            <a:r>
              <a:rPr lang="en-US" dirty="0"/>
              <a:t>Considerations</a:t>
            </a:r>
          </a:p>
        </p:txBody>
      </p:sp>
      <p:sp>
        <p:nvSpPr>
          <p:cNvPr id="3" name="Content Placeholder 2">
            <a:extLst>
              <a:ext uri="{FF2B5EF4-FFF2-40B4-BE49-F238E27FC236}">
                <a16:creationId xmlns:a16="http://schemas.microsoft.com/office/drawing/2014/main" id="{E525C4F4-6E41-4187-A32C-81CA816E782D}"/>
              </a:ext>
            </a:extLst>
          </p:cNvPr>
          <p:cNvSpPr>
            <a:spLocks noGrp="1"/>
          </p:cNvSpPr>
          <p:nvPr>
            <p:ph idx="1"/>
          </p:nvPr>
        </p:nvSpPr>
        <p:spPr/>
        <p:txBody>
          <a:bodyPr/>
          <a:lstStyle/>
          <a:p>
            <a:r>
              <a:rPr lang="en-US" dirty="0"/>
              <a:t>The Scrum-agile method worked wonders for the SNHU Travel project and team though that had to do with many factors, including the size, audience, release schedule, and more.</a:t>
            </a:r>
          </a:p>
          <a:p>
            <a:r>
              <a:rPr lang="en-US" dirty="0"/>
              <a:t>When contemplating the methodology to implement I would first consider the size of the product, SNHU Travel could have worked with a waterfall methodology due to its smaller size but the larger the project is, the more downsides waterfall includes.</a:t>
            </a:r>
          </a:p>
          <a:p>
            <a:r>
              <a:rPr lang="en-US" dirty="0"/>
              <a:t>The users is another consideration, is it a template software that will be utilized and tweaked by dozens of different companies with different needs? Or is it a specialized software made for a specific market?</a:t>
            </a:r>
          </a:p>
          <a:p>
            <a:r>
              <a:rPr lang="en-US" dirty="0"/>
              <a:t>Lastly, team-size is an important aspect to consider. SNHU Travel had a small team that did not require to be broken up but a larger project may have a much larger team that requires a different implementation, the two-pizza rule for example.</a:t>
            </a:r>
          </a:p>
        </p:txBody>
      </p:sp>
    </p:spTree>
    <p:extLst>
      <p:ext uri="{BB962C8B-B14F-4D97-AF65-F5344CB8AC3E}">
        <p14:creationId xmlns:p14="http://schemas.microsoft.com/office/powerpoint/2010/main" val="4012512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5BFC6-DFC0-4BEB-A800-4146E8E4D2B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A65F83F-C44C-4EC2-BD6B-EA02790FBD98}"/>
              </a:ext>
            </a:extLst>
          </p:cNvPr>
          <p:cNvSpPr>
            <a:spLocks noGrp="1"/>
          </p:cNvSpPr>
          <p:nvPr>
            <p:ph idx="1"/>
          </p:nvPr>
        </p:nvSpPr>
        <p:spPr/>
        <p:txBody>
          <a:bodyPr/>
          <a:lstStyle/>
          <a:p>
            <a:r>
              <a:rPr lang="en-US" dirty="0" err="1"/>
              <a:t>Feoktistov</a:t>
            </a:r>
            <a:r>
              <a:rPr lang="en-US" dirty="0"/>
              <a:t>, I. (2020, November 05). Agile software development LIFECYCLE Phases explained. Retrieved February 20, 2021, from </a:t>
            </a:r>
            <a:r>
              <a:rPr lang="en-US" dirty="0">
                <a:hlinkClick r:id="rId2"/>
              </a:rPr>
              <a:t>https://relevant.software/blog/agile-software-development-lifecycle-phases-explained/</a:t>
            </a:r>
            <a:endParaRPr lang="en-US" dirty="0"/>
          </a:p>
          <a:p>
            <a:pPr marL="0" indent="0">
              <a:buNone/>
            </a:pPr>
            <a:endParaRPr lang="en-US" dirty="0"/>
          </a:p>
          <a:p>
            <a:r>
              <a:rPr lang="en-US" dirty="0" err="1"/>
              <a:t>Ghahrai</a:t>
            </a:r>
            <a:r>
              <a:rPr lang="en-US" dirty="0"/>
              <a:t>, A. (2017, January 06). Agile testing mindset and the role of the agile tester. Retrieved February 20, 2021, from https://devqa.io/agile-testing-mindset-tester-role-agile-team/</a:t>
            </a:r>
          </a:p>
          <a:p>
            <a:endParaRPr lang="en-US" dirty="0"/>
          </a:p>
          <a:p>
            <a:r>
              <a:rPr lang="en-US" dirty="0" err="1"/>
              <a:t>Schwaber</a:t>
            </a:r>
            <a:r>
              <a:rPr lang="en-US" dirty="0"/>
              <a:t>, K., &amp; Sutherland, J. (2020). The 2020 Scrum </a:t>
            </a:r>
            <a:r>
              <a:rPr lang="en-US" dirty="0" err="1"/>
              <a:t>GuideTM</a:t>
            </a:r>
            <a:r>
              <a:rPr lang="en-US" dirty="0"/>
              <a:t>. Retrieved February 20, 2021, from https://www.scrumguides.org/scrum-guide.html</a:t>
            </a:r>
          </a:p>
          <a:p>
            <a:endParaRPr lang="en-US" dirty="0"/>
          </a:p>
        </p:txBody>
      </p:sp>
    </p:spTree>
    <p:extLst>
      <p:ext uri="{BB962C8B-B14F-4D97-AF65-F5344CB8AC3E}">
        <p14:creationId xmlns:p14="http://schemas.microsoft.com/office/powerpoint/2010/main" val="219941343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docProps/app.xml><?xml version="1.0" encoding="utf-8"?>
<Properties xmlns="http://schemas.openxmlformats.org/officeDocument/2006/extended-properties" xmlns:vt="http://schemas.openxmlformats.org/officeDocument/2006/docPropsVTypes">
  <Template>TM03457464[[fn=Dividend]]</Template>
  <TotalTime>190</TotalTime>
  <Words>750</Words>
  <Application>Microsoft Office PowerPoint</Application>
  <PresentationFormat>Widescreen</PresentationFormat>
  <Paragraphs>37</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Dividend</vt:lpstr>
      <vt:lpstr>Agile Presentation</vt:lpstr>
      <vt:lpstr>Scrum-Agile Team Roles</vt:lpstr>
      <vt:lpstr>Scrum-agile Phases</vt:lpstr>
      <vt:lpstr>Comparing Approaches</vt:lpstr>
      <vt:lpstr>Considerations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Presentation</dc:title>
  <dc:creator>Dunaway, James</dc:creator>
  <cp:lastModifiedBy>Dunaway, James</cp:lastModifiedBy>
  <cp:revision>36</cp:revision>
  <dcterms:created xsi:type="dcterms:W3CDTF">2021-02-20T17:29:03Z</dcterms:created>
  <dcterms:modified xsi:type="dcterms:W3CDTF">2021-02-21T04:38:58Z</dcterms:modified>
</cp:coreProperties>
</file>