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20"/>
  </p:notesMasterIdLst>
  <p:handoutMasterIdLst>
    <p:handoutMasterId r:id="rId21"/>
  </p:handoutMasterIdLst>
  <p:sldIdLst>
    <p:sldId id="317" r:id="rId5"/>
    <p:sldId id="326" r:id="rId6"/>
    <p:sldId id="340" r:id="rId7"/>
    <p:sldId id="339" r:id="rId8"/>
    <p:sldId id="341" r:id="rId9"/>
    <p:sldId id="342" r:id="rId10"/>
    <p:sldId id="338" r:id="rId11"/>
    <p:sldId id="347" r:id="rId12"/>
    <p:sldId id="348" r:id="rId13"/>
    <p:sldId id="344" r:id="rId14"/>
    <p:sldId id="345" r:id="rId15"/>
    <p:sldId id="346" r:id="rId16"/>
    <p:sldId id="325" r:id="rId17"/>
    <p:sldId id="343" r:id="rId18"/>
    <p:sldId id="349" r:id="rId1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66CCFF"/>
    <a:srgbClr val="99CCFF"/>
    <a:srgbClr val="6699FF"/>
    <a:srgbClr val="FFCC00"/>
    <a:srgbClr val="99CC00"/>
    <a:srgbClr val="6600FF"/>
    <a:srgbClr val="3366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52" autoAdjust="0"/>
  </p:normalViewPr>
  <p:slideViewPr>
    <p:cSldViewPr>
      <p:cViewPr varScale="1">
        <p:scale>
          <a:sx n="88" d="100"/>
          <a:sy n="88" d="100"/>
        </p:scale>
        <p:origin x="133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85" d="100"/>
          <a:sy n="85" d="100"/>
        </p:scale>
        <p:origin x="-37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496" tIns="46751" rIns="93496" bIns="46751" numCol="1" anchor="t" anchorCtr="0" compatLnSpc="1">
            <a:prstTxWarp prst="textNoShape">
              <a:avLst/>
            </a:prstTxWarp>
          </a:bodyPr>
          <a:lstStyle>
            <a:lvl1pPr>
              <a:defRPr sz="1200"/>
            </a:lvl1pPr>
          </a:lstStyle>
          <a:p>
            <a:endParaRPr lang="en-US" dirty="0"/>
          </a:p>
        </p:txBody>
      </p:sp>
      <p:sp>
        <p:nvSpPr>
          <p:cNvPr id="45059"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496" tIns="46751" rIns="93496" bIns="46751" numCol="1" anchor="t" anchorCtr="0" compatLnSpc="1">
            <a:prstTxWarp prst="textNoShape">
              <a:avLst/>
            </a:prstTxWarp>
          </a:bodyPr>
          <a:lstStyle>
            <a:lvl1pPr algn="r">
              <a:defRPr sz="1200"/>
            </a:lvl1pPr>
          </a:lstStyle>
          <a:p>
            <a:endParaRPr lang="en-US" dirty="0"/>
          </a:p>
        </p:txBody>
      </p:sp>
      <p:sp>
        <p:nvSpPr>
          <p:cNvPr id="45060"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496" tIns="46751" rIns="93496" bIns="46751" numCol="1" anchor="b" anchorCtr="0" compatLnSpc="1">
            <a:prstTxWarp prst="textNoShape">
              <a:avLst/>
            </a:prstTxWarp>
          </a:bodyPr>
          <a:lstStyle>
            <a:lvl1pPr>
              <a:defRPr sz="1200"/>
            </a:lvl1pPr>
          </a:lstStyle>
          <a:p>
            <a:endParaRPr lang="en-US" dirty="0"/>
          </a:p>
        </p:txBody>
      </p:sp>
      <p:sp>
        <p:nvSpPr>
          <p:cNvPr id="45061"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496" tIns="46751" rIns="93496" bIns="46751" numCol="1" anchor="b" anchorCtr="0" compatLnSpc="1">
            <a:prstTxWarp prst="textNoShape">
              <a:avLst/>
            </a:prstTxWarp>
          </a:bodyPr>
          <a:lstStyle>
            <a:lvl1pPr algn="r">
              <a:defRPr sz="1200"/>
            </a:lvl1pPr>
          </a:lstStyle>
          <a:p>
            <a:fld id="{794ED905-557C-4990-97F7-EF8D16602C45}" type="slidenum">
              <a:rPr lang="en-US"/>
              <a:pPr/>
              <a:t>‹#›</a:t>
            </a:fld>
            <a:endParaRPr lang="en-US" dirty="0"/>
          </a:p>
        </p:txBody>
      </p:sp>
    </p:spTree>
    <p:extLst>
      <p:ext uri="{BB962C8B-B14F-4D97-AF65-F5344CB8AC3E}">
        <p14:creationId xmlns:p14="http://schemas.microsoft.com/office/powerpoint/2010/main" val="1859476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496" tIns="46751" rIns="93496" bIns="46751" numCol="1" anchor="t" anchorCtr="0" compatLnSpc="1">
            <a:prstTxWarp prst="textNoShape">
              <a:avLst/>
            </a:prstTxWarp>
          </a:bodyPr>
          <a:lstStyle>
            <a:lvl1pPr>
              <a:defRPr sz="1200"/>
            </a:lvl1pPr>
          </a:lstStyle>
          <a:p>
            <a:endParaRPr lang="en-US" dirty="0"/>
          </a:p>
        </p:txBody>
      </p:sp>
      <p:sp>
        <p:nvSpPr>
          <p:cNvPr id="4198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496" tIns="46751" rIns="93496" bIns="46751" numCol="1" anchor="t" anchorCtr="0" compatLnSpc="1">
            <a:prstTxWarp prst="textNoShape">
              <a:avLst/>
            </a:prstTxWarp>
          </a:bodyPr>
          <a:lstStyle>
            <a:lvl1pPr algn="r">
              <a:defRPr sz="1200"/>
            </a:lvl1pPr>
          </a:lstStyle>
          <a:p>
            <a:endParaRPr lang="en-US" dirty="0"/>
          </a:p>
        </p:txBody>
      </p:sp>
      <p:sp>
        <p:nvSpPr>
          <p:cNvPr id="419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934720" y="4415791"/>
            <a:ext cx="5140960" cy="4183380"/>
          </a:xfrm>
          <a:prstGeom prst="rect">
            <a:avLst/>
          </a:prstGeom>
          <a:noFill/>
          <a:ln w="9525">
            <a:noFill/>
            <a:miter lim="800000"/>
            <a:headEnd/>
            <a:tailEnd/>
          </a:ln>
          <a:effectLst/>
        </p:spPr>
        <p:txBody>
          <a:bodyPr vert="horz" wrap="square" lIns="93496" tIns="46751" rIns="93496" bIns="4675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990"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496" tIns="46751" rIns="93496" bIns="46751" numCol="1" anchor="b" anchorCtr="0" compatLnSpc="1">
            <a:prstTxWarp prst="textNoShape">
              <a:avLst/>
            </a:prstTxWarp>
          </a:bodyPr>
          <a:lstStyle>
            <a:lvl1pPr>
              <a:defRPr sz="1200"/>
            </a:lvl1pPr>
          </a:lstStyle>
          <a:p>
            <a:endParaRPr lang="en-US" dirty="0"/>
          </a:p>
        </p:txBody>
      </p:sp>
      <p:sp>
        <p:nvSpPr>
          <p:cNvPr id="4199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496" tIns="46751" rIns="93496" bIns="46751" numCol="1" anchor="b" anchorCtr="0" compatLnSpc="1">
            <a:prstTxWarp prst="textNoShape">
              <a:avLst/>
            </a:prstTxWarp>
          </a:bodyPr>
          <a:lstStyle>
            <a:lvl1pPr algn="r">
              <a:defRPr sz="1200"/>
            </a:lvl1pPr>
          </a:lstStyle>
          <a:p>
            <a:fld id="{B812DD65-BADD-4A38-88AB-5B6E88992D6B}" type="slidenum">
              <a:rPr lang="en-US"/>
              <a:pPr/>
              <a:t>‹#›</a:t>
            </a:fld>
            <a:endParaRPr lang="en-US" dirty="0"/>
          </a:p>
        </p:txBody>
      </p:sp>
    </p:spTree>
    <p:extLst>
      <p:ext uri="{BB962C8B-B14F-4D97-AF65-F5344CB8AC3E}">
        <p14:creationId xmlns:p14="http://schemas.microsoft.com/office/powerpoint/2010/main" val="332356604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mn-ea"/>
        <a:cs typeface="+mn-cs"/>
      </a:defRPr>
    </a:lvl2pPr>
    <a:lvl3pPr marL="914400" algn="l" rtl="0" fontAlgn="base">
      <a:spcBef>
        <a:spcPct val="30000"/>
      </a:spcBef>
      <a:spcAft>
        <a:spcPct val="0"/>
      </a:spcAft>
      <a:defRPr sz="1200" kern="1200">
        <a:solidFill>
          <a:schemeClr val="tx1"/>
        </a:solidFill>
        <a:latin typeface="Times" pitchFamily="1" charset="0"/>
        <a:ea typeface="+mn-ea"/>
        <a:cs typeface="+mn-cs"/>
      </a:defRPr>
    </a:lvl3pPr>
    <a:lvl4pPr marL="1371600" algn="l" rtl="0" fontAlgn="base">
      <a:spcBef>
        <a:spcPct val="30000"/>
      </a:spcBef>
      <a:spcAft>
        <a:spcPct val="0"/>
      </a:spcAft>
      <a:defRPr sz="1200" kern="1200">
        <a:solidFill>
          <a:schemeClr val="tx1"/>
        </a:solidFill>
        <a:latin typeface="Times" pitchFamily="1" charset="0"/>
        <a:ea typeface="+mn-ea"/>
        <a:cs typeface="+mn-cs"/>
      </a:defRPr>
    </a:lvl4pPr>
    <a:lvl5pPr marL="1828800" algn="l" rtl="0" fontAlgn="base">
      <a:spcBef>
        <a:spcPct val="30000"/>
      </a:spcBef>
      <a:spcAft>
        <a:spcPct val="0"/>
      </a:spcAft>
      <a:defRPr sz="1200" kern="1200">
        <a:solidFill>
          <a:schemeClr val="tx1"/>
        </a:solidFill>
        <a:latin typeface="Times"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2</a:t>
            </a:fld>
            <a:endParaRPr lang="en-US"/>
          </a:p>
        </p:txBody>
      </p:sp>
    </p:spTree>
    <p:extLst>
      <p:ext uri="{BB962C8B-B14F-4D97-AF65-F5344CB8AC3E}">
        <p14:creationId xmlns:p14="http://schemas.microsoft.com/office/powerpoint/2010/main" val="2212429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11</a:t>
            </a:fld>
            <a:endParaRPr lang="en-US"/>
          </a:p>
        </p:txBody>
      </p:sp>
    </p:spTree>
    <p:extLst>
      <p:ext uri="{BB962C8B-B14F-4D97-AF65-F5344CB8AC3E}">
        <p14:creationId xmlns:p14="http://schemas.microsoft.com/office/powerpoint/2010/main" val="314685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12</a:t>
            </a:fld>
            <a:endParaRPr lang="en-US"/>
          </a:p>
        </p:txBody>
      </p:sp>
    </p:spTree>
    <p:extLst>
      <p:ext uri="{BB962C8B-B14F-4D97-AF65-F5344CB8AC3E}">
        <p14:creationId xmlns:p14="http://schemas.microsoft.com/office/powerpoint/2010/main" val="3287488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14</a:t>
            </a:fld>
            <a:endParaRPr lang="en-US"/>
          </a:p>
        </p:txBody>
      </p:sp>
    </p:spTree>
    <p:extLst>
      <p:ext uri="{BB962C8B-B14F-4D97-AF65-F5344CB8AC3E}">
        <p14:creationId xmlns:p14="http://schemas.microsoft.com/office/powerpoint/2010/main" val="68829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15</a:t>
            </a:fld>
            <a:endParaRPr lang="en-US"/>
          </a:p>
        </p:txBody>
      </p:sp>
    </p:spTree>
    <p:extLst>
      <p:ext uri="{BB962C8B-B14F-4D97-AF65-F5344CB8AC3E}">
        <p14:creationId xmlns:p14="http://schemas.microsoft.com/office/powerpoint/2010/main" val="305710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3</a:t>
            </a:fld>
            <a:endParaRPr lang="en-US"/>
          </a:p>
        </p:txBody>
      </p:sp>
    </p:spTree>
    <p:extLst>
      <p:ext uri="{BB962C8B-B14F-4D97-AF65-F5344CB8AC3E}">
        <p14:creationId xmlns:p14="http://schemas.microsoft.com/office/powerpoint/2010/main" val="4115515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4</a:t>
            </a:fld>
            <a:endParaRPr lang="en-US"/>
          </a:p>
        </p:txBody>
      </p:sp>
    </p:spTree>
    <p:extLst>
      <p:ext uri="{BB962C8B-B14F-4D97-AF65-F5344CB8AC3E}">
        <p14:creationId xmlns:p14="http://schemas.microsoft.com/office/powerpoint/2010/main" val="3272123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5</a:t>
            </a:fld>
            <a:endParaRPr lang="en-US"/>
          </a:p>
        </p:txBody>
      </p:sp>
    </p:spTree>
    <p:extLst>
      <p:ext uri="{BB962C8B-B14F-4D97-AF65-F5344CB8AC3E}">
        <p14:creationId xmlns:p14="http://schemas.microsoft.com/office/powerpoint/2010/main" val="210617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6</a:t>
            </a:fld>
            <a:endParaRPr lang="en-US"/>
          </a:p>
        </p:txBody>
      </p:sp>
    </p:spTree>
    <p:extLst>
      <p:ext uri="{BB962C8B-B14F-4D97-AF65-F5344CB8AC3E}">
        <p14:creationId xmlns:p14="http://schemas.microsoft.com/office/powerpoint/2010/main" val="44068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7</a:t>
            </a:fld>
            <a:endParaRPr lang="en-US"/>
          </a:p>
        </p:txBody>
      </p:sp>
    </p:spTree>
    <p:extLst>
      <p:ext uri="{BB962C8B-B14F-4D97-AF65-F5344CB8AC3E}">
        <p14:creationId xmlns:p14="http://schemas.microsoft.com/office/powerpoint/2010/main" val="34004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8</a:t>
            </a:fld>
            <a:endParaRPr lang="en-US"/>
          </a:p>
        </p:txBody>
      </p:sp>
    </p:spTree>
    <p:extLst>
      <p:ext uri="{BB962C8B-B14F-4D97-AF65-F5344CB8AC3E}">
        <p14:creationId xmlns:p14="http://schemas.microsoft.com/office/powerpoint/2010/main" val="256716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9</a:t>
            </a:fld>
            <a:endParaRPr lang="en-US"/>
          </a:p>
        </p:txBody>
      </p:sp>
    </p:spTree>
    <p:extLst>
      <p:ext uri="{BB962C8B-B14F-4D97-AF65-F5344CB8AC3E}">
        <p14:creationId xmlns:p14="http://schemas.microsoft.com/office/powerpoint/2010/main" val="276091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image of the MTT screen</a:t>
            </a:r>
            <a:r>
              <a:rPr lang="en-US" baseline="0" dirty="0" smtClean="0"/>
              <a:t> would be here. Also, if you are going to have a website with information about the MTT (</a:t>
            </a:r>
            <a:r>
              <a:rPr lang="en-US" baseline="0" dirty="0" err="1" smtClean="0"/>
              <a:t>faqs</a:t>
            </a:r>
            <a:r>
              <a:rPr lang="en-US" baseline="0" dirty="0" smtClean="0"/>
              <a:t>), this would be a good page to link to it. </a:t>
            </a:r>
            <a:endParaRPr lang="en-US" dirty="0"/>
          </a:p>
        </p:txBody>
      </p:sp>
      <p:sp>
        <p:nvSpPr>
          <p:cNvPr id="4" name="Slide Number Placeholder 3"/>
          <p:cNvSpPr>
            <a:spLocks noGrp="1"/>
          </p:cNvSpPr>
          <p:nvPr>
            <p:ph type="sldNum" sz="quarter" idx="10"/>
          </p:nvPr>
        </p:nvSpPr>
        <p:spPr/>
        <p:txBody>
          <a:bodyPr/>
          <a:lstStyle/>
          <a:p>
            <a:fld id="{2B96DCB5-82BC-448F-9F05-B22EDCEA25DD}" type="slidenum">
              <a:rPr lang="en-US" smtClean="0"/>
              <a:pPr/>
              <a:t>10</a:t>
            </a:fld>
            <a:endParaRPr lang="en-US"/>
          </a:p>
        </p:txBody>
      </p:sp>
    </p:spTree>
    <p:extLst>
      <p:ext uri="{BB962C8B-B14F-4D97-AF65-F5344CB8AC3E}">
        <p14:creationId xmlns:p14="http://schemas.microsoft.com/office/powerpoint/2010/main" val="400492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4876800" y="3886200"/>
            <a:ext cx="3733800" cy="2133600"/>
          </a:xfrm>
        </p:spPr>
        <p:txBody>
          <a:bodyPr anchor="t"/>
          <a:lstStyle>
            <a:lvl1pPr>
              <a:defRPr b="0"/>
            </a:lvl1pPr>
          </a:lstStyle>
          <a:p>
            <a:r>
              <a:rPr lang="en-US"/>
              <a:t>Click to edit Master title style</a:t>
            </a:r>
          </a:p>
        </p:txBody>
      </p:sp>
      <p:sp>
        <p:nvSpPr>
          <p:cNvPr id="68611" name="Rectangle 3"/>
          <p:cNvSpPr>
            <a:spLocks noGrp="1" noChangeArrowheads="1"/>
          </p:cNvSpPr>
          <p:nvPr>
            <p:ph type="subTitle" idx="1"/>
          </p:nvPr>
        </p:nvSpPr>
        <p:spPr>
          <a:xfrm>
            <a:off x="609600" y="3886200"/>
            <a:ext cx="3200400" cy="2057400"/>
          </a:xfrm>
        </p:spPr>
        <p:txBody>
          <a:bodyPr/>
          <a:lstStyle>
            <a:lvl1pPr marL="0" indent="0" algn="ctr">
              <a:buFontTx/>
              <a:buNone/>
              <a:defRPr/>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07950"/>
            <a:ext cx="2114550" cy="6140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07950"/>
            <a:ext cx="6191250" cy="6140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1529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90600"/>
            <a:ext cx="41529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07950"/>
            <a:ext cx="8458200" cy="501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990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hf sldNum="0" hdr="0" ftr="0" dt="0"/>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Arial" charset="0"/>
        </a:defRPr>
      </a:lvl2pPr>
      <a:lvl3pPr algn="l" rtl="0" fontAlgn="base">
        <a:spcBef>
          <a:spcPct val="0"/>
        </a:spcBef>
        <a:spcAft>
          <a:spcPct val="0"/>
        </a:spcAft>
        <a:defRPr sz="2400" b="1">
          <a:solidFill>
            <a:schemeClr val="tx1"/>
          </a:solidFill>
          <a:latin typeface="Arial" charset="0"/>
        </a:defRPr>
      </a:lvl3pPr>
      <a:lvl4pPr algn="l" rtl="0" fontAlgn="base">
        <a:spcBef>
          <a:spcPct val="0"/>
        </a:spcBef>
        <a:spcAft>
          <a:spcPct val="0"/>
        </a:spcAft>
        <a:defRPr sz="2400" b="1">
          <a:solidFill>
            <a:schemeClr val="tx1"/>
          </a:solidFill>
          <a:latin typeface="Arial" charset="0"/>
        </a:defRPr>
      </a:lvl4pPr>
      <a:lvl5pPr algn="l" rtl="0" fontAlgn="base">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chemeClr val="tx1"/>
          </a:solidFill>
          <a:latin typeface="Arial" charset="0"/>
        </a:defRPr>
      </a:lvl6pPr>
      <a:lvl7pPr marL="914400" algn="l" rtl="0" fontAlgn="base">
        <a:spcBef>
          <a:spcPct val="0"/>
        </a:spcBef>
        <a:spcAft>
          <a:spcPct val="0"/>
        </a:spcAft>
        <a:defRPr sz="2400" b="1">
          <a:solidFill>
            <a:schemeClr val="tx1"/>
          </a:solidFill>
          <a:latin typeface="Arial" charset="0"/>
        </a:defRPr>
      </a:lvl7pPr>
      <a:lvl8pPr marL="1371600" algn="l" rtl="0" fontAlgn="base">
        <a:spcBef>
          <a:spcPct val="0"/>
        </a:spcBef>
        <a:spcAft>
          <a:spcPct val="0"/>
        </a:spcAft>
        <a:defRPr sz="2400" b="1">
          <a:solidFill>
            <a:schemeClr val="tx1"/>
          </a:solidFill>
          <a:latin typeface="Arial" charset="0"/>
        </a:defRPr>
      </a:lvl8pPr>
      <a:lvl9pPr marL="1828800" algn="l" rtl="0" fontAlgn="base">
        <a:spcBef>
          <a:spcPct val="0"/>
        </a:spcBef>
        <a:spcAft>
          <a:spcPct val="0"/>
        </a:spcAft>
        <a:defRPr sz="2400" b="1">
          <a:solidFill>
            <a:schemeClr val="tx1"/>
          </a:solidFill>
          <a:latin typeface="Arial" charset="0"/>
        </a:defRPr>
      </a:lvl9pPr>
    </p:titleStyle>
    <p:bodyStyle>
      <a:lvl1pPr marL="342900" indent="-342900" algn="l" rtl="0" fontAlgn="base">
        <a:spcBef>
          <a:spcPct val="20000"/>
        </a:spcBef>
        <a:spcAft>
          <a:spcPct val="0"/>
        </a:spcAft>
        <a:buChar char="•"/>
        <a:defRPr>
          <a:solidFill>
            <a:schemeClr val="tx1"/>
          </a:solidFill>
          <a:latin typeface="+mn-lt"/>
          <a:ea typeface="+mn-ea"/>
          <a:cs typeface="+mn-cs"/>
        </a:defRPr>
      </a:lvl1pPr>
      <a:lvl2pPr marL="742950" indent="-285750" algn="l" rtl="0" fontAlgn="base">
        <a:spcBef>
          <a:spcPct val="20000"/>
        </a:spcBef>
        <a:spcAft>
          <a:spcPct val="0"/>
        </a:spcAft>
        <a:buChar char="–"/>
        <a:defRPr sz="1400">
          <a:solidFill>
            <a:schemeClr val="tx1"/>
          </a:solidFill>
          <a:latin typeface="+mn-lt"/>
        </a:defRPr>
      </a:lvl2pPr>
      <a:lvl3pPr marL="1143000" indent="-228600" algn="l" rtl="0" fontAlgn="base">
        <a:spcBef>
          <a:spcPct val="20000"/>
        </a:spcBef>
        <a:spcAft>
          <a:spcPct val="0"/>
        </a:spcAft>
        <a:buChar char="•"/>
        <a:defRPr sz="14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Manufacturing Task Tracker</a:t>
            </a:r>
            <a:r>
              <a:rPr lang="en-US" dirty="0"/>
              <a:t> </a:t>
            </a:r>
            <a:r>
              <a:rPr lang="en-US" dirty="0" smtClean="0"/>
              <a:t>(MTT) </a:t>
            </a:r>
            <a:br>
              <a:rPr lang="en-US" dirty="0" smtClean="0"/>
            </a:br>
            <a:r>
              <a:rPr lang="en-US" dirty="0" smtClean="0"/>
              <a:t/>
            </a:r>
            <a:br>
              <a:rPr lang="en-US" dirty="0" smtClean="0"/>
            </a:br>
            <a:r>
              <a:rPr lang="en-US" dirty="0" smtClean="0"/>
              <a:t>2017 Updates - Phase 3</a:t>
            </a:r>
            <a:br>
              <a:rPr lang="en-US" dirty="0" smtClean="0"/>
            </a:br>
            <a:r>
              <a:rPr lang="en-US" dirty="0" smtClean="0"/>
              <a:t/>
            </a:r>
            <a:br>
              <a:rPr lang="en-US" dirty="0" smtClean="0"/>
            </a:br>
            <a:r>
              <a:rPr lang="en-US" sz="1200" dirty="0" smtClean="0"/>
              <a:t>September, 2017</a:t>
            </a:r>
            <a:endParaRPr lang="en-US" sz="1200"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4349"/>
            <a:ext cx="8458200" cy="501650"/>
          </a:xfrm>
        </p:spPr>
        <p:txBody>
          <a:bodyPr/>
          <a:lstStyle/>
          <a:p>
            <a:r>
              <a:rPr lang="en-US" sz="2000" dirty="0" smtClean="0"/>
              <a:t>MTT Color Scheme Updates – Enter Task Header</a:t>
            </a:r>
            <a:endParaRPr lang="en-US" sz="2000" dirty="0"/>
          </a:p>
        </p:txBody>
      </p:sp>
      <p:sp>
        <p:nvSpPr>
          <p:cNvPr id="4" name="TextBox 3"/>
          <p:cNvSpPr txBox="1"/>
          <p:nvPr/>
        </p:nvSpPr>
        <p:spPr>
          <a:xfrm>
            <a:off x="333103" y="914400"/>
            <a:ext cx="8341579" cy="830997"/>
          </a:xfrm>
          <a:prstGeom prst="rect">
            <a:avLst/>
          </a:prstGeom>
          <a:noFill/>
        </p:spPr>
        <p:txBody>
          <a:bodyPr wrap="none" rtlCol="0">
            <a:spAutoFit/>
          </a:bodyPr>
          <a:lstStyle/>
          <a:p>
            <a:r>
              <a:rPr lang="en-US" dirty="0" smtClean="0"/>
              <a:t>MTT color scheme has been updated to have a more modern look </a:t>
            </a:r>
          </a:p>
          <a:p>
            <a:r>
              <a:rPr lang="en-US" dirty="0"/>
              <a:t>a</a:t>
            </a:r>
            <a:r>
              <a:rPr lang="en-US" dirty="0" smtClean="0"/>
              <a:t>nd feel</a:t>
            </a:r>
            <a:endParaRPr lang="en-US" dirty="0"/>
          </a:p>
        </p:txBody>
      </p:sp>
      <p:pic>
        <p:nvPicPr>
          <p:cNvPr id="5" name="Picture 4"/>
          <p:cNvPicPr>
            <a:picLocks noChangeAspect="1"/>
          </p:cNvPicPr>
          <p:nvPr/>
        </p:nvPicPr>
        <p:blipFill>
          <a:blip r:embed="rId3"/>
          <a:stretch>
            <a:fillRect/>
          </a:stretch>
        </p:blipFill>
        <p:spPr>
          <a:xfrm>
            <a:off x="214078" y="2362200"/>
            <a:ext cx="8529328" cy="3438525"/>
          </a:xfrm>
          <a:prstGeom prst="rect">
            <a:avLst/>
          </a:prstGeom>
          <a:ln>
            <a:solidFill>
              <a:schemeClr val="tx1"/>
            </a:solidFill>
          </a:ln>
        </p:spPr>
      </p:pic>
    </p:spTree>
    <p:extLst>
      <p:ext uri="{BB962C8B-B14F-4D97-AF65-F5344CB8AC3E}">
        <p14:creationId xmlns:p14="http://schemas.microsoft.com/office/powerpoint/2010/main" val="1494137475"/>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 y="112604"/>
            <a:ext cx="8458200" cy="501650"/>
          </a:xfrm>
        </p:spPr>
        <p:txBody>
          <a:bodyPr/>
          <a:lstStyle/>
          <a:p>
            <a:r>
              <a:rPr lang="en-US" sz="2000" dirty="0" smtClean="0"/>
              <a:t>MTT Color Scheme Updates – Reports</a:t>
            </a:r>
            <a:endParaRPr lang="en-US" sz="2000" dirty="0"/>
          </a:p>
        </p:txBody>
      </p:sp>
      <p:sp>
        <p:nvSpPr>
          <p:cNvPr id="4" name="TextBox 3"/>
          <p:cNvSpPr txBox="1"/>
          <p:nvPr/>
        </p:nvSpPr>
        <p:spPr>
          <a:xfrm>
            <a:off x="333103" y="914400"/>
            <a:ext cx="8341579" cy="830997"/>
          </a:xfrm>
          <a:prstGeom prst="rect">
            <a:avLst/>
          </a:prstGeom>
          <a:noFill/>
        </p:spPr>
        <p:txBody>
          <a:bodyPr wrap="none" rtlCol="0">
            <a:spAutoFit/>
          </a:bodyPr>
          <a:lstStyle/>
          <a:p>
            <a:r>
              <a:rPr lang="en-US" dirty="0" smtClean="0"/>
              <a:t>MTT color scheme has been updated to have a more modern look </a:t>
            </a:r>
          </a:p>
          <a:p>
            <a:r>
              <a:rPr lang="en-US" dirty="0"/>
              <a:t>a</a:t>
            </a:r>
            <a:r>
              <a:rPr lang="en-US" dirty="0" smtClean="0"/>
              <a:t>nd feel</a:t>
            </a:r>
            <a:endParaRPr lang="en-US" dirty="0"/>
          </a:p>
        </p:txBody>
      </p:sp>
      <p:pic>
        <p:nvPicPr>
          <p:cNvPr id="3" name="Picture 2"/>
          <p:cNvPicPr>
            <a:picLocks noChangeAspect="1"/>
          </p:cNvPicPr>
          <p:nvPr/>
        </p:nvPicPr>
        <p:blipFill>
          <a:blip r:embed="rId3"/>
          <a:stretch>
            <a:fillRect/>
          </a:stretch>
        </p:blipFill>
        <p:spPr>
          <a:xfrm>
            <a:off x="76200" y="1905000"/>
            <a:ext cx="8884517" cy="3900294"/>
          </a:xfrm>
          <a:prstGeom prst="rect">
            <a:avLst/>
          </a:prstGeom>
          <a:ln>
            <a:solidFill>
              <a:schemeClr val="tx1"/>
            </a:solidFill>
          </a:ln>
        </p:spPr>
      </p:pic>
    </p:spTree>
    <p:extLst>
      <p:ext uri="{BB962C8B-B14F-4D97-AF65-F5344CB8AC3E}">
        <p14:creationId xmlns:p14="http://schemas.microsoft.com/office/powerpoint/2010/main" val="210182965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951"/>
            <a:ext cx="8458200" cy="501650"/>
          </a:xfrm>
        </p:spPr>
        <p:txBody>
          <a:bodyPr/>
          <a:lstStyle/>
          <a:p>
            <a:r>
              <a:rPr lang="en-US" sz="2000" dirty="0" smtClean="0"/>
              <a:t>MTT Color Scheme Updates – Data Maintenance</a:t>
            </a:r>
            <a:endParaRPr lang="en-US" sz="2000" dirty="0"/>
          </a:p>
        </p:txBody>
      </p:sp>
      <p:sp>
        <p:nvSpPr>
          <p:cNvPr id="4" name="TextBox 3"/>
          <p:cNvSpPr txBox="1"/>
          <p:nvPr/>
        </p:nvSpPr>
        <p:spPr>
          <a:xfrm>
            <a:off x="333103" y="914400"/>
            <a:ext cx="8341579" cy="830997"/>
          </a:xfrm>
          <a:prstGeom prst="rect">
            <a:avLst/>
          </a:prstGeom>
          <a:noFill/>
        </p:spPr>
        <p:txBody>
          <a:bodyPr wrap="none" rtlCol="0">
            <a:spAutoFit/>
          </a:bodyPr>
          <a:lstStyle/>
          <a:p>
            <a:r>
              <a:rPr lang="en-US" dirty="0" smtClean="0"/>
              <a:t>MTT color scheme has been updated to have a more modern look </a:t>
            </a:r>
          </a:p>
          <a:p>
            <a:r>
              <a:rPr lang="en-US" dirty="0"/>
              <a:t>a</a:t>
            </a:r>
            <a:r>
              <a:rPr lang="en-US" dirty="0" smtClean="0"/>
              <a:t>nd feel</a:t>
            </a:r>
            <a:endParaRPr lang="en-US" dirty="0"/>
          </a:p>
        </p:txBody>
      </p:sp>
      <p:pic>
        <p:nvPicPr>
          <p:cNvPr id="5" name="Picture 4"/>
          <p:cNvPicPr>
            <a:picLocks noChangeAspect="1"/>
          </p:cNvPicPr>
          <p:nvPr/>
        </p:nvPicPr>
        <p:blipFill>
          <a:blip r:embed="rId3"/>
          <a:stretch>
            <a:fillRect/>
          </a:stretch>
        </p:blipFill>
        <p:spPr>
          <a:xfrm>
            <a:off x="228600" y="2050196"/>
            <a:ext cx="8668620" cy="3741003"/>
          </a:xfrm>
          <a:prstGeom prst="rect">
            <a:avLst/>
          </a:prstGeom>
          <a:ln>
            <a:solidFill>
              <a:schemeClr val="tx1"/>
            </a:solidFill>
          </a:ln>
        </p:spPr>
      </p:pic>
    </p:spTree>
    <p:extLst>
      <p:ext uri="{BB962C8B-B14F-4D97-AF65-F5344CB8AC3E}">
        <p14:creationId xmlns:p14="http://schemas.microsoft.com/office/powerpoint/2010/main" val="228900982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 y="97063"/>
            <a:ext cx="8458200" cy="501650"/>
          </a:xfrm>
        </p:spPr>
        <p:txBody>
          <a:bodyPr/>
          <a:lstStyle/>
          <a:p>
            <a:r>
              <a:rPr lang="en-US" dirty="0" smtClean="0"/>
              <a:t>Dropdown Type Ahead Feature</a:t>
            </a:r>
            <a:endParaRPr lang="en-US" dirty="0"/>
          </a:p>
        </p:txBody>
      </p:sp>
      <p:pic>
        <p:nvPicPr>
          <p:cNvPr id="3" name="Picture 2"/>
          <p:cNvPicPr>
            <a:picLocks noChangeAspect="1"/>
          </p:cNvPicPr>
          <p:nvPr/>
        </p:nvPicPr>
        <p:blipFill>
          <a:blip r:embed="rId3"/>
          <a:stretch>
            <a:fillRect/>
          </a:stretch>
        </p:blipFill>
        <p:spPr>
          <a:xfrm>
            <a:off x="2667000" y="2268501"/>
            <a:ext cx="2965269" cy="4552488"/>
          </a:xfrm>
          <a:prstGeom prst="rect">
            <a:avLst/>
          </a:prstGeom>
          <a:ln>
            <a:solidFill>
              <a:srgbClr val="000000"/>
            </a:solidFill>
          </a:ln>
        </p:spPr>
      </p:pic>
      <p:sp>
        <p:nvSpPr>
          <p:cNvPr id="4" name="TextBox 3"/>
          <p:cNvSpPr txBox="1"/>
          <p:nvPr/>
        </p:nvSpPr>
        <p:spPr>
          <a:xfrm>
            <a:off x="-6531" y="765698"/>
            <a:ext cx="8565999" cy="1200329"/>
          </a:xfrm>
          <a:prstGeom prst="rect">
            <a:avLst/>
          </a:prstGeom>
          <a:noFill/>
        </p:spPr>
        <p:txBody>
          <a:bodyPr wrap="none" rtlCol="0">
            <a:spAutoFit/>
          </a:bodyPr>
          <a:lstStyle/>
          <a:p>
            <a:r>
              <a:rPr lang="en-US" dirty="0" smtClean="0"/>
              <a:t>All MTT dropdowns have been converted to use type ahead </a:t>
            </a:r>
            <a:r>
              <a:rPr lang="en-US" dirty="0" smtClean="0"/>
              <a:t>search. </a:t>
            </a:r>
          </a:p>
          <a:p>
            <a:r>
              <a:rPr lang="en-US" dirty="0" smtClean="0"/>
              <a:t>Start </a:t>
            </a:r>
            <a:r>
              <a:rPr lang="en-US" dirty="0" smtClean="0"/>
              <a:t>typing whatever you are looking for and the list will locate </a:t>
            </a:r>
            <a:endParaRPr lang="en-US" dirty="0" smtClean="0"/>
          </a:p>
          <a:p>
            <a:r>
              <a:rPr lang="en-US" dirty="0"/>
              <a:t>m</a:t>
            </a:r>
            <a:r>
              <a:rPr lang="en-US" dirty="0" smtClean="0"/>
              <a:t>atching entries</a:t>
            </a:r>
            <a:r>
              <a:rPr lang="en-US" dirty="0" smtClean="0"/>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82"/>
            <a:ext cx="8458200" cy="501650"/>
          </a:xfrm>
        </p:spPr>
        <p:txBody>
          <a:bodyPr/>
          <a:lstStyle/>
          <a:p>
            <a:r>
              <a:rPr lang="en-US" dirty="0" smtClean="0"/>
              <a:t>Mobile Enabled </a:t>
            </a:r>
            <a:endParaRPr lang="en-US" dirty="0"/>
          </a:p>
        </p:txBody>
      </p:sp>
      <p:pic>
        <p:nvPicPr>
          <p:cNvPr id="2050"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8001000" cy="47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400" y="685800"/>
            <a:ext cx="8610600" cy="1015663"/>
          </a:xfrm>
          <a:prstGeom prst="rect">
            <a:avLst/>
          </a:prstGeom>
          <a:noFill/>
        </p:spPr>
        <p:txBody>
          <a:bodyPr wrap="square" rtlCol="0">
            <a:spAutoFit/>
          </a:bodyPr>
          <a:lstStyle/>
          <a:p>
            <a:r>
              <a:rPr lang="en-US" sz="2000" dirty="0"/>
              <a:t>MTT has been converted to a responsive design so that it can be used on any device or browser.  The MTT screens will resize based on the device size. You still have to be connected to the IP network in order to connect to MTT.</a:t>
            </a:r>
          </a:p>
        </p:txBody>
      </p:sp>
    </p:spTree>
    <p:extLst>
      <p:ext uri="{BB962C8B-B14F-4D97-AF65-F5344CB8AC3E}">
        <p14:creationId xmlns:p14="http://schemas.microsoft.com/office/powerpoint/2010/main" val="206304614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82"/>
            <a:ext cx="8458200" cy="501650"/>
          </a:xfrm>
        </p:spPr>
        <p:txBody>
          <a:bodyPr/>
          <a:lstStyle/>
          <a:p>
            <a:r>
              <a:rPr lang="en-US" dirty="0" smtClean="0"/>
              <a:t>MTT Help </a:t>
            </a:r>
            <a:endParaRPr lang="en-US" dirty="0"/>
          </a:p>
        </p:txBody>
      </p:sp>
      <p:sp>
        <p:nvSpPr>
          <p:cNvPr id="3" name="TextBox 2"/>
          <p:cNvSpPr txBox="1"/>
          <p:nvPr/>
        </p:nvSpPr>
        <p:spPr>
          <a:xfrm>
            <a:off x="152400" y="685800"/>
            <a:ext cx="8610600" cy="1323439"/>
          </a:xfrm>
          <a:prstGeom prst="rect">
            <a:avLst/>
          </a:prstGeom>
          <a:noFill/>
        </p:spPr>
        <p:txBody>
          <a:bodyPr wrap="square" rtlCol="0">
            <a:spAutoFit/>
          </a:bodyPr>
          <a:lstStyle/>
          <a:p>
            <a:r>
              <a:rPr lang="en-US" sz="2000" dirty="0" smtClean="0"/>
              <a:t>A new request area has been added to My-Help for MTT. When you have an issue</a:t>
            </a:r>
          </a:p>
          <a:p>
            <a:r>
              <a:rPr lang="en-US" sz="2000" dirty="0"/>
              <a:t>r</a:t>
            </a:r>
            <a:r>
              <a:rPr lang="en-US" sz="2000" dirty="0" smtClean="0"/>
              <a:t>equiring MTT support attention, please select or ask for </a:t>
            </a:r>
            <a:r>
              <a:rPr lang="en-US" sz="2000" b="1" dirty="0" err="1" smtClean="0"/>
              <a:t>Tasktracker</a:t>
            </a:r>
            <a:r>
              <a:rPr lang="en-US" sz="2000" dirty="0" smtClean="0"/>
              <a:t> as the request area for the ticket. This will get the ticket assigned to the appropriate team</a:t>
            </a:r>
            <a:endParaRPr lang="en-US" sz="2000" dirty="0"/>
          </a:p>
          <a:p>
            <a:r>
              <a:rPr lang="en-US" sz="2000" dirty="0" smtClean="0"/>
              <a:t>quicker.</a:t>
            </a:r>
          </a:p>
        </p:txBody>
      </p:sp>
      <p:pic>
        <p:nvPicPr>
          <p:cNvPr id="5" name="Picture 4"/>
          <p:cNvPicPr>
            <a:picLocks noChangeAspect="1"/>
          </p:cNvPicPr>
          <p:nvPr/>
        </p:nvPicPr>
        <p:blipFill>
          <a:blip r:embed="rId3"/>
          <a:stretch>
            <a:fillRect/>
          </a:stretch>
        </p:blipFill>
        <p:spPr>
          <a:xfrm>
            <a:off x="500199" y="2667000"/>
            <a:ext cx="7981950" cy="3390900"/>
          </a:xfrm>
          <a:prstGeom prst="rect">
            <a:avLst/>
          </a:prstGeom>
          <a:ln>
            <a:solidFill>
              <a:srgbClr val="000000"/>
            </a:solidFill>
          </a:ln>
        </p:spPr>
      </p:pic>
    </p:spTree>
    <p:extLst>
      <p:ext uri="{BB962C8B-B14F-4D97-AF65-F5344CB8AC3E}">
        <p14:creationId xmlns:p14="http://schemas.microsoft.com/office/powerpoint/2010/main" val="300596352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30"/>
            <a:ext cx="8458200" cy="501650"/>
          </a:xfrm>
        </p:spPr>
        <p:txBody>
          <a:bodyPr/>
          <a:lstStyle/>
          <a:p>
            <a:r>
              <a:rPr lang="en-US" dirty="0" err="1" smtClean="0"/>
              <a:t>SecureIP</a:t>
            </a:r>
            <a:r>
              <a:rPr lang="en-US" dirty="0" smtClean="0"/>
              <a:t>/MTT Interface</a:t>
            </a:r>
            <a:endParaRPr lang="en-US" dirty="0"/>
          </a:p>
        </p:txBody>
      </p:sp>
      <p:sp>
        <p:nvSpPr>
          <p:cNvPr id="8" name="TextBox 7"/>
          <p:cNvSpPr txBox="1"/>
          <p:nvPr/>
        </p:nvSpPr>
        <p:spPr>
          <a:xfrm>
            <a:off x="151345" y="594360"/>
            <a:ext cx="8245270" cy="6063198"/>
          </a:xfrm>
          <a:prstGeom prst="rect">
            <a:avLst/>
          </a:prstGeom>
          <a:noFill/>
        </p:spPr>
        <p:txBody>
          <a:bodyPr wrap="none" rtlCol="0">
            <a:spAutoFit/>
          </a:bodyPr>
          <a:lstStyle/>
          <a:p>
            <a:r>
              <a:rPr lang="en-US" sz="2000" dirty="0" smtClean="0"/>
              <a:t>In the past, MTT employee lists were maintained by MTT </a:t>
            </a:r>
          </a:p>
          <a:p>
            <a:r>
              <a:rPr lang="en-US" sz="2000" dirty="0" smtClean="0"/>
              <a:t>Facility Administrators using the Data Maintenance/Employee </a:t>
            </a:r>
          </a:p>
          <a:p>
            <a:r>
              <a:rPr lang="en-US" sz="2000" dirty="0" smtClean="0"/>
              <a:t>Maintenance page. The new interface with </a:t>
            </a:r>
            <a:r>
              <a:rPr lang="en-US" sz="2000" dirty="0" err="1" smtClean="0"/>
              <a:t>SecureIP</a:t>
            </a:r>
            <a:r>
              <a:rPr lang="en-US" sz="2000" dirty="0" smtClean="0"/>
              <a:t> will keep the list </a:t>
            </a:r>
          </a:p>
          <a:p>
            <a:r>
              <a:rPr lang="en-US" sz="2000" dirty="0" smtClean="0"/>
              <a:t>updated automatically. (*)</a:t>
            </a:r>
          </a:p>
          <a:p>
            <a:endParaRPr lang="en-US" sz="2000" dirty="0"/>
          </a:p>
          <a:p>
            <a:r>
              <a:rPr lang="en-US" sz="2000" dirty="0" smtClean="0"/>
              <a:t>The following employee updates will be pushed to MTT</a:t>
            </a:r>
          </a:p>
          <a:p>
            <a:pPr marL="342900" indent="-342900">
              <a:buFont typeface="Arial" panose="020B0604020202020204" pitchFamily="34" charset="0"/>
              <a:buChar char="•"/>
            </a:pPr>
            <a:r>
              <a:rPr lang="en-US" sz="2000" dirty="0"/>
              <a:t>	</a:t>
            </a:r>
            <a:r>
              <a:rPr lang="en-US" sz="2000" dirty="0" smtClean="0"/>
              <a:t>New Hires</a:t>
            </a:r>
          </a:p>
          <a:p>
            <a:pPr marL="342900" indent="-342900">
              <a:buFont typeface="Arial" panose="020B0604020202020204" pitchFamily="34" charset="0"/>
              <a:buChar char="•"/>
            </a:pPr>
            <a:r>
              <a:rPr lang="en-US" sz="2000" dirty="0"/>
              <a:t>	</a:t>
            </a:r>
            <a:r>
              <a:rPr lang="en-US" sz="2000" dirty="0" smtClean="0"/>
              <a:t>Transfers</a:t>
            </a:r>
          </a:p>
          <a:p>
            <a:pPr marL="342900" indent="-342900">
              <a:buFont typeface="Arial" panose="020B0604020202020204" pitchFamily="34" charset="0"/>
              <a:buChar char="•"/>
            </a:pPr>
            <a:r>
              <a:rPr lang="en-US" sz="2000" dirty="0"/>
              <a:t>	</a:t>
            </a:r>
            <a:r>
              <a:rPr lang="en-US" sz="2000" dirty="0" smtClean="0"/>
              <a:t>Terminations</a:t>
            </a:r>
          </a:p>
          <a:p>
            <a:pPr marL="342900" indent="-342900">
              <a:buFont typeface="Arial" panose="020B0604020202020204" pitchFamily="34" charset="0"/>
              <a:buChar char="•"/>
            </a:pPr>
            <a:r>
              <a:rPr lang="en-US" sz="2000" dirty="0"/>
              <a:t>	</a:t>
            </a:r>
            <a:r>
              <a:rPr lang="en-US" sz="2000" dirty="0" smtClean="0"/>
              <a:t>Employee Data Changes (names, etc.)</a:t>
            </a:r>
          </a:p>
          <a:p>
            <a:pPr marL="342900" indent="-342900">
              <a:buFont typeface="Arial" panose="020B0604020202020204" pitchFamily="34" charset="0"/>
              <a:buChar char="•"/>
            </a:pPr>
            <a:endParaRPr lang="en-US" sz="2000" dirty="0"/>
          </a:p>
          <a:p>
            <a:r>
              <a:rPr lang="en-US" sz="2000" dirty="0" smtClean="0"/>
              <a:t>Nightly batch job runs to update MTT employee table</a:t>
            </a:r>
          </a:p>
          <a:p>
            <a:r>
              <a:rPr lang="en-US" sz="2000" dirty="0"/>
              <a:t>	</a:t>
            </a:r>
            <a:r>
              <a:rPr lang="en-US" sz="2000" dirty="0" smtClean="0"/>
              <a:t>@ 8 PM CST</a:t>
            </a:r>
          </a:p>
          <a:p>
            <a:endParaRPr lang="en-US" sz="2000" dirty="0" smtClean="0"/>
          </a:p>
          <a:p>
            <a:r>
              <a:rPr lang="en-US" sz="2000" dirty="0" smtClean="0"/>
              <a:t>Report sent via email to Facility Administrators for each site weekly </a:t>
            </a:r>
          </a:p>
          <a:p>
            <a:r>
              <a:rPr lang="en-US" sz="2000" dirty="0"/>
              <a:t>	</a:t>
            </a:r>
            <a:r>
              <a:rPr lang="en-US" sz="2000" dirty="0" smtClean="0"/>
              <a:t>on Wednesday @ 8 PM CST (includes Employee Maint Updates Last</a:t>
            </a:r>
          </a:p>
          <a:p>
            <a:r>
              <a:rPr lang="en-US" sz="2000" dirty="0" smtClean="0"/>
              <a:t>	7 Days, Unassigned Roles, Role Listing, Employee Listing)</a:t>
            </a:r>
          </a:p>
          <a:p>
            <a:endParaRPr lang="en-US" sz="2000" dirty="0" smtClean="0"/>
          </a:p>
          <a:p>
            <a:r>
              <a:rPr lang="en-US" sz="1400" dirty="0" smtClean="0"/>
              <a:t>*Virtual sites excluded from automated update : Global Technology, NAC EHS, </a:t>
            </a:r>
          </a:p>
          <a:p>
            <a:r>
              <a:rPr lang="en-US" sz="1400" dirty="0"/>
              <a:t>	</a:t>
            </a:r>
            <a:r>
              <a:rPr lang="en-US" sz="1400" dirty="0" smtClean="0"/>
              <a:t>Continuous Improvement Group (</a:t>
            </a:r>
            <a:r>
              <a:rPr lang="en-US" sz="1400" dirty="0" err="1" smtClean="0"/>
              <a:t>Blackshirts</a:t>
            </a:r>
            <a:r>
              <a:rPr lang="en-US" sz="1400" dirty="0" smtClean="0"/>
              <a:t>)</a:t>
            </a:r>
          </a:p>
        </p:txBody>
      </p:sp>
    </p:spTree>
    <p:extLst>
      <p:ext uri="{BB962C8B-B14F-4D97-AF65-F5344CB8AC3E}">
        <p14:creationId xmlns:p14="http://schemas.microsoft.com/office/powerpoint/2010/main" val="12729558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 y="76200"/>
            <a:ext cx="8458200" cy="501650"/>
          </a:xfrm>
        </p:spPr>
        <p:txBody>
          <a:bodyPr/>
          <a:lstStyle/>
          <a:p>
            <a:r>
              <a:rPr lang="en-US" dirty="0" err="1" smtClean="0"/>
              <a:t>SecureIP</a:t>
            </a:r>
            <a:r>
              <a:rPr lang="en-US" dirty="0" smtClean="0"/>
              <a:t>/MTT Interface - Reports</a:t>
            </a:r>
            <a:endParaRPr lang="en-US" dirty="0"/>
          </a:p>
        </p:txBody>
      </p:sp>
      <p:pic>
        <p:nvPicPr>
          <p:cNvPr id="4" name="Picture 3"/>
          <p:cNvPicPr>
            <a:picLocks noChangeAspect="1"/>
          </p:cNvPicPr>
          <p:nvPr/>
        </p:nvPicPr>
        <p:blipFill>
          <a:blip r:embed="rId3"/>
          <a:stretch>
            <a:fillRect/>
          </a:stretch>
        </p:blipFill>
        <p:spPr>
          <a:xfrm>
            <a:off x="152400" y="2819400"/>
            <a:ext cx="6858000" cy="3861940"/>
          </a:xfrm>
          <a:prstGeom prst="rect">
            <a:avLst/>
          </a:prstGeom>
          <a:ln>
            <a:solidFill>
              <a:schemeClr val="tx1"/>
            </a:solidFill>
          </a:ln>
        </p:spPr>
      </p:pic>
      <p:sp>
        <p:nvSpPr>
          <p:cNvPr id="5" name="TextBox 4"/>
          <p:cNvSpPr txBox="1"/>
          <p:nvPr/>
        </p:nvSpPr>
        <p:spPr>
          <a:xfrm>
            <a:off x="76200" y="658101"/>
            <a:ext cx="8460458" cy="1200329"/>
          </a:xfrm>
          <a:prstGeom prst="rect">
            <a:avLst/>
          </a:prstGeom>
          <a:noFill/>
        </p:spPr>
        <p:txBody>
          <a:bodyPr wrap="none" rtlCol="0">
            <a:spAutoFit/>
          </a:bodyPr>
          <a:lstStyle/>
          <a:p>
            <a:r>
              <a:rPr lang="en-US" sz="1800" b="1" dirty="0" smtClean="0"/>
              <a:t>Employee Maintenance Report Last 7 Days </a:t>
            </a:r>
            <a:r>
              <a:rPr lang="en-US" sz="1800" dirty="0" smtClean="0"/>
              <a:t>- This report will list any </a:t>
            </a:r>
          </a:p>
          <a:p>
            <a:r>
              <a:rPr lang="en-US" sz="1800" dirty="0" smtClean="0"/>
              <a:t>changes to the MTT employee table based on changes from </a:t>
            </a:r>
            <a:r>
              <a:rPr lang="en-US" sz="1800" dirty="0" err="1" smtClean="0"/>
              <a:t>SecureIP</a:t>
            </a:r>
            <a:r>
              <a:rPr lang="en-US" sz="1800" dirty="0" smtClean="0"/>
              <a:t> in the last 7 days. </a:t>
            </a:r>
          </a:p>
          <a:p>
            <a:r>
              <a:rPr lang="en-US" sz="1800" dirty="0" smtClean="0">
                <a:solidFill>
                  <a:srgbClr val="000000"/>
                </a:solidFill>
                <a:latin typeface="Times" panose="02020603050405020304" pitchFamily="18" charset="0"/>
                <a:cs typeface="Times" panose="02020603050405020304" pitchFamily="18" charset="0"/>
              </a:rPr>
              <a:t>Facility </a:t>
            </a:r>
            <a:r>
              <a:rPr lang="en-US" sz="1800" dirty="0">
                <a:solidFill>
                  <a:srgbClr val="000000"/>
                </a:solidFill>
                <a:latin typeface="Times" panose="02020603050405020304" pitchFamily="18" charset="0"/>
                <a:cs typeface="Times" panose="02020603050405020304" pitchFamily="18" charset="0"/>
              </a:rPr>
              <a:t>Admin needs to Review to ensure the </a:t>
            </a:r>
            <a:r>
              <a:rPr lang="en-US" sz="1800" dirty="0" err="1">
                <a:solidFill>
                  <a:srgbClr val="000000"/>
                </a:solidFill>
                <a:latin typeface="Times" panose="02020603050405020304" pitchFamily="18" charset="0"/>
                <a:cs typeface="Times" panose="02020603050405020304" pitchFamily="18" charset="0"/>
              </a:rPr>
              <a:t>SecureIP</a:t>
            </a:r>
            <a:r>
              <a:rPr lang="en-US" sz="1800" dirty="0">
                <a:solidFill>
                  <a:srgbClr val="000000"/>
                </a:solidFill>
                <a:latin typeface="Times" panose="02020603050405020304" pitchFamily="18" charset="0"/>
                <a:cs typeface="Times" panose="02020603050405020304" pitchFamily="18" charset="0"/>
              </a:rPr>
              <a:t> changes are valid for your </a:t>
            </a:r>
            <a:r>
              <a:rPr lang="en-US" sz="1800" dirty="0" smtClean="0">
                <a:solidFill>
                  <a:srgbClr val="000000"/>
                </a:solidFill>
                <a:latin typeface="Times" panose="02020603050405020304" pitchFamily="18" charset="0"/>
                <a:cs typeface="Times" panose="02020603050405020304" pitchFamily="18" charset="0"/>
              </a:rPr>
              <a:t>facility.</a:t>
            </a:r>
            <a:endParaRPr lang="en-US" sz="1800" dirty="0">
              <a:solidFill>
                <a:srgbClr val="000000"/>
              </a:solidFill>
              <a:latin typeface="Times" panose="02020603050405020304" pitchFamily="18" charset="0"/>
              <a:cs typeface="Times" panose="02020603050405020304" pitchFamily="18" charset="0"/>
            </a:endParaRPr>
          </a:p>
          <a:p>
            <a:endParaRPr lang="en-US" sz="1800" dirty="0"/>
          </a:p>
        </p:txBody>
      </p:sp>
      <p:sp>
        <p:nvSpPr>
          <p:cNvPr id="6" name="Rectangle 5"/>
          <p:cNvSpPr/>
          <p:nvPr/>
        </p:nvSpPr>
        <p:spPr>
          <a:xfrm>
            <a:off x="82731" y="1600200"/>
            <a:ext cx="8366760" cy="1631216"/>
          </a:xfrm>
          <a:prstGeom prst="rect">
            <a:avLst/>
          </a:prstGeom>
        </p:spPr>
        <p:txBody>
          <a:bodyPr wrap="square">
            <a:spAutoFit/>
          </a:bodyPr>
          <a:lstStyle/>
          <a:p>
            <a:r>
              <a:rPr lang="en-US" sz="1000" b="1" u="sng" dirty="0">
                <a:solidFill>
                  <a:srgbClr val="000000"/>
                </a:solidFill>
                <a:latin typeface="Arial" panose="020B0604020202020204" pitchFamily="34" charset="0"/>
              </a:rPr>
              <a:t>Section Definitions</a:t>
            </a:r>
          </a:p>
          <a:p>
            <a:r>
              <a:rPr lang="en-US" sz="1000" b="1" dirty="0" smtClean="0">
                <a:solidFill>
                  <a:srgbClr val="000000"/>
                </a:solidFill>
                <a:latin typeface="Arial" panose="020B0604020202020204" pitchFamily="34" charset="0"/>
              </a:rPr>
              <a:t>Inactivate</a:t>
            </a:r>
            <a:r>
              <a:rPr lang="en-US" sz="1000" dirty="0" smtClean="0">
                <a:solidFill>
                  <a:srgbClr val="000000"/>
                </a:solidFill>
                <a:latin typeface="Arial" panose="020B0604020202020204" pitchFamily="34" charset="0"/>
              </a:rPr>
              <a:t> </a:t>
            </a:r>
            <a:r>
              <a:rPr lang="en-US" sz="1000" dirty="0">
                <a:solidFill>
                  <a:srgbClr val="000000"/>
                </a:solidFill>
                <a:latin typeface="Arial" panose="020B0604020202020204" pitchFamily="34" charset="0"/>
              </a:rPr>
              <a:t>- Disabled record found in </a:t>
            </a:r>
            <a:r>
              <a:rPr lang="en-US" sz="1000" dirty="0" err="1">
                <a:solidFill>
                  <a:srgbClr val="000000"/>
                </a:solidFill>
                <a:latin typeface="Arial" panose="020B0604020202020204" pitchFamily="34" charset="0"/>
              </a:rPr>
              <a:t>SecureIP</a:t>
            </a:r>
            <a:r>
              <a:rPr lang="en-US" sz="1000" dirty="0">
                <a:solidFill>
                  <a:srgbClr val="000000"/>
                </a:solidFill>
                <a:latin typeface="Arial" panose="020B0604020202020204" pitchFamily="34" charset="0"/>
              </a:rPr>
              <a:t>. Set </a:t>
            </a:r>
            <a:r>
              <a:rPr lang="en-US" sz="1000" dirty="0" smtClean="0">
                <a:solidFill>
                  <a:srgbClr val="000000"/>
                </a:solidFill>
                <a:latin typeface="Arial" panose="020B0604020202020204" pitchFamily="34" charset="0"/>
              </a:rPr>
              <a:t>network ID </a:t>
            </a:r>
            <a:r>
              <a:rPr lang="en-US" sz="1000" dirty="0">
                <a:solidFill>
                  <a:srgbClr val="000000"/>
                </a:solidFill>
                <a:latin typeface="Arial" panose="020B0604020202020204" pitchFamily="34" charset="0"/>
              </a:rPr>
              <a:t>Inactive in MTT employee table. Cleanup routine executed.</a:t>
            </a:r>
          </a:p>
          <a:p>
            <a:r>
              <a:rPr lang="en-US" sz="1000" b="1" dirty="0">
                <a:solidFill>
                  <a:srgbClr val="000000"/>
                </a:solidFill>
                <a:latin typeface="Arial" panose="020B0604020202020204" pitchFamily="34" charset="0"/>
              </a:rPr>
              <a:t>Activate</a:t>
            </a:r>
            <a:r>
              <a:rPr lang="en-US" sz="1000" dirty="0">
                <a:solidFill>
                  <a:srgbClr val="000000"/>
                </a:solidFill>
                <a:latin typeface="Arial" panose="020B0604020202020204" pitchFamily="34" charset="0"/>
              </a:rPr>
              <a:t> - Record changed from inactive to active in MTT employee table</a:t>
            </a:r>
          </a:p>
          <a:p>
            <a:r>
              <a:rPr lang="en-US" sz="1000" b="1" dirty="0">
                <a:solidFill>
                  <a:srgbClr val="000000"/>
                </a:solidFill>
                <a:latin typeface="Arial" panose="020B0604020202020204" pitchFamily="34" charset="0"/>
              </a:rPr>
              <a:t>New</a:t>
            </a:r>
            <a:r>
              <a:rPr lang="en-US" sz="1000" dirty="0">
                <a:solidFill>
                  <a:srgbClr val="000000"/>
                </a:solidFill>
                <a:latin typeface="Arial" panose="020B0604020202020204" pitchFamily="34" charset="0"/>
              </a:rPr>
              <a:t> </a:t>
            </a:r>
            <a:r>
              <a:rPr lang="en-US" sz="1000" dirty="0" smtClean="0">
                <a:solidFill>
                  <a:srgbClr val="000000"/>
                </a:solidFill>
                <a:latin typeface="Arial" panose="020B0604020202020204" pitchFamily="34" charset="0"/>
              </a:rPr>
              <a:t>– Network ID </a:t>
            </a:r>
            <a:r>
              <a:rPr lang="en-US" sz="1000" dirty="0">
                <a:solidFill>
                  <a:srgbClr val="000000"/>
                </a:solidFill>
                <a:latin typeface="Arial" panose="020B0604020202020204" pitchFamily="34" charset="0"/>
              </a:rPr>
              <a:t>added to MTT employee table</a:t>
            </a:r>
          </a:p>
          <a:p>
            <a:r>
              <a:rPr lang="en-US" sz="1000" b="1" dirty="0">
                <a:solidFill>
                  <a:srgbClr val="000000"/>
                </a:solidFill>
                <a:latin typeface="Arial" panose="020B0604020202020204" pitchFamily="34" charset="0"/>
              </a:rPr>
              <a:t>Transfer In</a:t>
            </a:r>
            <a:r>
              <a:rPr lang="en-US" sz="1000" dirty="0">
                <a:solidFill>
                  <a:srgbClr val="000000"/>
                </a:solidFill>
                <a:latin typeface="Arial" panose="020B0604020202020204" pitchFamily="34" charset="0"/>
              </a:rPr>
              <a:t> - Person moved into your facility</a:t>
            </a:r>
          </a:p>
          <a:p>
            <a:r>
              <a:rPr lang="en-US" sz="1000" b="1" dirty="0">
                <a:solidFill>
                  <a:srgbClr val="000000"/>
                </a:solidFill>
                <a:latin typeface="Arial" panose="020B0604020202020204" pitchFamily="34" charset="0"/>
              </a:rPr>
              <a:t>Transfer Out </a:t>
            </a:r>
            <a:r>
              <a:rPr lang="en-US" sz="1000" dirty="0">
                <a:solidFill>
                  <a:srgbClr val="000000"/>
                </a:solidFill>
                <a:latin typeface="Arial" panose="020B0604020202020204" pitchFamily="34" charset="0"/>
              </a:rPr>
              <a:t>- Person moved out of your </a:t>
            </a:r>
            <a:r>
              <a:rPr lang="en-US" sz="1000" dirty="0" smtClean="0">
                <a:solidFill>
                  <a:srgbClr val="000000"/>
                </a:solidFill>
                <a:latin typeface="Arial" panose="020B0604020202020204" pitchFamily="34" charset="0"/>
              </a:rPr>
              <a:t>facility</a:t>
            </a:r>
          </a:p>
          <a:p>
            <a:endParaRPr lang="en-US" sz="1000" u="sng" dirty="0">
              <a:solidFill>
                <a:srgbClr val="000000"/>
              </a:solidFill>
              <a:latin typeface="Arial" panose="020B0604020202020204" pitchFamily="34" charset="0"/>
            </a:endParaRPr>
          </a:p>
          <a:p>
            <a:r>
              <a:rPr lang="en-US" sz="1000" dirty="0" smtClean="0">
                <a:solidFill>
                  <a:srgbClr val="000000"/>
                </a:solidFill>
                <a:latin typeface="Arial" panose="020B0604020202020204" pitchFamily="34" charset="0"/>
              </a:rPr>
              <a:t> </a:t>
            </a:r>
            <a:endParaRPr lang="en-US" sz="1000" dirty="0">
              <a:solidFill>
                <a:srgbClr val="000000"/>
              </a:solidFill>
              <a:latin typeface="Arial" panose="020B0604020202020204" pitchFamily="34" charset="0"/>
            </a:endParaRPr>
          </a:p>
          <a:p>
            <a:endParaRPr lang="en-US" sz="1000" dirty="0">
              <a:solidFill>
                <a:srgbClr val="000000"/>
              </a:solidFill>
              <a:latin typeface="Arial" panose="020B0604020202020204" pitchFamily="34" charset="0"/>
            </a:endParaRPr>
          </a:p>
          <a:p>
            <a:endParaRPr lang="en-US" sz="1000" u="sng" dirty="0">
              <a:solidFill>
                <a:srgbClr val="000000"/>
              </a:solidFill>
              <a:latin typeface="Arial" panose="020B0604020202020204" pitchFamily="34" charset="0"/>
            </a:endParaRPr>
          </a:p>
        </p:txBody>
      </p:sp>
    </p:spTree>
    <p:extLst>
      <p:ext uri="{BB962C8B-B14F-4D97-AF65-F5344CB8AC3E}">
        <p14:creationId xmlns:p14="http://schemas.microsoft.com/office/powerpoint/2010/main" val="292803625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SecureIP</a:t>
            </a:r>
            <a:r>
              <a:rPr lang="en-US" dirty="0" smtClean="0"/>
              <a:t>/MTT Interface - Reports</a:t>
            </a:r>
            <a:endParaRPr lang="en-US" dirty="0"/>
          </a:p>
        </p:txBody>
      </p:sp>
      <p:pic>
        <p:nvPicPr>
          <p:cNvPr id="3" name="Picture 2"/>
          <p:cNvPicPr>
            <a:picLocks noChangeAspect="1"/>
          </p:cNvPicPr>
          <p:nvPr/>
        </p:nvPicPr>
        <p:blipFill>
          <a:blip r:embed="rId3"/>
          <a:stretch>
            <a:fillRect/>
          </a:stretch>
        </p:blipFill>
        <p:spPr>
          <a:xfrm>
            <a:off x="381000" y="3505200"/>
            <a:ext cx="6934200" cy="2375755"/>
          </a:xfrm>
          <a:prstGeom prst="rect">
            <a:avLst/>
          </a:prstGeom>
          <a:ln>
            <a:solidFill>
              <a:schemeClr val="tx1"/>
            </a:solidFill>
          </a:ln>
        </p:spPr>
      </p:pic>
      <p:sp>
        <p:nvSpPr>
          <p:cNvPr id="7" name="TextBox 6"/>
          <p:cNvSpPr txBox="1"/>
          <p:nvPr/>
        </p:nvSpPr>
        <p:spPr>
          <a:xfrm>
            <a:off x="304800" y="907702"/>
            <a:ext cx="3486852" cy="461665"/>
          </a:xfrm>
          <a:prstGeom prst="rect">
            <a:avLst/>
          </a:prstGeom>
          <a:noFill/>
        </p:spPr>
        <p:txBody>
          <a:bodyPr wrap="none" rtlCol="0">
            <a:spAutoFit/>
          </a:bodyPr>
          <a:lstStyle/>
          <a:p>
            <a:r>
              <a:rPr lang="en-US" b="1" dirty="0" smtClean="0"/>
              <a:t>Unassigned Roles Report</a:t>
            </a:r>
            <a:endParaRPr lang="en-US" b="1" dirty="0"/>
          </a:p>
        </p:txBody>
      </p:sp>
      <p:sp>
        <p:nvSpPr>
          <p:cNvPr id="4" name="Rectangle 3"/>
          <p:cNvSpPr/>
          <p:nvPr/>
        </p:nvSpPr>
        <p:spPr>
          <a:xfrm>
            <a:off x="306976" y="1524000"/>
            <a:ext cx="8379824" cy="1323439"/>
          </a:xfrm>
          <a:prstGeom prst="rect">
            <a:avLst/>
          </a:prstGeom>
        </p:spPr>
        <p:txBody>
          <a:bodyPr wrap="square">
            <a:spAutoFit/>
          </a:bodyPr>
          <a:lstStyle/>
          <a:p>
            <a:pPr lvl="0"/>
            <a:r>
              <a:rPr lang="en-US" sz="1600" dirty="0" smtClean="0">
                <a:solidFill>
                  <a:srgbClr val="000000"/>
                </a:solidFill>
                <a:latin typeface="Times" panose="02020603050405020304" pitchFamily="18" charset="0"/>
                <a:cs typeface="Times" panose="02020603050405020304" pitchFamily="18" charset="0"/>
              </a:rPr>
              <a:t>This </a:t>
            </a:r>
            <a:r>
              <a:rPr lang="en-US" sz="1600" dirty="0">
                <a:solidFill>
                  <a:srgbClr val="000000"/>
                </a:solidFill>
                <a:latin typeface="Times" panose="02020603050405020304" pitchFamily="18" charset="0"/>
                <a:cs typeface="Times" panose="02020603050405020304" pitchFamily="18" charset="0"/>
              </a:rPr>
              <a:t>report contains the exceptions and names assigned to roles.  </a:t>
            </a:r>
          </a:p>
          <a:p>
            <a:pPr lvl="0"/>
            <a:r>
              <a:rPr lang="en-US" sz="1600" dirty="0">
                <a:solidFill>
                  <a:srgbClr val="000000"/>
                </a:solidFill>
                <a:latin typeface="Times" panose="02020603050405020304" pitchFamily="18" charset="0"/>
                <a:cs typeface="Times" panose="02020603050405020304" pitchFamily="18" charset="0"/>
              </a:rPr>
              <a:t>The Facility Administrator is responsible for:</a:t>
            </a:r>
          </a:p>
          <a:p>
            <a:pPr lvl="0"/>
            <a:r>
              <a:rPr lang="en-US" sz="1600" dirty="0">
                <a:solidFill>
                  <a:srgbClr val="000000"/>
                </a:solidFill>
                <a:latin typeface="Times" panose="02020603050405020304" pitchFamily="18" charset="0"/>
                <a:cs typeface="Times" panose="02020603050405020304" pitchFamily="18" charset="0"/>
              </a:rPr>
              <a:t>	1)  Any open task assigned to a role has at least one specific name assigned to the role.</a:t>
            </a:r>
          </a:p>
          <a:p>
            <a:pPr lvl="0"/>
            <a:r>
              <a:rPr lang="en-US" sz="1600" dirty="0">
                <a:solidFill>
                  <a:srgbClr val="000000"/>
                </a:solidFill>
                <a:latin typeface="Times" panose="02020603050405020304" pitchFamily="18" charset="0"/>
                <a:cs typeface="Times" panose="02020603050405020304" pitchFamily="18" charset="0"/>
              </a:rPr>
              <a:t>	2)  Reassigning open tasks assigned to a person that has left the company</a:t>
            </a:r>
          </a:p>
          <a:p>
            <a:pPr lvl="0"/>
            <a:r>
              <a:rPr lang="en-US" sz="1600" dirty="0">
                <a:solidFill>
                  <a:srgbClr val="000000"/>
                </a:solidFill>
                <a:latin typeface="Times" panose="02020603050405020304" pitchFamily="18" charset="0"/>
                <a:cs typeface="Times" panose="02020603050405020304" pitchFamily="18" charset="0"/>
              </a:rPr>
              <a:t>	3) Any MOC default approver role has at least one specific name assigned to the role.</a:t>
            </a:r>
          </a:p>
        </p:txBody>
      </p:sp>
    </p:spTree>
    <p:extLst>
      <p:ext uri="{BB962C8B-B14F-4D97-AF65-F5344CB8AC3E}">
        <p14:creationId xmlns:p14="http://schemas.microsoft.com/office/powerpoint/2010/main" val="99967912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293"/>
            <a:ext cx="8458200" cy="501650"/>
          </a:xfrm>
        </p:spPr>
        <p:txBody>
          <a:bodyPr/>
          <a:lstStyle/>
          <a:p>
            <a:r>
              <a:rPr lang="en-US" dirty="0" err="1" smtClean="0"/>
              <a:t>SecureIP</a:t>
            </a:r>
            <a:r>
              <a:rPr lang="en-US" dirty="0" smtClean="0"/>
              <a:t>/MTT Interface - Reports</a:t>
            </a:r>
            <a:endParaRPr lang="en-US" dirty="0"/>
          </a:p>
        </p:txBody>
      </p:sp>
      <p:sp>
        <p:nvSpPr>
          <p:cNvPr id="6" name="Rectangle 5"/>
          <p:cNvSpPr/>
          <p:nvPr/>
        </p:nvSpPr>
        <p:spPr>
          <a:xfrm>
            <a:off x="228600" y="596537"/>
            <a:ext cx="8366760" cy="1415772"/>
          </a:xfrm>
          <a:prstGeom prst="rect">
            <a:avLst/>
          </a:prstGeom>
        </p:spPr>
        <p:txBody>
          <a:bodyPr wrap="square">
            <a:spAutoFit/>
          </a:bodyPr>
          <a:lstStyle/>
          <a:p>
            <a:endParaRPr lang="en-US" sz="1000" dirty="0">
              <a:solidFill>
                <a:srgbClr val="000000"/>
              </a:solidFill>
              <a:latin typeface="Arial" panose="020B0604020202020204" pitchFamily="34" charset="0"/>
            </a:endParaRPr>
          </a:p>
          <a:p>
            <a:endParaRPr lang="en-US" sz="1000" dirty="0">
              <a:solidFill>
                <a:srgbClr val="000000"/>
              </a:solidFill>
              <a:latin typeface="Arial" panose="020B0604020202020204" pitchFamily="34" charset="0"/>
            </a:endParaRPr>
          </a:p>
          <a:p>
            <a:r>
              <a:rPr lang="en-US" sz="2000" b="1" dirty="0">
                <a:solidFill>
                  <a:srgbClr val="000000"/>
                </a:solidFill>
                <a:latin typeface="Times" panose="02020603050405020304" pitchFamily="18" charset="0"/>
                <a:cs typeface="Times" panose="02020603050405020304" pitchFamily="18" charset="0"/>
              </a:rPr>
              <a:t>Role Listing </a:t>
            </a:r>
            <a:r>
              <a:rPr lang="en-US" sz="2000" dirty="0">
                <a:solidFill>
                  <a:srgbClr val="000000"/>
                </a:solidFill>
                <a:latin typeface="Times" panose="02020603050405020304" pitchFamily="18" charset="0"/>
                <a:cs typeface="Times" panose="02020603050405020304" pitchFamily="18" charset="0"/>
              </a:rPr>
              <a:t>– This report is a listing of who is assigned to roles.  This should be kept up to date, and reviewed periodically</a:t>
            </a:r>
          </a:p>
          <a:p>
            <a:endParaRPr lang="en-US" sz="1600" dirty="0" smtClean="0">
              <a:solidFill>
                <a:srgbClr val="000000"/>
              </a:solidFill>
              <a:latin typeface="Times" panose="02020603050405020304" pitchFamily="18" charset="0"/>
              <a:cs typeface="Times" panose="02020603050405020304" pitchFamily="18" charset="0"/>
            </a:endParaRPr>
          </a:p>
          <a:p>
            <a:endParaRPr lang="en-US" sz="1000" u="sng" dirty="0">
              <a:solidFill>
                <a:srgbClr val="000000"/>
              </a:solidFill>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59080" y="2377786"/>
            <a:ext cx="8048625" cy="2333625"/>
          </a:xfrm>
          <a:prstGeom prst="rect">
            <a:avLst/>
          </a:prstGeom>
          <a:ln>
            <a:solidFill>
              <a:schemeClr val="tx1"/>
            </a:solidFill>
          </a:ln>
        </p:spPr>
      </p:pic>
    </p:spTree>
    <p:extLst>
      <p:ext uri="{BB962C8B-B14F-4D97-AF65-F5344CB8AC3E}">
        <p14:creationId xmlns:p14="http://schemas.microsoft.com/office/powerpoint/2010/main" val="272692282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001"/>
            <a:ext cx="8458200" cy="501650"/>
          </a:xfrm>
        </p:spPr>
        <p:txBody>
          <a:bodyPr/>
          <a:lstStyle/>
          <a:p>
            <a:r>
              <a:rPr lang="en-US" dirty="0" err="1" smtClean="0"/>
              <a:t>SecureIP</a:t>
            </a:r>
            <a:r>
              <a:rPr lang="en-US" dirty="0" smtClean="0"/>
              <a:t>/MTT Interface - Reports</a:t>
            </a:r>
            <a:endParaRPr lang="en-US" dirty="0"/>
          </a:p>
        </p:txBody>
      </p:sp>
      <p:sp>
        <p:nvSpPr>
          <p:cNvPr id="6" name="Rectangle 5"/>
          <p:cNvSpPr/>
          <p:nvPr/>
        </p:nvSpPr>
        <p:spPr>
          <a:xfrm>
            <a:off x="152400" y="317409"/>
            <a:ext cx="8839200" cy="1631216"/>
          </a:xfrm>
          <a:prstGeom prst="rect">
            <a:avLst/>
          </a:prstGeom>
        </p:spPr>
        <p:txBody>
          <a:bodyPr wrap="square">
            <a:spAutoFit/>
          </a:bodyPr>
          <a:lstStyle/>
          <a:p>
            <a:endParaRPr lang="en-US" sz="2000" dirty="0">
              <a:solidFill>
                <a:srgbClr val="000000"/>
              </a:solidFill>
              <a:latin typeface="Arial" panose="020B0604020202020204" pitchFamily="34" charset="0"/>
            </a:endParaRPr>
          </a:p>
          <a:p>
            <a:endParaRPr lang="en-US" sz="2000" dirty="0">
              <a:solidFill>
                <a:srgbClr val="000000"/>
              </a:solidFill>
              <a:latin typeface="Arial" panose="020B0604020202020204" pitchFamily="34" charset="0"/>
            </a:endParaRPr>
          </a:p>
          <a:p>
            <a:r>
              <a:rPr lang="en-US" sz="2000" b="1" dirty="0" smtClean="0">
                <a:solidFill>
                  <a:srgbClr val="000000"/>
                </a:solidFill>
                <a:latin typeface="Times" panose="02020603050405020304" pitchFamily="18" charset="0"/>
                <a:cs typeface="Times" panose="02020603050405020304" pitchFamily="18" charset="0"/>
              </a:rPr>
              <a:t>Employee </a:t>
            </a:r>
            <a:r>
              <a:rPr lang="en-US" sz="2000" b="1" dirty="0">
                <a:solidFill>
                  <a:srgbClr val="000000"/>
                </a:solidFill>
                <a:latin typeface="Times" panose="02020603050405020304" pitchFamily="18" charset="0"/>
                <a:cs typeface="Times" panose="02020603050405020304" pitchFamily="18" charset="0"/>
              </a:rPr>
              <a:t>Listing </a:t>
            </a:r>
            <a:r>
              <a:rPr lang="en-US" sz="2000" dirty="0">
                <a:solidFill>
                  <a:srgbClr val="000000"/>
                </a:solidFill>
                <a:latin typeface="Times" panose="02020603050405020304" pitchFamily="18" charset="0"/>
                <a:cs typeface="Times" panose="02020603050405020304" pitchFamily="18" charset="0"/>
              </a:rPr>
              <a:t>– This report is a list of all active employees for your information only.</a:t>
            </a:r>
          </a:p>
          <a:p>
            <a:endParaRPr lang="en-US" sz="2000" u="sng" dirty="0">
              <a:solidFill>
                <a:srgbClr val="000000"/>
              </a:solidFill>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1066800" y="2133600"/>
            <a:ext cx="6105525" cy="2895599"/>
          </a:xfrm>
          <a:prstGeom prst="rect">
            <a:avLst/>
          </a:prstGeom>
          <a:ln>
            <a:solidFill>
              <a:schemeClr val="tx1"/>
            </a:solidFill>
          </a:ln>
        </p:spPr>
      </p:pic>
    </p:spTree>
    <p:extLst>
      <p:ext uri="{BB962C8B-B14F-4D97-AF65-F5344CB8AC3E}">
        <p14:creationId xmlns:p14="http://schemas.microsoft.com/office/powerpoint/2010/main" val="217668380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7950"/>
            <a:ext cx="8458200" cy="501650"/>
          </a:xfrm>
        </p:spPr>
        <p:txBody>
          <a:bodyPr/>
          <a:lstStyle/>
          <a:p>
            <a:r>
              <a:rPr lang="en-US" dirty="0" smtClean="0"/>
              <a:t>MTT Color Scheme Updates – Task Search</a:t>
            </a:r>
            <a:endParaRPr lang="en-US" dirty="0"/>
          </a:p>
        </p:txBody>
      </p:sp>
      <p:sp>
        <p:nvSpPr>
          <p:cNvPr id="4" name="TextBox 3"/>
          <p:cNvSpPr txBox="1"/>
          <p:nvPr/>
        </p:nvSpPr>
        <p:spPr>
          <a:xfrm>
            <a:off x="333103" y="914400"/>
            <a:ext cx="8341579" cy="830997"/>
          </a:xfrm>
          <a:prstGeom prst="rect">
            <a:avLst/>
          </a:prstGeom>
          <a:noFill/>
        </p:spPr>
        <p:txBody>
          <a:bodyPr wrap="none" rtlCol="0">
            <a:spAutoFit/>
          </a:bodyPr>
          <a:lstStyle/>
          <a:p>
            <a:r>
              <a:rPr lang="en-US" dirty="0" smtClean="0"/>
              <a:t>MTT color scheme has been updated to have a more modern look </a:t>
            </a:r>
          </a:p>
          <a:p>
            <a:r>
              <a:rPr lang="en-US" dirty="0"/>
              <a:t>a</a:t>
            </a:r>
            <a:r>
              <a:rPr lang="en-US" dirty="0" smtClean="0"/>
              <a:t>nd feel</a:t>
            </a:r>
            <a:endParaRPr lang="en-US" dirty="0"/>
          </a:p>
        </p:txBody>
      </p:sp>
      <p:pic>
        <p:nvPicPr>
          <p:cNvPr id="3074"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0197"/>
            <a:ext cx="8763000" cy="4518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0345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7064"/>
            <a:ext cx="8458200" cy="501650"/>
          </a:xfrm>
        </p:spPr>
        <p:txBody>
          <a:bodyPr/>
          <a:lstStyle/>
          <a:p>
            <a:r>
              <a:rPr lang="en-US" dirty="0" smtClean="0"/>
              <a:t>MTT Color Scheme Updates – Task Listing</a:t>
            </a:r>
            <a:endParaRPr lang="en-US" dirty="0"/>
          </a:p>
        </p:txBody>
      </p:sp>
      <p:sp>
        <p:nvSpPr>
          <p:cNvPr id="4" name="TextBox 3"/>
          <p:cNvSpPr txBox="1"/>
          <p:nvPr/>
        </p:nvSpPr>
        <p:spPr>
          <a:xfrm>
            <a:off x="333103" y="914400"/>
            <a:ext cx="8341579" cy="830997"/>
          </a:xfrm>
          <a:prstGeom prst="rect">
            <a:avLst/>
          </a:prstGeom>
          <a:noFill/>
        </p:spPr>
        <p:txBody>
          <a:bodyPr wrap="none" rtlCol="0">
            <a:spAutoFit/>
          </a:bodyPr>
          <a:lstStyle/>
          <a:p>
            <a:r>
              <a:rPr lang="en-US" dirty="0" smtClean="0"/>
              <a:t>MTT color scheme has been updated to have a more modern look </a:t>
            </a:r>
          </a:p>
          <a:p>
            <a:r>
              <a:rPr lang="en-US" dirty="0"/>
              <a:t>a</a:t>
            </a:r>
            <a:r>
              <a:rPr lang="en-US" dirty="0" smtClean="0"/>
              <a:t>nd feel</a:t>
            </a:r>
            <a:endParaRPr lang="en-US" dirty="0"/>
          </a:p>
        </p:txBody>
      </p:sp>
      <p:pic>
        <p:nvPicPr>
          <p:cNvPr id="5" name="Picture 4"/>
          <p:cNvPicPr>
            <a:picLocks noChangeAspect="1"/>
          </p:cNvPicPr>
          <p:nvPr/>
        </p:nvPicPr>
        <p:blipFill>
          <a:blip r:embed="rId3"/>
          <a:stretch>
            <a:fillRect/>
          </a:stretch>
        </p:blipFill>
        <p:spPr>
          <a:xfrm>
            <a:off x="76200" y="2050197"/>
            <a:ext cx="8940209" cy="4173963"/>
          </a:xfrm>
          <a:prstGeom prst="rect">
            <a:avLst/>
          </a:prstGeom>
          <a:ln>
            <a:solidFill>
              <a:schemeClr val="tx1"/>
            </a:solidFill>
          </a:ln>
        </p:spPr>
      </p:pic>
    </p:spTree>
    <p:extLst>
      <p:ext uri="{BB962C8B-B14F-4D97-AF65-F5344CB8AC3E}">
        <p14:creationId xmlns:p14="http://schemas.microsoft.com/office/powerpoint/2010/main" val="287098408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773"/>
            <a:ext cx="8458200" cy="501650"/>
          </a:xfrm>
        </p:spPr>
        <p:txBody>
          <a:bodyPr/>
          <a:lstStyle/>
          <a:p>
            <a:r>
              <a:rPr lang="en-US" dirty="0" smtClean="0"/>
              <a:t>MTT Color Scheme Updates – Calendar</a:t>
            </a:r>
            <a:endParaRPr lang="en-US" dirty="0"/>
          </a:p>
        </p:txBody>
      </p:sp>
      <p:sp>
        <p:nvSpPr>
          <p:cNvPr id="4" name="TextBox 3"/>
          <p:cNvSpPr txBox="1"/>
          <p:nvPr/>
        </p:nvSpPr>
        <p:spPr>
          <a:xfrm>
            <a:off x="333103" y="914400"/>
            <a:ext cx="8341579" cy="830997"/>
          </a:xfrm>
          <a:prstGeom prst="rect">
            <a:avLst/>
          </a:prstGeom>
          <a:noFill/>
        </p:spPr>
        <p:txBody>
          <a:bodyPr wrap="none" rtlCol="0">
            <a:spAutoFit/>
          </a:bodyPr>
          <a:lstStyle/>
          <a:p>
            <a:r>
              <a:rPr lang="en-US" dirty="0" smtClean="0"/>
              <a:t>MTT color scheme has been updated to have a more modern look </a:t>
            </a:r>
          </a:p>
          <a:p>
            <a:r>
              <a:rPr lang="en-US" dirty="0"/>
              <a:t>a</a:t>
            </a:r>
            <a:r>
              <a:rPr lang="en-US" dirty="0" smtClean="0"/>
              <a:t>nd feel</a:t>
            </a:r>
            <a:endParaRPr lang="en-US" dirty="0"/>
          </a:p>
        </p:txBody>
      </p:sp>
      <p:pic>
        <p:nvPicPr>
          <p:cNvPr id="3" name="Picture 2"/>
          <p:cNvPicPr>
            <a:picLocks noChangeAspect="1"/>
          </p:cNvPicPr>
          <p:nvPr/>
        </p:nvPicPr>
        <p:blipFill>
          <a:blip r:embed="rId3"/>
          <a:stretch>
            <a:fillRect/>
          </a:stretch>
        </p:blipFill>
        <p:spPr>
          <a:xfrm>
            <a:off x="152400" y="2050197"/>
            <a:ext cx="8838009" cy="4143828"/>
          </a:xfrm>
          <a:prstGeom prst="rect">
            <a:avLst/>
          </a:prstGeom>
          <a:ln>
            <a:solidFill>
              <a:schemeClr val="tx1"/>
            </a:solidFill>
          </a:ln>
        </p:spPr>
      </p:pic>
    </p:spTree>
    <p:extLst>
      <p:ext uri="{BB962C8B-B14F-4D97-AF65-F5344CB8AC3E}">
        <p14:creationId xmlns:p14="http://schemas.microsoft.com/office/powerpoint/2010/main" val="657003992"/>
      </p:ext>
    </p:extLst>
  </p:cSld>
  <p:clrMapOvr>
    <a:masterClrMapping/>
  </p:clrMapOvr>
  <p:transition>
    <p:wipe dir="r"/>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72285CFB3F3941AEEC9BB81815EDC1" ma:contentTypeVersion="0" ma:contentTypeDescription="Create a new document." ma:contentTypeScope="" ma:versionID="c65bd017665d0201390c1fff0406f177">
  <xsd:schema xmlns:xsd="http://www.w3.org/2001/XMLSchema" xmlns:xs="http://www.w3.org/2001/XMLSchema" xmlns:p="http://schemas.microsoft.com/office/2006/metadata/properties" xmlns:ns2="5C287282-3FFB-4139-AEEC-9BB81815EDC1" targetNamespace="http://schemas.microsoft.com/office/2006/metadata/properties" ma:root="true" ma:fieldsID="23797df2e3180ce3c367bd021ab29b50" ns2:_="">
    <xsd:import namespace="5C287282-3FFB-4139-AEEC-9BB81815EDC1"/>
    <xsd:element name="properties">
      <xsd:complexType>
        <xsd:sequence>
          <xsd:element name="documentManagement">
            <xsd:complexType>
              <xsd:all>
                <xsd:element ref="ns2:Description0" minOccurs="0"/>
                <xsd:element ref="ns2: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87282-3FFB-4139-AEEC-9BB81815EDC1"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Component" ma:index="9" nillable="true" ma:displayName="Component" ma:default="RI Report" ma:format="Dropdown" ma:internalName="Component">
      <xsd:simpleType>
        <xsd:restriction base="dms:Choice">
          <xsd:enumeration value="ECO"/>
          <xsd:enumeration value="Pacesetter"/>
          <xsd:enumeration value="RI Entry"/>
          <xsd:enumeration value="RI Report"/>
          <xsd:enumeration value="RI Report II"/>
          <xsd:enumeration value="RI View"/>
          <xsd:enumeration value="US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omponent xmlns="5C287282-3FFB-4139-AEEC-9BB81815EDC1">RI Entry</Component>
    <Description0 xmlns="5C287282-3FFB-4139-AEEC-9BB81815EDC1">MTT Phase 3</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9C4A3A-D695-474C-A9CD-9640BB8E1549}"/>
</file>

<file path=customXml/itemProps2.xml><?xml version="1.0" encoding="utf-8"?>
<ds:datastoreItem xmlns:ds="http://schemas.openxmlformats.org/officeDocument/2006/customXml" ds:itemID="{8D8C93A2-867F-4A0B-A4BF-02530DDE8CEF}"/>
</file>

<file path=customXml/itemProps3.xml><?xml version="1.0" encoding="utf-8"?>
<ds:datastoreItem xmlns:ds="http://schemas.openxmlformats.org/officeDocument/2006/customXml" ds:itemID="{8A6D346B-A355-46DD-8AC7-F544C9FF4351}"/>
</file>

<file path=docProps/app.xml><?xml version="1.0" encoding="utf-8"?>
<Properties xmlns="http://schemas.openxmlformats.org/officeDocument/2006/extended-properties" xmlns:vt="http://schemas.openxmlformats.org/officeDocument/2006/docPropsVTypes">
  <Template/>
  <TotalTime>13851</TotalTime>
  <Words>1025</Words>
  <Application>Microsoft Office PowerPoint</Application>
  <PresentationFormat>On-screen Show (4:3)</PresentationFormat>
  <Paragraphs>105</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vt:lpstr>
      <vt:lpstr>Blank</vt:lpstr>
      <vt:lpstr>Manufacturing Task Tracker (MTT)   2017 Updates - Phase 3  September, 2017</vt:lpstr>
      <vt:lpstr>SecureIP/MTT Interface</vt:lpstr>
      <vt:lpstr>SecureIP/MTT Interface - Reports</vt:lpstr>
      <vt:lpstr>SecureIP/MTT Interface - Reports</vt:lpstr>
      <vt:lpstr>SecureIP/MTT Interface - Reports</vt:lpstr>
      <vt:lpstr>SecureIP/MTT Interface - Reports</vt:lpstr>
      <vt:lpstr>MTT Color Scheme Updates – Task Search</vt:lpstr>
      <vt:lpstr>MTT Color Scheme Updates – Task Listing</vt:lpstr>
      <vt:lpstr>MTT Color Scheme Updates – Calendar</vt:lpstr>
      <vt:lpstr>MTT Color Scheme Updates – Enter Task Header</vt:lpstr>
      <vt:lpstr>MTT Color Scheme Updates – Reports</vt:lpstr>
      <vt:lpstr>MTT Color Scheme Updates – Data Maintenance</vt:lpstr>
      <vt:lpstr>Dropdown Type Ahead Feature</vt:lpstr>
      <vt:lpstr>Mobile Enabled </vt:lpstr>
      <vt:lpstr>MTT Help </vt:lpstr>
    </vt:vector>
  </TitlesOfParts>
  <Company>International Paper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MTT Overview 2017 Phase 3 Updates New</dc:title>
  <dc:creator>Mike Baldwin</dc:creator>
  <cp:lastModifiedBy>Cathy Cox</cp:lastModifiedBy>
  <cp:revision>1518</cp:revision>
  <dcterms:created xsi:type="dcterms:W3CDTF">2004-08-04T22:10:25Z</dcterms:created>
  <dcterms:modified xsi:type="dcterms:W3CDTF">2017-09-12T17:23:01Z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0x0101008272285CFB3F3941AEEC9BB81815EDC1</vt:lpwstr>
  </property>
  <property fmtid="{D5CDD505-2E9C-101B-9397-08002B2CF9AE}" pid="3" name="_dlc_DocIdItemGuid">
    <vt:lpwstr>70d42bbf-d5e0-40cf-8aab-8972d2e73e86</vt:lpwstr>
  </property>
</Properties>
</file>