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77" r:id="rId5"/>
  </p:sldMasterIdLst>
  <p:notesMasterIdLst>
    <p:notesMasterId r:id="rId34"/>
  </p:notesMasterIdLst>
  <p:sldIdLst>
    <p:sldId id="267" r:id="rId6"/>
    <p:sldId id="261" r:id="rId7"/>
    <p:sldId id="277" r:id="rId8"/>
    <p:sldId id="279" r:id="rId9"/>
    <p:sldId id="278" r:id="rId10"/>
    <p:sldId id="280" r:id="rId11"/>
    <p:sldId id="281" r:id="rId12"/>
    <p:sldId id="283" r:id="rId13"/>
    <p:sldId id="282" r:id="rId14"/>
    <p:sldId id="293" r:id="rId15"/>
    <p:sldId id="287" r:id="rId16"/>
    <p:sldId id="295" r:id="rId17"/>
    <p:sldId id="296" r:id="rId18"/>
    <p:sldId id="289" r:id="rId19"/>
    <p:sldId id="285" r:id="rId20"/>
    <p:sldId id="311" r:id="rId21"/>
    <p:sldId id="305" r:id="rId22"/>
    <p:sldId id="299" r:id="rId23"/>
    <p:sldId id="315" r:id="rId24"/>
    <p:sldId id="307" r:id="rId25"/>
    <p:sldId id="309" r:id="rId26"/>
    <p:sldId id="310" r:id="rId27"/>
    <p:sldId id="312" r:id="rId28"/>
    <p:sldId id="298" r:id="rId29"/>
    <p:sldId id="316" r:id="rId30"/>
    <p:sldId id="301" r:id="rId31"/>
    <p:sldId id="302" r:id="rId32"/>
    <p:sldId id="303" r:id="rId3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0E553F"/>
    <a:srgbClr val="948A54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 snapToObjects="1" showGuides="1">
      <p:cViewPr>
        <p:scale>
          <a:sx n="77" d="100"/>
          <a:sy n="77" d="100"/>
        </p:scale>
        <p:origin x="1632" y="1320"/>
      </p:cViewPr>
      <p:guideLst>
        <p:guide orient="horz" pos="216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08EEEE-8C70-184F-AAA7-11ECB26C9571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A8EC2C-21F6-6648-8561-4CA5FF0F8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7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95DBE6-980D-5449-85F9-FAC981E3B9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46" y="1913814"/>
            <a:ext cx="9165396" cy="3229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5982" y="80185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876" y="4618436"/>
            <a:ext cx="9159876" cy="525065"/>
          </a:xfrm>
          <a:prstGeom prst="rect">
            <a:avLst/>
          </a:prstGeom>
          <a:solidFill>
            <a:srgbClr val="0E55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4115" y="4731753"/>
            <a:ext cx="3460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white"/>
                </a:solidFill>
                <a:ea typeface="Georgia" charset="0"/>
                <a:cs typeface="Georgia" charset="0"/>
              </a:rPr>
              <a:t>Inspired Packaging. A World of Difference.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396" y="4543426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11194"/>
            <a:ext cx="6858000" cy="1790700"/>
          </a:xfrm>
        </p:spPr>
        <p:txBody>
          <a:bodyPr anchor="b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70950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592871"/>
            <a:ext cx="514350" cy="273844"/>
          </a:xfrm>
        </p:spPr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25356"/>
            <a:ext cx="5672591" cy="99417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3FA6FD-4D86-3844-9CF8-6B6B9E07C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" y="1913815"/>
            <a:ext cx="9163046" cy="322968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5982" y="80185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876" y="4618436"/>
            <a:ext cx="9159876" cy="525065"/>
          </a:xfrm>
          <a:prstGeom prst="rect">
            <a:avLst/>
          </a:prstGeom>
          <a:solidFill>
            <a:srgbClr val="0E55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4115" y="4731753"/>
            <a:ext cx="3460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white"/>
                </a:solidFill>
                <a:ea typeface="Georgia" charset="0"/>
                <a:cs typeface="Georgia" charset="0"/>
              </a:rPr>
              <a:t>Inspired Packaging. A World of Difference.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396" y="4543426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E0B64E-6924-494C-B8EA-092AEAE5B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13811"/>
            <a:ext cx="9144000" cy="322968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5982" y="80185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876" y="4618436"/>
            <a:ext cx="9159876" cy="525065"/>
          </a:xfrm>
          <a:prstGeom prst="rect">
            <a:avLst/>
          </a:prstGeom>
          <a:solidFill>
            <a:srgbClr val="0E55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4115" y="4731753"/>
            <a:ext cx="3460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white"/>
                </a:solidFill>
                <a:ea typeface="Georgia" charset="0"/>
                <a:cs typeface="Georgia" charset="0"/>
              </a:rPr>
              <a:t>Inspired Packaging. A World of Difference.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396" y="4543426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Stock_000026674412XXXLargeLoRes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27304"/>
            <a:ext cx="9144000" cy="3235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5982" y="80185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876" y="4618436"/>
            <a:ext cx="9159876" cy="525065"/>
          </a:xfrm>
          <a:prstGeom prst="rect">
            <a:avLst/>
          </a:prstGeom>
          <a:solidFill>
            <a:srgbClr val="0E55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4115" y="4731753"/>
            <a:ext cx="3460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white"/>
                </a:solidFill>
                <a:ea typeface="Georgia" charset="0"/>
                <a:cs typeface="Georgia" charset="0"/>
              </a:rPr>
              <a:t>Inspired Packaging. A World of Difference.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396" y="4543426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9"/>
          <p:cNvSpPr/>
          <p:nvPr userDrawn="1"/>
        </p:nvSpPr>
        <p:spPr>
          <a:xfrm>
            <a:off x="0" y="4735176"/>
            <a:ext cx="9144000" cy="414436"/>
          </a:xfrm>
          <a:prstGeom prst="rect">
            <a:avLst/>
          </a:prstGeom>
          <a:solidFill>
            <a:srgbClr val="0E55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457178">
              <a:defRPr/>
            </a:pPr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93019" y="4817355"/>
            <a:ext cx="7786688" cy="26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78">
              <a:defRPr/>
            </a:pPr>
            <a:r>
              <a:rPr lang="en-US" sz="550" kern="0" dirty="0">
                <a:solidFill>
                  <a:sysClr val="window" lastClr="FFFFFF"/>
                </a:solidFill>
                <a:latin typeface="+mj-lt"/>
                <a:cs typeface="Verdana"/>
              </a:rPr>
              <a:t>This information is confidential and proprietary to Graphic Packaging International. </a:t>
            </a:r>
            <a:br>
              <a:rPr lang="en-US" sz="550" kern="0" dirty="0">
                <a:solidFill>
                  <a:sysClr val="window" lastClr="FFFFFF"/>
                </a:solidFill>
                <a:latin typeface="+mj-lt"/>
                <a:cs typeface="Verdana"/>
              </a:rPr>
            </a:br>
            <a:r>
              <a:rPr lang="en-US" sz="550" kern="0" dirty="0">
                <a:solidFill>
                  <a:sysClr val="window" lastClr="FFFFFF"/>
                </a:solidFill>
                <a:latin typeface="+mj-lt"/>
                <a:cs typeface="Verdana"/>
              </a:rPr>
              <a:t>Distribution to any third party is prohibited. </a:t>
            </a:r>
            <a:r>
              <a:rPr lang="en-US" sz="550" kern="0" dirty="0">
                <a:solidFill>
                  <a:sysClr val="window" lastClr="FFFFFF"/>
                </a:solidFill>
                <a:latin typeface="+mj-lt"/>
              </a:rPr>
              <a:t>©2021Graphic Packaging International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1396" y="4657729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88D008-0640-4504-BF87-5F767BB4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43" y="194769"/>
            <a:ext cx="6100957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9"/>
          <p:cNvSpPr/>
          <p:nvPr userDrawn="1"/>
        </p:nvSpPr>
        <p:spPr>
          <a:xfrm>
            <a:off x="0" y="4735176"/>
            <a:ext cx="9144000" cy="414436"/>
          </a:xfrm>
          <a:prstGeom prst="rect">
            <a:avLst/>
          </a:prstGeom>
          <a:solidFill>
            <a:srgbClr val="0E55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457178">
              <a:defRPr/>
            </a:pPr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93019" y="4817355"/>
            <a:ext cx="7786688" cy="265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78">
              <a:defRPr/>
            </a:pPr>
            <a:r>
              <a:rPr lang="en-US" sz="550" kern="0" dirty="0">
                <a:solidFill>
                  <a:sysClr val="window" lastClr="FFFFFF"/>
                </a:solidFill>
                <a:latin typeface="+mn-lt"/>
                <a:cs typeface="Verdana"/>
              </a:rPr>
              <a:t>This information is confidential and proprietary to Graphic Packaging International. </a:t>
            </a:r>
            <a:br>
              <a:rPr lang="en-US" sz="550" kern="0" dirty="0">
                <a:solidFill>
                  <a:sysClr val="window" lastClr="FFFFFF"/>
                </a:solidFill>
                <a:latin typeface="+mn-lt"/>
                <a:cs typeface="Verdana"/>
              </a:rPr>
            </a:br>
            <a:r>
              <a:rPr lang="en-US" sz="550" kern="0" dirty="0">
                <a:solidFill>
                  <a:sysClr val="window" lastClr="FFFFFF"/>
                </a:solidFill>
                <a:latin typeface="+mn-lt"/>
                <a:cs typeface="Verdana"/>
              </a:rPr>
              <a:t>Distribution to any third party is prohibited. </a:t>
            </a:r>
            <a:r>
              <a:rPr lang="en-US" sz="550" kern="0" dirty="0">
                <a:solidFill>
                  <a:sysClr val="window" lastClr="FFFFFF"/>
                </a:solidFill>
                <a:latin typeface="+mn-lt"/>
              </a:rPr>
              <a:t>©2021 Graphic Packaging International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1396" y="4657729"/>
            <a:ext cx="9165396" cy="7501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88D008-0640-4504-BF87-5F767BB4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43" y="19476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EB90C52-111D-4847-858D-F1AA1B200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843" y="194769"/>
            <a:ext cx="7886700" cy="751028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0E553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340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467" y="243149"/>
            <a:ext cx="2304562" cy="4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2" r:id="rId2"/>
    <p:sldLayoutId id="2147483816" r:id="rId3"/>
    <p:sldLayoutId id="2147483817" r:id="rId4"/>
    <p:sldLayoutId id="2147483741" r:id="rId5"/>
    <p:sldLayoutId id="2147483819" r:id="rId6"/>
    <p:sldLayoutId id="2147483811" r:id="rId7"/>
    <p:sldLayoutId id="2147483820" r:id="rId8"/>
    <p:sldLayoutId id="214748382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22465"/>
            <a:ext cx="5587093" cy="720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4370"/>
            <a:ext cx="7886700" cy="337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9284" y="4592871"/>
            <a:ext cx="406066" cy="24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2DA-A8CF-BD4B-AE1E-FB6BA5A2AC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66515" y="4921229"/>
            <a:ext cx="7786688" cy="176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78">
              <a:defRPr/>
            </a:pPr>
            <a:r>
              <a:rPr lang="en-US" sz="5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Verdana"/>
              </a:rPr>
              <a:t>This information is confidential and proprietary to Graphic Packaging International. Distribution to any third party is prohibited.  </a:t>
            </a:r>
            <a:r>
              <a:rPr lang="en-US" sz="5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©2021 Graphic Packaging International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7536" y="187900"/>
            <a:ext cx="1961883" cy="35231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E61F2-00C3-4D9A-918B-B44FAC721BF5}"/>
              </a:ext>
            </a:extLst>
          </p:cNvPr>
          <p:cNvGrpSpPr/>
          <p:nvPr userDrawn="1"/>
        </p:nvGrpSpPr>
        <p:grpSpPr>
          <a:xfrm>
            <a:off x="0" y="731679"/>
            <a:ext cx="9144000" cy="126465"/>
            <a:chOff x="0" y="962107"/>
            <a:chExt cx="9144000" cy="126465"/>
          </a:xfrm>
        </p:grpSpPr>
        <p:sp>
          <p:nvSpPr>
            <p:cNvPr id="13" name="Shape 39">
              <a:extLst>
                <a:ext uri="{FF2B5EF4-FFF2-40B4-BE49-F238E27FC236}">
                  <a16:creationId xmlns:a16="http://schemas.microsoft.com/office/drawing/2014/main" id="{5703A740-E81D-4D71-A2F1-CC12E3FD3BE6}"/>
                </a:ext>
              </a:extLst>
            </p:cNvPr>
            <p:cNvSpPr/>
            <p:nvPr userDrawn="1"/>
          </p:nvSpPr>
          <p:spPr>
            <a:xfrm>
              <a:off x="0" y="1003667"/>
              <a:ext cx="9144000" cy="84905"/>
            </a:xfrm>
            <a:prstGeom prst="rect">
              <a:avLst/>
            </a:prstGeom>
            <a:solidFill>
              <a:srgbClr val="0E553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defTabSz="457178">
                <a:defRPr/>
              </a:pPr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4B2DA-6A76-4F4A-92B5-20A52363597B}"/>
                </a:ext>
              </a:extLst>
            </p:cNvPr>
            <p:cNvSpPr/>
            <p:nvPr userDrawn="1"/>
          </p:nvSpPr>
          <p:spPr>
            <a:xfrm>
              <a:off x="0" y="962107"/>
              <a:ext cx="9144000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1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>
              <a:lumMod val="85000"/>
              <a:lumOff val="1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pitasktracker.graphicpkg.com/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pitasktracker.graphicpkg.com/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Tracker Training</a:t>
            </a:r>
          </a:p>
        </p:txBody>
      </p:sp>
    </p:spTree>
    <p:extLst>
      <p:ext uri="{BB962C8B-B14F-4D97-AF65-F5344CB8AC3E}">
        <p14:creationId xmlns:p14="http://schemas.microsoft.com/office/powerpoint/2010/main" val="9185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Tasks in Task Tracker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B460D-9E7D-4785-B292-C97E4E70D58F}"/>
              </a:ext>
            </a:extLst>
          </p:cNvPr>
          <p:cNvCxnSpPr>
            <a:cxnSpLocks/>
          </p:cNvCxnSpPr>
          <p:nvPr/>
        </p:nvCxnSpPr>
        <p:spPr>
          <a:xfrm flipH="1">
            <a:off x="3995322" y="3001820"/>
            <a:ext cx="104964" cy="406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935965-6E01-43D4-8299-4F23BF69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77" y="1178587"/>
            <a:ext cx="5587093" cy="3742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80141-6760-4519-8442-B9F871B68E0E}"/>
              </a:ext>
            </a:extLst>
          </p:cNvPr>
          <p:cNvSpPr/>
          <p:nvPr/>
        </p:nvSpPr>
        <p:spPr>
          <a:xfrm>
            <a:off x="1239496" y="614694"/>
            <a:ext cx="2631749" cy="551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3a.  Select tab at top to either to attach files or links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3EA58-51ED-4213-8433-00D19D113A18}"/>
              </a:ext>
            </a:extLst>
          </p:cNvPr>
          <p:cNvCxnSpPr>
            <a:cxnSpLocks/>
          </p:cNvCxnSpPr>
          <p:nvPr/>
        </p:nvCxnSpPr>
        <p:spPr>
          <a:xfrm>
            <a:off x="2392786" y="1202702"/>
            <a:ext cx="122218" cy="235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5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6E5913E-7EA5-4D9E-BA33-DCFFA2CD5A9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95" y="1175593"/>
            <a:ext cx="5586984" cy="3739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1F1729A-839C-4CCC-BB45-484C9EA8AAA6}"/>
              </a:ext>
            </a:extLst>
          </p:cNvPr>
          <p:cNvSpPr/>
          <p:nvPr/>
        </p:nvSpPr>
        <p:spPr>
          <a:xfrm>
            <a:off x="3056101" y="872677"/>
            <a:ext cx="2631749" cy="551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3b (links).  Enter the link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F6D6A3-3BBE-4273-8861-486895F1ABE2}"/>
              </a:ext>
            </a:extLst>
          </p:cNvPr>
          <p:cNvSpPr/>
          <p:nvPr/>
        </p:nvSpPr>
        <p:spPr>
          <a:xfrm>
            <a:off x="1811748" y="1981199"/>
            <a:ext cx="2555588" cy="177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6FD959-C470-4EB3-9145-7013CC980E46}"/>
              </a:ext>
            </a:extLst>
          </p:cNvPr>
          <p:cNvCxnSpPr>
            <a:cxnSpLocks/>
          </p:cNvCxnSpPr>
          <p:nvPr/>
        </p:nvCxnSpPr>
        <p:spPr>
          <a:xfrm>
            <a:off x="3318350" y="1448467"/>
            <a:ext cx="0" cy="453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8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AFEA7-08A3-46DF-BC45-1E11975A2EB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238475"/>
            <a:ext cx="4389120" cy="3383280"/>
          </a:xfrm>
          <a:prstGeom prst="rect">
            <a:avLst/>
          </a:prstGeom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5C276-BD66-46B8-8742-62EE00BA96B3}"/>
              </a:ext>
            </a:extLst>
          </p:cNvPr>
          <p:cNvCxnSpPr>
            <a:cxnSpLocks/>
          </p:cNvCxnSpPr>
          <p:nvPr/>
        </p:nvCxnSpPr>
        <p:spPr>
          <a:xfrm flipH="1">
            <a:off x="2399944" y="1238475"/>
            <a:ext cx="745865" cy="88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214AB-8D63-4243-BE09-57B345C0CC7D}"/>
              </a:ext>
            </a:extLst>
          </p:cNvPr>
          <p:cNvSpPr/>
          <p:nvPr/>
        </p:nvSpPr>
        <p:spPr>
          <a:xfrm>
            <a:off x="1624084" y="2401256"/>
            <a:ext cx="1258959" cy="1240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750E9-E96D-4151-996C-4D9C2588088B}"/>
              </a:ext>
            </a:extLst>
          </p:cNvPr>
          <p:cNvSpPr/>
          <p:nvPr/>
        </p:nvSpPr>
        <p:spPr>
          <a:xfrm>
            <a:off x="2987884" y="566705"/>
            <a:ext cx="2626108" cy="551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3c.  Once uploaded, select the attach files or link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A7FCE-F897-4119-8491-DC7C2FA87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58" y="1202262"/>
            <a:ext cx="4389120" cy="33832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6DE10-2509-4E44-AF34-9C6B7B5D3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4876" y="1120726"/>
            <a:ext cx="745865" cy="884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B9C7E2-37DF-4AAD-867A-1ADF1BF9A0DB}"/>
              </a:ext>
            </a:extLst>
          </p:cNvPr>
          <p:cNvSpPr/>
          <p:nvPr/>
        </p:nvSpPr>
        <p:spPr>
          <a:xfrm>
            <a:off x="6784069" y="2136233"/>
            <a:ext cx="1258959" cy="1240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7DEBB2-3057-4AC6-905E-183FBB4B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88" y="1194594"/>
            <a:ext cx="5413248" cy="3610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A4D8A-BAA2-4D9A-A734-9BF42CE72BD2}"/>
              </a:ext>
            </a:extLst>
          </p:cNvPr>
          <p:cNvCxnSpPr>
            <a:cxnSpLocks/>
          </p:cNvCxnSpPr>
          <p:nvPr/>
        </p:nvCxnSpPr>
        <p:spPr>
          <a:xfrm>
            <a:off x="4339937" y="1527527"/>
            <a:ext cx="1475" cy="14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5FC07-CEBD-4728-B8C7-033E050ACFD1}"/>
              </a:ext>
            </a:extLst>
          </p:cNvPr>
          <p:cNvSpPr/>
          <p:nvPr/>
        </p:nvSpPr>
        <p:spPr>
          <a:xfrm>
            <a:off x="3089049" y="918136"/>
            <a:ext cx="2630742" cy="551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3d.  File will appear in the Attached Files and Links area.</a:t>
            </a:r>
          </a:p>
        </p:txBody>
      </p:sp>
    </p:spTree>
    <p:extLst>
      <p:ext uri="{BB962C8B-B14F-4D97-AF65-F5344CB8AC3E}">
        <p14:creationId xmlns:p14="http://schemas.microsoft.com/office/powerpoint/2010/main" val="172546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78798D5-BC6D-4A95-82DB-F4E8226D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1" y="1140767"/>
            <a:ext cx="5413248" cy="3610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CFB9427-0570-470E-9710-D6747D992227}"/>
              </a:ext>
            </a:extLst>
          </p:cNvPr>
          <p:cNvSpPr/>
          <p:nvPr/>
        </p:nvSpPr>
        <p:spPr>
          <a:xfrm>
            <a:off x="4451050" y="3674953"/>
            <a:ext cx="2743249" cy="3277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3e.  Select Save and then Close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93B231-8119-4DB9-AF4B-3951D614E3F1}"/>
              </a:ext>
            </a:extLst>
          </p:cNvPr>
          <p:cNvCxnSpPr>
            <a:cxnSpLocks/>
          </p:cNvCxnSpPr>
          <p:nvPr/>
        </p:nvCxnSpPr>
        <p:spPr>
          <a:xfrm>
            <a:off x="5971451" y="4126172"/>
            <a:ext cx="0" cy="32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B24E9-A597-41D2-A633-8BE2843F9D56}"/>
              </a:ext>
            </a:extLst>
          </p:cNvPr>
          <p:cNvCxnSpPr>
            <a:cxnSpLocks/>
          </p:cNvCxnSpPr>
          <p:nvPr/>
        </p:nvCxnSpPr>
        <p:spPr>
          <a:xfrm flipV="1">
            <a:off x="4567004" y="3227873"/>
            <a:ext cx="0" cy="32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5A2DC7-17DD-4768-99B2-FEF575408DF1}"/>
              </a:ext>
            </a:extLst>
          </p:cNvPr>
          <p:cNvSpPr/>
          <p:nvPr/>
        </p:nvSpPr>
        <p:spPr>
          <a:xfrm>
            <a:off x="4706443" y="4536592"/>
            <a:ext cx="2608757" cy="115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4E26A-3533-4217-AC44-A4192760798E}"/>
              </a:ext>
            </a:extLst>
          </p:cNvPr>
          <p:cNvSpPr/>
          <p:nvPr/>
        </p:nvSpPr>
        <p:spPr>
          <a:xfrm>
            <a:off x="3790384" y="3006080"/>
            <a:ext cx="1556386" cy="115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126FFF-ECDC-459E-AF16-9E3FEA0F8F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87644"/>
            <a:ext cx="8229600" cy="39974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0B1464-A963-4FF8-851E-F72E0DCB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08" y="2178179"/>
            <a:ext cx="1079736" cy="86982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4B9563-2BD0-4CD7-A612-038CB63F49D5}"/>
              </a:ext>
            </a:extLst>
          </p:cNvPr>
          <p:cNvSpPr/>
          <p:nvPr/>
        </p:nvSpPr>
        <p:spPr>
          <a:xfrm>
            <a:off x="1078038" y="656926"/>
            <a:ext cx="7235088" cy="1176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4. Complete Task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rgbClr val="FF0000"/>
                </a:solidFill>
              </a:rPr>
              <a:t>Select the Complete radio button which will put the current date in the Closed Date Field</a:t>
            </a:r>
          </a:p>
          <a:p>
            <a:pPr marL="800100" lvl="1" indent="-342900">
              <a:buAutoNum type="alphaLcPeriod"/>
            </a:pPr>
            <a:r>
              <a:rPr lang="en-US" sz="1600" dirty="0">
                <a:solidFill>
                  <a:srgbClr val="FF0000"/>
                </a:solidFill>
              </a:rPr>
              <a:t>Select the Closed Date Field</a:t>
            </a:r>
          </a:p>
          <a:p>
            <a:pPr marL="1257300" lvl="2" indent="-342900">
              <a:buAutoNum type="alphaLcPeriod"/>
            </a:pPr>
            <a:r>
              <a:rPr lang="en-US" sz="1600" dirty="0">
                <a:solidFill>
                  <a:srgbClr val="FF0000"/>
                </a:solidFill>
              </a:rPr>
              <a:t>Choose the completion date you want from the pop up calendar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F8E650-9A4D-440F-A755-14B5ED468D8D}"/>
              </a:ext>
            </a:extLst>
          </p:cNvPr>
          <p:cNvCxnSpPr>
            <a:cxnSpLocks/>
          </p:cNvCxnSpPr>
          <p:nvPr/>
        </p:nvCxnSpPr>
        <p:spPr>
          <a:xfrm flipH="1">
            <a:off x="1078038" y="1875165"/>
            <a:ext cx="372793" cy="737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00AD534-92B0-48D4-8587-DFD289D908C1}"/>
              </a:ext>
            </a:extLst>
          </p:cNvPr>
          <p:cNvSpPr/>
          <p:nvPr/>
        </p:nvSpPr>
        <p:spPr>
          <a:xfrm>
            <a:off x="870488" y="2649282"/>
            <a:ext cx="174540" cy="160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B004AB-FD18-4366-A69D-CCB8DC5E446F}"/>
              </a:ext>
            </a:extLst>
          </p:cNvPr>
          <p:cNvCxnSpPr>
            <a:cxnSpLocks/>
          </p:cNvCxnSpPr>
          <p:nvPr/>
        </p:nvCxnSpPr>
        <p:spPr>
          <a:xfrm>
            <a:off x="5559870" y="1875165"/>
            <a:ext cx="0" cy="222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126FFF-ECDC-459E-AF16-9E3FEA0F8F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87644"/>
            <a:ext cx="8229600" cy="39974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4B9563-2BD0-4CD7-A612-038CB63F49D5}"/>
              </a:ext>
            </a:extLst>
          </p:cNvPr>
          <p:cNvSpPr/>
          <p:nvPr/>
        </p:nvSpPr>
        <p:spPr>
          <a:xfrm>
            <a:off x="2439446" y="1167225"/>
            <a:ext cx="4265108" cy="720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5. System should auto save task updates but can select save task to make sure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B004AB-FD18-4366-A69D-CCB8DC5E446F}"/>
              </a:ext>
            </a:extLst>
          </p:cNvPr>
          <p:cNvCxnSpPr>
            <a:cxnSpLocks/>
          </p:cNvCxnSpPr>
          <p:nvPr/>
        </p:nvCxnSpPr>
        <p:spPr>
          <a:xfrm flipH="1">
            <a:off x="1661603" y="1527304"/>
            <a:ext cx="481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CECCE2-3848-44CC-AF42-6B579D462597}"/>
              </a:ext>
            </a:extLst>
          </p:cNvPr>
          <p:cNvSpPr/>
          <p:nvPr/>
        </p:nvSpPr>
        <p:spPr>
          <a:xfrm>
            <a:off x="378781" y="1458903"/>
            <a:ext cx="1245834" cy="1331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9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Accessing/Updating Tasks:</a:t>
            </a:r>
          </a:p>
          <a:p>
            <a:pPr lvl="1"/>
            <a:r>
              <a:rPr lang="en-US" sz="1800" dirty="0">
                <a:cs typeface="Calibri"/>
              </a:rPr>
              <a:t>Another way……</a:t>
            </a:r>
          </a:p>
          <a:p>
            <a:pPr lvl="1"/>
            <a:endParaRPr lang="en-US" sz="1800" dirty="0"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457200" lvl="1" indent="0">
              <a:buNone/>
            </a:pPr>
            <a:r>
              <a:rPr lang="en-US" sz="1800" dirty="0">
                <a:cs typeface="Calibri"/>
              </a:rPr>
              <a:t>Go to the </a:t>
            </a:r>
            <a:r>
              <a:rPr lang="en-US" sz="1800" dirty="0" err="1">
                <a:cs typeface="Calibri"/>
              </a:rPr>
              <a:t>tasktracker</a:t>
            </a:r>
            <a:r>
              <a:rPr lang="en-US" sz="1800" dirty="0">
                <a:cs typeface="Calibri"/>
              </a:rPr>
              <a:t> data base:  </a:t>
            </a:r>
            <a:r>
              <a:rPr lang="en-US" sz="1800" dirty="0">
                <a:solidFill>
                  <a:srgbClr val="0000FF"/>
                </a:solidFill>
                <a:cs typeface="Calibri"/>
                <a:hlinkClick r:id="rId2"/>
              </a:rPr>
              <a:t>http://gpitasktracker.graphicpkg.com</a:t>
            </a: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6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28AD21-A217-4613-93D2-EF1CB9C1774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02" y="1263984"/>
            <a:ext cx="6739128" cy="33677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D7E1CF-0445-4A89-B92E-7016492ED2B8}"/>
              </a:ext>
            </a:extLst>
          </p:cNvPr>
          <p:cNvSpPr/>
          <p:nvPr/>
        </p:nvSpPr>
        <p:spPr>
          <a:xfrm>
            <a:off x="4637857" y="225934"/>
            <a:ext cx="2243287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Main Screen</a:t>
            </a:r>
          </a:p>
        </p:txBody>
      </p:sp>
    </p:spTree>
    <p:extLst>
      <p:ext uri="{BB962C8B-B14F-4D97-AF65-F5344CB8AC3E}">
        <p14:creationId xmlns:p14="http://schemas.microsoft.com/office/powerpoint/2010/main" val="186471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0EFE0-5C5E-4637-97D0-E4456A0D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6" y="1492191"/>
            <a:ext cx="6742882" cy="3362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8C518A-F028-4B01-9F35-C6FF5EBB5545}"/>
              </a:ext>
            </a:extLst>
          </p:cNvPr>
          <p:cNvSpPr/>
          <p:nvPr/>
        </p:nvSpPr>
        <p:spPr>
          <a:xfrm>
            <a:off x="1020442" y="896223"/>
            <a:ext cx="3471530" cy="3381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1. Select Task Listing Tab at top of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BF7AB-B275-4933-BF88-A97156E1B93B}"/>
              </a:ext>
            </a:extLst>
          </p:cNvPr>
          <p:cNvCxnSpPr>
            <a:cxnSpLocks/>
          </p:cNvCxnSpPr>
          <p:nvPr/>
        </p:nvCxnSpPr>
        <p:spPr>
          <a:xfrm>
            <a:off x="2425550" y="1234352"/>
            <a:ext cx="0" cy="2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27754-BB59-4D11-99A9-667C817A2ECB}"/>
              </a:ext>
            </a:extLst>
          </p:cNvPr>
          <p:cNvSpPr/>
          <p:nvPr/>
        </p:nvSpPr>
        <p:spPr>
          <a:xfrm>
            <a:off x="2241630" y="1503396"/>
            <a:ext cx="374016" cy="17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CB196-BEDF-473D-8AA3-BC46ADA687E3}"/>
              </a:ext>
            </a:extLst>
          </p:cNvPr>
          <p:cNvSpPr/>
          <p:nvPr/>
        </p:nvSpPr>
        <p:spPr>
          <a:xfrm>
            <a:off x="3422197" y="1714855"/>
            <a:ext cx="2349953" cy="3381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2. Select Simple View Task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BDBFE6-962D-44A7-A591-7664B5293FB8}"/>
              </a:ext>
            </a:extLst>
          </p:cNvPr>
          <p:cNvCxnSpPr>
            <a:cxnSpLocks/>
          </p:cNvCxnSpPr>
          <p:nvPr/>
        </p:nvCxnSpPr>
        <p:spPr>
          <a:xfrm flipH="1">
            <a:off x="2876400" y="1894234"/>
            <a:ext cx="475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1"/>
            <a:ext cx="8190156" cy="3923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Task Tracker Usage</a:t>
            </a:r>
          </a:p>
          <a:p>
            <a:pPr lvl="1"/>
            <a:r>
              <a:rPr lang="en-US" sz="2800" dirty="0"/>
              <a:t>Task Tracker Overview</a:t>
            </a:r>
          </a:p>
          <a:p>
            <a:pPr lvl="1"/>
            <a:r>
              <a:rPr lang="en-US" sz="2800" dirty="0"/>
              <a:t>Task Tracker Usage</a:t>
            </a:r>
          </a:p>
          <a:p>
            <a:pPr lvl="2"/>
            <a:r>
              <a:rPr lang="en-US" sz="2400" dirty="0"/>
              <a:t>Weekly Email</a:t>
            </a:r>
          </a:p>
          <a:p>
            <a:pPr lvl="2"/>
            <a:r>
              <a:rPr lang="en-US" sz="2400" dirty="0"/>
              <a:t>Finding and Updating Task</a:t>
            </a:r>
          </a:p>
          <a:p>
            <a:pPr lvl="3"/>
            <a:r>
              <a:rPr lang="en-US" sz="2000" dirty="0"/>
              <a:t>Adding Comments</a:t>
            </a:r>
          </a:p>
          <a:p>
            <a:pPr lvl="3"/>
            <a:r>
              <a:rPr lang="en-US" sz="2000" dirty="0"/>
              <a:t>Adding/Removing Documents and/or Links</a:t>
            </a:r>
          </a:p>
          <a:p>
            <a:pPr lvl="3"/>
            <a:r>
              <a:rPr lang="en-US" sz="2000" dirty="0"/>
              <a:t>Completing Tasks</a:t>
            </a:r>
          </a:p>
          <a:p>
            <a:pPr lvl="3"/>
            <a:r>
              <a:rPr lang="en-US" sz="2000" dirty="0"/>
              <a:t>Searching Functions</a:t>
            </a:r>
          </a:p>
          <a:p>
            <a:pPr lvl="4"/>
            <a:endParaRPr lang="en-US" sz="1100" dirty="0"/>
          </a:p>
          <a:p>
            <a:pPr lvl="4"/>
            <a:endParaRPr lang="en-US" sz="1000" dirty="0"/>
          </a:p>
          <a:p>
            <a:pPr lvl="2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04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289D4025-6BC8-4CB9-A554-9C9EA42EDBC9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/>
          <a:stretch/>
        </p:blipFill>
        <p:spPr bwMode="auto">
          <a:xfrm>
            <a:off x="1143753" y="1154428"/>
            <a:ext cx="6877851" cy="342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C6441-F845-42F3-9EC8-C8F3F9B9B373}"/>
              </a:ext>
            </a:extLst>
          </p:cNvPr>
          <p:cNvCxnSpPr>
            <a:cxnSpLocks/>
          </p:cNvCxnSpPr>
          <p:nvPr/>
        </p:nvCxnSpPr>
        <p:spPr>
          <a:xfrm flipH="1">
            <a:off x="1717450" y="1863089"/>
            <a:ext cx="42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99E37-836E-4D11-8953-00258CFEC8F6}"/>
              </a:ext>
            </a:extLst>
          </p:cNvPr>
          <p:cNvSpPr/>
          <p:nvPr/>
        </p:nvSpPr>
        <p:spPr>
          <a:xfrm>
            <a:off x="2253168" y="1731080"/>
            <a:ext cx="3471530" cy="2640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3. Select Task Status (Defaults to Open)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BF2E7-3A3E-4034-B27A-9784272A029D}"/>
              </a:ext>
            </a:extLst>
          </p:cNvPr>
          <p:cNvSpPr/>
          <p:nvPr/>
        </p:nvSpPr>
        <p:spPr>
          <a:xfrm>
            <a:off x="4595621" y="2439741"/>
            <a:ext cx="2579879" cy="2640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4. Select Responsible Person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07A15-1EAF-4398-851A-0DEFC1A66F69}"/>
              </a:ext>
            </a:extLst>
          </p:cNvPr>
          <p:cNvSpPr/>
          <p:nvPr/>
        </p:nvSpPr>
        <p:spPr>
          <a:xfrm>
            <a:off x="3005302" y="2840970"/>
            <a:ext cx="2941829" cy="2548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5. Select date range interested 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58C36-D528-44AC-A93D-BBD8B6493769}"/>
              </a:ext>
            </a:extLst>
          </p:cNvPr>
          <p:cNvSpPr/>
          <p:nvPr/>
        </p:nvSpPr>
        <p:spPr>
          <a:xfrm>
            <a:off x="5749730" y="3853258"/>
            <a:ext cx="1836023" cy="2548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6. Hit Search 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DE7962-9665-40F8-8892-799720844BC3}"/>
              </a:ext>
            </a:extLst>
          </p:cNvPr>
          <p:cNvSpPr/>
          <p:nvPr/>
        </p:nvSpPr>
        <p:spPr>
          <a:xfrm>
            <a:off x="2938027" y="2560320"/>
            <a:ext cx="1610353" cy="1556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3E6D45-7724-42E8-9AFB-A6B9E07C43E1}"/>
              </a:ext>
            </a:extLst>
          </p:cNvPr>
          <p:cNvSpPr/>
          <p:nvPr/>
        </p:nvSpPr>
        <p:spPr>
          <a:xfrm>
            <a:off x="1200835" y="2875290"/>
            <a:ext cx="1596153" cy="1556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93C13-E6ED-4D2F-B6E4-9D724C173D4D}"/>
              </a:ext>
            </a:extLst>
          </p:cNvPr>
          <p:cNvSpPr/>
          <p:nvPr/>
        </p:nvSpPr>
        <p:spPr>
          <a:xfrm>
            <a:off x="3503253" y="3900663"/>
            <a:ext cx="215908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4766B-B7DF-4342-AB32-1288210C270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17128" r="494"/>
          <a:stretch/>
        </p:blipFill>
        <p:spPr>
          <a:xfrm>
            <a:off x="1036642" y="1132947"/>
            <a:ext cx="6766560" cy="34339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8C9FF1-77ED-4DF7-8CD4-FC059F7AF6F4}"/>
              </a:ext>
            </a:extLst>
          </p:cNvPr>
          <p:cNvSpPr/>
          <p:nvPr/>
        </p:nvSpPr>
        <p:spPr>
          <a:xfrm>
            <a:off x="3340312" y="2995041"/>
            <a:ext cx="2981163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7. Click on the task to be updated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E9279-1E66-4D5C-B709-13E0725FBE9D}"/>
              </a:ext>
            </a:extLst>
          </p:cNvPr>
          <p:cNvCxnSpPr>
            <a:cxnSpLocks/>
          </p:cNvCxnSpPr>
          <p:nvPr/>
        </p:nvCxnSpPr>
        <p:spPr>
          <a:xfrm flipH="1">
            <a:off x="4073306" y="3462345"/>
            <a:ext cx="40089" cy="39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52403-3004-49F3-85AC-2DB669A9214A}"/>
              </a:ext>
            </a:extLst>
          </p:cNvPr>
          <p:cNvSpPr/>
          <p:nvPr/>
        </p:nvSpPr>
        <p:spPr>
          <a:xfrm>
            <a:off x="3389812" y="3914929"/>
            <a:ext cx="1626326" cy="121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9DD5A-58AE-4ED6-8D5E-AE72C701DB5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0" y="1227870"/>
            <a:ext cx="6739128" cy="32441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B2A516-18F2-4C17-A97F-DC5B0FEBBE9F}"/>
              </a:ext>
            </a:extLst>
          </p:cNvPr>
          <p:cNvSpPr/>
          <p:nvPr/>
        </p:nvSpPr>
        <p:spPr>
          <a:xfrm>
            <a:off x="4637857" y="225934"/>
            <a:ext cx="2243287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Task Detail Screen</a:t>
            </a:r>
          </a:p>
        </p:txBody>
      </p:sp>
    </p:spTree>
    <p:extLst>
      <p:ext uri="{BB962C8B-B14F-4D97-AF65-F5344CB8AC3E}">
        <p14:creationId xmlns:p14="http://schemas.microsoft.com/office/powerpoint/2010/main" val="230399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4766B-B7DF-4342-AB32-1288210C270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7" y="1314958"/>
            <a:ext cx="6739128" cy="3364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8C9FF1-77ED-4DF7-8CD4-FC059F7AF6F4}"/>
              </a:ext>
            </a:extLst>
          </p:cNvPr>
          <p:cNvSpPr/>
          <p:nvPr/>
        </p:nvSpPr>
        <p:spPr>
          <a:xfrm>
            <a:off x="596855" y="2321073"/>
            <a:ext cx="2112011" cy="4518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Download to excel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E9279-1E66-4D5C-B709-13E0725FBE9D}"/>
              </a:ext>
            </a:extLst>
          </p:cNvPr>
          <p:cNvCxnSpPr>
            <a:cxnSpLocks/>
          </p:cNvCxnSpPr>
          <p:nvPr/>
        </p:nvCxnSpPr>
        <p:spPr>
          <a:xfrm flipH="1">
            <a:off x="995449" y="2819877"/>
            <a:ext cx="40089" cy="39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52403-3004-49F3-85AC-2DB669A9214A}"/>
              </a:ext>
            </a:extLst>
          </p:cNvPr>
          <p:cNvSpPr/>
          <p:nvPr/>
        </p:nvSpPr>
        <p:spPr>
          <a:xfrm>
            <a:off x="871415" y="3262923"/>
            <a:ext cx="164123" cy="148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29258-A57F-47DA-A437-13CBDFBBC2D4}"/>
              </a:ext>
            </a:extLst>
          </p:cNvPr>
          <p:cNvSpPr/>
          <p:nvPr/>
        </p:nvSpPr>
        <p:spPr>
          <a:xfrm>
            <a:off x="1083956" y="3337168"/>
            <a:ext cx="2112011" cy="2541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Filter on 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BA247-77E0-467E-B5B1-FF5814D84A4E}"/>
              </a:ext>
            </a:extLst>
          </p:cNvPr>
          <p:cNvSpPr/>
          <p:nvPr/>
        </p:nvSpPr>
        <p:spPr>
          <a:xfrm>
            <a:off x="4696513" y="2678654"/>
            <a:ext cx="4316640" cy="8000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If want to see ALL tasks associated with the header regardless of responsible person, click header number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11B35B-CE4E-4F91-BF40-24780BBC5319}"/>
              </a:ext>
            </a:extLst>
          </p:cNvPr>
          <p:cNvCxnSpPr>
            <a:cxnSpLocks/>
          </p:cNvCxnSpPr>
          <p:nvPr/>
        </p:nvCxnSpPr>
        <p:spPr>
          <a:xfrm flipH="1">
            <a:off x="7341523" y="3630511"/>
            <a:ext cx="40089" cy="39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BE2D6-B40D-4B17-99E0-E133CC866A61}"/>
              </a:ext>
            </a:extLst>
          </p:cNvPr>
          <p:cNvSpPr/>
          <p:nvPr/>
        </p:nvSpPr>
        <p:spPr>
          <a:xfrm>
            <a:off x="7043891" y="4046703"/>
            <a:ext cx="384431" cy="9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4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Accessing/Updating Tasks:</a:t>
            </a:r>
          </a:p>
          <a:p>
            <a:pPr lvl="1"/>
            <a:r>
              <a:rPr lang="en-US" sz="1800" dirty="0">
                <a:cs typeface="Calibri"/>
              </a:rPr>
              <a:t>Final way (and most difficult)……</a:t>
            </a:r>
          </a:p>
          <a:p>
            <a:pPr lvl="1"/>
            <a:endParaRPr lang="en-US" sz="1800" dirty="0"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457200" lvl="1" indent="0">
              <a:buNone/>
            </a:pPr>
            <a:r>
              <a:rPr lang="en-US" sz="1800" dirty="0">
                <a:cs typeface="Calibri"/>
              </a:rPr>
              <a:t>Go to the </a:t>
            </a:r>
            <a:r>
              <a:rPr lang="en-US" sz="1800" dirty="0" err="1">
                <a:cs typeface="Calibri"/>
              </a:rPr>
              <a:t>tasktracker</a:t>
            </a:r>
            <a:r>
              <a:rPr lang="en-US" sz="1800" dirty="0">
                <a:cs typeface="Calibri"/>
              </a:rPr>
              <a:t> data base:  </a:t>
            </a:r>
            <a:r>
              <a:rPr lang="en-US" sz="1800" dirty="0">
                <a:solidFill>
                  <a:srgbClr val="0000FF"/>
                </a:solidFill>
                <a:cs typeface="Calibri"/>
                <a:hlinkClick r:id="rId2"/>
              </a:rPr>
              <a:t>http://gpitasktracker.graphicpkg.com</a:t>
            </a: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6718F-CB02-445F-B1B4-62E3CF184B97}"/>
              </a:ext>
            </a:extLst>
          </p:cNvPr>
          <p:cNvSpPr/>
          <p:nvPr/>
        </p:nvSpPr>
        <p:spPr>
          <a:xfrm>
            <a:off x="4637857" y="225934"/>
            <a:ext cx="2243287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Task Detail Screen</a:t>
            </a:r>
          </a:p>
        </p:txBody>
      </p:sp>
    </p:spTree>
    <p:extLst>
      <p:ext uri="{BB962C8B-B14F-4D97-AF65-F5344CB8AC3E}">
        <p14:creationId xmlns:p14="http://schemas.microsoft.com/office/powerpoint/2010/main" val="135220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0EFE0-5C5E-4637-97D0-E4456A0D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6" y="1492191"/>
            <a:ext cx="6742882" cy="3362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8C518A-F028-4B01-9F35-C6FF5EBB5545}"/>
              </a:ext>
            </a:extLst>
          </p:cNvPr>
          <p:cNvSpPr/>
          <p:nvPr/>
        </p:nvSpPr>
        <p:spPr>
          <a:xfrm>
            <a:off x="1020442" y="896223"/>
            <a:ext cx="3471530" cy="3381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1. Select Task Listing Tab at top of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BF7AB-B275-4933-BF88-A97156E1B93B}"/>
              </a:ext>
            </a:extLst>
          </p:cNvPr>
          <p:cNvCxnSpPr>
            <a:cxnSpLocks/>
          </p:cNvCxnSpPr>
          <p:nvPr/>
        </p:nvCxnSpPr>
        <p:spPr>
          <a:xfrm>
            <a:off x="2425550" y="1234352"/>
            <a:ext cx="0" cy="2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27754-BB59-4D11-99A9-667C817A2ECB}"/>
              </a:ext>
            </a:extLst>
          </p:cNvPr>
          <p:cNvSpPr/>
          <p:nvPr/>
        </p:nvSpPr>
        <p:spPr>
          <a:xfrm>
            <a:off x="2241630" y="1503396"/>
            <a:ext cx="374016" cy="17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CB196-BEDF-473D-8AA3-BC46ADA687E3}"/>
              </a:ext>
            </a:extLst>
          </p:cNvPr>
          <p:cNvSpPr/>
          <p:nvPr/>
        </p:nvSpPr>
        <p:spPr>
          <a:xfrm>
            <a:off x="3422197" y="1589595"/>
            <a:ext cx="2349953" cy="3381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2. Select View Task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BDBFE6-962D-44A7-A591-7664B5293FB8}"/>
              </a:ext>
            </a:extLst>
          </p:cNvPr>
          <p:cNvCxnSpPr>
            <a:cxnSpLocks/>
          </p:cNvCxnSpPr>
          <p:nvPr/>
        </p:nvCxnSpPr>
        <p:spPr>
          <a:xfrm flipH="1">
            <a:off x="2876400" y="1755237"/>
            <a:ext cx="475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3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Updating Tasks-By Responsible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4A29-D3C4-499E-901A-33C78607FF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91" y="1118157"/>
            <a:ext cx="6766560" cy="3463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90035B-5DB2-4D05-97EA-25CF0FFF82E9}"/>
              </a:ext>
            </a:extLst>
          </p:cNvPr>
          <p:cNvSpPr/>
          <p:nvPr/>
        </p:nvSpPr>
        <p:spPr>
          <a:xfrm>
            <a:off x="4742548" y="1833768"/>
            <a:ext cx="1575169" cy="102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6160-2423-493C-8608-22363EEC5434}"/>
              </a:ext>
            </a:extLst>
          </p:cNvPr>
          <p:cNvSpPr/>
          <p:nvPr/>
        </p:nvSpPr>
        <p:spPr>
          <a:xfrm>
            <a:off x="3063127" y="3376640"/>
            <a:ext cx="1575169" cy="135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60827-CFA0-454E-9ABE-FBE6835E8705}"/>
              </a:ext>
            </a:extLst>
          </p:cNvPr>
          <p:cNvSpPr/>
          <p:nvPr/>
        </p:nvSpPr>
        <p:spPr>
          <a:xfrm>
            <a:off x="1394084" y="3882300"/>
            <a:ext cx="1271318" cy="135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4C1A93-B8DA-4F24-8065-ADEAD81E848C}"/>
              </a:ext>
            </a:extLst>
          </p:cNvPr>
          <p:cNvSpPr/>
          <p:nvPr/>
        </p:nvSpPr>
        <p:spPr>
          <a:xfrm>
            <a:off x="6423109" y="1764144"/>
            <a:ext cx="2607670" cy="2419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3.  Select Facility/Location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B88D3-130A-4366-9530-02D6E8ECCAC1}"/>
              </a:ext>
            </a:extLst>
          </p:cNvPr>
          <p:cNvSpPr/>
          <p:nvPr/>
        </p:nvSpPr>
        <p:spPr>
          <a:xfrm>
            <a:off x="4776630" y="3318201"/>
            <a:ext cx="2607670" cy="2419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4.  Select Responsible Person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0C3E97-A9C7-42CE-845B-0CA013AF8D56}"/>
              </a:ext>
            </a:extLst>
          </p:cNvPr>
          <p:cNvSpPr/>
          <p:nvPr/>
        </p:nvSpPr>
        <p:spPr>
          <a:xfrm>
            <a:off x="2766595" y="3811222"/>
            <a:ext cx="1984044" cy="2419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5.  Select Date Range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10ED10-04DC-4B7D-84F8-6036B6108DED}"/>
              </a:ext>
            </a:extLst>
          </p:cNvPr>
          <p:cNvSpPr/>
          <p:nvPr/>
        </p:nvSpPr>
        <p:spPr>
          <a:xfrm>
            <a:off x="2524926" y="4352489"/>
            <a:ext cx="2109811" cy="135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894FA-05BE-4024-A6AF-235CD06D40B2}"/>
              </a:ext>
            </a:extLst>
          </p:cNvPr>
          <p:cNvSpPr/>
          <p:nvPr/>
        </p:nvSpPr>
        <p:spPr>
          <a:xfrm>
            <a:off x="4853365" y="4446813"/>
            <a:ext cx="3045570" cy="3680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6.  Click on Display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49416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4E046-9347-4A23-B4F0-3E8EE20C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84" y="1065107"/>
            <a:ext cx="6766560" cy="1916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07E348-183C-4B9B-BF7E-968CFECC01F1}"/>
              </a:ext>
            </a:extLst>
          </p:cNvPr>
          <p:cNvSpPr/>
          <p:nvPr/>
        </p:nvSpPr>
        <p:spPr>
          <a:xfrm>
            <a:off x="1904628" y="1867803"/>
            <a:ext cx="423747" cy="1527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35F26-0B6D-47AD-8201-48C6F27FC3CE}"/>
              </a:ext>
            </a:extLst>
          </p:cNvPr>
          <p:cNvSpPr/>
          <p:nvPr/>
        </p:nvSpPr>
        <p:spPr>
          <a:xfrm>
            <a:off x="2454782" y="1774508"/>
            <a:ext cx="2607670" cy="2419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7.  Select Task Item Listing</a:t>
            </a:r>
          </a:p>
        </p:txBody>
      </p:sp>
    </p:spTree>
    <p:extLst>
      <p:ext uri="{BB962C8B-B14F-4D97-AF65-F5344CB8AC3E}">
        <p14:creationId xmlns:p14="http://schemas.microsoft.com/office/powerpoint/2010/main" val="53455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D8DDD-09CD-4DB4-9294-F3011A7A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42" y="1272234"/>
            <a:ext cx="6766560" cy="28513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CE885-E495-487C-AF42-AAB3EF23F1B0}"/>
              </a:ext>
            </a:extLst>
          </p:cNvPr>
          <p:cNvSpPr/>
          <p:nvPr/>
        </p:nvSpPr>
        <p:spPr>
          <a:xfrm>
            <a:off x="4143375" y="1272234"/>
            <a:ext cx="4838700" cy="8680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8. Click the pencil icon in the edit column to open the task.  Then you can update comments, attach documents/links, and/or complete the task.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72290-5C70-4345-9087-4349B5C384E4}"/>
              </a:ext>
            </a:extLst>
          </p:cNvPr>
          <p:cNvCxnSpPr>
            <a:cxnSpLocks/>
          </p:cNvCxnSpPr>
          <p:nvPr/>
        </p:nvCxnSpPr>
        <p:spPr>
          <a:xfrm>
            <a:off x="7022476" y="2187869"/>
            <a:ext cx="0" cy="2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CC4AD-1BC8-4EB5-ADD1-90F098DE41F5}"/>
              </a:ext>
            </a:extLst>
          </p:cNvPr>
          <p:cNvSpPr/>
          <p:nvPr/>
        </p:nvSpPr>
        <p:spPr>
          <a:xfrm>
            <a:off x="6873169" y="2637809"/>
            <a:ext cx="255684" cy="2389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Tracker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Database used to house tasks on specified headers</a:t>
            </a:r>
          </a:p>
          <a:p>
            <a:r>
              <a:rPr lang="en-US" sz="2200" dirty="0">
                <a:cs typeface="Calibri"/>
              </a:rPr>
              <a:t>Provides a way to manage task planning in various source systems</a:t>
            </a:r>
          </a:p>
          <a:p>
            <a:r>
              <a:rPr lang="en-US" sz="2200" dirty="0">
                <a:cs typeface="Calibri"/>
              </a:rPr>
              <a:t>Generates automatic emails to update task owners of status and upcoming tasks</a:t>
            </a:r>
          </a:p>
          <a:p>
            <a:r>
              <a:rPr lang="en-US" sz="2200" dirty="0">
                <a:cs typeface="Calibri"/>
              </a:rPr>
              <a:t>Reporting functions help manage overall planning status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53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Tracker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cs typeface="Calibri"/>
              </a:rPr>
              <a:t>Link to database:  </a:t>
            </a:r>
            <a:r>
              <a:rPr lang="en-US" sz="1600" dirty="0">
                <a:solidFill>
                  <a:srgbClr val="0000FF"/>
                </a:solidFill>
                <a:cs typeface="Calibri"/>
              </a:rPr>
              <a:t>http://gpitasktracker.graphicpkg.com/</a:t>
            </a: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A1312-6F76-4B6E-890A-2E4B2F73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64" y="1434796"/>
            <a:ext cx="6766272" cy="34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Initial email will have all AO tasks assigned to you</a:t>
            </a:r>
          </a:p>
          <a:p>
            <a:r>
              <a:rPr lang="en-US" sz="2200" dirty="0">
                <a:cs typeface="Calibri"/>
              </a:rPr>
              <a:t>Weekly email will auto-generate every Monday morning indicating any overdue tasks and any tasks due in the next 14 days.</a:t>
            </a: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F21A2-DC33-4E4F-846B-E5C13A2C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" y="2136463"/>
            <a:ext cx="7721600" cy="374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CA8C3-E9BB-49D9-B8E2-81B9751B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3" y="2583512"/>
            <a:ext cx="7847763" cy="2381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94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2465"/>
            <a:ext cx="6734675" cy="720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Updating Tasks in Task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C06-82E8-4FC8-9C3A-A983726A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44" y="1019902"/>
            <a:ext cx="8190156" cy="366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Accessing/Updating Tasks:</a:t>
            </a:r>
          </a:p>
          <a:p>
            <a:pPr lvl="1"/>
            <a:r>
              <a:rPr lang="en-US" sz="1800" dirty="0">
                <a:cs typeface="Calibri"/>
              </a:rPr>
              <a:t>Email-EASIEST WAY!!!</a:t>
            </a: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69C2-97C7-4F22-A710-F3494C8F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737564"/>
            <a:ext cx="8808501" cy="32408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383F7D-D000-4EE4-8657-BDB6E1775A2A}"/>
              </a:ext>
            </a:extLst>
          </p:cNvPr>
          <p:cNvSpPr/>
          <p:nvPr/>
        </p:nvSpPr>
        <p:spPr>
          <a:xfrm>
            <a:off x="4081313" y="3301226"/>
            <a:ext cx="2243287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1. Click on the task/link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03E7A-9D93-4699-A1D5-5F227981B3C5}"/>
              </a:ext>
            </a:extLst>
          </p:cNvPr>
          <p:cNvCxnSpPr>
            <a:cxnSpLocks/>
          </p:cNvCxnSpPr>
          <p:nvPr/>
        </p:nvCxnSpPr>
        <p:spPr>
          <a:xfrm flipH="1">
            <a:off x="4287820" y="3709913"/>
            <a:ext cx="40089" cy="39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53768-790D-431B-8208-4F47209F96FC}"/>
              </a:ext>
            </a:extLst>
          </p:cNvPr>
          <p:cNvSpPr/>
          <p:nvPr/>
        </p:nvSpPr>
        <p:spPr>
          <a:xfrm>
            <a:off x="3702952" y="4129208"/>
            <a:ext cx="2835288" cy="13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5C81FD-BD7C-4FDE-A597-97C9AD2512B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73027"/>
            <a:ext cx="89154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C4BC1D0-F22D-4D2F-8F6F-0FBC98B2EE09}"/>
              </a:ext>
            </a:extLst>
          </p:cNvPr>
          <p:cNvSpPr/>
          <p:nvPr/>
        </p:nvSpPr>
        <p:spPr>
          <a:xfrm>
            <a:off x="4637857" y="3637481"/>
            <a:ext cx="4234295" cy="3308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2E9A85-2545-4FFD-A893-0087139EB38A}"/>
              </a:ext>
            </a:extLst>
          </p:cNvPr>
          <p:cNvGrpSpPr/>
          <p:nvPr/>
        </p:nvGrpSpPr>
        <p:grpSpPr>
          <a:xfrm>
            <a:off x="6183362" y="2994248"/>
            <a:ext cx="2182394" cy="621938"/>
            <a:chOff x="4171059" y="1289560"/>
            <a:chExt cx="2182394" cy="8430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219920-06FA-4E7C-983E-A266C1119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1059" y="1736498"/>
              <a:ext cx="40089" cy="3960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23FB91-E813-4091-8800-5E41E69F5457}"/>
                </a:ext>
              </a:extLst>
            </p:cNvPr>
            <p:cNvSpPr/>
            <p:nvPr/>
          </p:nvSpPr>
          <p:spPr>
            <a:xfrm>
              <a:off x="4191102" y="1289560"/>
              <a:ext cx="2162351" cy="3960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2. Add any comments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AF2672-5957-448C-9728-E2A60BB682E4}"/>
              </a:ext>
            </a:extLst>
          </p:cNvPr>
          <p:cNvSpPr/>
          <p:nvPr/>
        </p:nvSpPr>
        <p:spPr>
          <a:xfrm>
            <a:off x="4637857" y="225934"/>
            <a:ext cx="2243287" cy="3960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Task Detail Screen</a:t>
            </a:r>
          </a:p>
        </p:txBody>
      </p:sp>
    </p:spTree>
    <p:extLst>
      <p:ext uri="{BB962C8B-B14F-4D97-AF65-F5344CB8AC3E}">
        <p14:creationId xmlns:p14="http://schemas.microsoft.com/office/powerpoint/2010/main" val="38865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Tasks in Task Tracker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C125E-6AAE-468A-82A9-FF92C19F120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73027"/>
            <a:ext cx="89154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E82AE7-08B6-402C-BFD1-7B965EE2D918}"/>
              </a:ext>
            </a:extLst>
          </p:cNvPr>
          <p:cNvCxnSpPr>
            <a:cxnSpLocks/>
          </p:cNvCxnSpPr>
          <p:nvPr/>
        </p:nvCxnSpPr>
        <p:spPr>
          <a:xfrm flipH="1">
            <a:off x="3971418" y="2677970"/>
            <a:ext cx="104964" cy="406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547E98-0BED-4789-B7D1-E0A9AF0B8B43}"/>
              </a:ext>
            </a:extLst>
          </p:cNvPr>
          <p:cNvSpPr/>
          <p:nvPr/>
        </p:nvSpPr>
        <p:spPr>
          <a:xfrm>
            <a:off x="4076382" y="1835147"/>
            <a:ext cx="2718067" cy="8255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3. Select button to attach documents and/or links to the task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2384B-4899-4462-AAF2-AA77F244BB03}"/>
              </a:ext>
            </a:extLst>
          </p:cNvPr>
          <p:cNvSpPr/>
          <p:nvPr/>
        </p:nvSpPr>
        <p:spPr>
          <a:xfrm>
            <a:off x="2448166" y="3125338"/>
            <a:ext cx="2041947" cy="130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FEA-69D3-4604-8F26-1CA1C58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2465"/>
            <a:ext cx="6518108" cy="720158"/>
          </a:xfrm>
        </p:spPr>
        <p:txBody>
          <a:bodyPr>
            <a:noAutofit/>
          </a:bodyPr>
          <a:lstStyle/>
          <a:p>
            <a:r>
              <a:rPr lang="en-US" dirty="0"/>
              <a:t>Updating Tasks in Task Tracker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B460D-9E7D-4785-B292-C97E4E70D58F}"/>
              </a:ext>
            </a:extLst>
          </p:cNvPr>
          <p:cNvCxnSpPr>
            <a:cxnSpLocks/>
          </p:cNvCxnSpPr>
          <p:nvPr/>
        </p:nvCxnSpPr>
        <p:spPr>
          <a:xfrm flipH="1">
            <a:off x="3995322" y="3001820"/>
            <a:ext cx="104964" cy="406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935965-6E01-43D4-8299-4F23BF69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77" y="1178587"/>
            <a:ext cx="5587093" cy="37420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CE076-B83E-456B-8210-7FBC7E34B5C8}"/>
              </a:ext>
            </a:extLst>
          </p:cNvPr>
          <p:cNvGrpSpPr/>
          <p:nvPr/>
        </p:nvGrpSpPr>
        <p:grpSpPr>
          <a:xfrm>
            <a:off x="1239496" y="614694"/>
            <a:ext cx="2631749" cy="823274"/>
            <a:chOff x="1239496" y="614694"/>
            <a:chExt cx="2631749" cy="823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A80141-6760-4519-8442-B9F871B68E0E}"/>
                </a:ext>
              </a:extLst>
            </p:cNvPr>
            <p:cNvSpPr/>
            <p:nvPr/>
          </p:nvSpPr>
          <p:spPr>
            <a:xfrm>
              <a:off x="1239496" y="614694"/>
              <a:ext cx="2631749" cy="5518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3a.  Select tab at top to either attach files or links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48BC16-F1F6-4454-8416-61882B478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195" y="1202702"/>
              <a:ext cx="104954" cy="235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3EA58-51ED-4213-8433-00D19D113A18}"/>
              </a:ext>
            </a:extLst>
          </p:cNvPr>
          <p:cNvCxnSpPr>
            <a:cxnSpLocks/>
          </p:cNvCxnSpPr>
          <p:nvPr/>
        </p:nvCxnSpPr>
        <p:spPr>
          <a:xfrm>
            <a:off x="2392786" y="1202702"/>
            <a:ext cx="122218" cy="235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5472C0-3A1E-4B33-81A5-37779118C7DB}"/>
              </a:ext>
            </a:extLst>
          </p:cNvPr>
          <p:cNvGrpSpPr/>
          <p:nvPr/>
        </p:nvGrpSpPr>
        <p:grpSpPr>
          <a:xfrm>
            <a:off x="3953252" y="1838108"/>
            <a:ext cx="4077524" cy="550949"/>
            <a:chOff x="3995322" y="1841679"/>
            <a:chExt cx="3629353" cy="5509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E3A5D1-560B-4BDA-89AF-9925AD95FBD0}"/>
                </a:ext>
              </a:extLst>
            </p:cNvPr>
            <p:cNvSpPr/>
            <p:nvPr/>
          </p:nvSpPr>
          <p:spPr>
            <a:xfrm>
              <a:off x="5278116" y="1841679"/>
              <a:ext cx="2346559" cy="550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3b (files).  Drag and drop files OR Select files to upload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72563D-4B74-464C-BA70-AF47099296A1}"/>
                </a:ext>
              </a:extLst>
            </p:cNvPr>
            <p:cNvGrpSpPr/>
            <p:nvPr/>
          </p:nvGrpSpPr>
          <p:grpSpPr>
            <a:xfrm>
              <a:off x="3995322" y="1961779"/>
              <a:ext cx="1217612" cy="190581"/>
              <a:chOff x="3995322" y="1961779"/>
              <a:chExt cx="1217612" cy="19058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647CE19-5662-4C7C-8517-39BFDB2BF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8194" y="2057069"/>
                <a:ext cx="32474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B18A18-4551-4A0F-8326-6606B75893BA}"/>
                  </a:ext>
                </a:extLst>
              </p:cNvPr>
              <p:cNvSpPr/>
              <p:nvPr/>
            </p:nvSpPr>
            <p:spPr>
              <a:xfrm>
                <a:off x="3995322" y="1961779"/>
                <a:ext cx="827690" cy="1905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8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19-9 FORMAT 0419 " id="{1D44A3A4-57CB-AB46-A325-24958DCDFE69}" vid="{E93EBFFC-2851-1849-B4FA-18425593C02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19-9 FORMAT 0419 " id="{1D44A3A4-57CB-AB46-A325-24958DCDFE69}" vid="{8A46501C-96E7-8942-B5AF-7D4B810E1A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a4c878-1d7d-437e-9f93-86020a8f976a">
      <UserInfo>
        <DisplayName>Husted, Rick</DisplayName>
        <AccountId>5507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206FA4B5F0BE4FBD380378EB9665EA" ma:contentTypeVersion="13" ma:contentTypeDescription="Create a new document." ma:contentTypeScope="" ma:versionID="ea89ed4a583b033c360d2386680ac736">
  <xsd:schema xmlns:xsd="http://www.w3.org/2001/XMLSchema" xmlns:xs="http://www.w3.org/2001/XMLSchema" xmlns:p="http://schemas.microsoft.com/office/2006/metadata/properties" xmlns:ns3="aba4c878-1d7d-437e-9f93-86020a8f976a" xmlns:ns4="cae68708-894c-4ff1-a38c-2efdc6e4fb2e" targetNamespace="http://schemas.microsoft.com/office/2006/metadata/properties" ma:root="true" ma:fieldsID="a8b6c6121e895f2bdf008fb6ad420dbf" ns3:_="" ns4:_="">
    <xsd:import namespace="aba4c878-1d7d-437e-9f93-86020a8f976a"/>
    <xsd:import namespace="cae68708-894c-4ff1-a38c-2efdc6e4fb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4c878-1d7d-437e-9f93-86020a8f97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68708-894c-4ff1-a38c-2efdc6e4f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4B5589-2989-474F-9CCC-052ADEC75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464FDE-4B39-48E4-9C73-AD3DEC4F17DE}">
  <ds:schemaRefs>
    <ds:schemaRef ds:uri="http://purl.org/dc/elements/1.1/"/>
    <ds:schemaRef ds:uri="http://www.w3.org/XML/1998/namespace"/>
    <ds:schemaRef ds:uri="aba4c878-1d7d-437e-9f93-86020a8f976a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ae68708-894c-4ff1-a38c-2efdc6e4fb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353C57-A8F8-41F3-97B4-26E9920A9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4c878-1d7d-437e-9f93-86020a8f976a"/>
    <ds:schemaRef ds:uri="cae68708-894c-4ff1-a38c-2efdc6e4f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9_Office Theme</Template>
  <TotalTime>8780</TotalTime>
  <Words>612</Words>
  <Application>Microsoft Office PowerPoint</Application>
  <PresentationFormat>On-screen Show (16:9)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9_Office Theme</vt:lpstr>
      <vt:lpstr>2_Custom Design</vt:lpstr>
      <vt:lpstr>Task Tracker Training</vt:lpstr>
      <vt:lpstr>Agenda</vt:lpstr>
      <vt:lpstr>Task Tracker Database</vt:lpstr>
      <vt:lpstr>Task Tracker Database</vt:lpstr>
      <vt:lpstr>Weekly Emails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 in Task Tracker</vt:lpstr>
      <vt:lpstr>Updating Tasks-By Responsible Person</vt:lpstr>
      <vt:lpstr>Updating Tasks in Task Tracker</vt:lpstr>
      <vt:lpstr>Updating Tasks in Task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Hubbard, Mimi</dc:creator>
  <cp:lastModifiedBy>Jamison, Carla</cp:lastModifiedBy>
  <cp:revision>79</cp:revision>
  <cp:lastPrinted>2022-05-09T12:55:45Z</cp:lastPrinted>
  <dcterms:created xsi:type="dcterms:W3CDTF">2019-05-01T14:58:34Z</dcterms:created>
  <dcterms:modified xsi:type="dcterms:W3CDTF">2022-05-11T14:26:43Z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0x01010018206FA4B5F0BE4FBD380378EB9665EA</vt:lpwstr>
  </property>
</Properties>
</file>