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81" r:id="rId7"/>
    <p:sldId id="268" r:id="rId8"/>
    <p:sldId id="280" r:id="rId9"/>
    <p:sldId id="274" r:id="rId10"/>
    <p:sldId id="273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0E3"/>
    <a:srgbClr val="F6C094"/>
    <a:srgbClr val="C0C0C0"/>
    <a:srgbClr val="CC0066"/>
    <a:srgbClr val="9FD9AA"/>
    <a:srgbClr val="B2B2B2"/>
    <a:srgbClr val="F3AA6D"/>
    <a:srgbClr val="F2D66E"/>
    <a:srgbClr val="CBE9A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8" autoAdjust="0"/>
    <p:restoredTop sz="97033" autoAdjust="0"/>
  </p:normalViewPr>
  <p:slideViewPr>
    <p:cSldViewPr>
      <p:cViewPr varScale="1">
        <p:scale>
          <a:sx n="105" d="100"/>
          <a:sy n="105" d="100"/>
        </p:scale>
        <p:origin x="-3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6"/>
    </p:cViewPr>
  </p:sorterViewPr>
  <p:notesViewPr>
    <p:cSldViewPr>
      <p:cViewPr varScale="1">
        <p:scale>
          <a:sx n="90" d="100"/>
          <a:sy n="90" d="100"/>
        </p:scale>
        <p:origin x="-1908" y="-12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6" tIns="46148" rIns="92296" bIns="46148" numCol="1" anchor="t" anchorCtr="0" compatLnSpc="1">
            <a:prstTxWarp prst="textNoShape">
              <a:avLst/>
            </a:prstTxWarp>
          </a:bodyPr>
          <a:lstStyle>
            <a:lvl1pPr defTabSz="923925">
              <a:defRPr sz="1200" b="0"/>
            </a:lvl1pPr>
          </a:lstStyle>
          <a:p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6" tIns="46148" rIns="92296" bIns="46148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b="0"/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6" tIns="46148" rIns="92296" bIns="46148" numCol="1" anchor="b" anchorCtr="0" compatLnSpc="1">
            <a:prstTxWarp prst="textNoShape">
              <a:avLst/>
            </a:prstTxWarp>
          </a:bodyPr>
          <a:lstStyle>
            <a:lvl1pPr defTabSz="923925">
              <a:defRPr sz="1200" b="0"/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6" tIns="46148" rIns="92296" bIns="46148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b="0"/>
            </a:lvl1pPr>
          </a:lstStyle>
          <a:p>
            <a:fld id="{15343582-2B31-4477-AED6-A42B4ADE4E6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6" tIns="46148" rIns="92296" bIns="46148" numCol="1" anchor="t" anchorCtr="0" compatLnSpc="1">
            <a:prstTxWarp prst="textNoShape">
              <a:avLst/>
            </a:prstTxWarp>
          </a:bodyPr>
          <a:lstStyle>
            <a:lvl1pPr defTabSz="923925">
              <a:defRPr sz="1200" b="0"/>
            </a:lvl1pPr>
          </a:lstStyle>
          <a:p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6" tIns="46148" rIns="92296" bIns="46148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b="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4838"/>
            <a:ext cx="5140960" cy="418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6" tIns="46148" rIns="92296" bIns="46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6" tIns="46148" rIns="92296" bIns="46148" numCol="1" anchor="b" anchorCtr="0" compatLnSpc="1">
            <a:prstTxWarp prst="textNoShape">
              <a:avLst/>
            </a:prstTxWarp>
          </a:bodyPr>
          <a:lstStyle>
            <a:lvl1pPr defTabSz="923925">
              <a:defRPr sz="1200" b="0"/>
            </a:lvl1pPr>
          </a:lstStyle>
          <a:p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264"/>
            <a:ext cx="303784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96" tIns="46148" rIns="92296" bIns="46148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b="0"/>
            </a:lvl1pPr>
          </a:lstStyle>
          <a:p>
            <a:fld id="{F6F78AEE-652F-4E59-88D8-37BF5C1A80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1F27422-AE81-4EBA-A16F-B9BDE583D159}" type="slidenum">
              <a:rPr lang="en-US"/>
              <a:pPr/>
              <a:t>1</a:t>
            </a:fld>
            <a:endParaRPr lang="en-US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2DD65-BADD-4A38-88AB-5B6E88992D6B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EB745E-6FFF-41E9-A6DA-77D0D8538A45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3DA160-1394-47E4-836C-AFE455D56F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5BA960-CBAA-4C5B-800A-91770B88ABA7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B335C3-4C32-4B8E-B918-0082A5FBA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04B249-4057-4971-B819-16BDE52F6521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135A-E933-4C7A-9C2C-85D140FF3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738588-A9E9-4DFE-8E0F-78574C7F5A0D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F0E97-C0B9-486D-940C-3BBAE0A7F6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105ED6-C161-4FA0-9E63-C652580885B3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E3E68-828F-40FA-9A50-4BDC4F0A29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BF4D41-179C-45E1-AEE2-BAE394F547BA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53390-84C6-4AA1-8D5D-A6F37F2CA6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C5A78-2A0D-4DAA-956D-BAEA1F0EA5B1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94CE2-E1C1-45A6-A378-8060C3C8EB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F3F31-7745-4072-963A-6FA53EAF2FA8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A2C6-BC40-4869-8204-9700576937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164AB-26CA-4FFC-A792-ADF6BE55DF0E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09FC5-44CE-4A82-8AFA-BF30FA63D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EEF6F2-9CC7-459C-B3BA-F664107820D6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AC795-AA82-4C60-8833-0F217405EE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F873A4-BA81-4D82-BCFB-13189A2C75B5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AB4BB-32F2-45FD-BB16-F84F47B19D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65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5791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fld id="{B9B20731-8A64-4928-967E-BB6385C1E52D}" type="datetime1">
              <a:rPr lang="en-US"/>
              <a:pPr/>
              <a:t>10/12/2011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58674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solidFill>
                  <a:schemeClr val="tx1"/>
                </a:solidFill>
                <a:latin typeface="Times" pitchFamily="1" charset="0"/>
              </a:defRPr>
            </a:lvl1pPr>
          </a:lstStyle>
          <a:p>
            <a:pPr>
              <a:defRPr/>
            </a:pPr>
            <a:fld id="{DBBB9259-7F6A-4D25-9497-E207E4EED4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/>
          <a:p>
            <a:pPr>
              <a:defRPr/>
            </a:pPr>
            <a:fld id="{9A02A7E1-975E-4C09-B65B-3D154792A32C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53000" y="3886200"/>
            <a:ext cx="3762375" cy="2562225"/>
          </a:xfrm>
        </p:spPr>
        <p:txBody>
          <a:bodyPr anchor="t"/>
          <a:lstStyle/>
          <a:p>
            <a:pPr eaLnBrk="1" hangingPunct="1"/>
            <a:r>
              <a:rPr lang="en-US" dirty="0" smtClean="0">
                <a:solidFill>
                  <a:schemeClr val="bg1"/>
                </a:solidFill>
              </a:rPr>
              <a:t>Enterprise Outage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How to Enter/Update Contractor information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October, </a:t>
            </a:r>
            <a:r>
              <a:rPr lang="en-US" sz="1800" dirty="0" smtClean="0">
                <a:solidFill>
                  <a:schemeClr val="bg1"/>
                </a:solidFill>
              </a:rPr>
              <a:t>2011</a:t>
            </a:r>
            <a:br>
              <a:rPr lang="en-US" sz="1800" dirty="0" smtClean="0">
                <a:solidFill>
                  <a:schemeClr val="bg1"/>
                </a:solidFill>
              </a:rPr>
            </a:b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962400"/>
            <a:ext cx="4038600" cy="2590800"/>
          </a:xfrm>
        </p:spPr>
        <p:txBody>
          <a:bodyPr/>
          <a:lstStyle/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  <a:p>
            <a:pPr eaLnBrk="1" hangingPunct="1"/>
            <a:endParaRPr lang="en-US" sz="180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Outage Application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Enterprise Outage is </a:t>
            </a:r>
            <a:r>
              <a:rPr lang="en-US" sz="1600" dirty="0" smtClean="0"/>
              <a:t>the centralized program for entering and </a:t>
            </a:r>
            <a:r>
              <a:rPr lang="en-US" sz="1600" dirty="0" smtClean="0"/>
              <a:t>managing facility outage dates. This information is needed for multiple purposes.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Web Application functions similarly to RI.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Manufacturing Data is shared by all Reliability application – RI, MOC, Outage, MTT (Manufacturing Task Tracker)</a:t>
            </a:r>
          </a:p>
          <a:p>
            <a:pPr>
              <a:buNone/>
            </a:pPr>
            <a:r>
              <a:rPr lang="en-US" sz="1600" dirty="0" smtClean="0"/>
              <a:t>Mfg data includes Site, Employee, Business Unit/Area, Roles</a:t>
            </a: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endParaRPr lang="en-US" sz="1600" dirty="0"/>
          </a:p>
        </p:txBody>
      </p:sp>
      <p:grpSp>
        <p:nvGrpSpPr>
          <p:cNvPr id="2" name="Content Placeholder 13"/>
          <p:cNvGrpSpPr>
            <a:grpSpLocks noGrp="1"/>
          </p:cNvGrpSpPr>
          <p:nvPr>
            <p:ph sz="half" idx="2"/>
          </p:nvPr>
        </p:nvGrpSpPr>
        <p:grpSpPr>
          <a:xfrm>
            <a:off x="4572001" y="990600"/>
            <a:ext cx="4152900" cy="5257800"/>
            <a:chOff x="5918342" y="2209800"/>
            <a:chExt cx="2753168" cy="3124200"/>
          </a:xfrm>
        </p:grpSpPr>
        <p:pic>
          <p:nvPicPr>
            <p:cNvPr id="15" name="Picture 2" descr="C:\Documents and Settings\JALLRED\Local Settings\Temporary Internet Files\Content.IE5\S8A2X9U8\MC900441924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918342" y="2209800"/>
              <a:ext cx="2753168" cy="3124200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 rot="20695200">
              <a:off x="6129572" y="3000555"/>
              <a:ext cx="950138" cy="71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Division Outage Schedule</a:t>
              </a:r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 rot="1814470">
              <a:off x="7331951" y="3210190"/>
              <a:ext cx="1082577" cy="438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Automated Manufacturing Daily Report</a:t>
              </a:r>
              <a:endParaRPr lang="en-US" sz="1400" dirty="0"/>
            </a:p>
          </p:txBody>
        </p:sp>
        <p:sp>
          <p:nvSpPr>
            <p:cNvPr id="18" name="TextBox 17"/>
            <p:cNvSpPr txBox="1"/>
            <p:nvPr/>
          </p:nvSpPr>
          <p:spPr>
            <a:xfrm rot="21354552">
              <a:off x="6334870" y="2355683"/>
              <a:ext cx="555698" cy="5120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SME Resources: Technology Power, Pulp</a:t>
              </a:r>
              <a:endParaRPr lang="en-US" sz="10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3214012">
              <a:off x="6839521" y="2485846"/>
              <a:ext cx="700736" cy="346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Contractor Resources</a:t>
              </a:r>
              <a:endParaRPr lang="en-US" sz="1400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352440">
              <a:off x="7576026" y="2471002"/>
              <a:ext cx="700736" cy="182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Budget</a:t>
              </a:r>
              <a:endParaRPr lang="en-US" sz="1400" dirty="0"/>
            </a:p>
          </p:txBody>
        </p:sp>
      </p:grpSp>
      <p:sp>
        <p:nvSpPr>
          <p:cNvPr id="13" name="Slide Number Placeholder 3"/>
          <p:cNvSpPr txBox="1">
            <a:spLocks/>
          </p:cNvSpPr>
          <p:nvPr/>
        </p:nvSpPr>
        <p:spPr>
          <a:xfrm>
            <a:off x="0" y="6400800"/>
            <a:ext cx="1905000" cy="304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BF0E97-C0B9-486D-940C-3BBAE0A7F643}" type="slidenum">
              <a:rPr kumimoji="0" 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1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1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Enter Outage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Access Outage by typing “Outage” in Address bar of Internet Explorer</a:t>
            </a:r>
          </a:p>
          <a:p>
            <a:pPr>
              <a:buNone/>
            </a:pPr>
            <a:r>
              <a:rPr lang="en-US" dirty="0" smtClean="0"/>
              <a:t>Click on “Enter Outage”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0053390-84C6-4AA1-8D5D-A6F37F2CA60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641290"/>
            <a:ext cx="8305800" cy="226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an Outage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295400"/>
            <a:ext cx="7772400" cy="3139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800" y="4572000"/>
            <a:ext cx="624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Select Shutdown Category</a:t>
            </a:r>
          </a:p>
          <a:p>
            <a:r>
              <a:rPr lang="en-US" sz="1200" dirty="0" smtClean="0">
                <a:latin typeface="+mj-lt"/>
              </a:rPr>
              <a:t>Choose Business Unit/Area(s)</a:t>
            </a:r>
          </a:p>
          <a:p>
            <a:r>
              <a:rPr lang="en-US" sz="1200" dirty="0" smtClean="0">
                <a:latin typeface="+mj-lt"/>
              </a:rPr>
              <a:t>Choose Start and End date and time of Outage</a:t>
            </a:r>
          </a:p>
          <a:p>
            <a:r>
              <a:rPr lang="en-US" sz="1200" dirty="0" smtClean="0">
                <a:latin typeface="+mj-lt"/>
              </a:rPr>
              <a:t>Type Title (less than 80 characters used on reports and to find for updating)</a:t>
            </a:r>
          </a:p>
          <a:p>
            <a:r>
              <a:rPr lang="en-US" sz="1200" dirty="0" smtClean="0">
                <a:latin typeface="+mj-lt"/>
              </a:rPr>
              <a:t>May enter more information in Description if needed </a:t>
            </a:r>
          </a:p>
          <a:p>
            <a:r>
              <a:rPr lang="en-US" sz="1200" dirty="0" smtClean="0">
                <a:latin typeface="+mj-lt"/>
              </a:rPr>
              <a:t>Select Coordinator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dirty="0" smtClean="0">
                <a:latin typeface="+mj-lt"/>
              </a:rPr>
              <a:t>SAVE NEW OUTAGE RECORD</a:t>
            </a:r>
            <a:endParaRPr lang="en-US" sz="1200" dirty="0">
              <a:latin typeface="+mj-lt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Attachments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4800600"/>
            <a:ext cx="746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Attachments can be added immediately after the initial Outage information is Saved or at later date</a:t>
            </a:r>
          </a:p>
          <a:p>
            <a:r>
              <a:rPr lang="en-US" sz="1200" dirty="0" smtClean="0">
                <a:latin typeface="+mj-lt"/>
              </a:rPr>
              <a:t>Click on Attachments button on bottom of screen</a:t>
            </a:r>
          </a:p>
          <a:p>
            <a:r>
              <a:rPr lang="en-US" sz="1200" dirty="0" smtClean="0">
                <a:latin typeface="+mj-lt"/>
              </a:rPr>
              <a:t>Browse and select file to upload</a:t>
            </a:r>
          </a:p>
          <a:p>
            <a:r>
              <a:rPr lang="en-US" sz="1200" dirty="0" smtClean="0">
                <a:latin typeface="+mj-lt"/>
              </a:rPr>
              <a:t>Enter Description of File</a:t>
            </a:r>
          </a:p>
          <a:p>
            <a:r>
              <a:rPr lang="en-US" sz="1200" dirty="0" smtClean="0">
                <a:latin typeface="+mj-lt"/>
              </a:rPr>
              <a:t>Click Upload</a:t>
            </a:r>
            <a:endParaRPr lang="en-US" sz="1200" dirty="0">
              <a:latin typeface="+mj-lt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5476875" cy="2562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Contractor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0668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Step 1:  After the Outage information has been saved (or when updating outage)</a:t>
            </a:r>
          </a:p>
          <a:p>
            <a:r>
              <a:rPr lang="en-US" sz="1200" dirty="0" smtClean="0">
                <a:latin typeface="+mj-lt"/>
              </a:rPr>
              <a:t>Click  “Contractors” button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685800"/>
            <a:ext cx="5394202" cy="2446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276600"/>
            <a:ext cx="3938588" cy="1685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28600" y="3505200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Step 2:  Select Contractor - Type of work) and click  “Move Selected”.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dirty="0" smtClean="0">
                <a:latin typeface="+mj-lt"/>
              </a:rPr>
              <a:t>You may select multiple or just one at a time</a:t>
            </a: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add Contractor Information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1BF0E97-C0B9-486D-940C-3BBAE0A7F64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762000"/>
            <a:ext cx="3919538" cy="167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9424" y="2667000"/>
            <a:ext cx="6124576" cy="3208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3400" y="1066800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Step 3:  After all Contractors have been selection (right hand side).  Click “Add Contractor” button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dirty="0" smtClean="0">
                <a:latin typeface="+mj-lt"/>
              </a:rPr>
              <a:t>Note:  This is not a comprehensive list of contractors.  If you would like to add additional names, contact Doug Todd.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4800" y="32766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+mj-lt"/>
              </a:rPr>
              <a:t>Step 4:  Contractors will be added to Outage record.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dirty="0" smtClean="0">
                <a:latin typeface="+mj-lt"/>
              </a:rPr>
              <a:t>May enter more details (Pre-work or post-work dates), head count, and comments</a:t>
            </a:r>
          </a:p>
          <a:p>
            <a:endParaRPr lang="en-US" sz="1200" dirty="0" smtClean="0">
              <a:latin typeface="+mj-lt"/>
            </a:endParaRPr>
          </a:p>
          <a:p>
            <a:r>
              <a:rPr lang="en-US" sz="1200" dirty="0" smtClean="0">
                <a:latin typeface="+mj-lt"/>
              </a:rPr>
              <a:t>REMEMBER to </a:t>
            </a:r>
          </a:p>
          <a:p>
            <a:r>
              <a:rPr lang="en-US" sz="1200" dirty="0" smtClean="0">
                <a:latin typeface="+mj-lt"/>
              </a:rPr>
              <a:t>SAVE OUTAGE RECORD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Presentation2">
  <a:themeElements>
    <a:clrScheme name="Presentatio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resentation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" charset="0"/>
          </a:defRPr>
        </a:defPPr>
      </a:lstStyle>
    </a:lnDef>
  </a:objectDefaults>
  <a:extraClrSchemeLst>
    <a:extraClrScheme>
      <a:clrScheme name="Presentatio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03037F33F3DE4480A8765CC69BB0AE" ma:contentTypeVersion="10" ma:contentTypeDescription="Create a new document." ma:contentTypeScope="" ma:versionID="038137fddf73225c2637ff67f2a17679">
  <xsd:schema xmlns:xsd="http://www.w3.org/2001/XMLSchema" xmlns:xs="http://www.w3.org/2001/XMLSchema" xmlns:p="http://schemas.microsoft.com/office/2006/metadata/properties" xmlns:ns2="50807a25-e11f-4990-8ff7-f906b0e42546" xmlns:ns3="bcf51de8-d2c0-4e64-bd29-2d446ea558a0" targetNamespace="http://schemas.microsoft.com/office/2006/metadata/properties" ma:root="true" ma:fieldsID="99ca3d3c208a1b08308f594d693c9fb6" ns2:_="" ns3:_="">
    <xsd:import namespace="50807a25-e11f-4990-8ff7-f906b0e42546"/>
    <xsd:import namespace="bcf51de8-d2c0-4e64-bd29-2d446ea558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07a25-e11f-4990-8ff7-f906b0e425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51de8-d2c0-4e64-bd29-2d446ea558a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1539C514-61E0-4EC9-ACAF-14A527154B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FA2E2F-3D48-4964-8CF7-4B39A234A7E5}"/>
</file>

<file path=customXml/itemProps3.xml><?xml version="1.0" encoding="utf-8"?>
<ds:datastoreItem xmlns:ds="http://schemas.openxmlformats.org/officeDocument/2006/customXml" ds:itemID="{60023F3A-E996-4C39-8867-F3B68D805A29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Presentation2</Template>
  <TotalTime>3567</TotalTime>
  <Words>333</Words>
  <Application>Microsoft Office PowerPoint</Application>
  <PresentationFormat>On-screen Show (4:3)</PresentationFormat>
  <Paragraphs>62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Presentation2</vt:lpstr>
      <vt:lpstr>Enterprise Outage How to Enter/Update Contractor information    October, 2011 </vt:lpstr>
      <vt:lpstr>Enterprise Outage Application</vt:lpstr>
      <vt:lpstr>How to Enter Outage</vt:lpstr>
      <vt:lpstr>Enter an Outage Information</vt:lpstr>
      <vt:lpstr>Adding Attachments</vt:lpstr>
      <vt:lpstr>Adding Contractor Information</vt:lpstr>
      <vt:lpstr>How to add Contractor Information </vt:lpstr>
    </vt:vector>
  </TitlesOfParts>
  <Company>International Paper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P&amp;CP Post EDGE System Retirement and Sustain Plan</dc:title>
  <dc:creator>Martha OCONNOR</dc:creator>
  <cp:lastModifiedBy>Shanda Bittick</cp:lastModifiedBy>
  <cp:revision>87</cp:revision>
  <dcterms:created xsi:type="dcterms:W3CDTF">2008-12-03T02:16:02Z</dcterms:created>
  <dcterms:modified xsi:type="dcterms:W3CDTF">2011-10-12T14:54:13Z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ContentTypeId">
    <vt:lpwstr>0x0101004C03037F33F3DE4480A8765CC69BB0AE</vt:lpwstr>
  </property>
</Properties>
</file>