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312" r:id="rId4"/>
    <p:sldId id="311" r:id="rId5"/>
    <p:sldId id="308" r:id="rId6"/>
    <p:sldId id="313" r:id="rId7"/>
    <p:sldId id="309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32" r:id="rId16"/>
    <p:sldId id="333" r:id="rId17"/>
    <p:sldId id="341" r:id="rId18"/>
    <p:sldId id="326" r:id="rId19"/>
    <p:sldId id="339" r:id="rId20"/>
    <p:sldId id="337" r:id="rId21"/>
    <p:sldId id="322" r:id="rId22"/>
    <p:sldId id="331" r:id="rId23"/>
    <p:sldId id="32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aig Sailor" initials="CS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6" autoAdjust="0"/>
    <p:restoredTop sz="84342" autoAdjust="0"/>
  </p:normalViewPr>
  <p:slideViewPr>
    <p:cSldViewPr>
      <p:cViewPr>
        <p:scale>
          <a:sx n="60" d="100"/>
          <a:sy n="60" d="100"/>
        </p:scale>
        <p:origin x="-1488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861C5-B008-4335-889B-98099EDBC700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4DF87-4D14-43AE-AD20-8BB5358E873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3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Point of unreported dialectal</a:t>
            </a:r>
            <a:r>
              <a:rPr lang="en-GB" baseline="0" dirty="0" smtClean="0"/>
              <a:t> variation within English. Blue represents coreference. Gaps aren’t permitted in AmE, for instance; would surface as pronouns.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393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Levinson</a:t>
            </a:r>
            <a:r>
              <a:rPr lang="nl-NL" baseline="0" dirty="0" smtClean="0"/>
              <a:t> (2011): </a:t>
            </a:r>
            <a:r>
              <a:rPr lang="nl-NL" baseline="0" dirty="0" err="1" smtClean="0"/>
              <a:t>possessive</a:t>
            </a:r>
            <a:r>
              <a:rPr lang="nl-NL" baseline="0" dirty="0" smtClean="0"/>
              <a:t> HAVE is a </a:t>
            </a:r>
            <a:r>
              <a:rPr lang="nl-NL" baseline="0" dirty="0" err="1" smtClean="0"/>
              <a:t>copular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construction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selects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possessive</a:t>
            </a:r>
            <a:r>
              <a:rPr lang="nl-NL" baseline="0" dirty="0" smtClean="0"/>
              <a:t> PP. </a:t>
            </a:r>
          </a:p>
          <a:p>
            <a:r>
              <a:rPr lang="nl-NL" baseline="0" dirty="0" smtClean="0"/>
              <a:t>The P-</a:t>
            </a:r>
            <a:r>
              <a:rPr lang="nl-NL" baseline="0" dirty="0" err="1" smtClean="0"/>
              <a:t>poss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incorporates</a:t>
            </a:r>
            <a:r>
              <a:rPr lang="nl-NL" baseline="0" dirty="0" smtClean="0"/>
              <a:t> up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little</a:t>
            </a:r>
            <a:r>
              <a:rPr lang="nl-NL" baseline="0" dirty="0" smtClean="0"/>
              <a:t> v,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extendes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case-domain far </a:t>
            </a:r>
            <a:r>
              <a:rPr lang="nl-NL" baseline="0" dirty="0" err="1" smtClean="0"/>
              <a:t>enough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monsters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assigned</a:t>
            </a:r>
            <a:r>
              <a:rPr lang="nl-NL" baseline="0" dirty="0" smtClean="0"/>
              <a:t> case. </a:t>
            </a:r>
            <a:r>
              <a:rPr lang="nl-NL" baseline="0" dirty="0" err="1" smtClean="0"/>
              <a:t>Spelled</a:t>
            </a:r>
            <a:r>
              <a:rPr lang="nl-NL" baseline="0" dirty="0" smtClean="0"/>
              <a:t>-out as HAVE.</a:t>
            </a:r>
            <a:br>
              <a:rPr lang="nl-NL" baseline="0" dirty="0" smtClean="0"/>
            </a:br>
            <a:r>
              <a:rPr lang="nl-NL" baseline="0" dirty="0" smtClean="0"/>
              <a:t>P-</a:t>
            </a:r>
            <a:r>
              <a:rPr lang="nl-NL" baseline="0" dirty="0" err="1" smtClean="0"/>
              <a:t>poss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selects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pP</a:t>
            </a:r>
            <a:r>
              <a:rPr lang="nl-NL" baseline="0" dirty="0" smtClean="0"/>
              <a:t> complement.</a:t>
            </a:r>
          </a:p>
          <a:p>
            <a:r>
              <a:rPr lang="nl-NL" baseline="0" dirty="0" smtClean="0"/>
              <a:t>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assumption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incorporation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happens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lexical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Ps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nothing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rests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assumption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</a:t>
            </a:r>
            <a:r>
              <a:rPr lang="nl-NL" baseline="0" dirty="0" smtClean="0"/>
              <a:t>…), we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phenomenon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lower</a:t>
            </a:r>
            <a:r>
              <a:rPr lang="nl-NL" baseline="0" dirty="0" smtClean="0"/>
              <a:t> PP domain.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We</a:t>
            </a:r>
            <a:r>
              <a:rPr lang="nl-NL" baseline="0" dirty="0" smtClean="0"/>
              <a:t> attribute dialectal variation to a single functional head. We saw how case we licensed with the (A) case, now let’s look at the (B) case...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No</a:t>
            </a:r>
            <a:r>
              <a:rPr lang="nl-NL" baseline="0" dirty="0" smtClean="0"/>
              <a:t> intervention effect: ACC is assigned before A-movement.</a:t>
            </a:r>
          </a:p>
          <a:p>
            <a:r>
              <a:rPr lang="nl-NL" baseline="0" dirty="0" smtClean="0"/>
              <a:t>‘Defective’ intervention effect? Unlikely that they exist – see Breuning 2014.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“keep the local structure constant” – i.e. use local structures that all</a:t>
            </a:r>
            <a:r>
              <a:rPr lang="en-GB" baseline="0" dirty="0" smtClean="0"/>
              <a:t> speakers of POG-dialects would accept in ideal environments.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19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Variability</a:t>
            </a:r>
            <a:r>
              <a:rPr lang="en-GB" baseline="0" dirty="0" smtClean="0"/>
              <a:t> within POG-dialects still unclear to us. Variability usually concerns which P is used. E.g. “past” runs the whole gamut of judgements.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24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remember</a:t>
            </a:r>
            <a:r>
              <a:rPr lang="en-US" baseline="0" dirty="0" smtClean="0"/>
              <a:t> that POGs are only licensed in possessive HAVE/WITH environments. We’ll return to this later…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24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be skeptical: the null PPs are not pronouns (unlike POGs), and the pronoun cases seem somewhat conventionalized. </a:t>
            </a:r>
          </a:p>
          <a:p>
            <a:r>
              <a:rPr lang="en-US" baseline="0" dirty="0" smtClean="0"/>
              <a:t>IMPORTANT: okay in all dialects. </a:t>
            </a:r>
          </a:p>
          <a:p>
            <a:r>
              <a:rPr lang="en-US" baseline="0" dirty="0" smtClean="0"/>
              <a:t>Could say that POGs are a dialectic-specific extension of this topic-drop phenomenon, but we’ve already seen that not all environments allow POGs (only have/with possessives). Also, movement facts make us more skeptical…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Raising across experiencer: “John seems to himself to be the</a:t>
            </a:r>
            <a:r>
              <a:rPr lang="nl-NL" baseline="0" dirty="0" smtClean="0"/>
              <a:t> best.”</a:t>
            </a:r>
            <a:br>
              <a:rPr lang="nl-NL" baseline="0" dirty="0" smtClean="0"/>
            </a:br>
            <a:r>
              <a:rPr lang="nl-NL" baseline="0" dirty="0" smtClean="0"/>
              <a:t/>
            </a:r>
            <a:br>
              <a:rPr lang="nl-NL" baseline="0" dirty="0" smtClean="0"/>
            </a:br>
            <a:r>
              <a:rPr lang="nl-NL" dirty="0" smtClean="0"/>
              <a:t>At end of slide: SUMMARISE.</a:t>
            </a:r>
            <a:r>
              <a:rPr lang="nl-NL" baseline="0" dirty="0" smtClean="0"/>
              <a:t> </a:t>
            </a:r>
          </a:p>
          <a:p>
            <a:r>
              <a:rPr lang="nl-NL" baseline="0" dirty="0" smtClean="0"/>
              <a:t>Topic drop infeasible because not dialect specific, and wouldn’t explain the derived island data. </a:t>
            </a:r>
          </a:p>
          <a:p>
            <a:r>
              <a:rPr lang="nl-NL" baseline="0" dirty="0" smtClean="0"/>
              <a:t>A’-movement impossible because there’s no weak crossover effects, cases of improper movement, no licensing of parasitic gaps. </a:t>
            </a:r>
          </a:p>
          <a:p>
            <a:r>
              <a:rPr lang="nl-NL" baseline="0" dirty="0" smtClean="0"/>
              <a:t>A-movement analysis seems most consistent with the data we’ve gathered so far.</a:t>
            </a:r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4DF87-4D14-43AE-AD20-8BB5358E873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44CBC6-0224-4D0B-B38E-999BD5854307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B702916-5439-45CD-9510-569E9791B542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b="1" cap="none" dirty="0" smtClean="0"/>
              <a:t>PPs with gaps in</a:t>
            </a:r>
            <a:endParaRPr lang="en-GB" sz="66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588096"/>
          </a:xfrm>
        </p:spPr>
        <p:txBody>
          <a:bodyPr>
            <a:normAutofit lnSpcReduction="10000"/>
          </a:bodyPr>
          <a:lstStyle/>
          <a:p>
            <a:pPr>
              <a:tabLst>
                <a:tab pos="7534800" algn="r"/>
              </a:tabLst>
            </a:pPr>
            <a:r>
              <a:rPr lang="en-GB" dirty="0" smtClean="0"/>
              <a:t>Craig Sailor	James Griffiths</a:t>
            </a:r>
          </a:p>
          <a:p>
            <a:pPr>
              <a:tabLst>
                <a:tab pos="7534800" algn="r"/>
              </a:tabLst>
            </a:pPr>
            <a:r>
              <a:rPr lang="en-GB" dirty="0" smtClean="0"/>
              <a:t>University of Cambridge </a:t>
            </a:r>
            <a:r>
              <a:rPr lang="en-GB" dirty="0"/>
              <a:t>	</a:t>
            </a:r>
            <a:r>
              <a:rPr lang="en-GB" dirty="0" smtClean="0"/>
              <a:t>Universiteit Utrecht </a:t>
            </a:r>
          </a:p>
          <a:p>
            <a:pPr>
              <a:tabLst>
                <a:tab pos="7534800" algn="r"/>
              </a:tabLst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cwsailor@gmail.com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jamesegriffiths@gmail.com</a:t>
            </a:r>
          </a:p>
          <a:p>
            <a:pPr>
              <a:tabLst>
                <a:tab pos="7537450" algn="l"/>
              </a:tabLst>
            </a:pPr>
            <a:endParaRPr lang="en-GB" dirty="0" smtClean="0"/>
          </a:p>
          <a:p>
            <a:pPr>
              <a:tabLst>
                <a:tab pos="7537450" algn="l"/>
              </a:tabLst>
            </a:pPr>
            <a:endParaRPr lang="en-GB" dirty="0" smtClean="0"/>
          </a:p>
          <a:p>
            <a:pPr>
              <a:tabLst>
                <a:tab pos="7537450" algn="l"/>
              </a:tabLst>
            </a:pPr>
            <a:r>
              <a:rPr lang="en-GB" sz="2800" b="1" i="1" dirty="0" smtClean="0"/>
              <a:t>LAGB 2015, 18/09/2015</a:t>
            </a:r>
            <a:endParaRPr lang="en-GB" sz="2800" b="1" i="1" dirty="0"/>
          </a:p>
        </p:txBody>
      </p:sp>
    </p:spTree>
    <p:extLst>
      <p:ext uri="{BB962C8B-B14F-4D97-AF65-F5344CB8AC3E}">
        <p14:creationId xmlns:p14="http://schemas.microsoft.com/office/powerpoint/2010/main" val="40468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POGs as null elements?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4876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880"/>
              </a:spcBef>
              <a:spcAft>
                <a:spcPts val="2000"/>
              </a:spcAft>
              <a:buNone/>
              <a:tabLst>
                <a:tab pos="531813" algn="l"/>
                <a:tab pos="723900" algn="l"/>
                <a:tab pos="7891463" algn="l"/>
              </a:tabLst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(10)		</a:t>
            </a:r>
            <a:r>
              <a:rPr lang="en-GB" sz="2000" dirty="0" smtClean="0">
                <a:solidFill>
                  <a:srgbClr val="C00000"/>
                </a:solidFill>
              </a:rPr>
              <a:t>Which president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did you read [</a:t>
            </a:r>
            <a:r>
              <a:rPr lang="en-GB" sz="2000" dirty="0" smtClean="0">
                <a:solidFill>
                  <a:srgbClr val="0070C0"/>
                </a:solidFill>
              </a:rPr>
              <a:t>a book about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_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with torn pages in </a:t>
            </a:r>
            <a:r>
              <a:rPr lang="en-GB" sz="2000" dirty="0" smtClean="0">
                <a:solidFill>
                  <a:srgbClr val="0070C0"/>
                </a:solidFill>
              </a:rPr>
              <a:t>it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0" indent="0" algn="just">
              <a:spcAft>
                <a:spcPts val="1000"/>
              </a:spcAft>
              <a:buNone/>
              <a:tabLst>
                <a:tab pos="531813" algn="l"/>
                <a:tab pos="723900" algn="l"/>
                <a:tab pos="7891463" algn="l"/>
              </a:tabLst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(11)	*	</a:t>
            </a:r>
            <a:r>
              <a:rPr lang="en-GB" sz="2000" dirty="0" smtClean="0">
                <a:solidFill>
                  <a:srgbClr val="C00000"/>
                </a:solidFill>
              </a:rPr>
              <a:t>Which president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did you read [</a:t>
            </a:r>
            <a:r>
              <a:rPr lang="en-GB" sz="2000" dirty="0" smtClean="0">
                <a:solidFill>
                  <a:srgbClr val="0070C0"/>
                </a:solidFill>
              </a:rPr>
              <a:t>a book about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_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with torn pages in </a:t>
            </a:r>
            <a:r>
              <a:rPr lang="en-GB" sz="2000" dirty="0" smtClean="0">
                <a:solidFill>
                  <a:srgbClr val="0070C0"/>
                </a:solidFill>
              </a:rPr>
              <a:t>_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0" indent="0" algn="just">
              <a:buNone/>
              <a:tabLst>
                <a:tab pos="531813" algn="l"/>
                <a:tab pos="723900" algn="l"/>
                <a:tab pos="7891463" algn="l"/>
              </a:tabLst>
            </a:pP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1813" algn="l"/>
                <a:tab pos="723900" algn="l"/>
                <a:tab pos="7891463" algn="l"/>
              </a:tabLst>
            </a:pP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1813" indent="-531813">
              <a:buFont typeface="Wingdings" panose="05000000000000000000" pitchFamily="2" charset="2"/>
              <a:buChar char="v"/>
              <a:tabLst>
                <a:tab pos="531813" algn="l"/>
                <a:tab pos="722313" algn="l"/>
                <a:tab pos="723900" algn="l"/>
                <a:tab pos="8434388" algn="r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unacceptability of (11) is suggestive of a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derived island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violation 	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(Wexler &amp; Culicover 1980)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1813" algn="l"/>
                <a:tab pos="723900" algn="l"/>
                <a:tab pos="7891463" algn="l"/>
              </a:tabLst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1813" algn="l"/>
                <a:tab pos="723900" algn="l"/>
                <a:tab pos="7891463" algn="l"/>
              </a:tabLst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1813" algn="l"/>
                <a:tab pos="723900" algn="l"/>
                <a:tab pos="7891463" algn="l"/>
              </a:tabLst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(12)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*	</a:t>
            </a:r>
            <a:r>
              <a:rPr lang="en-GB" sz="2000" dirty="0" smtClean="0">
                <a:solidFill>
                  <a:srgbClr val="C00000"/>
                </a:solidFill>
              </a:rPr>
              <a:t>Which </a:t>
            </a:r>
            <a:r>
              <a:rPr lang="en-GB" sz="2000" dirty="0" err="1" smtClean="0">
                <a:solidFill>
                  <a:srgbClr val="C00000"/>
                </a:solidFill>
              </a:rPr>
              <a:t>president</a:t>
            </a:r>
            <a:r>
              <a:rPr lang="en-GB" sz="2000" baseline="-25000" dirty="0" err="1" smtClean="0">
                <a:solidFill>
                  <a:srgbClr val="C00000"/>
                </a:solidFill>
              </a:rPr>
              <a:t>j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you read [</a:t>
            </a:r>
            <a:r>
              <a:rPr lang="en-GB" sz="2000" dirty="0">
                <a:solidFill>
                  <a:srgbClr val="0070C0"/>
                </a:solidFill>
              </a:rPr>
              <a:t>a book about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_</a:t>
            </a:r>
            <a:r>
              <a:rPr lang="en-GB" sz="2000" baseline="-25000" dirty="0" smtClean="0">
                <a:solidFill>
                  <a:srgbClr val="C00000"/>
                </a:solidFill>
              </a:rPr>
              <a:t>j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en-GB" sz="2000" baseline="-25000" dirty="0" err="1" smtClean="0">
                <a:solidFill>
                  <a:srgbClr val="0070C0"/>
                </a:solidFill>
              </a:rPr>
              <a:t>i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torn pages in </a:t>
            </a:r>
            <a:r>
              <a:rPr lang="en-GB" sz="2000" dirty="0" smtClean="0">
                <a:solidFill>
                  <a:srgbClr val="0070C0"/>
                </a:solidFill>
              </a:rPr>
              <a:t>_</a:t>
            </a:r>
            <a:r>
              <a:rPr lang="en-GB" sz="2000" baseline="-25000" dirty="0" err="1" smtClean="0">
                <a:solidFill>
                  <a:srgbClr val="0070C0"/>
                </a:solidFill>
              </a:rPr>
              <a:t>i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1813" algn="l"/>
                <a:tab pos="723900" algn="l"/>
                <a:tab pos="7891463" algn="l"/>
              </a:tabLst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8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POGs as tail of A</a:t>
            </a:r>
            <a:r>
              <a:rPr lang="nl-NL" dirty="0" smtClean="0"/>
              <a:t>′-movement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4876800"/>
          </a:xfrm>
        </p:spPr>
        <p:txBody>
          <a:bodyPr>
            <a:normAutofit/>
          </a:bodyPr>
          <a:lstStyle/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(13)	</a:t>
            </a:r>
            <a:r>
              <a:rPr lang="en-GB" dirty="0" smtClean="0">
                <a:solidFill>
                  <a:srgbClr val="0070C0"/>
                </a:solidFill>
              </a:rPr>
              <a:t>The box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{with/ has} a skunk in </a:t>
            </a:r>
            <a:r>
              <a:rPr lang="en-GB" i="1" dirty="0" smtClean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 	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(akin to relativisation)</a:t>
            </a: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Would violate the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Improper movement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(Chomsky 1973)</a:t>
            </a: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(14) </a:t>
            </a:r>
            <a:r>
              <a:rPr lang="en-GB" dirty="0" smtClean="0">
                <a:solidFill>
                  <a:srgbClr val="0070C0"/>
                </a:solidFill>
              </a:rPr>
              <a:t>This box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seems </a:t>
            </a:r>
            <a:r>
              <a:rPr lang="en-GB" i="1" dirty="0" smtClean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to have a skunk in </a:t>
            </a:r>
            <a:r>
              <a:rPr lang="en-GB" i="1" dirty="0" smtClean="0">
                <a:solidFill>
                  <a:srgbClr val="0070C0"/>
                </a:solidFill>
              </a:rPr>
              <a:t>t</a:t>
            </a:r>
            <a:r>
              <a:rPr lang="en-GB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9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227892" y="3856557"/>
            <a:ext cx="2702257" cy="587565"/>
          </a:xfrm>
          <a:custGeom>
            <a:avLst/>
            <a:gdLst>
              <a:gd name="connsiteX0" fmla="*/ 2702257 w 2702257"/>
              <a:gd name="connsiteY0" fmla="*/ 0 h 587565"/>
              <a:gd name="connsiteX1" fmla="*/ 723332 w 2702257"/>
              <a:gd name="connsiteY1" fmla="*/ 586853 h 587565"/>
              <a:gd name="connsiteX2" fmla="*/ 0 w 2702257"/>
              <a:gd name="connsiteY2" fmla="*/ 95534 h 5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257" h="587565">
                <a:moveTo>
                  <a:pt x="2702257" y="0"/>
                </a:moveTo>
                <a:cubicBezTo>
                  <a:pt x="1937982" y="285465"/>
                  <a:pt x="1173708" y="570931"/>
                  <a:pt x="723332" y="586853"/>
                </a:cubicBezTo>
                <a:cubicBezTo>
                  <a:pt x="272956" y="602775"/>
                  <a:pt x="136478" y="349154"/>
                  <a:pt x="0" y="95534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reeform 6"/>
          <p:cNvSpPr/>
          <p:nvPr/>
        </p:nvSpPr>
        <p:spPr>
          <a:xfrm>
            <a:off x="1187624" y="3933056"/>
            <a:ext cx="1878442" cy="293782"/>
          </a:xfrm>
          <a:custGeom>
            <a:avLst/>
            <a:gdLst>
              <a:gd name="connsiteX0" fmla="*/ 2702257 w 2702257"/>
              <a:gd name="connsiteY0" fmla="*/ 0 h 587565"/>
              <a:gd name="connsiteX1" fmla="*/ 723332 w 2702257"/>
              <a:gd name="connsiteY1" fmla="*/ 586853 h 587565"/>
              <a:gd name="connsiteX2" fmla="*/ 0 w 2702257"/>
              <a:gd name="connsiteY2" fmla="*/ 95534 h 5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257" h="587565">
                <a:moveTo>
                  <a:pt x="2702257" y="0"/>
                </a:moveTo>
                <a:cubicBezTo>
                  <a:pt x="1937982" y="285465"/>
                  <a:pt x="1173708" y="570931"/>
                  <a:pt x="723332" y="586853"/>
                </a:cubicBezTo>
                <a:cubicBezTo>
                  <a:pt x="272956" y="602775"/>
                  <a:pt x="136478" y="349154"/>
                  <a:pt x="0" y="95534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4796717" y="4256217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nl-N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′-movement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4256217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nl-N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movement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POGs as tails of A</a:t>
            </a:r>
            <a:r>
              <a:rPr lang="nl-NL" dirty="0" smtClean="0"/>
              <a:t>′-movement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4876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	No weak crossover effects</a:t>
            </a:r>
          </a:p>
          <a:p>
            <a:pPr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(15) </a:t>
            </a:r>
            <a:r>
              <a:rPr lang="en-GB" dirty="0" smtClean="0">
                <a:solidFill>
                  <a:srgbClr val="0070C0"/>
                </a:solidFill>
              </a:rPr>
              <a:t>The car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</a:t>
            </a:r>
            <a:r>
              <a:rPr lang="en-GB" dirty="0" smtClean="0">
                <a:solidFill>
                  <a:srgbClr val="0070C0"/>
                </a:solidFill>
              </a:rPr>
              <a:t>its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own number plate in </a:t>
            </a:r>
            <a:r>
              <a:rPr lang="en-GB" i="1" dirty="0" smtClean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No parasitic gaps</a:t>
            </a: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(16)   	John filed </a:t>
            </a:r>
            <a:r>
              <a:rPr lang="en-GB" sz="2000" dirty="0" smtClean="0">
                <a:solidFill>
                  <a:srgbClr val="0070C0"/>
                </a:solidFill>
              </a:rPr>
              <a:t>the papers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doodles on </a:t>
            </a:r>
            <a:r>
              <a:rPr lang="en-GB" sz="2000" i="1" dirty="0" smtClean="0">
                <a:solidFill>
                  <a:srgbClr val="0070C0"/>
                </a:solidFill>
              </a:rPr>
              <a:t>t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without having read *(</a:t>
            </a:r>
            <a:r>
              <a:rPr lang="en-GB" sz="2000" dirty="0" smtClean="0">
                <a:solidFill>
                  <a:srgbClr val="0070C0"/>
                </a:solidFill>
              </a:rPr>
              <a:t>them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10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345682" y="2924944"/>
            <a:ext cx="4450454" cy="587565"/>
          </a:xfrm>
          <a:custGeom>
            <a:avLst/>
            <a:gdLst>
              <a:gd name="connsiteX0" fmla="*/ 2702257 w 2702257"/>
              <a:gd name="connsiteY0" fmla="*/ 0 h 587565"/>
              <a:gd name="connsiteX1" fmla="*/ 723332 w 2702257"/>
              <a:gd name="connsiteY1" fmla="*/ 586853 h 587565"/>
              <a:gd name="connsiteX2" fmla="*/ 0 w 2702257"/>
              <a:gd name="connsiteY2" fmla="*/ 95534 h 5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257" h="587565">
                <a:moveTo>
                  <a:pt x="2702257" y="0"/>
                </a:moveTo>
                <a:cubicBezTo>
                  <a:pt x="1937982" y="285465"/>
                  <a:pt x="1173708" y="570931"/>
                  <a:pt x="723332" y="586853"/>
                </a:cubicBezTo>
                <a:cubicBezTo>
                  <a:pt x="272956" y="602775"/>
                  <a:pt x="136478" y="349154"/>
                  <a:pt x="0" y="95534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3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POGs as tails of A</a:t>
            </a:r>
            <a:r>
              <a:rPr lang="nl-NL" dirty="0" smtClean="0"/>
              <a:t>-movement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4876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	Consistent with no weak crossover; </a:t>
            </a:r>
            <a:r>
              <a:rPr lang="en-GB" sz="2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feeds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pronominal binding</a:t>
            </a:r>
          </a:p>
          <a:p>
            <a:pPr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(15) </a:t>
            </a:r>
            <a:r>
              <a:rPr lang="en-GB" dirty="0" smtClean="0">
                <a:solidFill>
                  <a:srgbClr val="0070C0"/>
                </a:solidFill>
              </a:rPr>
              <a:t>The car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</a:t>
            </a:r>
            <a:r>
              <a:rPr lang="en-GB" dirty="0" smtClean="0">
                <a:solidFill>
                  <a:srgbClr val="0070C0"/>
                </a:solidFill>
              </a:rPr>
              <a:t>its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own number plate in </a:t>
            </a:r>
            <a:r>
              <a:rPr lang="en-GB" i="1" dirty="0" smtClean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Consistent with raising facts:</a:t>
            </a: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722313" algn="l"/>
                <a:tab pos="723900" algn="l"/>
                <a:tab pos="8516938" algn="r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(14)   </a:t>
            </a:r>
            <a:r>
              <a:rPr lang="en-GB" dirty="0" smtClean="0">
                <a:solidFill>
                  <a:srgbClr val="0070C0"/>
                </a:solidFill>
              </a:rPr>
              <a:t>This </a:t>
            </a:r>
            <a:r>
              <a:rPr lang="en-GB" dirty="0">
                <a:solidFill>
                  <a:srgbClr val="0070C0"/>
                </a:solidFill>
              </a:rPr>
              <a:t>box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seems </a:t>
            </a:r>
            <a:r>
              <a:rPr lang="en-GB" i="1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to have a skunk in </a:t>
            </a:r>
            <a:r>
              <a:rPr lang="en-GB" i="1" dirty="0">
                <a:solidFill>
                  <a:srgbClr val="0070C0"/>
                </a:solidFill>
              </a:rPr>
              <a:t>t</a:t>
            </a:r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11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345682" y="2924944"/>
            <a:ext cx="4450454" cy="587565"/>
          </a:xfrm>
          <a:custGeom>
            <a:avLst/>
            <a:gdLst>
              <a:gd name="connsiteX0" fmla="*/ 2702257 w 2702257"/>
              <a:gd name="connsiteY0" fmla="*/ 0 h 587565"/>
              <a:gd name="connsiteX1" fmla="*/ 723332 w 2702257"/>
              <a:gd name="connsiteY1" fmla="*/ 586853 h 587565"/>
              <a:gd name="connsiteX2" fmla="*/ 0 w 2702257"/>
              <a:gd name="connsiteY2" fmla="*/ 95534 h 5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257" h="587565">
                <a:moveTo>
                  <a:pt x="2702257" y="0"/>
                </a:moveTo>
                <a:cubicBezTo>
                  <a:pt x="1937982" y="285465"/>
                  <a:pt x="1173708" y="570931"/>
                  <a:pt x="723332" y="586853"/>
                </a:cubicBezTo>
                <a:cubicBezTo>
                  <a:pt x="272956" y="602775"/>
                  <a:pt x="136478" y="349154"/>
                  <a:pt x="0" y="95534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reeform 3"/>
          <p:cNvSpPr/>
          <p:nvPr/>
        </p:nvSpPr>
        <p:spPr>
          <a:xfrm>
            <a:off x="1433015" y="2258374"/>
            <a:ext cx="1323833" cy="293757"/>
          </a:xfrm>
          <a:custGeom>
            <a:avLst/>
            <a:gdLst>
              <a:gd name="connsiteX0" fmla="*/ 0 w 1323833"/>
              <a:gd name="connsiteY0" fmla="*/ 280110 h 293757"/>
              <a:gd name="connsiteX1" fmla="*/ 382137 w 1323833"/>
              <a:gd name="connsiteY1" fmla="*/ 48098 h 293757"/>
              <a:gd name="connsiteX2" fmla="*/ 1132764 w 1323833"/>
              <a:gd name="connsiteY2" fmla="*/ 20802 h 293757"/>
              <a:gd name="connsiteX3" fmla="*/ 1323833 w 1323833"/>
              <a:gd name="connsiteY3" fmla="*/ 293757 h 29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833" h="293757">
                <a:moveTo>
                  <a:pt x="0" y="280110"/>
                </a:moveTo>
                <a:cubicBezTo>
                  <a:pt x="96671" y="185713"/>
                  <a:pt x="193343" y="91316"/>
                  <a:pt x="382137" y="48098"/>
                </a:cubicBezTo>
                <a:cubicBezTo>
                  <a:pt x="570931" y="4880"/>
                  <a:pt x="975815" y="-20141"/>
                  <a:pt x="1132764" y="20802"/>
                </a:cubicBezTo>
                <a:cubicBezTo>
                  <a:pt x="1289713" y="61745"/>
                  <a:pt x="1306773" y="177751"/>
                  <a:pt x="1323833" y="293757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3466526" y="5590855"/>
            <a:ext cx="2702257" cy="587565"/>
          </a:xfrm>
          <a:custGeom>
            <a:avLst/>
            <a:gdLst>
              <a:gd name="connsiteX0" fmla="*/ 2702257 w 2702257"/>
              <a:gd name="connsiteY0" fmla="*/ 0 h 587565"/>
              <a:gd name="connsiteX1" fmla="*/ 723332 w 2702257"/>
              <a:gd name="connsiteY1" fmla="*/ 586853 h 587565"/>
              <a:gd name="connsiteX2" fmla="*/ 0 w 2702257"/>
              <a:gd name="connsiteY2" fmla="*/ 95534 h 5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257" h="587565">
                <a:moveTo>
                  <a:pt x="2702257" y="0"/>
                </a:moveTo>
                <a:cubicBezTo>
                  <a:pt x="1937982" y="285465"/>
                  <a:pt x="1173708" y="570931"/>
                  <a:pt x="723332" y="586853"/>
                </a:cubicBezTo>
                <a:cubicBezTo>
                  <a:pt x="272956" y="602775"/>
                  <a:pt x="136478" y="349154"/>
                  <a:pt x="0" y="95534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reeform 7"/>
          <p:cNvSpPr/>
          <p:nvPr/>
        </p:nvSpPr>
        <p:spPr>
          <a:xfrm>
            <a:off x="1411704" y="5590856"/>
            <a:ext cx="1878442" cy="293782"/>
          </a:xfrm>
          <a:custGeom>
            <a:avLst/>
            <a:gdLst>
              <a:gd name="connsiteX0" fmla="*/ 2702257 w 2702257"/>
              <a:gd name="connsiteY0" fmla="*/ 0 h 587565"/>
              <a:gd name="connsiteX1" fmla="*/ 723332 w 2702257"/>
              <a:gd name="connsiteY1" fmla="*/ 586853 h 587565"/>
              <a:gd name="connsiteX2" fmla="*/ 0 w 2702257"/>
              <a:gd name="connsiteY2" fmla="*/ 95534 h 5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257" h="587565">
                <a:moveTo>
                  <a:pt x="2702257" y="0"/>
                </a:moveTo>
                <a:cubicBezTo>
                  <a:pt x="1937982" y="285465"/>
                  <a:pt x="1173708" y="570931"/>
                  <a:pt x="723332" y="586853"/>
                </a:cubicBezTo>
                <a:cubicBezTo>
                  <a:pt x="272956" y="602775"/>
                  <a:pt x="136478" y="349154"/>
                  <a:pt x="0" y="95534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5276729" y="6060908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-movement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7636" y="6060908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nl-N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movement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4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7" grpId="0" animBg="1"/>
      <p:bldP spid="8" grpId="0" animBg="1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Interim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4876800"/>
          </a:xfrm>
        </p:spPr>
        <p:txBody>
          <a:bodyPr>
            <a:normAutofit/>
          </a:bodyPr>
          <a:lstStyle/>
          <a:p>
            <a:pPr marL="531813" indent="-531813" algn="just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Empirical observations</a:t>
            </a:r>
          </a:p>
          <a:p>
            <a:pPr marL="906463" lvl="1" indent="-374650" algn="just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531813" algn="l"/>
                <a:tab pos="900113" algn="l"/>
                <a:tab pos="8516938" algn="r"/>
              </a:tabLs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POGs are only licensed in certain dialects of BrE</a:t>
            </a:r>
          </a:p>
          <a:p>
            <a:pPr marL="906463" lvl="1" indent="-374650">
              <a:buFont typeface="Wingdings" panose="05000000000000000000" pitchFamily="2" charset="2"/>
              <a:buChar char="Ø"/>
              <a:tabLst>
                <a:tab pos="531813" algn="l"/>
                <a:tab pos="900113" algn="l"/>
                <a:tab pos="8516938" algn="r"/>
              </a:tabLs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POGs are only licensed in </a:t>
            </a:r>
            <a:r>
              <a:rPr lang="en-GB" sz="2400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have/with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possessive superstructures</a:t>
            </a:r>
          </a:p>
          <a:p>
            <a:pPr marL="806133" lvl="1" indent="-531813"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1813" indent="-531813" algn="just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</a:p>
          <a:p>
            <a:pPr marL="906463" lvl="1" indent="-374650" algn="just">
              <a:buFont typeface="Wingdings" panose="05000000000000000000" pitchFamily="2" charset="2"/>
              <a:buChar char="Ø"/>
              <a:tabLst>
                <a:tab pos="532800" algn="l"/>
                <a:tab pos="723600" algn="l"/>
                <a:tab pos="8517600" algn="r"/>
              </a:tabLs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POGs are tails of A-movement chains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12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3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4876800"/>
          </a:xfrm>
        </p:spPr>
        <p:txBody>
          <a:bodyPr>
            <a:normAutofit/>
          </a:bodyPr>
          <a:lstStyle/>
          <a:p>
            <a:pPr marL="531813" indent="-531813" algn="just"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1813" indent="-531813"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Observations so far are suggestive of an analysis that involves: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7550" lvl="1" indent="-361950" algn="just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532800" algn="l"/>
                <a:tab pos="723600" algn="l"/>
                <a:tab pos="8517600" algn="r"/>
              </a:tabLs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united account of </a:t>
            </a:r>
            <a:r>
              <a:rPr lang="en-GB" sz="2400" cap="sm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2400" cap="sm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possessives</a:t>
            </a:r>
          </a:p>
          <a:p>
            <a:pPr marL="717550" lvl="1" indent="-361950" algn="just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532800" algn="l"/>
                <a:tab pos="723600" algn="l"/>
                <a:tab pos="8517600" algn="r"/>
              </a:tabLs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trigger for A-movement that can be subject to dialectal variation</a:t>
            </a:r>
          </a:p>
          <a:p>
            <a:pPr marL="0" indent="0" algn="just">
              <a:spcAft>
                <a:spcPts val="600"/>
              </a:spcAft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13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Unified analysis of </a:t>
            </a:r>
            <a:r>
              <a:rPr lang="en-GB" cap="small" dirty="0"/>
              <a:t>have / with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4876800"/>
          </a:xfrm>
        </p:spPr>
        <p:txBody>
          <a:bodyPr>
            <a:normAutofit/>
          </a:bodyPr>
          <a:lstStyle/>
          <a:p>
            <a:pPr marL="531813" lvl="0" indent="-531813">
              <a:spcAft>
                <a:spcPts val="600"/>
              </a:spcAft>
              <a:buClr>
                <a:srgbClr val="93A299"/>
              </a:buClr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sz="28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Possessive </a:t>
            </a:r>
            <a:r>
              <a:rPr lang="en-GB" sz="2800" cap="small" dirty="0">
                <a:solidFill>
                  <a:srgbClr val="292934">
                    <a:lumMod val="75000"/>
                    <a:lumOff val="25000"/>
                  </a:srgbClr>
                </a:solidFill>
              </a:rPr>
              <a:t>have</a:t>
            </a:r>
            <a:r>
              <a:rPr lang="en-GB" sz="28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 and </a:t>
            </a:r>
            <a:r>
              <a:rPr lang="en-GB" sz="2800" cap="small" dirty="0">
                <a:solidFill>
                  <a:srgbClr val="292934">
                    <a:lumMod val="75000"/>
                    <a:lumOff val="25000"/>
                  </a:srgbClr>
                </a:solidFill>
              </a:rPr>
              <a:t>with</a:t>
            </a:r>
            <a:r>
              <a:rPr lang="en-GB" sz="28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 constructions both </a:t>
            </a:r>
            <a:r>
              <a:rPr lang="en-GB" sz="28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involve </a:t>
            </a:r>
            <a:r>
              <a:rPr lang="en-GB" sz="28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P</a:t>
            </a:r>
            <a:r>
              <a:rPr lang="en-GB" sz="2800" baseline="-250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poss</a:t>
            </a:r>
            <a:r>
              <a:rPr lang="en-GB" sz="28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, which incorporates into a case-assigning head (either </a:t>
            </a:r>
            <a:r>
              <a:rPr lang="en-GB" sz="2800" i="1" dirty="0">
                <a:solidFill>
                  <a:srgbClr val="292934">
                    <a:lumMod val="75000"/>
                    <a:lumOff val="25000"/>
                  </a:srgbClr>
                </a:solidFill>
              </a:rPr>
              <a:t>v</a:t>
            </a:r>
            <a:r>
              <a:rPr lang="en-GB" sz="28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 or </a:t>
            </a:r>
            <a:r>
              <a:rPr lang="en-GB" sz="2800" i="1" dirty="0">
                <a:solidFill>
                  <a:srgbClr val="292934">
                    <a:lumMod val="75000"/>
                    <a:lumOff val="25000"/>
                  </a:srgbClr>
                </a:solidFill>
              </a:rPr>
              <a:t>p</a:t>
            </a:r>
            <a:r>
              <a:rPr lang="en-GB" sz="28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).	</a:t>
            </a:r>
            <a:r>
              <a:rPr lang="en-GB" sz="16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(Levinson 2011)</a:t>
            </a:r>
          </a:p>
          <a:p>
            <a:pPr marL="531813" lvl="0" indent="-531813">
              <a:spcAft>
                <a:spcPts val="600"/>
              </a:spcAft>
              <a:buClr>
                <a:srgbClr val="93A299"/>
              </a:buClr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sz="1600" dirty="0">
              <a:solidFill>
                <a:srgbClr val="292934">
                  <a:lumMod val="75000"/>
                  <a:lumOff val="25000"/>
                </a:srgbClr>
              </a:solidFill>
            </a:endParaRPr>
          </a:p>
          <a:p>
            <a:pPr marL="531813" lvl="0" indent="-531813">
              <a:spcAft>
                <a:spcPts val="600"/>
              </a:spcAft>
              <a:buClr>
                <a:srgbClr val="93A299"/>
              </a:buClr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sz="1600" dirty="0">
              <a:solidFill>
                <a:srgbClr val="292934">
                  <a:lumMod val="75000"/>
                  <a:lumOff val="25000"/>
                </a:srgbClr>
              </a:solidFill>
            </a:endParaRPr>
          </a:p>
          <a:p>
            <a:pPr marL="531813" lvl="0" indent="-531813">
              <a:spcAft>
                <a:spcPts val="600"/>
              </a:spcAft>
              <a:buClr>
                <a:srgbClr val="93A299"/>
              </a:buClr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sz="28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P</a:t>
            </a:r>
            <a:r>
              <a:rPr lang="en-GB" sz="2800" baseline="-250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poss</a:t>
            </a:r>
            <a:r>
              <a:rPr lang="en-GB" sz="2800" baseline="300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r>
              <a:rPr lang="en-GB" sz="2800" dirty="0">
                <a:solidFill>
                  <a:srgbClr val="292934">
                    <a:lumMod val="75000"/>
                    <a:lumOff val="25000"/>
                  </a:srgbClr>
                </a:solidFill>
              </a:rPr>
              <a:t>may select for prepositional small clause complements</a:t>
            </a:r>
          </a:p>
          <a:p>
            <a:pPr marL="0" indent="0" algn="just">
              <a:spcAft>
                <a:spcPts val="600"/>
              </a:spcAft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14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7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81810"/>
            <a:ext cx="4968552" cy="51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Unified analysis of </a:t>
            </a:r>
            <a:r>
              <a:rPr lang="en-GB" cap="small" dirty="0" smtClean="0"/>
              <a:t>have / with</a:t>
            </a:r>
            <a:endParaRPr lang="en-GB" cap="small" dirty="0"/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15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9552" y="1412777"/>
            <a:ext cx="3816424" cy="336588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347865" y="3914903"/>
            <a:ext cx="2488224" cy="2815587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936584" y="2060848"/>
            <a:ext cx="3595856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selected by </a:t>
            </a:r>
            <a:r>
              <a:rPr lang="en-GB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  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</a:p>
          <a:p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selected by </a:t>
            </a:r>
            <a:r>
              <a:rPr lang="en-GB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  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endParaRPr lang="nl-NL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Dialectal variation and a trigger </a:t>
            </a:r>
            <a:r>
              <a:rPr lang="en-GB" sz="3200" dirty="0"/>
              <a:t>for </a:t>
            </a:r>
            <a:r>
              <a:rPr lang="en-GB" sz="3200" dirty="0" smtClean="0"/>
              <a:t>A-movement</a:t>
            </a:r>
            <a:endParaRPr lang="en-GB" sz="3200" cap="small" dirty="0"/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16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600200"/>
            <a:ext cx="9022848" cy="5141168"/>
          </a:xfrm>
        </p:spPr>
        <p:txBody>
          <a:bodyPr>
            <a:normAutofit/>
          </a:bodyPr>
          <a:lstStyle/>
          <a:p>
            <a:pPr marL="531813" indent="-531813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Dialectal variation </a:t>
            </a:r>
          </a:p>
          <a:p>
            <a:pPr marL="0" indent="0">
              <a:buNone/>
              <a:tabLst>
                <a:tab pos="8694000" algn="r"/>
              </a:tabLst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(following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Kayne 2000, Barbiers 2009,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Corver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van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Koppen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2011, Zanuttini &amp; Horn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2014)</a:t>
            </a:r>
          </a:p>
          <a:p>
            <a:pPr marL="0" indent="0">
              <a:buNone/>
              <a:tabLst>
                <a:tab pos="8694000" algn="r"/>
              </a:tabLst>
            </a:pPr>
            <a:endParaRPr lang="en-GB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1813" indent="-531813">
              <a:buFont typeface="Wingdings" panose="05000000000000000000" pitchFamily="2" charset="2"/>
              <a:buChar char="v"/>
            </a:pPr>
            <a:endParaRPr lang="en-GB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tabLst>
                <a:tab pos="900113" algn="l"/>
                <a:tab pos="2060575" algn="l"/>
                <a:tab pos="4216400" algn="l"/>
                <a:tab pos="5022850" algn="l"/>
                <a:tab pos="6100763" algn="l"/>
              </a:tabLst>
            </a:pPr>
            <a:r>
              <a:rPr lang="en-GB" sz="2600" dirty="0" smtClean="0">
                <a:solidFill>
                  <a:srgbClr val="C00000"/>
                </a:solidFill>
              </a:rPr>
              <a:t>(A)</a:t>
            </a: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poss</a:t>
            </a:r>
            <a:r>
              <a:rPr lang="en-GB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sz="2600" dirty="0" smtClean="0">
                <a:solidFill>
                  <a:srgbClr val="C00000"/>
                </a:solidFill>
              </a:rPr>
              <a:t>(B)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cap="sm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poss</a:t>
            </a:r>
            <a:endParaRPr lang="en-GB" baseline="-25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tabLst>
                <a:tab pos="900113" algn="l"/>
                <a:tab pos="2060575" algn="l"/>
                <a:tab pos="5022850" algn="l"/>
                <a:tab pos="61007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infl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…	</a:t>
            </a:r>
            <a:r>
              <a:rPr lang="en-GB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infl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…</a:t>
            </a:r>
          </a:p>
          <a:p>
            <a:pPr marL="0" indent="0">
              <a:buNone/>
              <a:tabLst>
                <a:tab pos="900113" algn="l"/>
                <a:tab pos="2060575" algn="l"/>
                <a:tab pos="5022850" algn="l"/>
                <a:tab pos="61007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GB" b="1" cap="small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+case</a:t>
            </a:r>
            <a:r>
              <a:rPr lang="en-GB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cap="sm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GB" b="1" cap="small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-case</a:t>
            </a:r>
            <a:r>
              <a:rPr lang="en-GB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marL="0" indent="0">
              <a:buNone/>
              <a:tabLst>
                <a:tab pos="723900" algn="l"/>
                <a:tab pos="1787525" algn="l"/>
              </a:tabLst>
            </a:pPr>
            <a:endParaRPr lang="en-GB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GB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tabLst>
                <a:tab pos="355600" algn="l"/>
                <a:tab pos="3589338" algn="l"/>
              </a:tabLst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POG-dialects:	</a:t>
            </a:r>
            <a:r>
              <a:rPr lang="en-GB" sz="2600" dirty="0" smtClean="0">
                <a:solidFill>
                  <a:srgbClr val="C00000"/>
                </a:solidFill>
              </a:rPr>
              <a:t>A</a:t>
            </a: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2600" dirty="0" smtClean="0">
                <a:solidFill>
                  <a:srgbClr val="C00000"/>
                </a:solidFill>
              </a:rPr>
              <a:t>B</a:t>
            </a:r>
          </a:p>
          <a:p>
            <a:pPr marL="0" indent="0">
              <a:buNone/>
              <a:tabLst>
                <a:tab pos="355600" algn="l"/>
                <a:tab pos="3589338" algn="l"/>
              </a:tabLst>
            </a:pP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Other Englishes:	</a:t>
            </a:r>
            <a:r>
              <a:rPr lang="en-GB" sz="2600" dirty="0" smtClean="0">
                <a:solidFill>
                  <a:srgbClr val="C00000"/>
                </a:solidFill>
              </a:rPr>
              <a:t>A</a:t>
            </a:r>
            <a:r>
              <a:rPr lang="en-GB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GB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946127" y="3140968"/>
            <a:ext cx="2736304" cy="1584176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uble Bracket 28"/>
          <p:cNvSpPr/>
          <p:nvPr/>
        </p:nvSpPr>
        <p:spPr>
          <a:xfrm>
            <a:off x="5013928" y="3140968"/>
            <a:ext cx="2736304" cy="1584176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32146"/>
            <a:ext cx="4680520" cy="477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derivation for POG constructions</a:t>
            </a:r>
            <a:endParaRPr lang="en-GB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504056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  <a:tabLst>
                <a:tab pos="627063" algn="l"/>
                <a:tab pos="723900" algn="l"/>
                <a:tab pos="8516938" algn="r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(17)		This</a:t>
            </a:r>
            <a:r>
              <a:rPr lang="en-GB" dirty="0" smtClean="0">
                <a:solidFill>
                  <a:srgbClr val="0070C0"/>
                </a:solidFill>
              </a:rPr>
              <a:t> film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monsters in </a:t>
            </a:r>
            <a:r>
              <a:rPr lang="en-GB" i="1" dirty="0" smtClean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tabLst>
                <a:tab pos="1433513" algn="l"/>
                <a:tab pos="8516938" algn="r"/>
              </a:tabLst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17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31840" y="2780928"/>
            <a:ext cx="3024336" cy="273630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195736" y="2032146"/>
            <a:ext cx="1656184" cy="1324846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0347" cy="4876800"/>
          </a:xfrm>
        </p:spPr>
        <p:txBody>
          <a:bodyPr>
            <a:normAutofit/>
          </a:bodyPr>
          <a:lstStyle/>
          <a:p>
            <a:pPr marL="536575" indent="-536575" algn="just">
              <a:spcAft>
                <a:spcPts val="1800"/>
              </a:spcAft>
              <a:buFont typeface="Wingdings" panose="05000000000000000000" pitchFamily="2" charset="2"/>
              <a:buChar char="v"/>
              <a:tabLst>
                <a:tab pos="531813" algn="l"/>
                <a:tab pos="1077913" algn="l"/>
                <a:tab pos="7891463" algn="l"/>
              </a:tabLst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Optionally, in certain dialects of BrE:</a:t>
            </a: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	a.	</a:t>
            </a:r>
            <a:r>
              <a:rPr lang="en-GB" dirty="0" smtClean="0">
                <a:solidFill>
                  <a:srgbClr val="0070C0"/>
                </a:solidFill>
              </a:rPr>
              <a:t>This film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monsters in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algn="just">
              <a:spcAft>
                <a:spcPts val="12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	</a:t>
            </a:r>
            <a:r>
              <a:rPr lang="en-GB" dirty="0" smtClean="0">
                <a:solidFill>
                  <a:srgbClr val="0070C0"/>
                </a:solidFill>
              </a:rPr>
              <a:t>The film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monsters in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was scary.</a:t>
            </a: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c.	</a:t>
            </a:r>
            <a:r>
              <a:rPr lang="en-GB" dirty="0" smtClean="0">
                <a:solidFill>
                  <a:srgbClr val="0070C0"/>
                </a:solidFill>
              </a:rPr>
              <a:t>Those tables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stools beneath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algn="just">
              <a:spcAft>
                <a:spcPts val="12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d.	</a:t>
            </a:r>
            <a:r>
              <a:rPr lang="en-GB" dirty="0" smtClean="0">
                <a:solidFill>
                  <a:srgbClr val="0070C0"/>
                </a:solidFill>
              </a:rPr>
              <a:t>Those tables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stools beneath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dirty.</a:t>
            </a: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	</a:t>
            </a:r>
            <a:r>
              <a:rPr lang="en-GB" dirty="0" smtClean="0">
                <a:solidFill>
                  <a:srgbClr val="0070C0"/>
                </a:solidFill>
              </a:rPr>
              <a:t>Canals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always have bridges across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Holland.</a:t>
            </a:r>
          </a:p>
          <a:p>
            <a:pPr marL="0" indent="0" algn="just">
              <a:spcAft>
                <a:spcPts val="18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f.	</a:t>
            </a:r>
            <a:r>
              <a:rPr lang="en-GB" dirty="0" smtClean="0">
                <a:solidFill>
                  <a:srgbClr val="0070C0"/>
                </a:solidFill>
              </a:rPr>
              <a:t>Canals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bridges across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common here.</a:t>
            </a:r>
          </a:p>
          <a:p>
            <a:pPr marL="536575" indent="-536575" algn="just"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531813" algn="l"/>
                <a:tab pos="1077913" algn="l"/>
                <a:tab pos="7891463" algn="l"/>
              </a:tabLst>
            </a:pPr>
            <a:r>
              <a:rPr lang="en-GB" sz="2800" dirty="0" smtClean="0">
                <a:solidFill>
                  <a:srgbClr val="C00000"/>
                </a:solidFill>
              </a:rPr>
              <a:t>P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repositional </a:t>
            </a:r>
            <a:r>
              <a:rPr lang="en-GB" sz="2800" dirty="0" smtClean="0">
                <a:solidFill>
                  <a:srgbClr val="C00000"/>
                </a:solidFill>
              </a:rPr>
              <a:t>o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bject </a:t>
            </a:r>
            <a:r>
              <a:rPr lang="en-GB" sz="2800" dirty="0" smtClean="0">
                <a:solidFill>
                  <a:srgbClr val="C00000"/>
                </a:solidFill>
              </a:rPr>
              <a:t>g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aps (</a:t>
            </a:r>
            <a:r>
              <a:rPr lang="en-GB" sz="2800" dirty="0" smtClean="0">
                <a:solidFill>
                  <a:srgbClr val="C00000"/>
                </a:solidFill>
              </a:rPr>
              <a:t>POG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s)</a:t>
            </a: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262" y="1985505"/>
            <a:ext cx="4752528" cy="487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derivation for POG constructions</a:t>
            </a:r>
            <a:endParaRPr lang="en-GB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504056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  <a:tabLst>
                <a:tab pos="627063" algn="l"/>
                <a:tab pos="723900" algn="l"/>
                <a:tab pos="8516938" algn="r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(18)		</a:t>
            </a:r>
            <a:r>
              <a:rPr lang="en-GB" dirty="0" smtClean="0">
                <a:solidFill>
                  <a:srgbClr val="0070C0"/>
                </a:solidFill>
              </a:rPr>
              <a:t>The film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monsters in </a:t>
            </a:r>
            <a:r>
              <a:rPr lang="en-GB" i="1" dirty="0" smtClean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tabLst>
                <a:tab pos="1433513" algn="l"/>
                <a:tab pos="8516938" algn="r"/>
              </a:tabLst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18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87824" y="3068960"/>
            <a:ext cx="2520280" cy="2232248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c 3"/>
          <p:cNvSpPr/>
          <p:nvPr/>
        </p:nvSpPr>
        <p:spPr>
          <a:xfrm rot="3966215">
            <a:off x="2277822" y="1565900"/>
            <a:ext cx="1420005" cy="2393753"/>
          </a:xfrm>
          <a:prstGeom prst="arc">
            <a:avLst>
              <a:gd name="adj1" fmla="val 16200000"/>
              <a:gd name="adj2" fmla="val 5433703"/>
            </a:avLst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65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4876800"/>
          </a:xfrm>
        </p:spPr>
        <p:txBody>
          <a:bodyPr>
            <a:normAutofit/>
          </a:bodyPr>
          <a:lstStyle/>
          <a:p>
            <a:pPr marL="536575" indent="-536575" algn="just"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6575" indent="-536575" algn="just"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POGs are tails of A-movement chains</a:t>
            </a:r>
          </a:p>
          <a:p>
            <a:pPr marL="536575" indent="-536575" algn="just"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6575" indent="-536575" algn="just"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A-movement is triggered for Case-assignment </a:t>
            </a:r>
          </a:p>
          <a:p>
            <a:pPr marL="536575" indent="-536575" algn="just"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6575" indent="-536575" algn="just"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sz="28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poss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locus of dialectal variation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19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4876800"/>
          </a:xfrm>
        </p:spPr>
        <p:txBody>
          <a:bodyPr>
            <a:normAutofit lnSpcReduction="10000"/>
          </a:bodyPr>
          <a:lstStyle/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Barbiers, S. 2009. Locus and limits of syntactic microvariation.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Lingua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119:1607-1623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Bruening, B. 2014. Defects of defective intervention.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Linguistic Inquiry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45(4): 707-719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Chomsky, N. 1973. Conditions on transformations. In S. Anderson &amp; P.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Kiparsky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(eds.),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Festschrift for Morris Halle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Holt, Reinhart and Winston, New York. 232-286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Corver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N. &amp; M. van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Koppen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2011. NP-ellipsis with adjectival remnants: A micro-comparative perspective.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Language and Linguistic Theory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29: 371-421.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Fox, D. 2000.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Economy and semantic interpretation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Cambridge, MIT Press.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Griffiths, J. &amp; C. Sailor. Prepositional object gaps in British English. To appear in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Linguistics in the Netherlands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32. 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Johnson, K. 2009. Gapping is not (VP) Ellipsis.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Linguistic Inquiry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40(2), 289-328.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Kayne, R. 2000.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 and Universals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Oxford: OUP.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Levinson, L. 2011. Possessive WITH in Germanic: HAVE and the Role of P.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14(4): 355–393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Lin, V. 2002.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Coordination and sharing at the interfaces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Doctoral Dissertation, MIT.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Ross, J. 1967.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on variables in syntax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Doctoral Dissertation, MIT.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Svenonius, P. 2010. Spatial P in English. In G. Cinque &amp; L. Rizzi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(eds.)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Mapping Spatial PPs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Oxford Studies in Comparative Syntax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Oxford: OUP. 127-160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Wexler, K. &amp; P.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Culicover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1980.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Formal Principles of Language Acquisition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Cambridge, MIT Press.</a:t>
            </a:r>
          </a:p>
          <a:p>
            <a:pPr marL="723900" indent="-723900" algn="just">
              <a:spcAft>
                <a:spcPts val="2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Zanuttini, R. &amp; L. Horn. 2014.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Micro-syntactic variation in North American English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Oxford Studies in Comparative Syntax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Oxford: OUP.</a:t>
            </a:r>
          </a:p>
          <a:p>
            <a:pPr marL="0" indent="0" algn="just">
              <a:spcAft>
                <a:spcPts val="1200"/>
              </a:spcAft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Appendix: POGs and the CSC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4876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	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violation of Coordinate Structure Constraint (CSC, Ross 1967)</a:t>
            </a:r>
          </a:p>
          <a:p>
            <a:pPr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endParaRPr lang="en-GB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spcAft>
                <a:spcPts val="600"/>
              </a:spcAft>
              <a:buNone/>
              <a:tabLst>
                <a:tab pos="532800" algn="l"/>
                <a:tab pos="723600" algn="l"/>
                <a:tab pos="8517600" algn="r"/>
              </a:tabLst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(19)		</a:t>
            </a:r>
            <a:r>
              <a:rPr lang="en-GB" sz="2200" dirty="0" smtClean="0">
                <a:solidFill>
                  <a:srgbClr val="0070C0"/>
                </a:solidFill>
              </a:rPr>
              <a:t>This teapot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has a big [</a:t>
            </a:r>
            <a:r>
              <a:rPr lang="en-GB" sz="22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&amp;P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[tea-cosy on </a:t>
            </a:r>
            <a:r>
              <a:rPr lang="en-GB" sz="2200" dirty="0" smtClean="0">
                <a:solidFill>
                  <a:srgbClr val="0070C0"/>
                </a:solidFill>
              </a:rPr>
              <a:t>_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and [lots of tea in </a:t>
            </a:r>
            <a:r>
              <a:rPr lang="en-GB" sz="2200" dirty="0" smtClean="0">
                <a:solidFill>
                  <a:srgbClr val="0070C0"/>
                </a:solidFill>
              </a:rPr>
              <a:t>it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(20)		</a:t>
            </a:r>
            <a:r>
              <a:rPr lang="en-GB" sz="2200" dirty="0" smtClean="0">
                <a:solidFill>
                  <a:srgbClr val="0070C0"/>
                </a:solidFill>
              </a:rPr>
              <a:t>This </a:t>
            </a:r>
            <a:r>
              <a:rPr lang="en-GB" sz="2200" dirty="0">
                <a:solidFill>
                  <a:srgbClr val="0070C0"/>
                </a:solidFill>
              </a:rPr>
              <a:t>teapot</a:t>
            </a: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a big 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GB" sz="22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&amp;P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[tea-cosy </a:t>
            </a: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GB" sz="2200" dirty="0" smtClean="0">
                <a:solidFill>
                  <a:srgbClr val="0070C0"/>
                </a:solidFill>
              </a:rPr>
              <a:t>it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[lots </a:t>
            </a: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tea in </a:t>
            </a:r>
            <a:r>
              <a:rPr lang="en-GB" sz="2200" dirty="0" smtClean="0">
                <a:solidFill>
                  <a:srgbClr val="0070C0"/>
                </a:solidFill>
              </a:rPr>
              <a:t>_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endParaRPr lang="en-GB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1813" lvl="1" indent="-531813" algn="just">
              <a:buFont typeface="Wingdings" panose="05000000000000000000" pitchFamily="2" charset="2"/>
              <a:buChar char="v"/>
              <a:tabLst>
                <a:tab pos="532800" algn="l"/>
                <a:tab pos="723600" algn="l"/>
                <a:tab pos="8517600" algn="r"/>
              </a:tabLs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‘Unequal’ A-movement from &amp;P does not violate the CSC </a:t>
            </a:r>
          </a:p>
          <a:p>
            <a:pPr marL="0" lvl="1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(Fox 2000, Lin 2002, Johnson 2009)</a:t>
            </a:r>
          </a:p>
          <a:p>
            <a:pPr marL="0" lvl="1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 algn="just">
              <a:buNone/>
              <a:tabLst>
                <a:tab pos="532800" algn="l"/>
                <a:tab pos="723600" algn="l"/>
                <a:tab pos="8517600" algn="r"/>
              </a:tabLst>
            </a:pP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 algn="just">
              <a:buNone/>
              <a:tabLst>
                <a:tab pos="722313" algn="l"/>
                <a:tab pos="723900" algn="l"/>
                <a:tab pos="8516938" algn="r"/>
              </a:tabLs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(21)		</a:t>
            </a:r>
            <a:r>
              <a:rPr lang="en-GB" sz="2400" dirty="0" smtClean="0">
                <a:solidFill>
                  <a:srgbClr val="0070C0"/>
                </a:solidFill>
              </a:rPr>
              <a:t>John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can’t [</a:t>
            </a:r>
            <a:r>
              <a:rPr lang="en-GB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&amp;P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</a:t>
            </a:r>
            <a:r>
              <a:rPr lang="en-GB" sz="24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GB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i="1" dirty="0" smtClean="0">
                <a:solidFill>
                  <a:srgbClr val="0070C0"/>
                </a:solidFill>
              </a:rPr>
              <a:t>t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dance] or [</a:t>
            </a:r>
            <a:r>
              <a:rPr lang="en-GB" sz="24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GB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Mary sing]].	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(Johnson 2009:9)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9206" y="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21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0347" cy="4876800"/>
          </a:xfrm>
        </p:spPr>
        <p:txBody>
          <a:bodyPr>
            <a:normAutofit/>
          </a:bodyPr>
          <a:lstStyle/>
          <a:p>
            <a:pPr marL="536575" indent="-536575">
              <a:spcAft>
                <a:spcPts val="1800"/>
              </a:spcAft>
              <a:buFont typeface="Wingdings" panose="05000000000000000000" pitchFamily="2" charset="2"/>
              <a:buChar char="v"/>
              <a:tabLst>
                <a:tab pos="531813" algn="l"/>
                <a:tab pos="1077913" algn="l"/>
                <a:tab pos="7891463" algn="l"/>
              </a:tabLst>
            </a:pP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talk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b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4263" lvl="2" indent="-552450"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531813" algn="l"/>
                <a:tab pos="1077913" algn="l"/>
                <a:tab pos="7891463" algn="l"/>
              </a:tabLs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 the principle licensing constraint on POGs</a:t>
            </a:r>
          </a:p>
          <a:p>
            <a:pPr marL="1084263" lvl="2" indent="-552450"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531813" algn="l"/>
                <a:tab pos="1077913" algn="l"/>
                <a:tab pos="7891463" algn="l"/>
              </a:tabLs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POGs = tails of A-movement chains</a:t>
            </a:r>
          </a:p>
          <a:p>
            <a:pPr marL="1084263" lvl="2" indent="-552450" algn="just">
              <a:spcAft>
                <a:spcPts val="1000"/>
              </a:spcAft>
              <a:buFont typeface="Wingdings" panose="05000000000000000000" pitchFamily="2" charset="2"/>
              <a:buChar char="Ø"/>
              <a:tabLst>
                <a:tab pos="531813" algn="l"/>
                <a:tab pos="1077913" algn="l"/>
                <a:tab pos="7891463" algn="l"/>
              </a:tabLs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“POG vs. non-POG” = variation in features on a single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syntactic head</a:t>
            </a:r>
          </a:p>
          <a:p>
            <a:pPr marL="531813" lvl="2" indent="0" algn="just">
              <a:spcAft>
                <a:spcPts val="1000"/>
              </a:spcAft>
              <a:buNone/>
              <a:tabLst>
                <a:tab pos="531813" algn="l"/>
                <a:tab pos="1077913" algn="l"/>
                <a:tab pos="7897813" algn="l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                                                </a:t>
            </a:r>
            <a:b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1358583" lvl="2" indent="-552450"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531813" algn="l"/>
                <a:tab pos="1077913" algn="l"/>
                <a:tab pos="7891463" algn="l"/>
              </a:tabLst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2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aside: variability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0347" cy="4876800"/>
          </a:xfrm>
        </p:spPr>
        <p:txBody>
          <a:bodyPr>
            <a:normAutofit/>
          </a:bodyPr>
          <a:lstStyle/>
          <a:p>
            <a:pPr marL="531813" lvl="1" indent="-531813">
              <a:spcAft>
                <a:spcPts val="25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5488" lvl="1" indent="-725488">
              <a:spcAft>
                <a:spcPts val="2500"/>
              </a:spcAft>
              <a:buNone/>
              <a:tabLst>
                <a:tab pos="725488" algn="l"/>
                <a:tab pos="1077913" algn="l"/>
                <a:tab pos="7891463" algn="l"/>
              </a:tabLst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	</a:t>
            </a:r>
            <a:r>
              <a:rPr lang="en-GB" sz="2800" dirty="0" smtClean="0">
                <a:solidFill>
                  <a:srgbClr val="0070C0"/>
                </a:solidFill>
              </a:rPr>
              <a:t>The next bus stop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has a Nando’s just past </a:t>
            </a:r>
            <a:r>
              <a:rPr lang="en-GB" sz="2800" dirty="0" smtClean="0">
                <a:solidFill>
                  <a:srgbClr val="0070C0"/>
                </a:solidFill>
              </a:rPr>
              <a:t>_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so let’s go there for lunch.</a:t>
            </a:r>
          </a:p>
          <a:p>
            <a:pPr marL="531813" lvl="1" indent="-531813">
              <a:spcAft>
                <a:spcPts val="2500"/>
              </a:spcAft>
              <a:buAutoNum type="arabicParenBoth" startAt="2"/>
              <a:tabLst>
                <a:tab pos="531813" algn="l"/>
                <a:tab pos="1077913" algn="l"/>
                <a:tab pos="7891463" algn="l"/>
              </a:tabLst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spcAft>
                <a:spcPts val="25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		                                                               (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cf. Griffiths &amp; Sailor, to appear)</a:t>
            </a:r>
          </a:p>
          <a:p>
            <a:pPr marL="0" lvl="1" indent="0">
              <a:spcAft>
                <a:spcPts val="25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3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64288" y="2420888"/>
            <a:ext cx="1152128" cy="576064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2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 licensing constraint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0347" cy="4876800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8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	a.	</a:t>
            </a:r>
            <a:r>
              <a:rPr lang="en-GB" dirty="0" smtClean="0">
                <a:solidFill>
                  <a:srgbClr val="0070C0"/>
                </a:solidFill>
              </a:rPr>
              <a:t>This film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 monsters in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algn="just">
              <a:spcAft>
                <a:spcPts val="12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	</a:t>
            </a:r>
            <a:r>
              <a:rPr lang="en-GB" dirty="0" smtClean="0">
                <a:solidFill>
                  <a:srgbClr val="0070C0"/>
                </a:solidFill>
              </a:rPr>
              <a:t>The film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monsters in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was scary.</a:t>
            </a: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c.	</a:t>
            </a:r>
            <a:r>
              <a:rPr lang="en-GB" dirty="0" smtClean="0">
                <a:solidFill>
                  <a:srgbClr val="0070C0"/>
                </a:solidFill>
              </a:rPr>
              <a:t>Those tables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stools beneath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algn="just">
              <a:spcAft>
                <a:spcPts val="12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d.	</a:t>
            </a:r>
            <a:r>
              <a:rPr lang="en-GB" dirty="0" smtClean="0">
                <a:solidFill>
                  <a:srgbClr val="0070C0"/>
                </a:solidFill>
              </a:rPr>
              <a:t>Those tables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stools beneath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dirty.</a:t>
            </a: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	</a:t>
            </a:r>
            <a:r>
              <a:rPr lang="en-GB" dirty="0" smtClean="0">
                <a:solidFill>
                  <a:srgbClr val="0070C0"/>
                </a:solidFill>
              </a:rPr>
              <a:t>Canals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always have bridges across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Holland.</a:t>
            </a:r>
          </a:p>
          <a:p>
            <a:pPr marL="0" indent="0" algn="just">
              <a:spcAft>
                <a:spcPts val="18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f.	</a:t>
            </a:r>
            <a:r>
              <a:rPr lang="en-GB" dirty="0" smtClean="0">
                <a:solidFill>
                  <a:srgbClr val="0070C0"/>
                </a:solidFill>
              </a:rPr>
              <a:t>Canals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bridges across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common here.</a:t>
            </a: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4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 licensing constraint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0347" cy="4876800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8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	a.	</a:t>
            </a:r>
            <a:r>
              <a:rPr lang="en-GB" dirty="0" smtClean="0">
                <a:solidFill>
                  <a:srgbClr val="0070C0"/>
                </a:solidFill>
              </a:rPr>
              <a:t>This film </a:t>
            </a:r>
            <a:r>
              <a:rPr lang="en-GB" dirty="0" smtClean="0">
                <a:solidFill>
                  <a:srgbClr val="00B050"/>
                </a:solidFill>
              </a:rPr>
              <a:t>has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monsters in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algn="just">
              <a:spcAft>
                <a:spcPts val="12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	</a:t>
            </a:r>
            <a:r>
              <a:rPr lang="en-GB" dirty="0" smtClean="0">
                <a:solidFill>
                  <a:srgbClr val="0070C0"/>
                </a:solidFill>
              </a:rPr>
              <a:t>The film </a:t>
            </a:r>
            <a:r>
              <a:rPr lang="en-GB" dirty="0" smtClean="0">
                <a:solidFill>
                  <a:srgbClr val="00B050"/>
                </a:solidFill>
              </a:rPr>
              <a:t>with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monsters in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was scary.</a:t>
            </a: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c.	</a:t>
            </a:r>
            <a:r>
              <a:rPr lang="en-GB" dirty="0" smtClean="0">
                <a:solidFill>
                  <a:srgbClr val="0070C0"/>
                </a:solidFill>
              </a:rPr>
              <a:t>Those tables </a:t>
            </a:r>
            <a:r>
              <a:rPr lang="en-GB" dirty="0" smtClean="0">
                <a:solidFill>
                  <a:srgbClr val="00B050"/>
                </a:solidFill>
              </a:rPr>
              <a:t>have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stools beneath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algn="just">
              <a:spcAft>
                <a:spcPts val="12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d.	</a:t>
            </a:r>
            <a:r>
              <a:rPr lang="en-GB" dirty="0" smtClean="0">
                <a:solidFill>
                  <a:srgbClr val="0070C0"/>
                </a:solidFill>
              </a:rPr>
              <a:t>Those tables </a:t>
            </a:r>
            <a:r>
              <a:rPr lang="en-GB" dirty="0" smtClean="0">
                <a:solidFill>
                  <a:srgbClr val="00B050"/>
                </a:solidFill>
              </a:rPr>
              <a:t>with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stools beneath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dirty.</a:t>
            </a: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	</a:t>
            </a:r>
            <a:r>
              <a:rPr lang="en-GB" dirty="0" smtClean="0">
                <a:solidFill>
                  <a:srgbClr val="0070C0"/>
                </a:solidFill>
              </a:rPr>
              <a:t>Canals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always </a:t>
            </a:r>
            <a:r>
              <a:rPr lang="en-GB" dirty="0" smtClean="0">
                <a:solidFill>
                  <a:srgbClr val="00B050"/>
                </a:solidFill>
              </a:rPr>
              <a:t>have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bridges across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Holland.</a:t>
            </a:r>
          </a:p>
          <a:p>
            <a:pPr marL="0" indent="0" algn="just">
              <a:spcAft>
                <a:spcPts val="1800"/>
              </a:spcAft>
              <a:buNone/>
              <a:tabLst>
                <a:tab pos="5318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f.	</a:t>
            </a:r>
            <a:r>
              <a:rPr lang="en-GB" dirty="0" smtClean="0">
                <a:solidFill>
                  <a:srgbClr val="0070C0"/>
                </a:solidFill>
              </a:rPr>
              <a:t>Canals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with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bridges across </a:t>
            </a:r>
            <a:r>
              <a:rPr lang="en-GB" dirty="0" smtClean="0">
                <a:solidFill>
                  <a:srgbClr val="0070C0"/>
                </a:solidFill>
              </a:rPr>
              <a:t>_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common here.</a:t>
            </a:r>
          </a:p>
          <a:p>
            <a:pPr marL="0" indent="0" algn="just">
              <a:buNone/>
              <a:tabLst>
                <a:tab pos="531813" algn="l"/>
                <a:tab pos="1077913" algn="l"/>
                <a:tab pos="7891463" algn="l"/>
              </a:tabLst>
            </a:pP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4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 licensing constraint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0347" cy="4876800"/>
          </a:xfrm>
        </p:spPr>
        <p:txBody>
          <a:bodyPr>
            <a:normAutofit/>
          </a:bodyPr>
          <a:lstStyle/>
          <a:p>
            <a:pPr marL="0" indent="0" algn="just"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(3)	a.	Don’t watch </a:t>
            </a:r>
            <a:r>
              <a:rPr lang="en-GB" dirty="0" smtClean="0">
                <a:solidFill>
                  <a:srgbClr val="0070C0"/>
                </a:solidFill>
              </a:rPr>
              <a:t>that film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there’s a monster in *(</a:t>
            </a:r>
            <a:r>
              <a:rPr lang="en-GB" dirty="0" smtClean="0">
                <a:solidFill>
                  <a:srgbClr val="0070C0"/>
                </a:solidFill>
              </a:rPr>
              <a:t>it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)!</a:t>
            </a:r>
          </a:p>
          <a:p>
            <a:pPr marL="0" indent="0" algn="just">
              <a:spcAft>
                <a:spcPts val="1500"/>
              </a:spcAft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	I won’t watch </a:t>
            </a:r>
            <a:r>
              <a:rPr lang="en-GB" dirty="0" smtClean="0">
                <a:solidFill>
                  <a:srgbClr val="0070C0"/>
                </a:solidFill>
              </a:rPr>
              <a:t>that film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because a monster is in *(</a:t>
            </a:r>
            <a:r>
              <a:rPr lang="en-GB" dirty="0">
                <a:solidFill>
                  <a:srgbClr val="0070C0"/>
                </a:solidFill>
              </a:rPr>
              <a:t>it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c.	See </a:t>
            </a:r>
            <a:r>
              <a:rPr lang="en-GB" dirty="0" smtClean="0">
                <a:solidFill>
                  <a:srgbClr val="0070C0"/>
                </a:solidFill>
              </a:rPr>
              <a:t>that table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the cute dog beneath *(</a:t>
            </a:r>
            <a:r>
              <a:rPr lang="en-GB" dirty="0">
                <a:solidFill>
                  <a:srgbClr val="0070C0"/>
                </a:solidFill>
              </a:rPr>
              <a:t>it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0" indent="0" algn="just">
              <a:spcAft>
                <a:spcPts val="1500"/>
              </a:spcAft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A church’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cemetery can usually be found behind *(</a:t>
            </a:r>
            <a:r>
              <a:rPr lang="en-GB" dirty="0">
                <a:solidFill>
                  <a:srgbClr val="0070C0"/>
                </a:solidFill>
              </a:rPr>
              <a:t>it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	</a:t>
            </a:r>
            <a:r>
              <a:rPr lang="en-GB" dirty="0" smtClean="0">
                <a:solidFill>
                  <a:srgbClr val="0070C0"/>
                </a:solidFill>
              </a:rPr>
              <a:t>The film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’s production crew are all in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*(</a:t>
            </a:r>
            <a:r>
              <a:rPr lang="en-GB" dirty="0">
                <a:solidFill>
                  <a:srgbClr val="0070C0"/>
                </a:solidFill>
              </a:rPr>
              <a:t>it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algn="just">
              <a:spcAft>
                <a:spcPts val="2500"/>
              </a:spcAft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f.	</a:t>
            </a:r>
            <a:r>
              <a:rPr lang="en-GB" dirty="0" smtClean="0">
                <a:solidFill>
                  <a:srgbClr val="0070C0"/>
                </a:solidFill>
              </a:rPr>
              <a:t>This table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’s stools are beneath *(</a:t>
            </a:r>
            <a:r>
              <a:rPr lang="en-GB" dirty="0">
                <a:solidFill>
                  <a:srgbClr val="0070C0"/>
                </a:solidFill>
              </a:rPr>
              <a:t>it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31813" indent="-531813">
              <a:buFont typeface="Wingdings" panose="05000000000000000000" pitchFamily="2" charset="2"/>
              <a:buChar char="v"/>
              <a:tabLst>
                <a:tab pos="531813" algn="l"/>
                <a:tab pos="1077913" algn="l"/>
                <a:tab pos="7891463" algn="l"/>
              </a:tabLst>
            </a:pP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GB" sz="3200" cap="small" dirty="0" smtClean="0">
                <a:solidFill>
                  <a:srgbClr val="00B050"/>
                </a:solidFill>
              </a:rPr>
              <a:t>have/with</a:t>
            </a: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possessive superstructure is required for licensing POGs.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5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9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Nature of the gap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0347" cy="4876800"/>
          </a:xfrm>
        </p:spPr>
        <p:txBody>
          <a:bodyPr>
            <a:normAutofit/>
          </a:bodyPr>
          <a:lstStyle/>
          <a:p>
            <a:pPr marL="536575" indent="-536575" algn="just">
              <a:buFont typeface="Wingdings" panose="05000000000000000000" pitchFamily="2" charset="2"/>
              <a:buChar char="v"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POGs?</a:t>
            </a:r>
          </a:p>
          <a:p>
            <a:pPr marL="0" indent="0" algn="just"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endParaRPr lang="en-GB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2675" lvl="1" indent="-536575" algn="just">
              <a:buFont typeface="Wingdings" panose="05000000000000000000" pitchFamily="2" charset="2"/>
              <a:buChar char="Ø"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 elements (</a:t>
            </a:r>
            <a:r>
              <a:rPr lang="en-GB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topic drop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)?</a:t>
            </a:r>
          </a:p>
          <a:p>
            <a:pPr marL="1082675" lvl="1" indent="-536575" algn="just">
              <a:buFont typeface="Wingdings" panose="05000000000000000000" pitchFamily="2" charset="2"/>
              <a:buChar char="Ø"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2675" lvl="1" indent="-536575" algn="just">
              <a:buFont typeface="Wingdings" panose="05000000000000000000" pitchFamily="2" charset="2"/>
              <a:buChar char="Ø"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Tails of 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A′-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movement chains?</a:t>
            </a:r>
          </a:p>
          <a:p>
            <a:pPr marL="1082675" lvl="1" indent="-536575" algn="just">
              <a:buFont typeface="Wingdings" panose="05000000000000000000" pitchFamily="2" charset="2"/>
              <a:buChar char="Ø"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endParaRPr lang="en-GB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2675" lvl="1" indent="-536575" algn="just">
              <a:buFont typeface="Wingdings" panose="05000000000000000000" pitchFamily="2" charset="2"/>
              <a:buChar char="Ø"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Tails 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A-movement chains?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6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POGs as null elements?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808035" cy="4876800"/>
          </a:xfrm>
        </p:spPr>
        <p:txBody>
          <a:bodyPr>
            <a:normAutofit/>
          </a:bodyPr>
          <a:lstStyle/>
          <a:p>
            <a:pPr marL="536575" indent="-536575" algn="just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permit null PP-internal elements</a:t>
            </a:r>
          </a:p>
          <a:p>
            <a:pPr marL="904875" lvl="1" indent="-373063" algn="just">
              <a:spcAft>
                <a:spcPts val="1200"/>
              </a:spcAft>
              <a:buFont typeface="Wingdings" panose="05000000000000000000" pitchFamily="2" charset="2"/>
              <a:buChar char="Ø"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 PPs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 algn="just">
              <a:spcAft>
                <a:spcPts val="1300"/>
              </a:spcAft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(4)	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drank at </a:t>
            </a:r>
            <a:r>
              <a:rPr lang="en-US" sz="2200" dirty="0">
                <a:solidFill>
                  <a:srgbClr val="0070C0"/>
                </a:solidFill>
              </a:rPr>
              <a:t>the pub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the most people inside (of </a:t>
            </a:r>
            <a:r>
              <a:rPr lang="en-US" sz="2200" dirty="0">
                <a:solidFill>
                  <a:srgbClr val="0070C0"/>
                </a:solidFill>
              </a:rPr>
              <a:t>it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en-GB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1813" lvl="1" indent="-531813" algn="just">
              <a:spcAft>
                <a:spcPts val="1800"/>
              </a:spcAft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(5)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film was a just </a:t>
            </a:r>
            <a:r>
              <a:rPr lang="en-US" sz="2200" dirty="0">
                <a:solidFill>
                  <a:srgbClr val="0070C0"/>
                </a:solidFill>
              </a:rPr>
              <a:t>remake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plot taken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away (from </a:t>
            </a:r>
            <a:r>
              <a:rPr lang="en-US" sz="2200" dirty="0">
                <a:solidFill>
                  <a:srgbClr val="0070C0"/>
                </a:solidFill>
              </a:rPr>
              <a:t>it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00113" indent="-368300" algn="just">
              <a:spcAft>
                <a:spcPts val="2000"/>
              </a:spcAft>
              <a:buFont typeface="Wingdings" panose="05000000000000000000" pitchFamily="2" charset="2"/>
              <a:buChar char="Ø"/>
              <a:tabLst>
                <a:tab pos="900113" algn="l"/>
                <a:tab pos="1077913" algn="l"/>
                <a:tab pos="7891463" algn="l"/>
              </a:tabLst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 pronouns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(cf. Svenonius 2010)</a:t>
            </a:r>
          </a:p>
          <a:p>
            <a:pPr marL="531813" indent="-531813" algn="just">
              <a:spcAft>
                <a:spcPts val="1300"/>
              </a:spcAft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(6)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We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’re going on to the next pub now, but John is staying behind (?</a:t>
            </a:r>
            <a:r>
              <a:rPr lang="en-US" sz="2000" dirty="0" smtClean="0">
                <a:solidFill>
                  <a:srgbClr val="0070C0"/>
                </a:solidFill>
              </a:rPr>
              <a:t>us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31813" indent="-531813" algn="just">
              <a:spcAft>
                <a:spcPts val="300"/>
              </a:spcAft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(7)	There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olive trees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growing in the valley below (</a:t>
            </a:r>
            <a:r>
              <a:rPr lang="en-US" sz="2200" dirty="0" smtClean="0">
                <a:solidFill>
                  <a:srgbClr val="0070C0"/>
                </a:solidFill>
              </a:rPr>
              <a:t>us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200" dirty="0" smtClean="0">
                <a:solidFill>
                  <a:srgbClr val="0070C0"/>
                </a:solidFill>
              </a:rPr>
              <a:t>here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en-GB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  <a:tabLst>
                <a:tab pos="531813" algn="l"/>
                <a:tab pos="900113" algn="l"/>
                <a:tab pos="1077913" algn="l"/>
                <a:tab pos="7891463" algn="l"/>
              </a:tabLst>
            </a:pPr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109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7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926</Words>
  <Application>Microsoft Office PowerPoint</Application>
  <PresentationFormat>On-screen Show (4:3)</PresentationFormat>
  <Paragraphs>242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PPs with gaps in</vt:lpstr>
      <vt:lpstr>Introduction</vt:lpstr>
      <vt:lpstr>Introduction</vt:lpstr>
      <vt:lpstr>An aside: variability</vt:lpstr>
      <vt:lpstr>Principle licensing constraint</vt:lpstr>
      <vt:lpstr>Principle licensing constraint</vt:lpstr>
      <vt:lpstr>Principle licensing constraint</vt:lpstr>
      <vt:lpstr>Nature of the gap</vt:lpstr>
      <vt:lpstr>POGs as null elements?</vt:lpstr>
      <vt:lpstr>POGs as null elements?</vt:lpstr>
      <vt:lpstr>POGs as tail of A′-movement?</vt:lpstr>
      <vt:lpstr>POGs as tails of A′-movement?</vt:lpstr>
      <vt:lpstr>POGs as tails of A-movement?</vt:lpstr>
      <vt:lpstr>Interim summary</vt:lpstr>
      <vt:lpstr>Analysis</vt:lpstr>
      <vt:lpstr>Unified analysis of have / with</vt:lpstr>
      <vt:lpstr>Unified analysis of have / with</vt:lpstr>
      <vt:lpstr>Dialectal variation and a trigger for A-movement</vt:lpstr>
      <vt:lpstr>A derivation for POG constructions</vt:lpstr>
      <vt:lpstr>A derivation for POG constructions</vt:lpstr>
      <vt:lpstr>Conclusion</vt:lpstr>
      <vt:lpstr>References</vt:lpstr>
      <vt:lpstr>Appendix: POGs and the CSC</vt:lpstr>
    </vt:vector>
  </TitlesOfParts>
  <Company>University of Groningen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Appositive view of ellipsis</dc:title>
  <dc:creator>J.E. Griffiths</dc:creator>
  <cp:lastModifiedBy>James Griffiths</cp:lastModifiedBy>
  <cp:revision>271</cp:revision>
  <dcterms:created xsi:type="dcterms:W3CDTF">2015-04-01T13:50:11Z</dcterms:created>
  <dcterms:modified xsi:type="dcterms:W3CDTF">2015-09-17T12:49:44Z</dcterms:modified>
</cp:coreProperties>
</file>