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84" r:id="rId3"/>
  </p:sldMasterIdLst>
  <p:notesMasterIdLst>
    <p:notesMasterId r:id="rId25"/>
  </p:notesMasterIdLst>
  <p:sldIdLst>
    <p:sldId id="327" r:id="rId4"/>
    <p:sldId id="284" r:id="rId5"/>
    <p:sldId id="260" r:id="rId6"/>
    <p:sldId id="35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85" r:id="rId20"/>
    <p:sldId id="289" r:id="rId21"/>
    <p:sldId id="328" r:id="rId22"/>
    <p:sldId id="360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A1CEEF"/>
    <a:srgbClr val="B4A0FF"/>
    <a:srgbClr val="FF8C00"/>
    <a:srgbClr val="107C10"/>
    <a:srgbClr val="008272"/>
    <a:srgbClr val="737373"/>
    <a:srgbClr val="00188F"/>
    <a:srgbClr val="525252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531" autoAdjust="0"/>
    <p:restoredTop sz="66999" autoAdjust="0"/>
  </p:normalViewPr>
  <p:slideViewPr>
    <p:cSldViewPr snapToGrid="0">
      <p:cViewPr varScale="1">
        <p:scale>
          <a:sx n="70" d="100"/>
          <a:sy n="70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AF1AE-B073-4CE1-A49E-BCE66A788A1A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BC50C-69C8-49E7-B2DD-7B5FE1767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53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8EFE-5EFD-4A43-981A-81E04833C2B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739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819D8-2EF1-4D03-91A7-5EC8B229834B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5837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819D8-2EF1-4D03-91A7-5EC8B229834B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08937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8EFE-5EFD-4A43-981A-81E04833C2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1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8EFE-5EFD-4A43-981A-81E04833C2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55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819D8-2EF1-4D03-91A7-5EC8B229834B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10775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819D8-2EF1-4D03-91A7-5EC8B229834B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8222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819D8-2EF1-4D03-91A7-5EC8B229834B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62926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C9FF8-4000-415C-BB49-BD7C14613D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85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8EFE-5EFD-4A43-981A-81E04833C2B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4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C2DB-D87F-499A-AB71-48CD17E14DC8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D302-7009-4C32-9929-C34F0F5F6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0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C2DB-D87F-499A-AB71-48CD17E14DC8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D302-7009-4C32-9929-C34F0F5F6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71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C2DB-D87F-499A-AB71-48CD17E14DC8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D302-7009-4C32-9929-C34F0F5F6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95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+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02" y="342356"/>
            <a:ext cx="6908787" cy="12056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0802" y="1055267"/>
            <a:ext cx="6908787" cy="5580660"/>
          </a:xfrm>
        </p:spPr>
        <p:txBody>
          <a:bodyPr>
            <a:noAutofit/>
          </a:bodyPr>
          <a:lstStyle>
            <a:lvl1pPr marL="0" indent="0">
              <a:spcAft>
                <a:spcPts val="588"/>
              </a:spcAft>
              <a:buFontTx/>
              <a:buNone/>
              <a:defRPr sz="2745" i="1">
                <a:solidFill>
                  <a:schemeClr val="tx2"/>
                </a:solidFill>
                <a:latin typeface="+mj-lt"/>
              </a:defRPr>
            </a:lvl1pPr>
            <a:lvl2pPr marL="89587" indent="0">
              <a:lnSpc>
                <a:spcPct val="100000"/>
              </a:lnSpc>
              <a:spcBef>
                <a:spcPts val="0"/>
              </a:spcBef>
              <a:buFontTx/>
              <a:buNone/>
              <a:defRPr sz="1961">
                <a:latin typeface="+mn-lt"/>
              </a:defRPr>
            </a:lvl2pPr>
            <a:lvl3pPr marL="913698" indent="0">
              <a:buFontTx/>
              <a:buNone/>
              <a:defRPr/>
            </a:lvl3pPr>
            <a:lvl4pPr marL="1370547" indent="0">
              <a:buFontTx/>
              <a:buNone/>
              <a:defRPr/>
            </a:lvl4pPr>
          </a:lstStyle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4" y="6256216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3841">
              <a:defRPr/>
            </a:pPr>
            <a:fld id="{0A164282-434E-41D4-9582-783D542A7B68}" type="slidenum">
              <a:rPr lang="en-US" sz="1765" smtClean="0">
                <a:solidFill>
                  <a:srgbClr val="505050"/>
                </a:solidFill>
              </a:rPr>
              <a:pPr defTabSz="913841">
                <a:defRPr/>
              </a:pPr>
              <a:t>‹#›</a:t>
            </a:fld>
            <a:endParaRPr lang="en-US" sz="1765" dirty="0">
              <a:solidFill>
                <a:srgbClr val="50505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673400" y="0"/>
            <a:ext cx="451860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996113" y="1171498"/>
            <a:ext cx="3992079" cy="544984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745" i="1">
                <a:solidFill>
                  <a:schemeClr val="bg1"/>
                </a:solidFill>
                <a:latin typeface="+mj-lt"/>
              </a:defRPr>
            </a:lvl1pPr>
            <a:lvl2pPr marL="89587" marR="0" indent="0" algn="l" defTabSz="913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65" b="0">
                <a:solidFill>
                  <a:schemeClr val="bg1"/>
                </a:solidFill>
                <a:latin typeface="+mn-lt"/>
              </a:defRPr>
            </a:lvl2pPr>
            <a:lvl3pPr marL="913698" indent="0">
              <a:buFontTx/>
              <a:buNone/>
              <a:defRPr/>
            </a:lvl3pPr>
            <a:lvl4pPr marL="1370547" indent="0">
              <a:buFontTx/>
              <a:buNone/>
              <a:defRPr/>
            </a:lvl4pPr>
          </a:lstStyle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endParaRPr lang="en-US" dirty="0"/>
          </a:p>
          <a:p>
            <a:pPr marL="89587" marR="0" lvl="1" indent="0" algn="l" defTabSz="913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537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8067760" cy="1801436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26" y="6041180"/>
            <a:ext cx="1613565" cy="3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925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475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9"/>
            <a:ext cx="11653523" cy="1985641"/>
          </a:xfrm>
        </p:spPr>
        <p:txBody>
          <a:bodyPr>
            <a:spAutoFit/>
          </a:bodyPr>
          <a:lstStyle>
            <a:lvl1pPr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377335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9"/>
            <a:ext cx="11653523" cy="1985641"/>
          </a:xfrm>
        </p:spPr>
        <p:txBody>
          <a:bodyPr>
            <a:spAutoFit/>
          </a:bodyPr>
          <a:lstStyle>
            <a:lvl1pPr>
              <a:defRPr sz="3528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384775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1727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50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C2DB-D87F-499A-AB71-48CD17E14DC8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D302-7009-4C32-9929-C34F0F5F6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7457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4872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818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24425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79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05488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6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240669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4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3704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4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90452">
                      <a:schemeClr val="bg2"/>
                    </a:gs>
                    <a:gs pos="7700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1100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4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18419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4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7897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041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C2DB-D87F-499A-AB71-48CD17E14DC8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D302-7009-4C32-9929-C34F0F5F6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7059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88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067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092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0328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2" y="6170061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686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6949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1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1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2980725"/>
            <a:ext cx="4482315" cy="896551"/>
          </a:xfrm>
        </p:spPr>
        <p:txBody>
          <a:bodyPr lIns="182880" rIns="91440" anchor="ctr">
            <a:noAutofit/>
          </a:bodyPr>
          <a:lstStyle>
            <a:lvl1pPr marL="0" indent="0">
              <a:buNone/>
              <a:defRPr sz="5294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765416" y="0"/>
            <a:ext cx="7426585" cy="6858000"/>
          </a:xfrm>
          <a:solidFill>
            <a:schemeClr val="accent2"/>
          </a:solidFill>
        </p:spPr>
        <p:txBody>
          <a:bodyPr lIns="274320" rIns="274320" anchor="ctr">
            <a:noAutofit/>
          </a:bodyPr>
          <a:lstStyle>
            <a:lvl1pPr marL="0" indent="0">
              <a:buNone/>
              <a:defRPr sz="2353" baseline="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55441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1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72100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9906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11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C2DB-D87F-499A-AB71-48CD17E14DC8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D302-7009-4C32-9929-C34F0F5F6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170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466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ption 1_Phot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mad.com/img/2015/8/light-gradient-wallpaper-414-463-hd-wallpapers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95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3641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_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82568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9C40-7ED1-4034-947E-783F823E1E1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138F-B955-46B1-93CD-63A17045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9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365781"/>
            <a:ext cx="11653523" cy="132459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9240" y="6356803"/>
            <a:ext cx="2742188" cy="364224"/>
          </a:xfrm>
        </p:spPr>
        <p:txBody>
          <a:bodyPr/>
          <a:lstStyle/>
          <a:p>
            <a:fld id="{98DE02BA-56F8-450C-830E-2388E79777B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0574" y="6356803"/>
            <a:ext cx="2742188" cy="364224"/>
          </a:xfrm>
        </p:spPr>
        <p:txBody>
          <a:bodyPr/>
          <a:lstStyle/>
          <a:p>
            <a:fld id="{A74A6A86-2AAF-4694-9CCA-05FE93E7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717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Acc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32738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286527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7482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913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C2DB-D87F-499A-AB71-48CD17E14DC8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D302-7009-4C32-9929-C34F0F5F6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2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C2DB-D87F-499A-AB71-48CD17E14DC8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D302-7009-4C32-9929-C34F0F5F6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42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C2DB-D87F-499A-AB71-48CD17E14DC8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D302-7009-4C32-9929-C34F0F5F6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4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C2DB-D87F-499A-AB71-48CD17E14DC8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D302-7009-4C32-9929-C34F0F5F6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91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C2DB-D87F-499A-AB71-48CD17E14DC8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D302-7009-4C32-9929-C34F0F5F6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14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C2DB-D87F-499A-AB71-48CD17E14DC8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D302-7009-4C32-9929-C34F0F5F6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76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1">
          <p15:clr>
            <a:srgbClr val="5ACBF0"/>
          </p15:clr>
        </p15:guide>
        <p15:guide id="2" pos="176">
          <p15:clr>
            <a:srgbClr val="5ACBF0"/>
          </p15:clr>
        </p15:guide>
        <p15:guide id="3" pos="764">
          <p15:clr>
            <a:srgbClr val="5ACBF0"/>
          </p15:clr>
        </p15:guide>
        <p15:guide id="4" pos="1352">
          <p15:clr>
            <a:srgbClr val="5ACBF0"/>
          </p15:clr>
        </p15:guide>
        <p15:guide id="5" pos="1939">
          <p15:clr>
            <a:srgbClr val="5ACBF0"/>
          </p15:clr>
        </p15:guide>
        <p15:guide id="6" pos="2527">
          <p15:clr>
            <a:srgbClr val="5ACBF0"/>
          </p15:clr>
        </p15:guide>
        <p15:guide id="7" pos="3114">
          <p15:clr>
            <a:srgbClr val="5ACBF0"/>
          </p15:clr>
        </p15:guide>
        <p15:guide id="8" pos="3702">
          <p15:clr>
            <a:srgbClr val="5ACBF0"/>
          </p15:clr>
        </p15:guide>
        <p15:guide id="9" pos="4289">
          <p15:clr>
            <a:srgbClr val="5ACBF0"/>
          </p15:clr>
        </p15:guide>
        <p15:guide id="10" pos="4877">
          <p15:clr>
            <a:srgbClr val="5ACBF0"/>
          </p15:clr>
        </p15:guide>
        <p15:guide id="11" pos="5464">
          <p15:clr>
            <a:srgbClr val="5ACBF0"/>
          </p15:clr>
        </p15:guide>
        <p15:guide id="12" pos="6052">
          <p15:clr>
            <a:srgbClr val="5ACBF0"/>
          </p15:clr>
        </p15:guide>
        <p15:guide id="13" pos="6640">
          <p15:clr>
            <a:srgbClr val="5ACBF0"/>
          </p15:clr>
        </p15:guide>
        <p15:guide id="14" pos="7227">
          <p15:clr>
            <a:srgbClr val="5ACBF0"/>
          </p15:clr>
        </p15:guide>
        <p15:guide id="15" pos="7815">
          <p15:clr>
            <a:srgbClr val="5ACBF0"/>
          </p15:clr>
        </p15:guide>
        <p15:guide id="16" pos="294">
          <p15:clr>
            <a:srgbClr val="C35EA4"/>
          </p15:clr>
        </p15:guide>
        <p15:guide id="17" pos="7697">
          <p15:clr>
            <a:srgbClr val="C35EA4"/>
          </p15:clr>
        </p15:guide>
        <p15:guide id="18" orient="horz" pos="778">
          <p15:clr>
            <a:srgbClr val="5ACBF0"/>
          </p15:clr>
        </p15:guide>
        <p15:guide id="19" orient="horz" pos="1366">
          <p15:clr>
            <a:srgbClr val="5ACBF0"/>
          </p15:clr>
        </p15:guide>
        <p15:guide id="20" orient="horz" pos="1953">
          <p15:clr>
            <a:srgbClr val="5ACBF0"/>
          </p15:clr>
        </p15:guide>
        <p15:guide id="21" orient="horz" pos="2541">
          <p15:clr>
            <a:srgbClr val="5ACBF0"/>
          </p15:clr>
        </p15:guide>
        <p15:guide id="22" orient="horz" pos="3128">
          <p15:clr>
            <a:srgbClr val="5ACBF0"/>
          </p15:clr>
        </p15:guide>
        <p15:guide id="23" orient="horz" pos="3716">
          <p15:clr>
            <a:srgbClr val="5ACBF0"/>
          </p15:clr>
        </p15:guide>
        <p15:guide id="24" orient="horz" pos="4303">
          <p15:clr>
            <a:srgbClr val="5ACBF0"/>
          </p15:clr>
        </p15:guide>
        <p15:guide id="25" orient="horz" pos="308">
          <p15:clr>
            <a:srgbClr val="C35EA4"/>
          </p15:clr>
        </p15:guide>
        <p15:guide id="26" orient="horz" pos="4186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842" y="365781"/>
            <a:ext cx="10514316" cy="132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842" y="1825791"/>
            <a:ext cx="10514316" cy="435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843" y="6356803"/>
            <a:ext cx="2742188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4558-F853-46DA-845C-C38CC3592FC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581" y="6356803"/>
            <a:ext cx="4114839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971" y="6356803"/>
            <a:ext cx="2742188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245C-EB54-4275-9208-0D699625D4E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0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896386" rtl="0" eaLnBrk="1" latinLnBrk="0" hangingPunct="1">
        <a:lnSpc>
          <a:spcPct val="90000"/>
        </a:lnSpc>
        <a:spcBef>
          <a:spcPct val="0"/>
        </a:spcBef>
        <a:buNone/>
        <a:defRPr sz="4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097" indent="-224097" algn="l" defTabSz="896386" rtl="0" eaLnBrk="1" latinLnBrk="0" hangingPunct="1">
        <a:lnSpc>
          <a:spcPct val="90000"/>
        </a:lnSpc>
        <a:spcBef>
          <a:spcPts val="980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72290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2pPr>
      <a:lvl3pPr marL="1120483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3pPr>
      <a:lvl4pPr marL="1568676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69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465062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913256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361449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809642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8193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6386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4579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2773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0966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89159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37352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85545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3">
          <p15:clr>
            <a:srgbClr val="F26B43"/>
          </p15:clr>
        </p15:guide>
        <p15:guide id="2" pos="269">
          <p15:clr>
            <a:srgbClr val="F26B43"/>
          </p15:clr>
        </p15:guide>
        <p15:guide id="3" pos="7661">
          <p15:clr>
            <a:srgbClr val="F26B43"/>
          </p15:clr>
        </p15:guide>
        <p15:guide id="4" pos="756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283">
          <p15:clr>
            <a:srgbClr val="F26B43"/>
          </p15:clr>
        </p15:guide>
        <p15:guide id="7" orient="horz" pos="4219">
          <p15:clr>
            <a:srgbClr val="F26B43"/>
          </p15:clr>
        </p15:guide>
        <p15:guide id="8" orient="horz" pos="41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446213" y="279400"/>
            <a:ext cx="10745787" cy="898525"/>
          </a:xfrm>
        </p:spPr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ea typeface="Roboto" panose="02000000000000000000" pitchFamily="2" charset="0"/>
                <a:cs typeface="Segoe UI Semilight" panose="020B0402040204020203" pitchFamily="34" charset="0"/>
              </a:rPr>
              <a:t>Modelling your conversation</a:t>
            </a:r>
            <a:endParaRPr lang="en-US" sz="5399" dirty="0">
              <a:latin typeface="Segoe UI Semilight" panose="020B0402040204020203" pitchFamily="34" charset="0"/>
              <a:ea typeface="Roboto" panose="02000000000000000000" pitchFamily="2" charset="0"/>
              <a:cs typeface="Segoe UI Semilight" panose="020B04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8" y="378126"/>
            <a:ext cx="699641" cy="699641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718457" y="1344386"/>
            <a:ext cx="0" cy="5050970"/>
          </a:xfrm>
          <a:prstGeom prst="straightConnector1">
            <a:avLst/>
          </a:prstGeom>
          <a:ln w="76200">
            <a:solidFill>
              <a:srgbClr val="0078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-2039008" y="3715982"/>
            <a:ext cx="5050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Flexibility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0357" y="6355558"/>
            <a:ext cx="11266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Effort to implement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680357" y="6355558"/>
            <a:ext cx="11266714" cy="0"/>
          </a:xfrm>
          <a:prstGeom prst="straightConnector1">
            <a:avLst/>
          </a:prstGeom>
          <a:ln w="76200">
            <a:solidFill>
              <a:srgbClr val="0078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233817" y="1983703"/>
            <a:ext cx="1539048" cy="276999"/>
            <a:chOff x="4024192" y="2019099"/>
            <a:chExt cx="1539048" cy="276999"/>
          </a:xfrm>
        </p:grpSpPr>
        <p:sp>
          <p:nvSpPr>
            <p:cNvPr id="17" name="Oval 16"/>
            <p:cNvSpPr/>
            <p:nvPr/>
          </p:nvSpPr>
          <p:spPr>
            <a:xfrm>
              <a:off x="4024192" y="2054384"/>
              <a:ext cx="210991" cy="210991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35183" y="2019099"/>
              <a:ext cx="13280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Dialogs</a:t>
              </a:r>
              <a:endParaRPr lang="en-GB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49872" y="3968119"/>
            <a:ext cx="1539048" cy="276999"/>
            <a:chOff x="2602966" y="4009414"/>
            <a:chExt cx="1539048" cy="276999"/>
          </a:xfrm>
        </p:grpSpPr>
        <p:sp>
          <p:nvSpPr>
            <p:cNvPr id="50" name="Oval 49"/>
            <p:cNvSpPr/>
            <p:nvPr/>
          </p:nvSpPr>
          <p:spPr>
            <a:xfrm>
              <a:off x="2602966" y="4044699"/>
              <a:ext cx="210991" cy="210991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3957" y="4009414"/>
              <a:ext cx="13280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FormFlow</a:t>
              </a:r>
              <a:endParaRPr lang="en-GB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59340" y="5990682"/>
            <a:ext cx="1539048" cy="276999"/>
            <a:chOff x="859340" y="5990682"/>
            <a:chExt cx="1539048" cy="276999"/>
          </a:xfrm>
        </p:grpSpPr>
        <p:sp>
          <p:nvSpPr>
            <p:cNvPr id="53" name="Oval 52"/>
            <p:cNvSpPr/>
            <p:nvPr/>
          </p:nvSpPr>
          <p:spPr>
            <a:xfrm>
              <a:off x="859340" y="6025967"/>
              <a:ext cx="210991" cy="210991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0331" y="5990682"/>
              <a:ext cx="13280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QnA</a:t>
              </a:r>
              <a:endParaRPr lang="en-GB" sz="12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08023" y="1428224"/>
            <a:ext cx="1539048" cy="276999"/>
            <a:chOff x="10408023" y="1428224"/>
            <a:chExt cx="1539048" cy="276999"/>
          </a:xfrm>
        </p:grpSpPr>
        <p:sp>
          <p:nvSpPr>
            <p:cNvPr id="55" name="Oval 54"/>
            <p:cNvSpPr/>
            <p:nvPr/>
          </p:nvSpPr>
          <p:spPr>
            <a:xfrm>
              <a:off x="10408023" y="1463509"/>
              <a:ext cx="210991" cy="210991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19014" y="1428224"/>
              <a:ext cx="13280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Bespoke</a:t>
              </a:r>
              <a:endParaRPr lang="en-GB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393899" y="3050515"/>
            <a:ext cx="6995160" cy="89413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96548" y="5256580"/>
            <a:ext cx="2867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Questions and answers (</a:t>
            </a:r>
            <a:r>
              <a:rPr lang="en-GB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FaQ</a:t>
            </a:r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),</a:t>
            </a:r>
          </a:p>
          <a:p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Command and control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04945" y="3234017"/>
            <a:ext cx="2867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capture,</a:t>
            </a:r>
          </a:p>
          <a:p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“Web forms” scenarios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29671" y="1391910"/>
            <a:ext cx="2867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Multi layered conversations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264017" y="810502"/>
            <a:ext cx="2867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Roll your own</a:t>
            </a:r>
          </a:p>
          <a:p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state management </a:t>
            </a:r>
            <a:r>
              <a:rPr lang="en-GB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etc</a:t>
            </a:r>
            <a:endParaRPr lang="en-GB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3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7" grpId="0"/>
      <p:bldP spid="27" grpId="0"/>
      <p:bldP spid="64" grpId="0"/>
      <p:bldP spid="65" grpId="0"/>
      <p:bldP spid="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981533-8EC9-4429-AB30-576877899B78}"/>
              </a:ext>
            </a:extLst>
          </p:cNvPr>
          <p:cNvSpPr/>
          <p:nvPr/>
        </p:nvSpPr>
        <p:spPr>
          <a:xfrm>
            <a:off x="-145144" y="-275771"/>
            <a:ext cx="6458857" cy="746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9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7D3925-C9C9-4082-B987-5633CB3DCFDF}"/>
              </a:ext>
            </a:extLst>
          </p:cNvPr>
          <p:cNvSpPr/>
          <p:nvPr/>
        </p:nvSpPr>
        <p:spPr>
          <a:xfrm>
            <a:off x="-145144" y="-275771"/>
            <a:ext cx="6458857" cy="746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8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CC27D2-1ADD-4EFC-ABBF-CD5A16397A51}"/>
              </a:ext>
            </a:extLst>
          </p:cNvPr>
          <p:cNvSpPr/>
          <p:nvPr/>
        </p:nvSpPr>
        <p:spPr>
          <a:xfrm>
            <a:off x="-145144" y="-275771"/>
            <a:ext cx="6458857" cy="746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7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6F6514-005A-4E6D-8A2A-8DB4CB49E1D6}"/>
              </a:ext>
            </a:extLst>
          </p:cNvPr>
          <p:cNvSpPr/>
          <p:nvPr/>
        </p:nvSpPr>
        <p:spPr>
          <a:xfrm>
            <a:off x="-145144" y="-275771"/>
            <a:ext cx="6458857" cy="746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36A61D-A33B-40B8-BF63-FD78B0EC4C25}"/>
              </a:ext>
            </a:extLst>
          </p:cNvPr>
          <p:cNvSpPr/>
          <p:nvPr/>
        </p:nvSpPr>
        <p:spPr>
          <a:xfrm>
            <a:off x="-145144" y="-275771"/>
            <a:ext cx="6458857" cy="746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F3F35E-DC99-440A-B078-A7DED7C4563F}"/>
              </a:ext>
            </a:extLst>
          </p:cNvPr>
          <p:cNvSpPr/>
          <p:nvPr/>
        </p:nvSpPr>
        <p:spPr>
          <a:xfrm>
            <a:off x="-145144" y="-275771"/>
            <a:ext cx="6458857" cy="746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1" y="1588825"/>
            <a:ext cx="12191999" cy="549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GB" sz="3200" dirty="0" err="1">
                <a:solidFill>
                  <a:srgbClr val="3A96DD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Context.Wait</a:t>
            </a:r>
            <a:r>
              <a:rPr lang="en-GB" sz="3200" dirty="0">
                <a:solidFill>
                  <a:srgbClr val="3A96DD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()</a:t>
            </a:r>
          </a:p>
          <a:p>
            <a:pPr lvl="1" algn="l"/>
            <a:r>
              <a:rPr lang="en-GB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Wait for a user to send a message in the same Dialog</a:t>
            </a:r>
          </a:p>
          <a:p>
            <a:pPr lvl="1" algn="l"/>
            <a:endParaRPr lang="en-GB" sz="3200" dirty="0">
              <a:solidFill>
                <a:srgbClr val="3A96DD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l"/>
            <a:r>
              <a:rPr lang="en-GB" sz="3200" dirty="0" err="1">
                <a:solidFill>
                  <a:srgbClr val="3A96DD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Context.Call</a:t>
            </a:r>
            <a:r>
              <a:rPr lang="en-GB" sz="3200" dirty="0">
                <a:solidFill>
                  <a:srgbClr val="3A96DD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() &amp; </a:t>
            </a:r>
            <a:r>
              <a:rPr lang="en-GB" sz="3200" dirty="0" err="1">
                <a:solidFill>
                  <a:srgbClr val="3A96DD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Context.Forward</a:t>
            </a:r>
            <a:r>
              <a:rPr lang="en-GB" sz="3200" dirty="0">
                <a:solidFill>
                  <a:srgbClr val="3A96DD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()</a:t>
            </a:r>
          </a:p>
          <a:p>
            <a:pPr lvl="1" algn="l"/>
            <a:r>
              <a:rPr lang="en-GB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Call another Dialog, adding it to the top of the stack, with or without passing a message to the child Dialog.</a:t>
            </a:r>
          </a:p>
          <a:p>
            <a:pPr lvl="1" algn="l"/>
            <a:endParaRPr lang="en-GB" sz="3200" dirty="0">
              <a:solidFill>
                <a:srgbClr val="3A96DD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l"/>
            <a:r>
              <a:rPr lang="en-GB" sz="3200" dirty="0" err="1">
                <a:solidFill>
                  <a:srgbClr val="3A96DD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Context.Done</a:t>
            </a:r>
            <a:r>
              <a:rPr lang="en-GB" sz="3200" dirty="0">
                <a:solidFill>
                  <a:srgbClr val="3A96DD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()</a:t>
            </a:r>
          </a:p>
          <a:p>
            <a:pPr lvl="1" algn="l"/>
            <a:r>
              <a:rPr lang="en-GB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Complete the current Dialog, removing it from the stack</a:t>
            </a:r>
          </a:p>
          <a:p>
            <a:pPr lvl="1" algn="l"/>
            <a:endParaRPr lang="en-GB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l"/>
            <a:endParaRPr lang="en-GB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l"/>
            <a:endParaRPr lang="en-GB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8" y="378126"/>
            <a:ext cx="699641" cy="699641"/>
          </a:xfrm>
          <a:prstGeom prst="rect">
            <a:avLst/>
          </a:prstGeom>
        </p:spPr>
      </p:pic>
      <p:sp>
        <p:nvSpPr>
          <p:cNvPr id="12" name="Title 2"/>
          <p:cNvSpPr txBox="1">
            <a:spLocks/>
          </p:cNvSpPr>
          <p:nvPr/>
        </p:nvSpPr>
        <p:spPr>
          <a:xfrm>
            <a:off x="1446213" y="279400"/>
            <a:ext cx="10745787" cy="898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</a:lstStyle>
          <a:p>
            <a:r>
              <a:rPr lang="en-US" dirty="0">
                <a:ea typeface="Roboto" panose="02000000000000000000" pitchFamily="2" charset="0"/>
              </a:rPr>
              <a:t>Dialog transitions</a:t>
            </a:r>
            <a:endParaRPr lang="en-US" sz="5399" dirty="0"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1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22798" y="1156335"/>
            <a:ext cx="1036705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8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Demo</a:t>
            </a:r>
            <a:endParaRPr kumimoji="0" lang="en-AU" sz="166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7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Banking Bot using Dialogs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39526" y="5586219"/>
            <a:ext cx="213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@</a:t>
            </a:r>
            <a:r>
              <a:rPr lang="en-AU" sz="2000" kern="0" dirty="0" err="1">
                <a:solidFill>
                  <a:schemeClr val="bg1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jamesemann</a:t>
            </a:r>
            <a:endParaRPr kumimoji="0" lang="en-AU" sz="2800" i="0" u="none" strike="noStrike" kern="0" cap="none" spc="-306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779872" y="5563822"/>
            <a:ext cx="374851" cy="424902"/>
            <a:chOff x="6430358" y="4771570"/>
            <a:chExt cx="233381" cy="26454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358" y="4822317"/>
              <a:ext cx="213795" cy="2137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 userDrawn="1"/>
          </p:nvSpPr>
          <p:spPr>
            <a:xfrm>
              <a:off x="6548726" y="4771570"/>
              <a:ext cx="115013" cy="172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835728"/>
      </p:ext>
    </p:extLst>
  </p:cSld>
  <p:clrMapOvr>
    <a:masterClrMapping/>
  </p:clrMapOvr>
  <p:transition spd="slow"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22798" y="1156335"/>
            <a:ext cx="1036705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800" b="1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Form Flow</a:t>
            </a:r>
          </a:p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4700" b="1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9526" y="5586219"/>
            <a:ext cx="213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kern="0" dirty="0">
                <a:solidFill>
                  <a:srgbClr val="171717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@</a:t>
            </a:r>
            <a:r>
              <a:rPr lang="en-AU" sz="2000" kern="0" dirty="0" err="1">
                <a:solidFill>
                  <a:srgbClr val="171717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jamesemann</a:t>
            </a:r>
            <a:endParaRPr kumimoji="0" lang="en-AU" sz="2800" i="0" u="none" strike="noStrike" kern="0" cap="none" spc="-306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779885" y="5563819"/>
            <a:ext cx="486831" cy="444910"/>
            <a:chOff x="6430358" y="4771570"/>
            <a:chExt cx="303099" cy="276999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358" y="4822317"/>
              <a:ext cx="213795" cy="2137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 userDrawn="1"/>
          </p:nvSpPr>
          <p:spPr>
            <a:xfrm>
              <a:off x="6548726" y="477157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23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454566" y="-67019"/>
            <a:ext cx="5737434" cy="7081679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GB" sz="2353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03" y="1548281"/>
            <a:ext cx="5176632" cy="5087191"/>
          </a:xfrm>
        </p:spPr>
        <p:txBody>
          <a:bodyPr/>
          <a:lstStyle/>
          <a:p>
            <a:pPr defTabSz="457049">
              <a:defRPr/>
            </a:pPr>
            <a:r>
              <a:rPr lang="en-US" sz="3137" i="0" kern="0" dirty="0">
                <a:solidFill>
                  <a:schemeClr val="tx1">
                    <a:lumMod val="50000"/>
                  </a:schemeClr>
                </a:solidFill>
                <a:cs typeface="Segoe UI Semilight" panose="020B0402040204020203" pitchFamily="34" charset="0"/>
              </a:rPr>
              <a:t>Form Flows are suited to data capture</a:t>
            </a:r>
          </a:p>
          <a:p>
            <a:pPr defTabSz="457049">
              <a:defRPr/>
            </a:pPr>
            <a:endParaRPr lang="en-US" sz="3137" i="0" kern="0" dirty="0">
              <a:solidFill>
                <a:schemeClr val="tx1">
                  <a:lumMod val="50000"/>
                </a:schemeClr>
              </a:solidFill>
              <a:cs typeface="Segoe UI Semilight" panose="020B0402040204020203" pitchFamily="34" charset="0"/>
            </a:endParaRPr>
          </a:p>
          <a:p>
            <a:pPr defTabSz="457049">
              <a:defRPr/>
            </a:pPr>
            <a:r>
              <a:rPr lang="en-US" sz="3137" i="0" kern="0" dirty="0">
                <a:solidFill>
                  <a:schemeClr val="tx1">
                    <a:lumMod val="50000"/>
                  </a:schemeClr>
                </a:solidFill>
                <a:cs typeface="Segoe UI Semilight" panose="020B0402040204020203" pitchFamily="34" charset="0"/>
              </a:rPr>
              <a:t>Similar to a form in a traditional web page</a:t>
            </a:r>
          </a:p>
          <a:p>
            <a:endParaRPr lang="en-GB" sz="3137" i="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sz="3137" i="0" dirty="0">
                <a:solidFill>
                  <a:schemeClr val="tx1">
                    <a:lumMod val="50000"/>
                  </a:schemeClr>
                </a:solidFill>
              </a:rPr>
              <a:t>Very simple to implement</a:t>
            </a:r>
          </a:p>
          <a:p>
            <a:endParaRPr lang="en-GB" sz="3137" i="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GB" sz="3137" i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261" y="414911"/>
            <a:ext cx="4995712" cy="6002173"/>
          </a:xfrm>
          <a:noFill/>
          <a:ln w="63500">
            <a:solidFill>
              <a:srgbClr val="A1CEEF"/>
            </a:solidFill>
          </a:ln>
        </p:spPr>
      </p:pic>
      <p:sp>
        <p:nvSpPr>
          <p:cNvPr id="10" name="Title 2"/>
          <p:cNvSpPr>
            <a:spLocks noGrp="1"/>
          </p:cNvSpPr>
          <p:nvPr>
            <p:ph type="title" idx="4294967295"/>
          </p:nvPr>
        </p:nvSpPr>
        <p:spPr>
          <a:xfrm>
            <a:off x="1446213" y="279400"/>
            <a:ext cx="10745787" cy="898525"/>
          </a:xfrm>
        </p:spPr>
        <p:txBody>
          <a:bodyPr/>
          <a:lstStyle/>
          <a:p>
            <a:r>
              <a:rPr lang="en-US">
                <a:latin typeface="Segoe UI Semilight" panose="020B0402040204020203" pitchFamily="34" charset="0"/>
                <a:ea typeface="Roboto" panose="02000000000000000000" pitchFamily="2" charset="0"/>
                <a:cs typeface="Segoe UI Semilight" panose="020B0402040204020203" pitchFamily="34" charset="0"/>
              </a:rPr>
              <a:t>Form Flow</a:t>
            </a:r>
            <a:endParaRPr lang="en-US" sz="5399" dirty="0">
              <a:latin typeface="Segoe UI Semilight" panose="020B0402040204020203" pitchFamily="34" charset="0"/>
              <a:ea typeface="Roboto" panose="02000000000000000000" pitchFamily="2" charset="0"/>
              <a:cs typeface="Segoe UI Semilight" panose="020B04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8" y="378126"/>
            <a:ext cx="699641" cy="69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59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22798" y="1156335"/>
            <a:ext cx="103670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800" b="1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Dialogs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39526" y="5586219"/>
            <a:ext cx="213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kern="0" dirty="0">
                <a:solidFill>
                  <a:srgbClr val="171717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@</a:t>
            </a:r>
            <a:r>
              <a:rPr lang="en-AU" sz="2000" kern="0" dirty="0" err="1">
                <a:solidFill>
                  <a:srgbClr val="171717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jamesemann</a:t>
            </a:r>
            <a:endParaRPr kumimoji="0" lang="en-AU" sz="2800" i="0" u="none" strike="noStrike" kern="0" cap="none" spc="-306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779885" y="5563819"/>
            <a:ext cx="486831" cy="444910"/>
            <a:chOff x="6430358" y="4771570"/>
            <a:chExt cx="303099" cy="276999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358" y="4822317"/>
              <a:ext cx="213795" cy="2137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 userDrawn="1"/>
          </p:nvSpPr>
          <p:spPr>
            <a:xfrm>
              <a:off x="6548726" y="477157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6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393899" y="3050515"/>
            <a:ext cx="6995160" cy="894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68DD9-DA08-4301-A340-C52C915D9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8" y="378126"/>
            <a:ext cx="699641" cy="69964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6794E3BC-925B-406C-8714-2337DFEBF58D}"/>
              </a:ext>
            </a:extLst>
          </p:cNvPr>
          <p:cNvSpPr txBox="1">
            <a:spLocks/>
          </p:cNvSpPr>
          <p:nvPr/>
        </p:nvSpPr>
        <p:spPr>
          <a:xfrm>
            <a:off x="1446213" y="279400"/>
            <a:ext cx="10745787" cy="898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</a:lstStyle>
          <a:p>
            <a:r>
              <a:rPr lang="en-US" sz="5399" dirty="0">
                <a:ea typeface="Roboto" panose="02000000000000000000" pitchFamily="2" charset="0"/>
              </a:rPr>
              <a:t>Parking enquiry chatbot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22F479-DAB9-42EB-8298-C7A64F266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402" y="1454835"/>
            <a:ext cx="6570560" cy="5086404"/>
          </a:xfrm>
          <a:prstGeom prst="rect">
            <a:avLst/>
          </a:prstGeom>
          <a:ln w="63500">
            <a:solidFill>
              <a:srgbClr val="A1CEEF"/>
            </a:solidFill>
          </a:ln>
        </p:spPr>
      </p:pic>
    </p:spTree>
    <p:extLst>
      <p:ext uri="{BB962C8B-B14F-4D97-AF65-F5344CB8AC3E}">
        <p14:creationId xmlns:p14="http://schemas.microsoft.com/office/powerpoint/2010/main" val="134881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22798" y="1156335"/>
            <a:ext cx="1036705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8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Demo</a:t>
            </a:r>
            <a:endParaRPr kumimoji="0" lang="en-AU" sz="166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4700" b="1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Form Flow chatbot</a:t>
            </a:r>
            <a:endParaRPr kumimoji="0" lang="en-AU" sz="47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9526" y="5586219"/>
            <a:ext cx="213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@</a:t>
            </a:r>
            <a:r>
              <a:rPr lang="en-AU" sz="2000" kern="0" dirty="0" err="1">
                <a:solidFill>
                  <a:schemeClr val="bg1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jamesemann</a:t>
            </a:r>
            <a:endParaRPr kumimoji="0" lang="en-AU" sz="2800" i="0" u="none" strike="noStrike" kern="0" cap="none" spc="-306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779872" y="5563822"/>
            <a:ext cx="374851" cy="424902"/>
            <a:chOff x="6430358" y="4771570"/>
            <a:chExt cx="233381" cy="26454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358" y="4822317"/>
              <a:ext cx="213795" cy="2137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 userDrawn="1"/>
          </p:nvSpPr>
          <p:spPr>
            <a:xfrm>
              <a:off x="6548726" y="4771570"/>
              <a:ext cx="115013" cy="172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593481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110" y="1502230"/>
            <a:ext cx="9521369" cy="5355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393899" y="3050515"/>
            <a:ext cx="6995160" cy="894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68DD9-DA08-4301-A340-C52C915D9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8" y="378126"/>
            <a:ext cx="699641" cy="69964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6794E3BC-925B-406C-8714-2337DFEBF58D}"/>
              </a:ext>
            </a:extLst>
          </p:cNvPr>
          <p:cNvSpPr txBox="1">
            <a:spLocks/>
          </p:cNvSpPr>
          <p:nvPr/>
        </p:nvSpPr>
        <p:spPr>
          <a:xfrm>
            <a:off x="1446213" y="279400"/>
            <a:ext cx="10745787" cy="898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</a:lstStyle>
          <a:p>
            <a:r>
              <a:rPr lang="en-US" dirty="0">
                <a:ea typeface="Roboto" panose="02000000000000000000" pitchFamily="2" charset="0"/>
              </a:rPr>
              <a:t>Conversational banking</a:t>
            </a:r>
            <a:endParaRPr lang="en-US" sz="5399" dirty="0"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1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D93F7A-10A7-4CE9-806C-0A1A5C9E7954}"/>
              </a:ext>
            </a:extLst>
          </p:cNvPr>
          <p:cNvSpPr/>
          <p:nvPr/>
        </p:nvSpPr>
        <p:spPr>
          <a:xfrm>
            <a:off x="-145144" y="-275771"/>
            <a:ext cx="6458857" cy="746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393899" y="3050515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42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3E55AD-D6D7-46C5-9CD2-BADB26A6378F}"/>
              </a:ext>
            </a:extLst>
          </p:cNvPr>
          <p:cNvSpPr/>
          <p:nvPr/>
        </p:nvSpPr>
        <p:spPr>
          <a:xfrm>
            <a:off x="-145144" y="-275771"/>
            <a:ext cx="6458857" cy="746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8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67BBCB-6740-43FD-96A0-9183EF174D61}"/>
              </a:ext>
            </a:extLst>
          </p:cNvPr>
          <p:cNvSpPr/>
          <p:nvPr/>
        </p:nvSpPr>
        <p:spPr>
          <a:xfrm>
            <a:off x="-145144" y="-275771"/>
            <a:ext cx="6458857" cy="746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837AAE-B0DB-4AF6-A2A8-68E412C018F2}"/>
              </a:ext>
            </a:extLst>
          </p:cNvPr>
          <p:cNvSpPr/>
          <p:nvPr/>
        </p:nvSpPr>
        <p:spPr>
          <a:xfrm>
            <a:off x="-145144" y="-275771"/>
            <a:ext cx="6458857" cy="746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6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E30C8F-94DB-482A-B9D2-034D8C707A56}"/>
              </a:ext>
            </a:extLst>
          </p:cNvPr>
          <p:cNvSpPr/>
          <p:nvPr/>
        </p:nvSpPr>
        <p:spPr>
          <a:xfrm>
            <a:off x="-145144" y="-275771"/>
            <a:ext cx="6458857" cy="746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9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F2A290-2C67-4EB6-8C0B-F5D9F488BE32}"/>
              </a:ext>
            </a:extLst>
          </p:cNvPr>
          <p:cNvSpPr/>
          <p:nvPr/>
        </p:nvSpPr>
        <p:spPr>
          <a:xfrm>
            <a:off x="-145144" y="-275771"/>
            <a:ext cx="6458857" cy="746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GHT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3.xml><?xml version="1.0" encoding="utf-8"?>
<a:theme xmlns:a="http://schemas.openxmlformats.org/drawingml/2006/main" name="1_MS Cognitive Services Walking Deck">
  <a:themeElements>
    <a:clrScheme name="Custom 1">
      <a:dk1>
        <a:sysClr val="windowText" lastClr="000000"/>
      </a:dk1>
      <a:lt1>
        <a:sysClr val="window" lastClr="FFFFFF"/>
      </a:lt1>
      <a:dk2>
        <a:srgbClr val="333333"/>
      </a:dk2>
      <a:lt2>
        <a:srgbClr val="FFFFFF"/>
      </a:lt2>
      <a:accent1>
        <a:srgbClr val="00B294"/>
      </a:accent1>
      <a:accent2>
        <a:srgbClr val="004B50"/>
      </a:accent2>
      <a:accent3>
        <a:srgbClr val="B4009E"/>
      </a:accent3>
      <a:accent4>
        <a:srgbClr val="FFB900"/>
      </a:accent4>
      <a:accent5>
        <a:srgbClr val="FF8C00"/>
      </a:accent5>
      <a:accent6>
        <a:srgbClr val="505050"/>
      </a:accent6>
      <a:hlink>
        <a:srgbClr val="FFFFFF"/>
      </a:hlink>
      <a:folHlink>
        <a:srgbClr val="139882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52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Roboto</vt:lpstr>
      <vt:lpstr>Segoe UI</vt:lpstr>
      <vt:lpstr>Segoe UI Black</vt:lpstr>
      <vt:lpstr>Segoe UI Light</vt:lpstr>
      <vt:lpstr>Segoe UI Semibold</vt:lpstr>
      <vt:lpstr>Segoe UI Semilight</vt:lpstr>
      <vt:lpstr>Wingdings</vt:lpstr>
      <vt:lpstr>Office Theme</vt:lpstr>
      <vt:lpstr>LIGHT TEMPLATE</vt:lpstr>
      <vt:lpstr>1_MS Cognitive Services Walking Deck</vt:lpstr>
      <vt:lpstr>Modelling your conversation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 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2017-06-13T07:57:14Z</dcterms:created>
  <dcterms:modified xsi:type="dcterms:W3CDTF">2017-07-05T19:18:22Z</dcterms:modified>
  <cp:contentStatus/>
</cp:coreProperties>
</file>