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4444" autoAdjust="0"/>
  </p:normalViewPr>
  <p:slideViewPr>
    <p:cSldViewPr snapToGrid="0" snapToObjects="1" showGuides="1">
      <p:cViewPr varScale="1">
        <p:scale>
          <a:sx n="70" d="100"/>
          <a:sy n="70" d="100"/>
        </p:scale>
        <p:origin x="103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3T13:48:28.5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3T13:48:28.5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3T13:48:28.5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3T13:48:28.5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3T13:48:28.5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3T13:48:28.54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3T13:48:28.5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3T13:48:28.5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1413490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1A397A-A285-4E8D-89CC-0BDE60A14DE3}"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528C5-5C07-414F-AE6F-AE296DA8A83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64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1A397A-A285-4E8D-89CC-0BDE60A14DE3}"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528C5-5C07-414F-AE6F-AE296DA8A837}" type="slidenum">
              <a:rPr lang="en-US" smtClean="0"/>
              <a:t>‹#›</a:t>
            </a:fld>
            <a:endParaRPr lang="en-US"/>
          </a:p>
        </p:txBody>
      </p:sp>
    </p:spTree>
    <p:extLst>
      <p:ext uri="{BB962C8B-B14F-4D97-AF65-F5344CB8AC3E}">
        <p14:creationId xmlns:p14="http://schemas.microsoft.com/office/powerpoint/2010/main" val="298928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1A397A-A285-4E8D-89CC-0BDE60A14DE3}"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528C5-5C07-414F-AE6F-AE296DA8A837}" type="slidenum">
              <a:rPr lang="en-US" smtClean="0"/>
              <a:t>‹#›</a:t>
            </a:fld>
            <a:endParaRPr lang="en-US"/>
          </a:p>
        </p:txBody>
      </p:sp>
    </p:spTree>
    <p:extLst>
      <p:ext uri="{BB962C8B-B14F-4D97-AF65-F5344CB8AC3E}">
        <p14:creationId xmlns:p14="http://schemas.microsoft.com/office/powerpoint/2010/main" val="3808680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1A397A-A285-4E8D-89CC-0BDE60A14DE3}"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528C5-5C07-414F-AE6F-AE296DA8A837}" type="slidenum">
              <a:rPr lang="en-US" smtClean="0"/>
              <a:t>‹#›</a:t>
            </a:fld>
            <a:endParaRPr lang="en-US"/>
          </a:p>
        </p:txBody>
      </p:sp>
    </p:spTree>
    <p:extLst>
      <p:ext uri="{BB962C8B-B14F-4D97-AF65-F5344CB8AC3E}">
        <p14:creationId xmlns:p14="http://schemas.microsoft.com/office/powerpoint/2010/main" val="114031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1A397A-A285-4E8D-89CC-0BDE60A14DE3}"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528C5-5C07-414F-AE6F-AE296DA8A83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91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1A397A-A285-4E8D-89CC-0BDE60A14DE3}"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528C5-5C07-414F-AE6F-AE296DA8A837}" type="slidenum">
              <a:rPr lang="en-US" smtClean="0"/>
              <a:t>‹#›</a:t>
            </a:fld>
            <a:endParaRPr lang="en-US"/>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1926278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1A397A-A285-4E8D-89CC-0BDE60A14DE3}"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528C5-5C07-414F-AE6F-AE296DA8A837}" type="slidenum">
              <a:rPr lang="en-US" smtClean="0"/>
              <a:t>‹#›</a:t>
            </a:fld>
            <a:endParaRPr lang="en-US"/>
          </a:p>
        </p:txBody>
      </p:sp>
    </p:spTree>
    <p:extLst>
      <p:ext uri="{BB962C8B-B14F-4D97-AF65-F5344CB8AC3E}">
        <p14:creationId xmlns:p14="http://schemas.microsoft.com/office/powerpoint/2010/main" val="207830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1A397A-A285-4E8D-89CC-0BDE60A14DE3}"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528C5-5C07-414F-AE6F-AE296DA8A837}" type="slidenum">
              <a:rPr lang="en-US" smtClean="0"/>
              <a:t>‹#›</a:t>
            </a:fld>
            <a:endParaRPr lang="en-US"/>
          </a:p>
        </p:txBody>
      </p:sp>
    </p:spTree>
    <p:extLst>
      <p:ext uri="{BB962C8B-B14F-4D97-AF65-F5344CB8AC3E}">
        <p14:creationId xmlns:p14="http://schemas.microsoft.com/office/powerpoint/2010/main" val="1017055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1A397A-A285-4E8D-89CC-0BDE60A14DE3}" type="datetimeFigureOut">
              <a:rPr lang="en-US" smtClean="0"/>
              <a:t>1/23/2024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57528C5-5C07-414F-AE6F-AE296DA8A837}" type="slidenum">
              <a:rPr lang="en-US" smtClean="0"/>
              <a:t>‹#›</a:t>
            </a:fld>
            <a:endParaRPr lang="en-US"/>
          </a:p>
        </p:txBody>
      </p:sp>
    </p:spTree>
    <p:extLst>
      <p:ext uri="{BB962C8B-B14F-4D97-AF65-F5344CB8AC3E}">
        <p14:creationId xmlns:p14="http://schemas.microsoft.com/office/powerpoint/2010/main" val="1823579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1A397A-A285-4E8D-89CC-0BDE60A14DE3}" type="datetimeFigureOut">
              <a:rPr lang="en-US" smtClean="0"/>
              <a:t>1/23/2024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7528C5-5C07-414F-AE6F-AE296DA8A837}" type="slidenum">
              <a:rPr lang="en-US" smtClean="0"/>
              <a:t>‹#›</a:t>
            </a:fld>
            <a:endParaRPr lang="en-US"/>
          </a:p>
        </p:txBody>
      </p:sp>
    </p:spTree>
    <p:extLst>
      <p:ext uri="{BB962C8B-B14F-4D97-AF65-F5344CB8AC3E}">
        <p14:creationId xmlns:p14="http://schemas.microsoft.com/office/powerpoint/2010/main" val="347861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1A397A-A285-4E8D-89CC-0BDE60A14DE3}"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528C5-5C07-414F-AE6F-AE296DA8A837}" type="slidenum">
              <a:rPr lang="en-US" smtClean="0"/>
              <a:t>‹#›</a:t>
            </a:fld>
            <a:endParaRPr lang="en-US"/>
          </a:p>
        </p:txBody>
      </p:sp>
    </p:spTree>
    <p:extLst>
      <p:ext uri="{BB962C8B-B14F-4D97-AF65-F5344CB8AC3E}">
        <p14:creationId xmlns:p14="http://schemas.microsoft.com/office/powerpoint/2010/main" val="119720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1A397A-A285-4E8D-89CC-0BDE60A14DE3}" type="datetimeFigureOut">
              <a:rPr lang="en-US" smtClean="0"/>
              <a:t>1/23/2024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7528C5-5C07-414F-AE6F-AE296DA8A83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0C61547-18BE-8345-B662-68E923DBE5F1}"/>
              </a:ext>
            </a:extLst>
          </p:cNvPr>
          <p:cNvPicPr>
            <a:picLocks noChangeAspect="1"/>
          </p:cNvPicPr>
          <p:nvPr userDrawn="1"/>
        </p:nvPicPr>
        <p:blipFill>
          <a:blip r:embed="rId13"/>
          <a:stretch>
            <a:fillRect/>
          </a:stretch>
        </p:blipFill>
        <p:spPr>
          <a:xfrm>
            <a:off x="340139" y="6371623"/>
            <a:ext cx="2456070" cy="378964"/>
          </a:xfrm>
          <a:prstGeom prst="rect">
            <a:avLst/>
          </a:prstGeom>
        </p:spPr>
      </p:pic>
      <p:pic>
        <p:nvPicPr>
          <p:cNvPr id="12" name="Picture 11">
            <a:extLst>
              <a:ext uri="{FF2B5EF4-FFF2-40B4-BE49-F238E27FC236}">
                <a16:creationId xmlns:a16="http://schemas.microsoft.com/office/drawing/2014/main" id="{A58A02AB-648A-1143-A78D-9F86334C2B64}"/>
              </a:ext>
            </a:extLst>
          </p:cNvPr>
          <p:cNvPicPr>
            <a:picLocks noChangeAspect="1"/>
          </p:cNvPicPr>
          <p:nvPr userDrawn="1"/>
        </p:nvPicPr>
        <p:blipFill>
          <a:blip r:embed="rId14"/>
          <a:stretch>
            <a:fillRect/>
          </a:stretch>
        </p:blipFill>
        <p:spPr>
          <a:xfrm>
            <a:off x="8475870" y="6371623"/>
            <a:ext cx="3375991" cy="397761"/>
          </a:xfrm>
          <a:prstGeom prst="rect">
            <a:avLst/>
          </a:prstGeom>
        </p:spPr>
      </p:pic>
      <p:pic>
        <p:nvPicPr>
          <p:cNvPr id="13" name="Picture 12">
            <a:extLst>
              <a:ext uri="{FF2B5EF4-FFF2-40B4-BE49-F238E27FC236}">
                <a16:creationId xmlns:a16="http://schemas.microsoft.com/office/drawing/2014/main" id="{4A2884DB-FE2D-4B0A-B81D-5D9FAF9C5FA4}"/>
              </a:ext>
            </a:extLst>
          </p:cNvPr>
          <p:cNvPicPr>
            <a:picLocks noChangeAspect="1"/>
          </p:cNvPicPr>
          <p:nvPr userDrawn="1"/>
        </p:nvPicPr>
        <p:blipFill>
          <a:blip r:embed="rId15">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412540295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854588" y="1800194"/>
            <a:ext cx="5181600" cy="1325563"/>
          </a:xfrm>
        </p:spPr>
        <p:txBody>
          <a:bodyPr anchor="ctr">
            <a:normAutofit fontScale="90000"/>
          </a:bodyPr>
          <a:lstStyle/>
          <a:p>
            <a:r>
              <a:rPr lang="en-US" dirty="0" smtClean="0">
                <a:solidFill>
                  <a:srgbClr val="0E659B"/>
                </a:solidFill>
                <a:latin typeface="Humanst521 BT" panose="020B0602020204020204" pitchFamily="34" charset="0"/>
              </a:rPr>
              <a:t>TECHNOLOGY TREND ANALYSIS </a:t>
            </a:r>
            <a:endParaRPr lang="en-US" dirty="0">
              <a:solidFill>
                <a:srgbClr val="0E659B"/>
              </a:solidFill>
              <a:latin typeface="Humanst521 BT" panose="020B0602020204020204" pitchFamily="34" charset="0"/>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854588" y="3251138"/>
            <a:ext cx="5181600" cy="2616956"/>
          </a:xfrm>
        </p:spPr>
        <p:txBody>
          <a:bodyPr>
            <a:normAutofit/>
          </a:bodyPr>
          <a:lstStyle/>
          <a:p>
            <a:pPr marL="0" indent="0">
              <a:buNone/>
            </a:pPr>
            <a:endParaRPr lang="en-US" b="1" dirty="0" smtClean="0">
              <a:solidFill>
                <a:schemeClr val="tx1"/>
              </a:solidFill>
              <a:latin typeface="Bahnschrift" panose="020B0502040204020203" pitchFamily="34" charset="0"/>
            </a:endParaRPr>
          </a:p>
          <a:p>
            <a:pPr marL="0" indent="0">
              <a:buNone/>
            </a:pPr>
            <a:r>
              <a:rPr lang="en-US" b="1" dirty="0" smtClean="0">
                <a:solidFill>
                  <a:schemeClr val="tx1"/>
                </a:solidFill>
                <a:latin typeface="Bahnschrift" panose="020B0502040204020203" pitchFamily="34" charset="0"/>
              </a:rPr>
              <a:t>  </a:t>
            </a:r>
            <a:r>
              <a:rPr lang="en-US" sz="2400" b="1" dirty="0" smtClean="0">
                <a:solidFill>
                  <a:schemeClr val="tx1"/>
                </a:solidFill>
                <a:latin typeface="Bahnschrift" panose="020B0502040204020203" pitchFamily="34" charset="0"/>
              </a:rPr>
              <a:t>ENETOMHE CORNELIUS</a:t>
            </a:r>
            <a:endParaRPr lang="en-US" sz="2400" b="1" dirty="0">
              <a:solidFill>
                <a:schemeClr val="tx1"/>
              </a:solidFill>
              <a:latin typeface="Bahnschrift" panose="020B0502040204020203" pitchFamily="34" charset="0"/>
            </a:endParaRPr>
          </a:p>
          <a:p>
            <a:pPr marL="0" indent="0">
              <a:buNone/>
            </a:pPr>
            <a:r>
              <a:rPr lang="en-US" dirty="0" smtClean="0"/>
              <a:t>   </a:t>
            </a:r>
            <a:r>
              <a:rPr lang="en-US" dirty="0" smtClean="0"/>
              <a:t>23/01/24</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39021" y="0"/>
            <a:ext cx="6875890" cy="6373504"/>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966216" y="602549"/>
            <a:ext cx="10058400" cy="1041324"/>
          </a:xfrm>
        </p:spPr>
        <p:txBody>
          <a:bodyPr>
            <a:noAutofit/>
          </a:bodyPr>
          <a:lstStyle/>
          <a:p>
            <a:r>
              <a:rPr lang="en-US" dirty="0">
                <a:latin typeface="Times New Roman" panose="02020603050405020304" pitchFamily="18" charset="0"/>
                <a:cs typeface="Times New Roman" panose="02020603050405020304" pitchFamily="18" charset="0"/>
              </a:rPr>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sz="4000" b="1" dirty="0">
                <a:solidFill>
                  <a:schemeClr val="tx1"/>
                </a:solidFill>
                <a:latin typeface="Times New Roman" panose="02020603050405020304" pitchFamily="18" charset="0"/>
                <a:cs typeface="Times New Roman" panose="02020603050405020304" pitchFamily="18" charset="0"/>
              </a:rPr>
              <a:t>Findings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MySQL is the most popular database </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There are still a lot of companies using Microsoft SQL </a:t>
            </a:r>
            <a:r>
              <a:rPr lang="en-US" sz="2400" dirty="0" smtClean="0">
                <a:solidFill>
                  <a:schemeClr val="tx1"/>
                </a:solidFill>
                <a:latin typeface="Times New Roman" panose="02020603050405020304" pitchFamily="18" charset="0"/>
                <a:cs typeface="Times New Roman" panose="02020603050405020304" pitchFamily="18" charset="0"/>
              </a:rPr>
              <a:t>Server</a:t>
            </a:r>
          </a:p>
          <a:p>
            <a:pPr marL="0" indent="0">
              <a:buNone/>
            </a:pP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MongoDB and </a:t>
            </a:r>
            <a:r>
              <a:rPr lang="en-US" sz="2400" dirty="0" err="1">
                <a:solidFill>
                  <a:schemeClr val="tx1"/>
                </a:solidFill>
                <a:latin typeface="Times New Roman" panose="02020603050405020304" pitchFamily="18" charset="0"/>
                <a:cs typeface="Times New Roman" panose="02020603050405020304" pitchFamily="18" charset="0"/>
              </a:rPr>
              <a:t>Redis</a:t>
            </a:r>
            <a:r>
              <a:rPr lang="en-US" sz="2400" dirty="0">
                <a:solidFill>
                  <a:schemeClr val="tx1"/>
                </a:solidFill>
                <a:latin typeface="Times New Roman" panose="02020603050405020304" pitchFamily="18" charset="0"/>
                <a:cs typeface="Times New Roman" panose="02020603050405020304" pitchFamily="18" charset="0"/>
              </a:rPr>
              <a:t> are the most favorable NoSQL database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sz="4000" b="1" dirty="0">
                <a:solidFill>
                  <a:schemeClr val="tx1"/>
                </a:solidFill>
                <a:latin typeface="Times New Roman" panose="02020603050405020304" pitchFamily="18" charset="0"/>
                <a:cs typeface="Times New Roman" panose="02020603050405020304" pitchFamily="18" charset="0"/>
              </a:rPr>
              <a:t>Implications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Open-source databases like MySQL are still </a:t>
            </a:r>
            <a:r>
              <a:rPr lang="en-US" sz="2400" dirty="0" smtClean="0">
                <a:solidFill>
                  <a:schemeClr val="tx1"/>
                </a:solidFill>
                <a:latin typeface="Times New Roman" panose="02020603050405020304" pitchFamily="18" charset="0"/>
                <a:cs typeface="Times New Roman" panose="02020603050405020304" pitchFamily="18" charset="0"/>
              </a:rPr>
              <a:t>preferable</a:t>
            </a: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a:t>
            </a:r>
          </a:p>
          <a:p>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Software development and Big Data technology still </a:t>
            </a:r>
            <a:r>
              <a:rPr lang="en-US" sz="2400" dirty="0" smtClean="0">
                <a:solidFill>
                  <a:schemeClr val="tx1"/>
                </a:solidFill>
                <a:latin typeface="Times New Roman" panose="02020603050405020304" pitchFamily="18" charset="0"/>
                <a:cs typeface="Times New Roman" panose="02020603050405020304" pitchFamily="18" charset="0"/>
              </a:rPr>
              <a:t>require SQL</a:t>
            </a:r>
          </a:p>
          <a:p>
            <a:pPr marL="0" indent="0">
              <a:buNone/>
            </a:pP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NoSQL databases will make an impact </a:t>
            </a:r>
            <a:r>
              <a:rPr lang="en-US" sz="2400" dirty="0" smtClean="0">
                <a:solidFill>
                  <a:schemeClr val="tx1"/>
                </a:solidFill>
                <a:latin typeface="Times New Roman" panose="02020603050405020304" pitchFamily="18" charset="0"/>
                <a:cs typeface="Times New Roman" panose="02020603050405020304" pitchFamily="18" charset="0"/>
              </a:rPr>
              <a:t>on </a:t>
            </a:r>
            <a:r>
              <a:rPr lang="en-US" sz="2400" dirty="0">
                <a:solidFill>
                  <a:schemeClr val="tx1"/>
                </a:solidFill>
                <a:latin typeface="Times New Roman" panose="02020603050405020304" pitchFamily="18" charset="0"/>
                <a:cs typeface="Times New Roman" panose="02020603050405020304" pitchFamily="18" charset="0"/>
              </a:rPr>
              <a:t>relational </a:t>
            </a:r>
            <a:r>
              <a:rPr lang="en-US" sz="2400" dirty="0" smtClean="0">
                <a:solidFill>
                  <a:schemeClr val="tx1"/>
                </a:solidFill>
                <a:latin typeface="Times New Roman" panose="02020603050405020304" pitchFamily="18" charset="0"/>
                <a:cs typeface="Times New Roman" panose="02020603050405020304" pitchFamily="18" charset="0"/>
              </a:rPr>
              <a:t>databases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04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77475" y="723331"/>
            <a:ext cx="10058400" cy="768369"/>
          </a:xfrm>
        </p:spPr>
        <p:txBody>
          <a:bodyPr anchor="ctr">
            <a:normAutofit/>
          </a:bodyPr>
          <a:lstStyle/>
          <a:p>
            <a:r>
              <a:rPr lang="en-US" dirty="0">
                <a:latin typeface="Times New Roman" panose="02020603050405020304" pitchFamily="18" charset="0"/>
                <a:cs typeface="Times New Roman" panose="02020603050405020304" pitchFamily="18" charset="0"/>
              </a:rPr>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3142210"/>
            <a:ext cx="7068725" cy="2569239"/>
          </a:xfrm>
        </p:spPr>
        <p:txBody>
          <a:bodyPr>
            <a:normAutofit lnSpcReduction="10000"/>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The permanent link of the read-only view of the </a:t>
            </a:r>
            <a:r>
              <a:rPr lang="en-US" sz="2400" dirty="0" err="1">
                <a:solidFill>
                  <a:schemeClr val="tx1"/>
                </a:solidFill>
                <a:latin typeface="Times New Roman" panose="02020603050405020304" pitchFamily="18" charset="0"/>
                <a:cs typeface="Times New Roman" panose="02020603050405020304" pitchFamily="18" charset="0"/>
              </a:rPr>
              <a:t>Cognos</a:t>
            </a:r>
            <a:r>
              <a:rPr lang="en-US" sz="2400" dirty="0">
                <a:solidFill>
                  <a:schemeClr val="tx1"/>
                </a:solidFill>
                <a:latin typeface="Times New Roman" panose="02020603050405020304" pitchFamily="18" charset="0"/>
                <a:cs typeface="Times New Roman" panose="02020603050405020304" pitchFamily="18" charset="0"/>
              </a:rPr>
              <a:t> dashboard</a:t>
            </a:r>
            <a:r>
              <a:rPr lang="en-US" sz="24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https</a:t>
            </a:r>
            <a:r>
              <a:rPr lang="en-US" sz="2400" dirty="0">
                <a:solidFill>
                  <a:schemeClr val="tx1"/>
                </a:solidFill>
                <a:latin typeface="Times New Roman" panose="02020603050405020304" pitchFamily="18" charset="0"/>
                <a:cs typeface="Times New Roman" panose="02020603050405020304" pitchFamily="18" charset="0"/>
              </a:rPr>
              <a:t>://dataplatform.cloud.ibm.com/dashboards/3fdb41d9-adfe-492f-87c5-b1289b6778b9/view/4f7fd406178b349715f3c0e4079824042f662209b3bbd15681837b495a637597a96e1795c87e1e5a8b180737f1eb405bc0</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15467"/>
            <a:ext cx="3054361" cy="3054361"/>
          </a:xfrm>
          <a:prstGeom prst="rect">
            <a:avLst/>
          </a:prstGeom>
        </p:spPr>
      </p:pic>
    </p:spTree>
    <p:extLst>
      <p:ext uri="{BB962C8B-B14F-4D97-AF65-F5344CB8AC3E}">
        <p14:creationId xmlns:p14="http://schemas.microsoft.com/office/powerpoint/2010/main" val="9691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smtClean="0">
                <a:latin typeface="Times New Roman" panose="02020603050405020304" pitchFamily="18" charset="0"/>
                <a:cs typeface="Times New Roman" panose="02020603050405020304" pitchFamily="18" charset="0"/>
              </a:rPr>
              <a:t>DASHBOARD TAB 1</a:t>
            </a:r>
            <a:endParaRPr lang="en-US"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8" y="1426405"/>
            <a:ext cx="11996383" cy="4615621"/>
          </a:xfrm>
          <a:prstGeom prst="rect">
            <a:avLst/>
          </a:prstGeom>
        </p:spPr>
      </p:pic>
    </p:spTree>
    <p:extLst>
      <p:ext uri="{BB962C8B-B14F-4D97-AF65-F5344CB8AC3E}">
        <p14:creationId xmlns:p14="http://schemas.microsoft.com/office/powerpoint/2010/main" val="916853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latin typeface="Times New Roman" panose="02020603050405020304" pitchFamily="18" charset="0"/>
                <a:cs typeface="Times New Roman" panose="02020603050405020304" pitchFamily="18" charset="0"/>
              </a:rPr>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0" y="1506121"/>
            <a:ext cx="11971112" cy="4535905"/>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97280" y="91081"/>
            <a:ext cx="10058400" cy="1450757"/>
          </a:xfrm>
        </p:spPr>
        <p:txBody>
          <a:bodyPr anchor="ctr">
            <a:normAutofit/>
          </a:bodyPr>
          <a:lstStyle/>
          <a:p>
            <a:r>
              <a:rPr lang="en-US" dirty="0">
                <a:latin typeface="Times New Roman" panose="02020603050405020304" pitchFamily="18" charset="0"/>
                <a:cs typeface="Times New Roman" panose="02020603050405020304" pitchFamily="18" charset="0"/>
              </a:rPr>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89" y="1237943"/>
            <a:ext cx="12034974" cy="4804083"/>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83966" y="399470"/>
            <a:ext cx="7729728" cy="1188720"/>
          </a:xfrm>
        </p:spPr>
        <p:txBody>
          <a:bodyPr anchor="ctr">
            <a:normAutofit/>
          </a:bodyPr>
          <a:lstStyle/>
          <a:p>
            <a:r>
              <a:rPr lang="en-US" dirty="0">
                <a:latin typeface="Times New Roman" panose="02020603050405020304" pitchFamily="18" charset="0"/>
                <a:cs typeface="Times New Roman" panose="02020603050405020304" pitchFamily="18" charset="0"/>
              </a:rPr>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2039138" y="2330445"/>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482988" cy="4351338"/>
          </a:xfrm>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Difference in Technology </a:t>
            </a:r>
            <a:r>
              <a:rPr lang="en-US" sz="3200" dirty="0">
                <a:solidFill>
                  <a:schemeClr val="tx1"/>
                </a:solidFill>
                <a:latin typeface="Times New Roman" panose="02020603050405020304" pitchFamily="18" charset="0"/>
                <a:cs typeface="Times New Roman" panose="02020603050405020304" pitchFamily="18" charset="0"/>
              </a:rPr>
              <a:t>Usage Trend Now and </a:t>
            </a:r>
            <a:r>
              <a:rPr lang="en-US" sz="3200" dirty="0" smtClean="0">
                <a:solidFill>
                  <a:schemeClr val="tx1"/>
                </a:solidFill>
                <a:latin typeface="Times New Roman" panose="02020603050405020304" pitchFamily="18" charset="0"/>
                <a:cs typeface="Times New Roman" panose="02020603050405020304" pitchFamily="18" charset="0"/>
              </a:rPr>
              <a:t>in the Future</a:t>
            </a:r>
            <a:endParaRPr lang="en-US" sz="3200" dirty="0" smtClean="0">
              <a:solidFill>
                <a:schemeClr val="tx1"/>
              </a:solidFill>
              <a:latin typeface="Times New Roman" panose="02020603050405020304" pitchFamily="18" charset="0"/>
              <a:cs typeface="Times New Roman" panose="02020603050405020304" pitchFamily="18" charset="0"/>
            </a:endParaRPr>
          </a:p>
          <a:p>
            <a:r>
              <a:rPr lang="en-US" sz="3200" dirty="0" smtClean="0">
                <a:solidFill>
                  <a:schemeClr val="tx1"/>
                </a:solidFill>
                <a:latin typeface="Times New Roman" panose="02020603050405020304" pitchFamily="18" charset="0"/>
                <a:cs typeface="Times New Roman" panose="02020603050405020304" pitchFamily="18" charset="0"/>
              </a:rPr>
              <a:t>Gender, Age and Education Discrimination in the IT Industry</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3500" b="1" dirty="0">
                <a:solidFill>
                  <a:schemeClr val="tx1"/>
                </a:solidFill>
                <a:latin typeface="Times New Roman" panose="02020603050405020304" pitchFamily="18" charset="0"/>
                <a:cs typeface="Times New Roman" panose="02020603050405020304" pitchFamily="18" charset="0"/>
              </a:rPr>
              <a:t>Findings</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Technology trends changes every </a:t>
            </a:r>
            <a:r>
              <a:rPr lang="en-US" dirty="0" smtClean="0">
                <a:solidFill>
                  <a:schemeClr val="tx1"/>
                </a:solidFill>
                <a:latin typeface="Times New Roman" panose="02020603050405020304" pitchFamily="18" charset="0"/>
                <a:cs typeface="Times New Roman" panose="02020603050405020304" pitchFamily="18" charset="0"/>
              </a:rPr>
              <a:t>year</a:t>
            </a:r>
          </a:p>
          <a:p>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USA is the top technology country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There </a:t>
            </a:r>
            <a:r>
              <a:rPr lang="en-US" dirty="0">
                <a:solidFill>
                  <a:schemeClr val="tx1"/>
                </a:solidFill>
                <a:latin typeface="Times New Roman" panose="02020603050405020304" pitchFamily="18" charset="0"/>
                <a:cs typeface="Times New Roman" panose="02020603050405020304" pitchFamily="18" charset="0"/>
              </a:rPr>
              <a:t>are extreme gender and age discrimination </a:t>
            </a:r>
          </a:p>
          <a:p>
            <a:r>
              <a:rPr lang="en-US" dirty="0" smtClean="0">
                <a:solidFill>
                  <a:schemeClr val="tx1"/>
                </a:solidFill>
                <a:latin typeface="Times New Roman" panose="02020603050405020304" pitchFamily="18" charset="0"/>
                <a:cs typeface="Times New Roman" panose="02020603050405020304" pitchFamily="18" charset="0"/>
              </a:rPr>
              <a:t>Docker </a:t>
            </a:r>
            <a:r>
              <a:rPr lang="en-US" dirty="0">
                <a:solidFill>
                  <a:schemeClr val="tx1"/>
                </a:solidFill>
                <a:latin typeface="Times New Roman" panose="02020603050405020304" pitchFamily="18" charset="0"/>
                <a:cs typeface="Times New Roman" panose="02020603050405020304" pitchFamily="18" charset="0"/>
              </a:rPr>
              <a:t>and AWS are the most popular platform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sz="3500" b="1" dirty="0">
                <a:solidFill>
                  <a:schemeClr val="tx1"/>
                </a:solidFill>
                <a:latin typeface="Times New Roman" panose="02020603050405020304" pitchFamily="18" charset="0"/>
                <a:cs typeface="Times New Roman" panose="02020603050405020304" pitchFamily="18" charset="0"/>
              </a:rPr>
              <a:t>Implications</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Programmers </a:t>
            </a:r>
            <a:r>
              <a:rPr lang="en-US" dirty="0">
                <a:solidFill>
                  <a:schemeClr val="tx1"/>
                </a:solidFill>
                <a:latin typeface="Times New Roman" panose="02020603050405020304" pitchFamily="18" charset="0"/>
                <a:cs typeface="Times New Roman" panose="02020603050405020304" pitchFamily="18" charset="0"/>
              </a:rPr>
              <a:t>should always follow the latest technology trends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More </a:t>
            </a:r>
            <a:r>
              <a:rPr lang="en-US" dirty="0">
                <a:solidFill>
                  <a:schemeClr val="tx1"/>
                </a:solidFill>
                <a:latin typeface="Times New Roman" panose="02020603050405020304" pitchFamily="18" charset="0"/>
                <a:cs typeface="Times New Roman" panose="02020603050405020304" pitchFamily="18" charset="0"/>
              </a:rPr>
              <a:t>countries should have </a:t>
            </a:r>
            <a:r>
              <a:rPr lang="en-US" dirty="0" smtClean="0">
                <a:solidFill>
                  <a:schemeClr val="tx1"/>
                </a:solidFill>
                <a:latin typeface="Times New Roman" panose="02020603050405020304" pitchFamily="18" charset="0"/>
                <a:cs typeface="Times New Roman" panose="02020603050405020304" pitchFamily="18" charset="0"/>
              </a:rPr>
              <a:t>an </a:t>
            </a:r>
            <a:r>
              <a:rPr lang="en-US" dirty="0">
                <a:solidFill>
                  <a:schemeClr val="tx1"/>
                </a:solidFill>
                <a:latin typeface="Times New Roman" panose="02020603050405020304" pitchFamily="18" charset="0"/>
                <a:cs typeface="Times New Roman" panose="02020603050405020304" pitchFamily="18" charset="0"/>
              </a:rPr>
              <a:t>equal chance to be exposed to new technology </a:t>
            </a:r>
          </a:p>
          <a:p>
            <a:r>
              <a:rPr lang="en-US" dirty="0" smtClean="0">
                <a:solidFill>
                  <a:schemeClr val="tx1"/>
                </a:solidFill>
                <a:latin typeface="Times New Roman" panose="02020603050405020304" pitchFamily="18" charset="0"/>
                <a:cs typeface="Times New Roman" panose="02020603050405020304" pitchFamily="18" charset="0"/>
              </a:rPr>
              <a:t>Gender </a:t>
            </a:r>
            <a:r>
              <a:rPr lang="en-US" dirty="0">
                <a:solidFill>
                  <a:schemeClr val="tx1"/>
                </a:solidFill>
                <a:latin typeface="Times New Roman" panose="02020603050405020304" pitchFamily="18" charset="0"/>
                <a:cs typeface="Times New Roman" panose="02020603050405020304" pitchFamily="18" charset="0"/>
              </a:rPr>
              <a:t>and Age should not be one of the concerns or benefits of Employment</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latin typeface="Times New Roman" panose="02020603050405020304" pitchFamily="18" charset="0"/>
                <a:cs typeface="Times New Roman" panose="02020603050405020304" pitchFamily="18" charset="0"/>
              </a:rPr>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Technology </a:t>
            </a:r>
            <a:r>
              <a:rPr lang="en-US" sz="3200" dirty="0" smtClean="0">
                <a:solidFill>
                  <a:schemeClr val="tx1"/>
                </a:solidFill>
                <a:latin typeface="Times New Roman" panose="02020603050405020304" pitchFamily="18" charset="0"/>
                <a:cs typeface="Times New Roman" panose="02020603050405020304" pitchFamily="18" charset="0"/>
              </a:rPr>
              <a:t>Trends </a:t>
            </a:r>
          </a:p>
          <a:p>
            <a:r>
              <a:rPr lang="en-US" sz="3200" dirty="0" smtClean="0">
                <a:solidFill>
                  <a:schemeClr val="tx1"/>
                </a:solidFill>
                <a:latin typeface="Times New Roman" panose="02020603050405020304" pitchFamily="18" charset="0"/>
                <a:cs typeface="Times New Roman" panose="02020603050405020304" pitchFamily="18" charset="0"/>
              </a:rPr>
              <a:t>Programming </a:t>
            </a:r>
            <a:r>
              <a:rPr lang="en-US" sz="3200" dirty="0">
                <a:solidFill>
                  <a:schemeClr val="tx1"/>
                </a:solidFill>
                <a:latin typeface="Times New Roman" panose="02020603050405020304" pitchFamily="18" charset="0"/>
                <a:cs typeface="Times New Roman" panose="02020603050405020304" pitchFamily="18" charset="0"/>
              </a:rPr>
              <a:t>Languages, Database, </a:t>
            </a:r>
            <a:r>
              <a:rPr lang="en-US" sz="3200" dirty="0" smtClean="0">
                <a:solidFill>
                  <a:schemeClr val="tx1"/>
                </a:solidFill>
                <a:latin typeface="Times New Roman" panose="02020603050405020304" pitchFamily="18" charset="0"/>
                <a:cs typeface="Times New Roman" panose="02020603050405020304" pitchFamily="18" charset="0"/>
              </a:rPr>
              <a:t>Platform, </a:t>
            </a:r>
            <a:r>
              <a:rPr lang="en-US" sz="3200" dirty="0">
                <a:solidFill>
                  <a:schemeClr val="tx1"/>
                </a:solidFill>
                <a:latin typeface="Times New Roman" panose="02020603050405020304" pitchFamily="18" charset="0"/>
                <a:cs typeface="Times New Roman" panose="02020603050405020304" pitchFamily="18" charset="0"/>
              </a:rPr>
              <a:t>and Web </a:t>
            </a:r>
            <a:r>
              <a:rPr lang="en-US" sz="3200" dirty="0" smtClean="0">
                <a:solidFill>
                  <a:schemeClr val="tx1"/>
                </a:solidFill>
                <a:latin typeface="Times New Roman" panose="02020603050405020304" pitchFamily="18" charset="0"/>
                <a:cs typeface="Times New Roman" panose="02020603050405020304" pitchFamily="18" charset="0"/>
              </a:rPr>
              <a:t>Frame </a:t>
            </a:r>
            <a:r>
              <a:rPr lang="en-US" sz="3200" dirty="0">
                <a:solidFill>
                  <a:schemeClr val="tx1"/>
                </a:solidFill>
                <a:latin typeface="Times New Roman" panose="02020603050405020304" pitchFamily="18" charset="0"/>
                <a:cs typeface="Times New Roman" panose="02020603050405020304" pitchFamily="18" charset="0"/>
              </a:rPr>
              <a:t>Trends </a:t>
            </a:r>
          </a:p>
          <a:p>
            <a:r>
              <a:rPr lang="en-US" sz="3200" dirty="0" smtClean="0">
                <a:solidFill>
                  <a:schemeClr val="tx1"/>
                </a:solidFill>
                <a:latin typeface="Times New Roman" panose="02020603050405020304" pitchFamily="18" charset="0"/>
                <a:cs typeface="Times New Roman" panose="02020603050405020304" pitchFamily="18" charset="0"/>
              </a:rPr>
              <a:t>Demographics </a:t>
            </a:r>
            <a:r>
              <a:rPr lang="en-US" sz="3200" dirty="0">
                <a:solidFill>
                  <a:schemeClr val="tx1"/>
                </a:solidFill>
                <a:latin typeface="Times New Roman" panose="02020603050405020304" pitchFamily="18" charset="0"/>
                <a:cs typeface="Times New Roman" panose="02020603050405020304" pitchFamily="18" charset="0"/>
              </a:rPr>
              <a:t>Trends </a:t>
            </a:r>
          </a:p>
          <a:p>
            <a:r>
              <a:rPr lang="en-US" sz="3200" dirty="0" smtClean="0">
                <a:solidFill>
                  <a:schemeClr val="tx1"/>
                </a:solidFill>
                <a:latin typeface="Times New Roman" panose="02020603050405020304" pitchFamily="18" charset="0"/>
                <a:cs typeface="Times New Roman" panose="02020603050405020304" pitchFamily="18" charset="0"/>
              </a:rPr>
              <a:t>Gender, Age </a:t>
            </a:r>
            <a:r>
              <a:rPr lang="en-US" sz="3200" dirty="0">
                <a:solidFill>
                  <a:schemeClr val="tx1"/>
                </a:solidFill>
                <a:latin typeface="Times New Roman" panose="02020603050405020304" pitchFamily="18" charset="0"/>
                <a:cs typeface="Times New Roman" panose="02020603050405020304" pitchFamily="18" charset="0"/>
              </a:rPr>
              <a:t>and </a:t>
            </a:r>
            <a:r>
              <a:rPr lang="en-US" sz="3200" dirty="0" smtClean="0">
                <a:solidFill>
                  <a:schemeClr val="tx1"/>
                </a:solidFill>
                <a:latin typeface="Times New Roman" panose="02020603050405020304" pitchFamily="18" charset="0"/>
                <a:cs typeface="Times New Roman" panose="02020603050405020304" pitchFamily="18" charset="0"/>
              </a:rPr>
              <a:t>Education </a:t>
            </a:r>
          </a:p>
          <a:p>
            <a:r>
              <a:rPr lang="en-US" sz="3200" dirty="0" smtClean="0">
                <a:solidFill>
                  <a:schemeClr val="tx1"/>
                </a:solidFill>
                <a:latin typeface="Times New Roman" panose="02020603050405020304" pitchFamily="18" charset="0"/>
                <a:cs typeface="Times New Roman" panose="02020603050405020304" pitchFamily="18" charset="0"/>
              </a:rPr>
              <a:t>Programming </a:t>
            </a:r>
            <a:r>
              <a:rPr lang="en-US" sz="3200" dirty="0">
                <a:solidFill>
                  <a:schemeClr val="tx1"/>
                </a:solidFill>
                <a:latin typeface="Times New Roman" panose="02020603050405020304" pitchFamily="18" charset="0"/>
                <a:cs typeface="Times New Roman" panose="02020603050405020304" pitchFamily="18" charset="0"/>
              </a:rPr>
              <a:t>Languages Trends and Salary Trends</a:t>
            </a:r>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latin typeface="Times New Roman" panose="02020603050405020304" pitchFamily="18" charset="0"/>
                <a:cs typeface="Times New Roman" panose="02020603050405020304" pitchFamily="18" charset="0"/>
              </a:rPr>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965277"/>
            <a:ext cx="6809509" cy="4634766"/>
          </a:xfrm>
        </p:spPr>
        <p:txBody>
          <a:bodyPr>
            <a:noAutofit/>
          </a:bodyPr>
          <a:lstStyle/>
          <a:p>
            <a:r>
              <a:rPr lang="en-US" sz="2400" dirty="0" smtClean="0">
                <a:solidFill>
                  <a:schemeClr val="tx1"/>
                </a:solidFill>
                <a:latin typeface="Times New Roman" panose="02020603050405020304" pitchFamily="18" charset="0"/>
                <a:cs typeface="Times New Roman" panose="02020603050405020304" pitchFamily="18" charset="0"/>
              </a:rPr>
              <a:t>IBM </a:t>
            </a:r>
            <a:r>
              <a:rPr lang="en-US" sz="2400" dirty="0" err="1">
                <a:solidFill>
                  <a:schemeClr val="tx1"/>
                </a:solidFill>
                <a:latin typeface="Times New Roman" panose="02020603050405020304" pitchFamily="18" charset="0"/>
                <a:cs typeface="Times New Roman" panose="02020603050405020304" pitchFamily="18" charset="0"/>
              </a:rPr>
              <a:t>Cognos</a:t>
            </a:r>
            <a:r>
              <a:rPr lang="en-US" sz="2400" dirty="0">
                <a:solidFill>
                  <a:schemeClr val="tx1"/>
                </a:solidFill>
                <a:latin typeface="Times New Roman" panose="02020603050405020304" pitchFamily="18" charset="0"/>
                <a:cs typeface="Times New Roman" panose="02020603050405020304" pitchFamily="18" charset="0"/>
              </a:rPr>
              <a:t> Dashboard Embedded (CDE) is an AI-fueled business intelligence service that supports the entire data analytics cycle, from discovery to operationalization. With the help of its data discovery tools, users can visually examine and engage with their data to find the most important insights for making better data-driven decisions. Without </a:t>
            </a:r>
            <a:r>
              <a:rPr lang="en-US" sz="2400" dirty="0" smtClean="0">
                <a:solidFill>
                  <a:schemeClr val="tx1"/>
                </a:solidFill>
                <a:latin typeface="Times New Roman" panose="02020603050405020304" pitchFamily="18" charset="0"/>
                <a:cs typeface="Times New Roman" panose="02020603050405020304" pitchFamily="18" charset="0"/>
              </a:rPr>
              <a:t>previous expertise, </a:t>
            </a:r>
            <a:r>
              <a:rPr lang="en-US" sz="2400" dirty="0">
                <a:solidFill>
                  <a:schemeClr val="tx1"/>
                </a:solidFill>
                <a:latin typeface="Times New Roman" panose="02020603050405020304" pitchFamily="18" charset="0"/>
                <a:cs typeface="Times New Roman" panose="02020603050405020304" pitchFamily="18" charset="0"/>
              </a:rPr>
              <a:t>users may uncover data and easily put that information together into visually appealing, interactive dashboards.</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a:t>
            </a:r>
            <a:r>
              <a:rPr lang="en-US" dirty="0">
                <a:latin typeface="Times New Roman" panose="02020603050405020304" pitchFamily="18" charset="0"/>
                <a:cs typeface="Times New Roman" panose="02020603050405020304" pitchFamily="18" charset="0"/>
              </a:rPr>
              <a:t>JOB POSTINGS</a:t>
            </a:r>
          </a:p>
        </p:txBody>
      </p:sp>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3333" y="1469738"/>
            <a:ext cx="10508774" cy="4749716"/>
          </a:xfr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09601" y="419094"/>
            <a:ext cx="8508528" cy="1325563"/>
          </a:xfrm>
        </p:spPr>
        <p:txBody>
          <a:bodyPr anchor="ctr">
            <a:normAutofit/>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172200" y="1780442"/>
            <a:ext cx="5181600" cy="4587590"/>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 Executive </a:t>
            </a:r>
            <a:r>
              <a:rPr lang="en-US" sz="2400" dirty="0" smtClean="0">
                <a:solidFill>
                  <a:schemeClr val="tx1"/>
                </a:solidFill>
                <a:latin typeface="Times New Roman" panose="02020603050405020304" pitchFamily="18" charset="0"/>
                <a:cs typeface="Times New Roman" panose="02020603050405020304" pitchFamily="18" charset="0"/>
              </a:rPr>
              <a:t>Summary</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 </a:t>
            </a:r>
            <a:r>
              <a:rPr lang="en-US" sz="2400" dirty="0">
                <a:solidFill>
                  <a:schemeClr val="tx1"/>
                </a:solidFill>
                <a:latin typeface="Times New Roman" panose="02020603050405020304" pitchFamily="18" charset="0"/>
                <a:cs typeface="Times New Roman" panose="02020603050405020304" pitchFamily="18" charset="0"/>
              </a:rPr>
              <a:t>Introduction</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 </a:t>
            </a:r>
            <a:r>
              <a:rPr lang="en-US" sz="2400" dirty="0">
                <a:solidFill>
                  <a:schemeClr val="tx1"/>
                </a:solidFill>
                <a:latin typeface="Times New Roman" panose="02020603050405020304" pitchFamily="18" charset="0"/>
                <a:cs typeface="Times New Roman" panose="02020603050405020304" pitchFamily="18" charset="0"/>
              </a:rPr>
              <a:t>Methodology</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 </a:t>
            </a:r>
            <a:r>
              <a:rPr lang="en-US" sz="2400" dirty="0">
                <a:solidFill>
                  <a:schemeClr val="tx1"/>
                </a:solidFill>
                <a:latin typeface="Times New Roman" panose="02020603050405020304" pitchFamily="18" charset="0"/>
                <a:cs typeface="Times New Roman" panose="02020603050405020304" pitchFamily="18" charset="0"/>
              </a:rPr>
              <a:t>Results</a:t>
            </a:r>
          </a:p>
          <a:p>
            <a:pPr marL="201168" lvl="1" indent="0">
              <a:buNone/>
            </a:pP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Visualization – Charts</a:t>
            </a:r>
          </a:p>
          <a:p>
            <a:pPr marL="201168" lvl="1"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Dashboard</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Discussion</a:t>
            </a:r>
          </a:p>
          <a:p>
            <a:pPr marL="201168" lvl="1" indent="0">
              <a:buNone/>
            </a:pP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Findings &amp; </a:t>
            </a:r>
            <a:r>
              <a:rPr lang="en-US" sz="2000" dirty="0" smtClean="0">
                <a:solidFill>
                  <a:schemeClr val="tx1"/>
                </a:solidFill>
                <a:latin typeface="Times New Roman" panose="02020603050405020304" pitchFamily="18" charset="0"/>
                <a:cs typeface="Times New Roman" panose="02020603050405020304" pitchFamily="18" charset="0"/>
              </a:rPr>
              <a:t>Implications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Conclusion</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58393"/>
            <a:ext cx="6804248" cy="1325563"/>
          </a:xfrm>
        </p:spPr>
        <p:txBody>
          <a:bodyPr anchor="ctr">
            <a:normAutofit/>
          </a:bodyPr>
          <a:lstStyle/>
          <a:p>
            <a:r>
              <a:rPr lang="en-US" dirty="0">
                <a:latin typeface="Times New Roman" panose="02020603050405020304" pitchFamily="18" charset="0"/>
                <a:cs typeface="Times New Roman" panose="02020603050405020304" pitchFamily="18" charset="0"/>
              </a:rPr>
              <a:t>POPULAR LANGUAGES</a:t>
            </a: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8740" y="1342099"/>
            <a:ext cx="10877266" cy="4819863"/>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52290" y="391566"/>
            <a:ext cx="8565109" cy="1325563"/>
          </a:xfrm>
        </p:spPr>
        <p:txBody>
          <a:bodyPr anchor="ctr">
            <a:normAutofit/>
          </a:bodyPr>
          <a:lstStyle/>
          <a:p>
            <a:r>
              <a:rPr lang="en-US" dirty="0">
                <a:latin typeface="Times New Roman" panose="02020603050405020304" pitchFamily="18" charset="0"/>
                <a:cs typeface="Times New Roman" panose="02020603050405020304" pitchFamily="18" charset="0"/>
              </a:rPr>
              <a:t>EXECUTIVE </a:t>
            </a:r>
            <a:r>
              <a:rPr lang="en-US" dirty="0" smtClean="0">
                <a:latin typeface="Times New Roman" panose="02020603050405020304" pitchFamily="18" charset="0"/>
                <a:cs typeface="Times New Roman" panose="02020603050405020304" pitchFamily="18" charset="0"/>
              </a:rPr>
              <a:t>SUMMARY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07949"/>
            <a:ext cx="7068725" cy="4660543"/>
          </a:xfrm>
        </p:spPr>
        <p:txBody>
          <a:bodyPr>
            <a:normAutofit fontScale="85000" lnSpcReduction="20000"/>
          </a:bodyPr>
          <a:lstStyle/>
          <a:p>
            <a:r>
              <a:rPr lang="en-US" sz="2400" dirty="0">
                <a:solidFill>
                  <a:schemeClr val="tx1"/>
                </a:solidFill>
                <a:latin typeface="Times New Roman" panose="02020603050405020304" pitchFamily="18" charset="0"/>
                <a:cs typeface="Times New Roman" panose="02020603050405020304" pitchFamily="18" charset="0"/>
              </a:rPr>
              <a:t>• Current Technology Usage </a:t>
            </a:r>
            <a:r>
              <a:rPr lang="en-US" sz="2400" dirty="0" smtClean="0">
                <a:solidFill>
                  <a:schemeClr val="tx1"/>
                </a:solidFill>
                <a:latin typeface="Times New Roman" panose="02020603050405020304" pitchFamily="18" charset="0"/>
                <a:cs typeface="Times New Roman" panose="02020603050405020304" pitchFamily="18" charset="0"/>
              </a:rPr>
              <a:t>Trend</a:t>
            </a: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 </a:t>
            </a:r>
            <a:r>
              <a:rPr lang="en-US" sz="2100" dirty="0" smtClean="0">
                <a:solidFill>
                  <a:schemeClr val="tx1"/>
                </a:solidFill>
                <a:latin typeface="Times New Roman" panose="02020603050405020304" pitchFamily="18" charset="0"/>
                <a:cs typeface="Times New Roman" panose="02020603050405020304" pitchFamily="18" charset="0"/>
              </a:rPr>
              <a:t>Language</a:t>
            </a:r>
          </a:p>
          <a:p>
            <a:pPr marL="0" indent="0">
              <a:buNone/>
            </a:pPr>
            <a:r>
              <a:rPr lang="en-US" sz="2100" dirty="0" smtClean="0">
                <a:solidFill>
                  <a:schemeClr val="tx1"/>
                </a:solidFill>
                <a:latin typeface="Times New Roman" panose="02020603050405020304" pitchFamily="18" charset="0"/>
                <a:cs typeface="Times New Roman" panose="02020603050405020304" pitchFamily="18" charset="0"/>
              </a:rPr>
              <a:t>       • Database</a:t>
            </a:r>
          </a:p>
          <a:p>
            <a:pPr marL="0" indent="0">
              <a:buNone/>
            </a:pPr>
            <a:r>
              <a:rPr lang="en-US" sz="2100" dirty="0" smtClean="0">
                <a:solidFill>
                  <a:schemeClr val="tx1"/>
                </a:solidFill>
                <a:latin typeface="Times New Roman" panose="02020603050405020304" pitchFamily="18" charset="0"/>
                <a:cs typeface="Times New Roman" panose="02020603050405020304" pitchFamily="18" charset="0"/>
              </a:rPr>
              <a:t>       • </a:t>
            </a:r>
            <a:r>
              <a:rPr lang="en-US" sz="2100" dirty="0">
                <a:solidFill>
                  <a:schemeClr val="tx1"/>
                </a:solidFill>
                <a:latin typeface="Times New Roman" panose="02020603050405020304" pitchFamily="18" charset="0"/>
                <a:cs typeface="Times New Roman" panose="02020603050405020304" pitchFamily="18" charset="0"/>
              </a:rPr>
              <a:t>Platform </a:t>
            </a:r>
            <a:endParaRPr lang="en-US" sz="21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100" dirty="0" smtClean="0">
                <a:solidFill>
                  <a:schemeClr val="tx1"/>
                </a:solidFill>
                <a:latin typeface="Times New Roman" panose="02020603050405020304" pitchFamily="18" charset="0"/>
                <a:cs typeface="Times New Roman" panose="02020603050405020304" pitchFamily="18" charset="0"/>
              </a:rPr>
              <a:t>       • </a:t>
            </a:r>
            <a:r>
              <a:rPr lang="en-US" sz="2100" dirty="0">
                <a:solidFill>
                  <a:schemeClr val="tx1"/>
                </a:solidFill>
                <a:latin typeface="Times New Roman" panose="02020603050405020304" pitchFamily="18" charset="0"/>
                <a:cs typeface="Times New Roman" panose="02020603050405020304" pitchFamily="18" charset="0"/>
              </a:rPr>
              <a:t>Web frame </a:t>
            </a:r>
            <a:endParaRPr lang="en-US" sz="2100" dirty="0" smtClean="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 Future Technology </a:t>
            </a:r>
            <a:r>
              <a:rPr lang="en-US" sz="2400" dirty="0" smtClean="0">
                <a:solidFill>
                  <a:schemeClr val="tx1"/>
                </a:solidFill>
                <a:latin typeface="Times New Roman" panose="02020603050405020304" pitchFamily="18" charset="0"/>
                <a:cs typeface="Times New Roman" panose="02020603050405020304" pitchFamily="18" charset="0"/>
              </a:rPr>
              <a:t>Trend</a:t>
            </a: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 </a:t>
            </a:r>
            <a:r>
              <a:rPr lang="en-US" sz="2100" dirty="0" smtClean="0">
                <a:solidFill>
                  <a:schemeClr val="tx1"/>
                </a:solidFill>
                <a:latin typeface="Times New Roman" panose="02020603050405020304" pitchFamily="18" charset="0"/>
                <a:cs typeface="Times New Roman" panose="02020603050405020304" pitchFamily="18" charset="0"/>
              </a:rPr>
              <a:t>Language</a:t>
            </a:r>
          </a:p>
          <a:p>
            <a:pPr marL="0" indent="0">
              <a:buNone/>
            </a:pPr>
            <a:r>
              <a:rPr lang="en-US" sz="2100" dirty="0" smtClean="0">
                <a:solidFill>
                  <a:schemeClr val="tx1"/>
                </a:solidFill>
                <a:latin typeface="Times New Roman" panose="02020603050405020304" pitchFamily="18" charset="0"/>
                <a:cs typeface="Times New Roman" panose="02020603050405020304" pitchFamily="18" charset="0"/>
              </a:rPr>
              <a:t>       • Database</a:t>
            </a:r>
          </a:p>
          <a:p>
            <a:pPr marL="0" indent="0">
              <a:buNone/>
            </a:pPr>
            <a:r>
              <a:rPr lang="en-US" sz="2100" dirty="0" smtClean="0">
                <a:solidFill>
                  <a:schemeClr val="tx1"/>
                </a:solidFill>
                <a:latin typeface="Times New Roman" panose="02020603050405020304" pitchFamily="18" charset="0"/>
                <a:cs typeface="Times New Roman" panose="02020603050405020304" pitchFamily="18" charset="0"/>
              </a:rPr>
              <a:t>       • Platform </a:t>
            </a:r>
          </a:p>
          <a:p>
            <a:pPr marL="0" indent="0">
              <a:buNone/>
            </a:pPr>
            <a:r>
              <a:rPr lang="en-US" sz="2100" dirty="0" smtClean="0">
                <a:solidFill>
                  <a:schemeClr val="tx1"/>
                </a:solidFill>
                <a:latin typeface="Times New Roman" panose="02020603050405020304" pitchFamily="18" charset="0"/>
                <a:cs typeface="Times New Roman" panose="02020603050405020304" pitchFamily="18" charset="0"/>
              </a:rPr>
              <a:t>       • </a:t>
            </a:r>
            <a:r>
              <a:rPr lang="en-US" sz="2100" dirty="0">
                <a:solidFill>
                  <a:schemeClr val="tx1"/>
                </a:solidFill>
                <a:latin typeface="Times New Roman" panose="02020603050405020304" pitchFamily="18" charset="0"/>
                <a:cs typeface="Times New Roman" panose="02020603050405020304" pitchFamily="18" charset="0"/>
              </a:rPr>
              <a:t>Web frame </a:t>
            </a:r>
            <a:endParaRPr lang="en-US" sz="2100" dirty="0" smtClean="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 Demographics Survey </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 Country &amp; Gender Difference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65806" y="407381"/>
            <a:ext cx="7647865" cy="1325563"/>
          </a:xfrm>
        </p:spPr>
        <p:txBody>
          <a:bodyPr anchor="ctr">
            <a:normAutofit/>
          </a:bodyPr>
          <a:lstStyle/>
          <a:p>
            <a:r>
              <a:rPr lang="en-US" dirty="0">
                <a:latin typeface="Times New Roman" panose="02020603050405020304" pitchFamily="18" charset="0"/>
                <a:cs typeface="Times New Roman" panose="02020603050405020304" pitchFamily="18" charset="0"/>
              </a:rPr>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732944"/>
            <a:ext cx="7637294" cy="4647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600" dirty="0" smtClean="0">
                <a:solidFill>
                  <a:schemeClr val="tx1"/>
                </a:solidFill>
                <a:latin typeface="Times New Roman" panose="02020603050405020304" pitchFamily="18" charset="0"/>
                <a:cs typeface="Times New Roman" panose="02020603050405020304" pitchFamily="18" charset="0"/>
              </a:rPr>
              <a:t>Analyze </a:t>
            </a:r>
            <a:r>
              <a:rPr lang="en-US" sz="2600" dirty="0">
                <a:solidFill>
                  <a:schemeClr val="tx1"/>
                </a:solidFill>
                <a:latin typeface="Times New Roman" panose="02020603050405020304" pitchFamily="18" charset="0"/>
                <a:cs typeface="Times New Roman" panose="02020603050405020304" pitchFamily="18" charset="0"/>
              </a:rPr>
              <a:t>technology </a:t>
            </a:r>
            <a:r>
              <a:rPr lang="en-US" sz="2600" dirty="0" smtClean="0">
                <a:solidFill>
                  <a:schemeClr val="tx1"/>
                </a:solidFill>
                <a:latin typeface="Times New Roman" panose="02020603050405020304" pitchFamily="18" charset="0"/>
                <a:cs typeface="Times New Roman" panose="02020603050405020304" pitchFamily="18" charset="0"/>
              </a:rPr>
              <a:t>trends </a:t>
            </a:r>
            <a:r>
              <a:rPr lang="en-US" sz="2600" dirty="0">
                <a:solidFill>
                  <a:schemeClr val="tx1"/>
                </a:solidFill>
                <a:latin typeface="Times New Roman" panose="02020603050405020304" pitchFamily="18" charset="0"/>
                <a:cs typeface="Times New Roman" panose="02020603050405020304" pitchFamily="18" charset="0"/>
              </a:rPr>
              <a:t>in software and web development among developers around the world</a:t>
            </a:r>
          </a:p>
          <a:p>
            <a:r>
              <a:rPr lang="en-US" sz="2600" dirty="0">
                <a:solidFill>
                  <a:schemeClr val="tx1"/>
                </a:solidFill>
                <a:latin typeface="Times New Roman" panose="02020603050405020304" pitchFamily="18" charset="0"/>
                <a:cs typeface="Times New Roman" panose="02020603050405020304" pitchFamily="18" charset="0"/>
              </a:rPr>
              <a:t>Purpose of this Analysis </a:t>
            </a:r>
            <a:endParaRPr lang="en-US" sz="26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       • </a:t>
            </a:r>
            <a:r>
              <a:rPr lang="en-US" sz="2200" dirty="0">
                <a:solidFill>
                  <a:schemeClr val="tx1"/>
                </a:solidFill>
                <a:latin typeface="Times New Roman" panose="02020603050405020304" pitchFamily="18" charset="0"/>
                <a:cs typeface="Times New Roman" panose="02020603050405020304" pitchFamily="18" charset="0"/>
              </a:rPr>
              <a:t>Identify the top programming languages, </a:t>
            </a:r>
            <a:r>
              <a:rPr lang="en-US" sz="2200" dirty="0" smtClean="0">
                <a:solidFill>
                  <a:schemeClr val="tx1"/>
                </a:solidFill>
                <a:latin typeface="Times New Roman" panose="02020603050405020304" pitchFamily="18" charset="0"/>
                <a:cs typeface="Times New Roman" panose="02020603050405020304" pitchFamily="18" charset="0"/>
              </a:rPr>
              <a:t>databases, </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        platforms and web frame skills that are in demand</a:t>
            </a:r>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       • </a:t>
            </a:r>
            <a:r>
              <a:rPr lang="en-US" sz="2200" dirty="0">
                <a:solidFill>
                  <a:schemeClr val="tx1"/>
                </a:solidFill>
                <a:latin typeface="Times New Roman" panose="02020603050405020304" pitchFamily="18" charset="0"/>
                <a:cs typeface="Times New Roman" panose="02020603050405020304" pitchFamily="18" charset="0"/>
              </a:rPr>
              <a:t>Identify skill requirements for future </a:t>
            </a:r>
            <a:endParaRPr lang="en-US" sz="2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       • </a:t>
            </a:r>
            <a:r>
              <a:rPr lang="en-US" sz="2200" dirty="0">
                <a:solidFill>
                  <a:schemeClr val="tx1"/>
                </a:solidFill>
                <a:latin typeface="Times New Roman" panose="02020603050405020304" pitchFamily="18" charset="0"/>
                <a:cs typeface="Times New Roman" panose="02020603050405020304" pitchFamily="18" charset="0"/>
              </a:rPr>
              <a:t>Identify </a:t>
            </a:r>
            <a:r>
              <a:rPr lang="en-US" sz="2200" dirty="0" smtClean="0">
                <a:solidFill>
                  <a:schemeClr val="tx1"/>
                </a:solidFill>
                <a:latin typeface="Times New Roman" panose="02020603050405020304" pitchFamily="18" charset="0"/>
                <a:cs typeface="Times New Roman" panose="02020603050405020304" pitchFamily="18" charset="0"/>
              </a:rPr>
              <a:t>the human </a:t>
            </a:r>
            <a:r>
              <a:rPr lang="en-US" sz="2200" dirty="0">
                <a:solidFill>
                  <a:schemeClr val="tx1"/>
                </a:solidFill>
                <a:latin typeface="Times New Roman" panose="02020603050405020304" pitchFamily="18" charset="0"/>
                <a:cs typeface="Times New Roman" panose="02020603050405020304" pitchFamily="18" charset="0"/>
              </a:rPr>
              <a:t>resource gap in the </a:t>
            </a:r>
            <a:r>
              <a:rPr lang="en-US" sz="2200" dirty="0" smtClean="0">
                <a:solidFill>
                  <a:schemeClr val="tx1"/>
                </a:solidFill>
                <a:latin typeface="Times New Roman" panose="02020603050405020304" pitchFamily="18" charset="0"/>
                <a:cs typeface="Times New Roman" panose="02020603050405020304" pitchFamily="18" charset="0"/>
              </a:rPr>
              <a:t>industry</a:t>
            </a: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600" dirty="0">
                <a:solidFill>
                  <a:schemeClr val="tx1"/>
                </a:solidFill>
                <a:latin typeface="Times New Roman" panose="02020603050405020304" pitchFamily="18" charset="0"/>
                <a:cs typeface="Times New Roman" panose="02020603050405020304" pitchFamily="18" charset="0"/>
              </a:rPr>
              <a:t>Audience for this Presentation</a:t>
            </a:r>
          </a:p>
          <a:p>
            <a:pPr marL="457200" lvl="1"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Programmers </a:t>
            </a:r>
            <a:endParaRPr lang="en-US" sz="2200" dirty="0" smtClean="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2200" dirty="0">
                <a:solidFill>
                  <a:schemeClr val="tx1"/>
                </a:solidFill>
                <a:latin typeface="Times New Roman" panose="02020603050405020304" pitchFamily="18" charset="0"/>
                <a:cs typeface="Times New Roman" panose="02020603050405020304" pitchFamily="18" charset="0"/>
              </a:rPr>
              <a:t>• IT industry </a:t>
            </a:r>
            <a:r>
              <a:rPr lang="en-US" sz="2200" dirty="0" smtClean="0">
                <a:solidFill>
                  <a:schemeClr val="tx1"/>
                </a:solidFill>
                <a:latin typeface="Times New Roman" panose="02020603050405020304" pitchFamily="18" charset="0"/>
                <a:cs typeface="Times New Roman" panose="02020603050405020304" pitchFamily="18" charset="0"/>
              </a:rPr>
              <a:t>leaders</a:t>
            </a:r>
          </a:p>
          <a:p>
            <a:pPr marL="457200" lvl="1" indent="0">
              <a:buNone/>
            </a:pPr>
            <a:r>
              <a:rPr lang="en-US" sz="2200" dirty="0">
                <a:solidFill>
                  <a:schemeClr val="tx1"/>
                </a:solidFill>
                <a:latin typeface="Times New Roman" panose="02020603050405020304" pitchFamily="18" charset="0"/>
                <a:cs typeface="Times New Roman" panose="02020603050405020304" pitchFamily="18" charset="0"/>
              </a:rPr>
              <a:t>• Computer science students</a:t>
            </a:r>
          </a:p>
        </p:txBody>
      </p:sp>
    </p:spTree>
    <p:extLst>
      <p:ext uri="{BB962C8B-B14F-4D97-AF65-F5344CB8AC3E}">
        <p14:creationId xmlns:p14="http://schemas.microsoft.com/office/powerpoint/2010/main" val="710623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41592"/>
            <a:ext cx="7068725" cy="4717440"/>
          </a:xfrm>
        </p:spPr>
        <p:txBody>
          <a:bodyPr>
            <a:normAutofit fontScale="92500" lnSpcReduction="20000"/>
          </a:bodyPr>
          <a:lstStyle/>
          <a:p>
            <a:r>
              <a:rPr lang="en-US" sz="2800" dirty="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Data Collection</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 </a:t>
            </a:r>
            <a:r>
              <a:rPr lang="en-US" sz="2200" dirty="0" smtClean="0">
                <a:solidFill>
                  <a:schemeClr val="tx1"/>
                </a:solidFill>
                <a:latin typeface="Times New Roman" panose="02020603050405020304" pitchFamily="18" charset="0"/>
                <a:cs typeface="Times New Roman" panose="02020603050405020304" pitchFamily="18" charset="0"/>
              </a:rPr>
              <a:t>Stack Overflow Developer </a:t>
            </a:r>
            <a:r>
              <a:rPr lang="en-US" sz="2200" dirty="0">
                <a:solidFill>
                  <a:schemeClr val="tx1"/>
                </a:solidFill>
                <a:latin typeface="Times New Roman" panose="02020603050405020304" pitchFamily="18" charset="0"/>
                <a:cs typeface="Times New Roman" panose="02020603050405020304" pitchFamily="18" charset="0"/>
              </a:rPr>
              <a:t>2019 </a:t>
            </a:r>
            <a:r>
              <a:rPr lang="en-US" sz="2200" dirty="0" smtClean="0">
                <a:solidFill>
                  <a:schemeClr val="tx1"/>
                </a:solidFill>
                <a:latin typeface="Times New Roman" panose="02020603050405020304" pitchFamily="18" charset="0"/>
                <a:cs typeface="Times New Roman" panose="02020603050405020304" pitchFamily="18" charset="0"/>
              </a:rPr>
              <a:t>survey</a:t>
            </a:r>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      • </a:t>
            </a:r>
            <a:r>
              <a:rPr lang="en-US" sz="2200" dirty="0">
                <a:solidFill>
                  <a:schemeClr val="tx1"/>
                </a:solidFill>
                <a:latin typeface="Times New Roman" panose="02020603050405020304" pitchFamily="18" charset="0"/>
                <a:cs typeface="Times New Roman" panose="02020603050405020304" pitchFamily="18" charset="0"/>
              </a:rPr>
              <a:t>GitHub job postings </a:t>
            </a:r>
            <a:endParaRPr lang="en-US" sz="2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      • </a:t>
            </a:r>
            <a:r>
              <a:rPr lang="en-US" sz="2200" dirty="0">
                <a:solidFill>
                  <a:schemeClr val="tx1"/>
                </a:solidFill>
                <a:latin typeface="Times New Roman" panose="02020603050405020304" pitchFamily="18" charset="0"/>
                <a:cs typeface="Times New Roman" panose="02020603050405020304" pitchFamily="18" charset="0"/>
              </a:rPr>
              <a:t>Programming languages annual </a:t>
            </a:r>
            <a:r>
              <a:rPr lang="en-US" sz="2200" dirty="0" smtClean="0">
                <a:solidFill>
                  <a:schemeClr val="tx1"/>
                </a:solidFill>
                <a:latin typeface="Times New Roman" panose="02020603050405020304" pitchFamily="18" charset="0"/>
                <a:cs typeface="Times New Roman" panose="02020603050405020304" pitchFamily="18" charset="0"/>
              </a:rPr>
              <a:t>salary</a:t>
            </a:r>
            <a:endParaRPr lang="en-US" sz="22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Data Wrangling</a:t>
            </a:r>
            <a:endParaRPr lang="en-US" sz="26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Data Exploration </a:t>
            </a:r>
            <a:endParaRPr lang="en-US" sz="26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Data Cleaning</a:t>
            </a:r>
          </a:p>
          <a:p>
            <a:r>
              <a:rPr lang="en-US" sz="2800" dirty="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Data Visualization</a:t>
            </a:r>
          </a:p>
          <a:p>
            <a:pPr marL="201168" lvl="1" indent="0">
              <a:buNone/>
            </a:pPr>
            <a:r>
              <a:rPr lang="en-US" sz="2200" dirty="0" smtClean="0">
                <a:solidFill>
                  <a:schemeClr val="tx1"/>
                </a:solidFill>
                <a:latin typeface="Times New Roman" panose="02020603050405020304" pitchFamily="18" charset="0"/>
                <a:cs typeface="Times New Roman" panose="02020603050405020304" pitchFamily="18" charset="0"/>
              </a:rPr>
              <a:t>• Python </a:t>
            </a:r>
            <a:r>
              <a:rPr lang="en-US" sz="2200" dirty="0" err="1" smtClean="0">
                <a:solidFill>
                  <a:schemeClr val="tx1"/>
                </a:solidFill>
                <a:latin typeface="Times New Roman" panose="02020603050405020304" pitchFamily="18" charset="0"/>
                <a:cs typeface="Times New Roman" panose="02020603050405020304" pitchFamily="18" charset="0"/>
              </a:rPr>
              <a:t>Matplotlib</a:t>
            </a:r>
            <a:endParaRPr lang="en-US" sz="2200" dirty="0" smtClean="0">
              <a:solidFill>
                <a:schemeClr val="tx1"/>
              </a:solidFill>
              <a:latin typeface="Times New Roman" panose="02020603050405020304" pitchFamily="18" charset="0"/>
              <a:cs typeface="Times New Roman" panose="02020603050405020304" pitchFamily="18" charset="0"/>
            </a:endParaRPr>
          </a:p>
          <a:p>
            <a:pPr marL="201168" lvl="1" indent="0">
              <a:buNone/>
            </a:pP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IBM </a:t>
            </a:r>
            <a:r>
              <a:rPr lang="en-US" sz="2200" dirty="0" err="1" smtClean="0">
                <a:solidFill>
                  <a:schemeClr val="tx1"/>
                </a:solidFill>
                <a:latin typeface="Times New Roman" panose="02020603050405020304" pitchFamily="18" charset="0"/>
                <a:cs typeface="Times New Roman" panose="02020603050405020304" pitchFamily="18" charset="0"/>
              </a:rPr>
              <a:t>Cognos</a:t>
            </a:r>
            <a:endParaRPr lang="en-US" sz="2200" dirty="0" smtClean="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Presentation </a:t>
            </a:r>
            <a:endParaRPr lang="en-US" sz="2600" dirty="0">
              <a:solidFill>
                <a:schemeClr val="tx1"/>
              </a:solidFill>
              <a:latin typeface="Times New Roman" panose="02020603050405020304" pitchFamily="18" charset="0"/>
              <a:cs typeface="Times New Roman" panose="02020603050405020304" pitchFamily="18" charset="0"/>
            </a:endParaRPr>
          </a:p>
          <a:p>
            <a:pPr lvl="1"/>
            <a:endParaRPr lang="en-US" sz="2200" dirty="0" smtClean="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3"/>
          <p:cNvPicPr>
            <a:picLocks noChangeAspect="1"/>
          </p:cNvPicPr>
          <p:nvPr/>
        </p:nvPicPr>
        <p:blipFill>
          <a:blip r:embed="rId2"/>
          <a:stretch>
            <a:fillRect/>
          </a:stretch>
        </p:blipFill>
        <p:spPr>
          <a:xfrm>
            <a:off x="341196" y="1825625"/>
            <a:ext cx="11352453" cy="4193038"/>
          </a:xfrm>
          <a:prstGeom prst="rect">
            <a:avLst/>
          </a:prstGeom>
        </p:spPr>
      </p:pic>
    </p:spTree>
    <p:extLst>
      <p:ext uri="{BB962C8B-B14F-4D97-AF65-F5344CB8AC3E}">
        <p14:creationId xmlns:p14="http://schemas.microsoft.com/office/powerpoint/2010/main" val="1464666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5" y="1825625"/>
            <a:ext cx="2570829" cy="501939"/>
          </a:xfrm>
        </p:spPr>
        <p:txBody>
          <a:bodyPr>
            <a:noAutofit/>
          </a:bodyPr>
          <a:lstStyle/>
          <a:p>
            <a:pPr marL="0" indent="0">
              <a:buNone/>
            </a:pPr>
            <a:r>
              <a:rPr lang="en-US" sz="3200" b="1" dirty="0">
                <a:solidFill>
                  <a:schemeClr val="tx1"/>
                </a:solidFill>
                <a:latin typeface="Times New Roman" panose="02020603050405020304" pitchFamily="18" charset="0"/>
                <a:cs typeface="Times New Roman" panose="02020603050405020304" pitchFamily="18" charset="0"/>
              </a:rPr>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199" y="1747020"/>
            <a:ext cx="2098343" cy="501939"/>
          </a:xfrm>
        </p:spPr>
        <p:txBody>
          <a:bodyPr>
            <a:noAutofit/>
          </a:bodyPr>
          <a:lstStyle/>
          <a:p>
            <a:pPr marL="0" indent="0">
              <a:buNone/>
            </a:pPr>
            <a:r>
              <a:rPr lang="en-US" sz="3200" b="1" dirty="0">
                <a:solidFill>
                  <a:schemeClr val="tx1"/>
                </a:solidFill>
                <a:latin typeface="Times New Roman" panose="02020603050405020304" pitchFamily="18" charset="0"/>
                <a:cs typeface="Times New Roman" panose="02020603050405020304" pitchFamily="18" charset="0"/>
              </a:rPr>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39" y="2462501"/>
            <a:ext cx="5656908" cy="37144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6120" y="2462501"/>
            <a:ext cx="6445880" cy="3714460"/>
          </a:xfrm>
          <a:prstGeom prst="rect">
            <a:avLst/>
          </a:prstGeom>
        </p:spPr>
      </p:pic>
    </p:spTree>
    <p:extLst>
      <p:ext uri="{BB962C8B-B14F-4D97-AF65-F5344CB8AC3E}">
        <p14:creationId xmlns:p14="http://schemas.microsoft.com/office/powerpoint/2010/main" val="1957259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545911" y="286603"/>
            <a:ext cx="11163868" cy="1450757"/>
          </a:xfrm>
        </p:spPr>
        <p:txBody>
          <a:bodyPr>
            <a:noAutofit/>
          </a:bodyPr>
          <a:lstStyle/>
          <a:p>
            <a:r>
              <a:rPr lang="en-US" dirty="0">
                <a:latin typeface="Times New Roman" panose="02020603050405020304" pitchFamily="18" charset="0"/>
                <a:cs typeface="Times New Roman" panose="02020603050405020304" pitchFamily="18" charset="0"/>
              </a:rPr>
              <a:t>PROGRAMMING LANGUAGE </a:t>
            </a:r>
            <a:r>
              <a:rPr lang="en-US" dirty="0" smtClean="0">
                <a:latin typeface="Times New Roman" panose="02020603050405020304" pitchFamily="18" charset="0"/>
                <a:cs typeface="Times New Roman" panose="02020603050405020304" pitchFamily="18" charset="0"/>
              </a:rPr>
              <a:t>TRENDS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4000" b="1" dirty="0">
                <a:solidFill>
                  <a:schemeClr val="tx1"/>
                </a:solidFill>
                <a:latin typeface="Times New Roman" panose="02020603050405020304" pitchFamily="18" charset="0"/>
                <a:cs typeface="Times New Roman" panose="02020603050405020304" pitchFamily="18" charset="0"/>
              </a:rPr>
              <a:t>Findings</a:t>
            </a:r>
          </a:p>
          <a:p>
            <a:pPr marL="0" indent="0">
              <a:buNone/>
            </a:pPr>
            <a:endParaRPr lang="en-US" dirty="0"/>
          </a:p>
          <a:p>
            <a:r>
              <a:rPr lang="en-US" dirty="0">
                <a:solidFill>
                  <a:schemeClr val="tx1"/>
                </a:solidFill>
                <a:latin typeface="Times New Roman" panose="02020603050405020304" pitchFamily="18" charset="0"/>
                <a:cs typeface="Times New Roman" panose="02020603050405020304" pitchFamily="18" charset="0"/>
              </a:rPr>
              <a:t>JavaScript is top trending language in the world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Python and </a:t>
            </a:r>
            <a:r>
              <a:rPr lang="en-US" dirty="0" err="1">
                <a:solidFill>
                  <a:schemeClr val="tx1"/>
                </a:solidFill>
                <a:latin typeface="Times New Roman" panose="02020603050405020304" pitchFamily="18" charset="0"/>
                <a:cs typeface="Times New Roman" panose="02020603050405020304" pitchFamily="18" charset="0"/>
              </a:rPr>
              <a:t>TypeScript</a:t>
            </a:r>
            <a:r>
              <a:rPr lang="en-US" dirty="0">
                <a:solidFill>
                  <a:schemeClr val="tx1"/>
                </a:solidFill>
                <a:latin typeface="Times New Roman" panose="02020603050405020304" pitchFamily="18" charset="0"/>
                <a:cs typeface="Times New Roman" panose="02020603050405020304" pitchFamily="18" charset="0"/>
              </a:rPr>
              <a:t> are becoming more and more popular </a:t>
            </a:r>
          </a:p>
          <a:p>
            <a:r>
              <a:rPr lang="en-US" dirty="0" smtClean="0">
                <a:solidFill>
                  <a:schemeClr val="tx1"/>
                </a:solidFill>
                <a:latin typeface="Times New Roman" panose="02020603050405020304" pitchFamily="18" charset="0"/>
                <a:cs typeface="Times New Roman" panose="02020603050405020304" pitchFamily="18" charset="0"/>
              </a:rPr>
              <a:t>HTML/CSS </a:t>
            </a:r>
            <a:r>
              <a:rPr lang="en-US" dirty="0">
                <a:solidFill>
                  <a:schemeClr val="tx1"/>
                </a:solidFill>
                <a:latin typeface="Times New Roman" panose="02020603050405020304" pitchFamily="18" charset="0"/>
                <a:cs typeface="Times New Roman" panose="02020603050405020304" pitchFamily="18" charset="0"/>
              </a:rPr>
              <a:t>and SQL still has great portion in language usage </a:t>
            </a:r>
            <a:r>
              <a:rPr lang="en-US" dirty="0" smtClean="0">
                <a:solidFill>
                  <a:schemeClr val="tx1"/>
                </a:solidFill>
                <a:latin typeface="Times New Roman" panose="02020603050405020304" pitchFamily="18" charset="0"/>
                <a:cs typeface="Times New Roman" panose="02020603050405020304" pitchFamily="18" charset="0"/>
              </a:rPr>
              <a:t>trend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sz="4000" b="1" dirty="0">
                <a:solidFill>
                  <a:schemeClr val="tx1"/>
                </a:solidFill>
                <a:latin typeface="Times New Roman" panose="02020603050405020304" pitchFamily="18" charset="0"/>
                <a:cs typeface="Times New Roman" panose="02020603050405020304" pitchFamily="18" charset="0"/>
              </a:rPr>
              <a:t>Implications</a:t>
            </a:r>
          </a:p>
          <a:p>
            <a:pPr marL="0" indent="0">
              <a:buNone/>
            </a:pPr>
            <a:endParaRPr lang="en-US" dirty="0"/>
          </a:p>
          <a:p>
            <a:r>
              <a:rPr lang="en-US" dirty="0">
                <a:solidFill>
                  <a:schemeClr val="tx1"/>
                </a:solidFill>
                <a:latin typeface="Times New Roman" panose="02020603050405020304" pitchFamily="18" charset="0"/>
                <a:cs typeface="Times New Roman" panose="02020603050405020304" pitchFamily="18" charset="0"/>
              </a:rPr>
              <a:t>Web developments and Web developers are still in high demands </a:t>
            </a:r>
          </a:p>
          <a:p>
            <a:r>
              <a:rPr lang="en-US" dirty="0">
                <a:solidFill>
                  <a:schemeClr val="tx1"/>
                </a:solidFill>
                <a:latin typeface="Times New Roman" panose="02020603050405020304" pitchFamily="18" charset="0"/>
                <a:cs typeface="Times New Roman" panose="02020603050405020304" pitchFamily="18" charset="0"/>
              </a:rPr>
              <a:t>JavaScript and </a:t>
            </a:r>
            <a:r>
              <a:rPr lang="en-US" dirty="0" err="1">
                <a:solidFill>
                  <a:schemeClr val="tx1"/>
                </a:solidFill>
                <a:latin typeface="Times New Roman" panose="02020603050405020304" pitchFamily="18" charset="0"/>
                <a:cs typeface="Times New Roman" panose="02020603050405020304" pitchFamily="18" charset="0"/>
              </a:rPr>
              <a:t>TypeScript</a:t>
            </a:r>
            <a:r>
              <a:rPr lang="en-US" dirty="0">
                <a:solidFill>
                  <a:schemeClr val="tx1"/>
                </a:solidFill>
                <a:latin typeface="Times New Roman" panose="02020603050405020304" pitchFamily="18" charset="0"/>
                <a:cs typeface="Times New Roman" panose="02020603050405020304" pitchFamily="18" charset="0"/>
              </a:rPr>
              <a:t> are crucial to learn for developers </a:t>
            </a:r>
          </a:p>
          <a:p>
            <a:r>
              <a:rPr lang="en-US" dirty="0" smtClean="0">
                <a:solidFill>
                  <a:schemeClr val="tx1"/>
                </a:solidFill>
                <a:latin typeface="Times New Roman" panose="02020603050405020304" pitchFamily="18" charset="0"/>
                <a:cs typeface="Times New Roman" panose="02020603050405020304" pitchFamily="18" charset="0"/>
              </a:rPr>
              <a:t>Python </a:t>
            </a:r>
            <a:r>
              <a:rPr lang="en-US" dirty="0">
                <a:solidFill>
                  <a:schemeClr val="tx1"/>
                </a:solidFill>
                <a:latin typeface="Times New Roman" panose="02020603050405020304" pitchFamily="18" charset="0"/>
                <a:cs typeface="Times New Roman" panose="02020603050405020304" pitchFamily="18" charset="0"/>
              </a:rPr>
              <a:t>is the new trending language, especially popular in AI fields</a:t>
            </a:r>
          </a:p>
        </p:txBody>
      </p:sp>
    </p:spTree>
    <p:extLst>
      <p:ext uri="{BB962C8B-B14F-4D97-AF65-F5344CB8AC3E}">
        <p14:creationId xmlns:p14="http://schemas.microsoft.com/office/powerpoint/2010/main" val="545569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smtClean="0">
                <a:latin typeface="Times New Roman" panose="02020603050405020304" pitchFamily="18" charset="0"/>
                <a:cs typeface="Times New Roman" panose="02020603050405020304" pitchFamily="18" charset="0"/>
              </a:rPr>
              <a:t>DATABASE</a:t>
            </a:r>
            <a:r>
              <a:rPr lang="en-US" dirty="0" smtClean="0"/>
              <a:t> </a:t>
            </a:r>
            <a:r>
              <a:rPr lang="en-US" dirty="0" smtClean="0">
                <a:latin typeface="Times New Roman" panose="02020603050405020304" pitchFamily="18" charset="0"/>
                <a:cs typeface="Times New Roman" panose="02020603050405020304" pitchFamily="18" charset="0"/>
              </a:rPr>
              <a:t>TRENDS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5" y="1825625"/>
            <a:ext cx="2912023" cy="540356"/>
          </a:xfrm>
        </p:spPr>
        <p:txBody>
          <a:bodyPr>
            <a:noAutofit/>
          </a:bodyPr>
          <a:lstStyle/>
          <a:p>
            <a:pPr marL="0" indent="0">
              <a:buNone/>
            </a:pPr>
            <a:r>
              <a:rPr lang="en-US" sz="3200" b="1" dirty="0">
                <a:solidFill>
                  <a:schemeClr val="tx1"/>
                </a:solidFill>
                <a:latin typeface="Times New Roman" panose="02020603050405020304" pitchFamily="18" charset="0"/>
                <a:cs typeface="Times New Roman" panose="02020603050405020304" pitchFamily="18" charset="0"/>
              </a:rPr>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2057400" cy="540356"/>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7564"/>
            <a:ext cx="5883607" cy="363362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607" y="2352333"/>
            <a:ext cx="6325977" cy="3639034"/>
          </a:xfrm>
          <a:prstGeom prst="rect">
            <a:avLst/>
          </a:prstGeom>
        </p:spPr>
      </p:pic>
    </p:spTree>
    <p:extLst>
      <p:ext uri="{BB962C8B-B14F-4D97-AF65-F5344CB8AC3E}">
        <p14:creationId xmlns:p14="http://schemas.microsoft.com/office/powerpoint/2010/main" val="1074638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purl.org/dc/dcmitype/"/>
    <ds:schemaRef ds:uri="http://schemas.microsoft.com/office/2006/documentManagement/types"/>
    <ds:schemaRef ds:uri="155be751-a274-42e8-93fb-f39d3b9bccc8"/>
    <ds:schemaRef ds:uri="http://purl.org/dc/elements/1.1/"/>
    <ds:schemaRef ds:uri="http://schemas.microsoft.com/office/2006/metadata/properties"/>
    <ds:schemaRef ds:uri="http://purl.org/dc/terms/"/>
    <ds:schemaRef ds:uri="http://www.w3.org/XML/1998/namespace"/>
    <ds:schemaRef ds:uri="f80a141d-92ca-4d3d-9308-f7e7b1d44ce8"/>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TotalTime>5381</TotalTime>
  <Words>569</Words>
  <Application>Microsoft Office PowerPoint</Application>
  <PresentationFormat>Widescreen</PresentationFormat>
  <Paragraphs>121</Paragraphs>
  <Slides>20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Bahnschrift</vt:lpstr>
      <vt:lpstr>Calibri</vt:lpstr>
      <vt:lpstr>Calibri Light</vt:lpstr>
      <vt:lpstr>Humanst521 BT</vt:lpstr>
      <vt:lpstr>IBM Plex Mono Text</vt:lpstr>
      <vt:lpstr>Times New Roman</vt:lpstr>
      <vt:lpstr>Retrospect</vt:lpstr>
      <vt:lpstr>TECHNOLOGY TREND ANALYSIS </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ENET</cp:lastModifiedBy>
  <cp:revision>51</cp:revision>
  <dcterms:created xsi:type="dcterms:W3CDTF">2020-10-28T18:29:43Z</dcterms:created>
  <dcterms:modified xsi:type="dcterms:W3CDTF">2024-01-23T20:12:18Z</dcterms:modified>
</cp:coreProperties>
</file>