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93" r:id="rId1"/>
  </p:sldMasterIdLst>
  <p:notesMasterIdLst>
    <p:notesMasterId r:id="rId26"/>
  </p:notesMasterIdLst>
  <p:sldIdLst>
    <p:sldId id="256" r:id="rId2"/>
    <p:sldId id="257" r:id="rId3"/>
    <p:sldId id="258" r:id="rId4"/>
    <p:sldId id="260" r:id="rId5"/>
    <p:sldId id="261" r:id="rId6"/>
    <p:sldId id="262" r:id="rId7"/>
    <p:sldId id="263" r:id="rId8"/>
    <p:sldId id="259"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66"/>
    <p:restoredTop sz="98111" autoAdjust="0"/>
  </p:normalViewPr>
  <p:slideViewPr>
    <p:cSldViewPr snapToGrid="0" snapToObjects="1">
      <p:cViewPr varScale="1">
        <p:scale>
          <a:sx n="110" d="100"/>
          <a:sy n="110" d="100"/>
        </p:scale>
        <p:origin x="123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D00C43-310C-CD44-9D66-A830B51C6EDF}" type="doc">
      <dgm:prSet loTypeId="urn:microsoft.com/office/officeart/2005/8/layout/hierarchy3" loCatId="hierarchy" qsTypeId="urn:microsoft.com/office/officeart/2005/8/quickstyle/simple4" qsCatId="simple" csTypeId="urn:microsoft.com/office/officeart/2005/8/colors/colorful4" csCatId="colorful" phldr="1"/>
      <dgm:spPr/>
      <dgm:t>
        <a:bodyPr/>
        <a:lstStyle/>
        <a:p>
          <a:endParaRPr lang="zh-CN" altLang="en-US"/>
        </a:p>
      </dgm:t>
    </dgm:pt>
    <dgm:pt modelId="{99034AE3-4988-574A-B55C-8015662003F0}">
      <dgm:prSet/>
      <dgm:spPr/>
      <dgm:t>
        <a:bodyPr/>
        <a:lstStyle/>
        <a:p>
          <a:pPr rtl="0"/>
          <a:r>
            <a:rPr lang="zh-CN" altLang="en-US"/>
            <a:t>按照金融衍生工具交易方法分类 </a:t>
          </a:r>
        </a:p>
      </dgm:t>
    </dgm:pt>
    <dgm:pt modelId="{3D44DDDA-555D-2343-A4B1-663FF2B89CA7}" type="parTrans" cxnId="{D844703D-EA0C-774E-B8A1-802FD3002760}">
      <dgm:prSet/>
      <dgm:spPr/>
      <dgm:t>
        <a:bodyPr/>
        <a:lstStyle/>
        <a:p>
          <a:endParaRPr lang="zh-CN" altLang="en-US"/>
        </a:p>
      </dgm:t>
    </dgm:pt>
    <dgm:pt modelId="{664214D5-0689-A74B-AA3E-8AF0AE6784B0}" type="sibTrans" cxnId="{D844703D-EA0C-774E-B8A1-802FD3002760}">
      <dgm:prSet/>
      <dgm:spPr/>
      <dgm:t>
        <a:bodyPr/>
        <a:lstStyle/>
        <a:p>
          <a:endParaRPr lang="zh-CN" altLang="en-US"/>
        </a:p>
      </dgm:t>
    </dgm:pt>
    <dgm:pt modelId="{100FA110-1E05-CC4E-8B2B-AAC9E9FBB80A}">
      <dgm:prSet/>
      <dgm:spPr/>
      <dgm:t>
        <a:bodyPr/>
        <a:lstStyle/>
        <a:p>
          <a:pPr rtl="0"/>
          <a:r>
            <a:rPr lang="zh-CN" altLang="en-US" dirty="0"/>
            <a:t>金融远期</a:t>
          </a:r>
        </a:p>
      </dgm:t>
    </dgm:pt>
    <dgm:pt modelId="{B53502E0-D2B5-7C48-8590-FD895C162C1D}" type="parTrans" cxnId="{AD1A0B9D-2924-604D-B71B-D0E5EEC14D6A}">
      <dgm:prSet/>
      <dgm:spPr/>
      <dgm:t>
        <a:bodyPr/>
        <a:lstStyle/>
        <a:p>
          <a:endParaRPr lang="zh-CN" altLang="en-US"/>
        </a:p>
      </dgm:t>
    </dgm:pt>
    <dgm:pt modelId="{666BAA16-2A0C-A946-B17D-3CC184A11A14}" type="sibTrans" cxnId="{AD1A0B9D-2924-604D-B71B-D0E5EEC14D6A}">
      <dgm:prSet/>
      <dgm:spPr/>
      <dgm:t>
        <a:bodyPr/>
        <a:lstStyle/>
        <a:p>
          <a:endParaRPr lang="zh-CN" altLang="en-US"/>
        </a:p>
      </dgm:t>
    </dgm:pt>
    <dgm:pt modelId="{603E8ACA-C5E5-E645-BF89-7FAD2CE02CBF}">
      <dgm:prSet/>
      <dgm:spPr/>
      <dgm:t>
        <a:bodyPr/>
        <a:lstStyle/>
        <a:p>
          <a:pPr rtl="0"/>
          <a:r>
            <a:rPr lang="zh-CN" altLang="en-US" dirty="0"/>
            <a:t>金融期货</a:t>
          </a:r>
        </a:p>
      </dgm:t>
    </dgm:pt>
    <dgm:pt modelId="{8303FEF6-EAC3-F449-B97F-544B0799C114}" type="parTrans" cxnId="{AB4F20A6-7DB5-5C4B-BF23-88B461F63DC9}">
      <dgm:prSet/>
      <dgm:spPr/>
      <dgm:t>
        <a:bodyPr/>
        <a:lstStyle/>
        <a:p>
          <a:endParaRPr lang="zh-CN" altLang="en-US"/>
        </a:p>
      </dgm:t>
    </dgm:pt>
    <dgm:pt modelId="{1652815F-A340-5445-BBBE-FB3BC8B28BC2}" type="sibTrans" cxnId="{AB4F20A6-7DB5-5C4B-BF23-88B461F63DC9}">
      <dgm:prSet/>
      <dgm:spPr/>
      <dgm:t>
        <a:bodyPr/>
        <a:lstStyle/>
        <a:p>
          <a:endParaRPr lang="zh-CN" altLang="en-US"/>
        </a:p>
      </dgm:t>
    </dgm:pt>
    <dgm:pt modelId="{21E9FE0C-901E-D54F-A9FB-8D47AC77C481}">
      <dgm:prSet/>
      <dgm:spPr/>
      <dgm:t>
        <a:bodyPr/>
        <a:lstStyle/>
        <a:p>
          <a:pPr rtl="0"/>
          <a:r>
            <a:rPr lang="zh-CN" altLang="en-US" dirty="0"/>
            <a:t>金融期权</a:t>
          </a:r>
        </a:p>
      </dgm:t>
    </dgm:pt>
    <dgm:pt modelId="{FBDA81FE-F127-714D-8A13-E8707D3A96FF}" type="parTrans" cxnId="{13A9BD25-ED79-6C47-BCD6-CE1EB8DDF017}">
      <dgm:prSet/>
      <dgm:spPr/>
      <dgm:t>
        <a:bodyPr/>
        <a:lstStyle/>
        <a:p>
          <a:endParaRPr lang="zh-CN" altLang="en-US"/>
        </a:p>
      </dgm:t>
    </dgm:pt>
    <dgm:pt modelId="{1B15B873-9EC8-3C4E-B89F-A96E5C63A272}" type="sibTrans" cxnId="{13A9BD25-ED79-6C47-BCD6-CE1EB8DDF017}">
      <dgm:prSet/>
      <dgm:spPr/>
      <dgm:t>
        <a:bodyPr/>
        <a:lstStyle/>
        <a:p>
          <a:endParaRPr lang="zh-CN" altLang="en-US"/>
        </a:p>
      </dgm:t>
    </dgm:pt>
    <dgm:pt modelId="{3E6A9D8C-FA65-3940-ADC8-3880FA71EFA1}">
      <dgm:prSet/>
      <dgm:spPr/>
      <dgm:t>
        <a:bodyPr/>
        <a:lstStyle/>
        <a:p>
          <a:pPr rtl="0"/>
          <a:r>
            <a:rPr lang="zh-CN" altLang="en-US" dirty="0"/>
            <a:t>金融互换</a:t>
          </a:r>
        </a:p>
      </dgm:t>
    </dgm:pt>
    <dgm:pt modelId="{8BFE6CA2-7D69-D049-BA02-1D08494AB1BA}" type="parTrans" cxnId="{BBD1E722-047B-ED46-A858-9374806CCD45}">
      <dgm:prSet/>
      <dgm:spPr/>
      <dgm:t>
        <a:bodyPr/>
        <a:lstStyle/>
        <a:p>
          <a:endParaRPr lang="zh-CN" altLang="en-US"/>
        </a:p>
      </dgm:t>
    </dgm:pt>
    <dgm:pt modelId="{454CAA84-83C7-B347-8106-C5D25F175181}" type="sibTrans" cxnId="{BBD1E722-047B-ED46-A858-9374806CCD45}">
      <dgm:prSet/>
      <dgm:spPr/>
      <dgm:t>
        <a:bodyPr/>
        <a:lstStyle/>
        <a:p>
          <a:endParaRPr lang="zh-CN" altLang="en-US"/>
        </a:p>
      </dgm:t>
    </dgm:pt>
    <dgm:pt modelId="{7DE5ACE3-574C-FC4E-BCB6-AF438A7EDB31}">
      <dgm:prSet/>
      <dgm:spPr/>
      <dgm:t>
        <a:bodyPr/>
        <a:lstStyle/>
        <a:p>
          <a:pPr rtl="0"/>
          <a:r>
            <a:rPr lang="zh-CN" altLang="en-US" dirty="0"/>
            <a:t>按照基础工具种类的不同分类 </a:t>
          </a:r>
        </a:p>
      </dgm:t>
    </dgm:pt>
    <dgm:pt modelId="{64EC2C86-86B8-A74A-A714-AFBEA988D1E0}" type="parTrans" cxnId="{61D97BB9-CE00-7245-8F6B-363297AB6274}">
      <dgm:prSet/>
      <dgm:spPr/>
      <dgm:t>
        <a:bodyPr/>
        <a:lstStyle/>
        <a:p>
          <a:endParaRPr lang="zh-CN" altLang="en-US"/>
        </a:p>
      </dgm:t>
    </dgm:pt>
    <dgm:pt modelId="{C48A8A86-E7EC-BB42-BD5D-9AB0B561B9FC}" type="sibTrans" cxnId="{61D97BB9-CE00-7245-8F6B-363297AB6274}">
      <dgm:prSet/>
      <dgm:spPr/>
      <dgm:t>
        <a:bodyPr/>
        <a:lstStyle/>
        <a:p>
          <a:endParaRPr lang="zh-CN" altLang="en-US"/>
        </a:p>
      </dgm:t>
    </dgm:pt>
    <dgm:pt modelId="{714141C8-351A-874B-A2E8-84DE6815CB48}">
      <dgm:prSet/>
      <dgm:spPr/>
      <dgm:t>
        <a:bodyPr/>
        <a:lstStyle/>
        <a:p>
          <a:pPr rtl="0"/>
          <a:r>
            <a:rPr lang="zh-CN" altLang="en-US" dirty="0"/>
            <a:t>股权式衍生工具</a:t>
          </a:r>
        </a:p>
      </dgm:t>
    </dgm:pt>
    <dgm:pt modelId="{57328196-6FF1-3F41-81E1-07EEFEE2C942}" type="parTrans" cxnId="{B0BAE99A-21EE-C346-A6A6-F1CCE90B20F1}">
      <dgm:prSet/>
      <dgm:spPr/>
      <dgm:t>
        <a:bodyPr/>
        <a:lstStyle/>
        <a:p>
          <a:endParaRPr lang="zh-CN" altLang="en-US"/>
        </a:p>
      </dgm:t>
    </dgm:pt>
    <dgm:pt modelId="{5F0F4B50-9BAE-7443-9C46-F99C48706A8D}" type="sibTrans" cxnId="{B0BAE99A-21EE-C346-A6A6-F1CCE90B20F1}">
      <dgm:prSet/>
      <dgm:spPr/>
      <dgm:t>
        <a:bodyPr/>
        <a:lstStyle/>
        <a:p>
          <a:endParaRPr lang="zh-CN" altLang="en-US"/>
        </a:p>
      </dgm:t>
    </dgm:pt>
    <dgm:pt modelId="{665DC1DC-C976-7745-A3A1-8C8777D10D41}">
      <dgm:prSet/>
      <dgm:spPr/>
      <dgm:t>
        <a:bodyPr/>
        <a:lstStyle/>
        <a:p>
          <a:pPr rtl="0"/>
          <a:r>
            <a:rPr lang="zh-CN" altLang="en-US" dirty="0"/>
            <a:t>货币衍生工具</a:t>
          </a:r>
        </a:p>
      </dgm:t>
    </dgm:pt>
    <dgm:pt modelId="{73C368F5-9AA8-8149-B5F4-A20D883C6C07}" type="parTrans" cxnId="{7FA417DF-A01F-E34E-A044-3FC6499E35C4}">
      <dgm:prSet/>
      <dgm:spPr/>
      <dgm:t>
        <a:bodyPr/>
        <a:lstStyle/>
        <a:p>
          <a:endParaRPr lang="zh-CN" altLang="en-US"/>
        </a:p>
      </dgm:t>
    </dgm:pt>
    <dgm:pt modelId="{2C6FBAE2-0A11-A847-B196-216E5EEA9EF8}" type="sibTrans" cxnId="{7FA417DF-A01F-E34E-A044-3FC6499E35C4}">
      <dgm:prSet/>
      <dgm:spPr/>
      <dgm:t>
        <a:bodyPr/>
        <a:lstStyle/>
        <a:p>
          <a:endParaRPr lang="zh-CN" altLang="en-US"/>
        </a:p>
      </dgm:t>
    </dgm:pt>
    <dgm:pt modelId="{FCB166A4-F6C4-D04D-8B4B-CD57EAA8FD68}">
      <dgm:prSet/>
      <dgm:spPr/>
      <dgm:t>
        <a:bodyPr/>
        <a:lstStyle/>
        <a:p>
          <a:pPr rtl="0"/>
          <a:r>
            <a:rPr lang="zh-CN" altLang="de-DE" dirty="0"/>
            <a:t>利率衍生工具</a:t>
          </a:r>
          <a:endParaRPr lang="de-DE" dirty="0"/>
        </a:p>
      </dgm:t>
    </dgm:pt>
    <dgm:pt modelId="{05BB9D4A-136C-B04C-A6C1-C480A59BBB9E}" type="parTrans" cxnId="{713D7996-8FD3-2E4B-B160-2A0DCFA98624}">
      <dgm:prSet/>
      <dgm:spPr/>
      <dgm:t>
        <a:bodyPr/>
        <a:lstStyle/>
        <a:p>
          <a:endParaRPr lang="zh-CN" altLang="en-US"/>
        </a:p>
      </dgm:t>
    </dgm:pt>
    <dgm:pt modelId="{D9D067E8-8F48-EA43-BB5E-BDCDE5F56EAA}" type="sibTrans" cxnId="{713D7996-8FD3-2E4B-B160-2A0DCFA98624}">
      <dgm:prSet/>
      <dgm:spPr/>
      <dgm:t>
        <a:bodyPr/>
        <a:lstStyle/>
        <a:p>
          <a:endParaRPr lang="zh-CN" altLang="en-US"/>
        </a:p>
      </dgm:t>
    </dgm:pt>
    <dgm:pt modelId="{0F8F8462-7D27-1345-86FA-6635341EF5D7}">
      <dgm:prSet/>
      <dgm:spPr/>
      <dgm:t>
        <a:bodyPr/>
        <a:lstStyle/>
        <a:p>
          <a:pPr rtl="0"/>
          <a:r>
            <a:rPr lang="zh-CN" altLang="en-US" dirty="0"/>
            <a:t>按照金融衍生工具交易性质的不同分类</a:t>
          </a:r>
        </a:p>
      </dgm:t>
    </dgm:pt>
    <dgm:pt modelId="{8FBDA969-D45C-B841-B460-7B023B08C25F}" type="parTrans" cxnId="{E103BEAF-7AEE-1848-9B51-1F2D8118C04F}">
      <dgm:prSet/>
      <dgm:spPr/>
      <dgm:t>
        <a:bodyPr/>
        <a:lstStyle/>
        <a:p>
          <a:endParaRPr lang="zh-CN" altLang="en-US"/>
        </a:p>
      </dgm:t>
    </dgm:pt>
    <dgm:pt modelId="{8849D9A9-094C-F840-8B3F-D27E88AA1C63}" type="sibTrans" cxnId="{E103BEAF-7AEE-1848-9B51-1F2D8118C04F}">
      <dgm:prSet/>
      <dgm:spPr/>
      <dgm:t>
        <a:bodyPr/>
        <a:lstStyle/>
        <a:p>
          <a:endParaRPr lang="zh-CN" altLang="en-US"/>
        </a:p>
      </dgm:t>
    </dgm:pt>
    <dgm:pt modelId="{8F0E1916-666C-A445-82DB-5D0A7B13E3C0}">
      <dgm:prSet/>
      <dgm:spPr/>
      <dgm:t>
        <a:bodyPr/>
        <a:lstStyle/>
        <a:p>
          <a:pPr rtl="0"/>
          <a:r>
            <a:rPr lang="zh-CN" altLang="en-US" dirty="0"/>
            <a:t>远期类工具</a:t>
          </a:r>
          <a:endParaRPr lang="en-US" dirty="0"/>
        </a:p>
      </dgm:t>
    </dgm:pt>
    <dgm:pt modelId="{0A6172C5-0719-2B43-9050-574A67BD9A35}" type="parTrans" cxnId="{BB468C06-F72F-D54C-893F-0FE1676003F5}">
      <dgm:prSet/>
      <dgm:spPr/>
      <dgm:t>
        <a:bodyPr/>
        <a:lstStyle/>
        <a:p>
          <a:endParaRPr lang="zh-CN" altLang="en-US"/>
        </a:p>
      </dgm:t>
    </dgm:pt>
    <dgm:pt modelId="{AE04D366-FC9E-BB42-AA88-E24F095D6C98}" type="sibTrans" cxnId="{BB468C06-F72F-D54C-893F-0FE1676003F5}">
      <dgm:prSet/>
      <dgm:spPr/>
      <dgm:t>
        <a:bodyPr/>
        <a:lstStyle/>
        <a:p>
          <a:endParaRPr lang="zh-CN" altLang="en-US"/>
        </a:p>
      </dgm:t>
    </dgm:pt>
    <dgm:pt modelId="{4FCDB4EF-12BA-CF45-9425-F94164F873AB}">
      <dgm:prSet/>
      <dgm:spPr/>
      <dgm:t>
        <a:bodyPr/>
        <a:lstStyle/>
        <a:p>
          <a:pPr rtl="0"/>
          <a:r>
            <a:rPr lang="zh-CN" altLang="en-US" dirty="0"/>
            <a:t>选择权类工具</a:t>
          </a:r>
        </a:p>
      </dgm:t>
    </dgm:pt>
    <dgm:pt modelId="{B1FE90EA-5819-7C42-AA03-38CACF11CAFE}" type="parTrans" cxnId="{11DA19E0-1146-0D4D-8A62-C7CE1C445DCA}">
      <dgm:prSet/>
      <dgm:spPr/>
      <dgm:t>
        <a:bodyPr/>
        <a:lstStyle/>
        <a:p>
          <a:endParaRPr lang="zh-CN" altLang="en-US"/>
        </a:p>
      </dgm:t>
    </dgm:pt>
    <dgm:pt modelId="{26F6D15B-5436-8241-9573-03C7FE294F61}" type="sibTrans" cxnId="{11DA19E0-1146-0D4D-8A62-C7CE1C445DCA}">
      <dgm:prSet/>
      <dgm:spPr/>
      <dgm:t>
        <a:bodyPr/>
        <a:lstStyle/>
        <a:p>
          <a:endParaRPr lang="zh-CN" altLang="en-US"/>
        </a:p>
      </dgm:t>
    </dgm:pt>
    <dgm:pt modelId="{9927AADB-6291-614E-8F2B-CA44134BD0AC}" type="pres">
      <dgm:prSet presAssocID="{08D00C43-310C-CD44-9D66-A830B51C6EDF}" presName="diagram" presStyleCnt="0">
        <dgm:presLayoutVars>
          <dgm:chPref val="1"/>
          <dgm:dir/>
          <dgm:animOne val="branch"/>
          <dgm:animLvl val="lvl"/>
          <dgm:resizeHandles/>
        </dgm:presLayoutVars>
      </dgm:prSet>
      <dgm:spPr/>
    </dgm:pt>
    <dgm:pt modelId="{3C75D7E4-465A-0B44-B3DF-E9256CF81890}" type="pres">
      <dgm:prSet presAssocID="{99034AE3-4988-574A-B55C-8015662003F0}" presName="root" presStyleCnt="0"/>
      <dgm:spPr/>
    </dgm:pt>
    <dgm:pt modelId="{801A633C-FB48-534A-908E-33B89A8EE6C4}" type="pres">
      <dgm:prSet presAssocID="{99034AE3-4988-574A-B55C-8015662003F0}" presName="rootComposite" presStyleCnt="0"/>
      <dgm:spPr/>
    </dgm:pt>
    <dgm:pt modelId="{993FF030-B659-D54E-945B-DE43D4636A78}" type="pres">
      <dgm:prSet presAssocID="{99034AE3-4988-574A-B55C-8015662003F0}" presName="rootText" presStyleLbl="node1" presStyleIdx="0" presStyleCnt="3"/>
      <dgm:spPr/>
    </dgm:pt>
    <dgm:pt modelId="{40BA8FFC-1029-AE4C-B4BC-5EFFEBDD2A6E}" type="pres">
      <dgm:prSet presAssocID="{99034AE3-4988-574A-B55C-8015662003F0}" presName="rootConnector" presStyleLbl="node1" presStyleIdx="0" presStyleCnt="3"/>
      <dgm:spPr/>
    </dgm:pt>
    <dgm:pt modelId="{A98263AC-4F0F-B543-8B72-439F4F9F36DE}" type="pres">
      <dgm:prSet presAssocID="{99034AE3-4988-574A-B55C-8015662003F0}" presName="childShape" presStyleCnt="0"/>
      <dgm:spPr/>
    </dgm:pt>
    <dgm:pt modelId="{2CA77F3E-7E3C-F944-BB05-16ADE0F117A0}" type="pres">
      <dgm:prSet presAssocID="{B53502E0-D2B5-7C48-8590-FD895C162C1D}" presName="Name13" presStyleLbl="parChTrans1D2" presStyleIdx="0" presStyleCnt="9"/>
      <dgm:spPr/>
    </dgm:pt>
    <dgm:pt modelId="{C716C940-E446-FA46-8B4D-8394C418307E}" type="pres">
      <dgm:prSet presAssocID="{100FA110-1E05-CC4E-8B2B-AAC9E9FBB80A}" presName="childText" presStyleLbl="bgAcc1" presStyleIdx="0" presStyleCnt="9">
        <dgm:presLayoutVars>
          <dgm:bulletEnabled val="1"/>
        </dgm:presLayoutVars>
      </dgm:prSet>
      <dgm:spPr/>
    </dgm:pt>
    <dgm:pt modelId="{8FA71FD2-CAC1-D442-BA9A-F6D2D0FB67F2}" type="pres">
      <dgm:prSet presAssocID="{8303FEF6-EAC3-F449-B97F-544B0799C114}" presName="Name13" presStyleLbl="parChTrans1D2" presStyleIdx="1" presStyleCnt="9"/>
      <dgm:spPr/>
    </dgm:pt>
    <dgm:pt modelId="{533E6A0A-CDCA-D84E-A3DA-39B503BFDBE9}" type="pres">
      <dgm:prSet presAssocID="{603E8ACA-C5E5-E645-BF89-7FAD2CE02CBF}" presName="childText" presStyleLbl="bgAcc1" presStyleIdx="1" presStyleCnt="9">
        <dgm:presLayoutVars>
          <dgm:bulletEnabled val="1"/>
        </dgm:presLayoutVars>
      </dgm:prSet>
      <dgm:spPr/>
    </dgm:pt>
    <dgm:pt modelId="{EE7DCEEB-7C30-B447-ACF7-C4A52160CB25}" type="pres">
      <dgm:prSet presAssocID="{FBDA81FE-F127-714D-8A13-E8707D3A96FF}" presName="Name13" presStyleLbl="parChTrans1D2" presStyleIdx="2" presStyleCnt="9"/>
      <dgm:spPr/>
    </dgm:pt>
    <dgm:pt modelId="{C8425BF0-E2EC-1D4D-9468-E66056F2D1CD}" type="pres">
      <dgm:prSet presAssocID="{21E9FE0C-901E-D54F-A9FB-8D47AC77C481}" presName="childText" presStyleLbl="bgAcc1" presStyleIdx="2" presStyleCnt="9">
        <dgm:presLayoutVars>
          <dgm:bulletEnabled val="1"/>
        </dgm:presLayoutVars>
      </dgm:prSet>
      <dgm:spPr/>
    </dgm:pt>
    <dgm:pt modelId="{F94DDA59-695D-E34C-86C2-C21A602803CF}" type="pres">
      <dgm:prSet presAssocID="{8BFE6CA2-7D69-D049-BA02-1D08494AB1BA}" presName="Name13" presStyleLbl="parChTrans1D2" presStyleIdx="3" presStyleCnt="9"/>
      <dgm:spPr/>
    </dgm:pt>
    <dgm:pt modelId="{00021B2C-234F-C94D-9BBA-4A612994A8D0}" type="pres">
      <dgm:prSet presAssocID="{3E6A9D8C-FA65-3940-ADC8-3880FA71EFA1}" presName="childText" presStyleLbl="bgAcc1" presStyleIdx="3" presStyleCnt="9">
        <dgm:presLayoutVars>
          <dgm:bulletEnabled val="1"/>
        </dgm:presLayoutVars>
      </dgm:prSet>
      <dgm:spPr/>
    </dgm:pt>
    <dgm:pt modelId="{F4B5BFEB-4B71-FB40-88D3-CD836174998A}" type="pres">
      <dgm:prSet presAssocID="{7DE5ACE3-574C-FC4E-BCB6-AF438A7EDB31}" presName="root" presStyleCnt="0"/>
      <dgm:spPr/>
    </dgm:pt>
    <dgm:pt modelId="{C8CBA268-3612-DE41-B8CD-B9BAC161A9C2}" type="pres">
      <dgm:prSet presAssocID="{7DE5ACE3-574C-FC4E-BCB6-AF438A7EDB31}" presName="rootComposite" presStyleCnt="0"/>
      <dgm:spPr/>
    </dgm:pt>
    <dgm:pt modelId="{54EDB8C6-3896-0B4F-959F-19B622C114B1}" type="pres">
      <dgm:prSet presAssocID="{7DE5ACE3-574C-FC4E-BCB6-AF438A7EDB31}" presName="rootText" presStyleLbl="node1" presStyleIdx="1" presStyleCnt="3"/>
      <dgm:spPr/>
    </dgm:pt>
    <dgm:pt modelId="{1DDE6FD9-A867-5043-B6B2-E3BA127D95EF}" type="pres">
      <dgm:prSet presAssocID="{7DE5ACE3-574C-FC4E-BCB6-AF438A7EDB31}" presName="rootConnector" presStyleLbl="node1" presStyleIdx="1" presStyleCnt="3"/>
      <dgm:spPr/>
    </dgm:pt>
    <dgm:pt modelId="{AE62F324-9862-2047-A9ED-BF9EC35021FA}" type="pres">
      <dgm:prSet presAssocID="{7DE5ACE3-574C-FC4E-BCB6-AF438A7EDB31}" presName="childShape" presStyleCnt="0"/>
      <dgm:spPr/>
    </dgm:pt>
    <dgm:pt modelId="{A1428820-44D0-5B4D-831C-F7ED1E399845}" type="pres">
      <dgm:prSet presAssocID="{57328196-6FF1-3F41-81E1-07EEFEE2C942}" presName="Name13" presStyleLbl="parChTrans1D2" presStyleIdx="4" presStyleCnt="9"/>
      <dgm:spPr/>
    </dgm:pt>
    <dgm:pt modelId="{7FD53FE2-74E2-C143-BB45-1627E4D1B047}" type="pres">
      <dgm:prSet presAssocID="{714141C8-351A-874B-A2E8-84DE6815CB48}" presName="childText" presStyleLbl="bgAcc1" presStyleIdx="4" presStyleCnt="9">
        <dgm:presLayoutVars>
          <dgm:bulletEnabled val="1"/>
        </dgm:presLayoutVars>
      </dgm:prSet>
      <dgm:spPr/>
    </dgm:pt>
    <dgm:pt modelId="{1B69885F-BF89-7745-8EA6-63A0BA03C694}" type="pres">
      <dgm:prSet presAssocID="{73C368F5-9AA8-8149-B5F4-A20D883C6C07}" presName="Name13" presStyleLbl="parChTrans1D2" presStyleIdx="5" presStyleCnt="9"/>
      <dgm:spPr/>
    </dgm:pt>
    <dgm:pt modelId="{29AB4362-2FA5-AE4D-8FA6-E744D3F7B260}" type="pres">
      <dgm:prSet presAssocID="{665DC1DC-C976-7745-A3A1-8C8777D10D41}" presName="childText" presStyleLbl="bgAcc1" presStyleIdx="5" presStyleCnt="9">
        <dgm:presLayoutVars>
          <dgm:bulletEnabled val="1"/>
        </dgm:presLayoutVars>
      </dgm:prSet>
      <dgm:spPr/>
    </dgm:pt>
    <dgm:pt modelId="{25ECA8D0-85E4-C747-8825-3A4029ADB34F}" type="pres">
      <dgm:prSet presAssocID="{05BB9D4A-136C-B04C-A6C1-C480A59BBB9E}" presName="Name13" presStyleLbl="parChTrans1D2" presStyleIdx="6" presStyleCnt="9"/>
      <dgm:spPr/>
    </dgm:pt>
    <dgm:pt modelId="{7C397A77-7EDD-6144-A084-C6830CB637A9}" type="pres">
      <dgm:prSet presAssocID="{FCB166A4-F6C4-D04D-8B4B-CD57EAA8FD68}" presName="childText" presStyleLbl="bgAcc1" presStyleIdx="6" presStyleCnt="9">
        <dgm:presLayoutVars>
          <dgm:bulletEnabled val="1"/>
        </dgm:presLayoutVars>
      </dgm:prSet>
      <dgm:spPr/>
    </dgm:pt>
    <dgm:pt modelId="{855401CE-FCD0-3A46-916B-1533370722F5}" type="pres">
      <dgm:prSet presAssocID="{0F8F8462-7D27-1345-86FA-6635341EF5D7}" presName="root" presStyleCnt="0"/>
      <dgm:spPr/>
    </dgm:pt>
    <dgm:pt modelId="{EA7935AF-AC8F-3B46-9658-CA0CD22037CC}" type="pres">
      <dgm:prSet presAssocID="{0F8F8462-7D27-1345-86FA-6635341EF5D7}" presName="rootComposite" presStyleCnt="0"/>
      <dgm:spPr/>
    </dgm:pt>
    <dgm:pt modelId="{6CF5E1D5-E66A-AF47-90B5-75D47DA07F12}" type="pres">
      <dgm:prSet presAssocID="{0F8F8462-7D27-1345-86FA-6635341EF5D7}" presName="rootText" presStyleLbl="node1" presStyleIdx="2" presStyleCnt="3"/>
      <dgm:spPr/>
    </dgm:pt>
    <dgm:pt modelId="{CB90B2E8-7DE7-3A4A-BC37-6CD4FBCA93D6}" type="pres">
      <dgm:prSet presAssocID="{0F8F8462-7D27-1345-86FA-6635341EF5D7}" presName="rootConnector" presStyleLbl="node1" presStyleIdx="2" presStyleCnt="3"/>
      <dgm:spPr/>
    </dgm:pt>
    <dgm:pt modelId="{BE5C84A0-5716-9E43-AC78-63356DB86CA2}" type="pres">
      <dgm:prSet presAssocID="{0F8F8462-7D27-1345-86FA-6635341EF5D7}" presName="childShape" presStyleCnt="0"/>
      <dgm:spPr/>
    </dgm:pt>
    <dgm:pt modelId="{C7D6C7B5-3592-9747-AE01-FCC50776A55E}" type="pres">
      <dgm:prSet presAssocID="{0A6172C5-0719-2B43-9050-574A67BD9A35}" presName="Name13" presStyleLbl="parChTrans1D2" presStyleIdx="7" presStyleCnt="9"/>
      <dgm:spPr/>
    </dgm:pt>
    <dgm:pt modelId="{FD30C885-322B-3245-A988-F06EEB639267}" type="pres">
      <dgm:prSet presAssocID="{8F0E1916-666C-A445-82DB-5D0A7B13E3C0}" presName="childText" presStyleLbl="bgAcc1" presStyleIdx="7" presStyleCnt="9">
        <dgm:presLayoutVars>
          <dgm:bulletEnabled val="1"/>
        </dgm:presLayoutVars>
      </dgm:prSet>
      <dgm:spPr/>
    </dgm:pt>
    <dgm:pt modelId="{9A730807-CAA0-9A47-9BCC-80D80897D74A}" type="pres">
      <dgm:prSet presAssocID="{B1FE90EA-5819-7C42-AA03-38CACF11CAFE}" presName="Name13" presStyleLbl="parChTrans1D2" presStyleIdx="8" presStyleCnt="9"/>
      <dgm:spPr/>
    </dgm:pt>
    <dgm:pt modelId="{1F11A642-4468-C141-81B7-6B9B37CC9B08}" type="pres">
      <dgm:prSet presAssocID="{4FCDB4EF-12BA-CF45-9425-F94164F873AB}" presName="childText" presStyleLbl="bgAcc1" presStyleIdx="8" presStyleCnt="9">
        <dgm:presLayoutVars>
          <dgm:bulletEnabled val="1"/>
        </dgm:presLayoutVars>
      </dgm:prSet>
      <dgm:spPr/>
    </dgm:pt>
  </dgm:ptLst>
  <dgm:cxnLst>
    <dgm:cxn modelId="{0D68D100-8144-0345-98F6-61BF563C9C91}" type="presOf" srcId="{0F8F8462-7D27-1345-86FA-6635341EF5D7}" destId="{6CF5E1D5-E66A-AF47-90B5-75D47DA07F12}" srcOrd="0" destOrd="0" presId="urn:microsoft.com/office/officeart/2005/8/layout/hierarchy3"/>
    <dgm:cxn modelId="{AA26C001-2D90-604A-9FF4-444B2F10FB61}" type="presOf" srcId="{8F0E1916-666C-A445-82DB-5D0A7B13E3C0}" destId="{FD30C885-322B-3245-A988-F06EEB639267}" srcOrd="0" destOrd="0" presId="urn:microsoft.com/office/officeart/2005/8/layout/hierarchy3"/>
    <dgm:cxn modelId="{252D6103-B40E-434A-B078-AF6D526CC49A}" type="presOf" srcId="{21E9FE0C-901E-D54F-A9FB-8D47AC77C481}" destId="{C8425BF0-E2EC-1D4D-9468-E66056F2D1CD}" srcOrd="0" destOrd="0" presId="urn:microsoft.com/office/officeart/2005/8/layout/hierarchy3"/>
    <dgm:cxn modelId="{A351D604-1CC2-C149-93D5-931FE5261F4F}" type="presOf" srcId="{99034AE3-4988-574A-B55C-8015662003F0}" destId="{993FF030-B659-D54E-945B-DE43D4636A78}" srcOrd="0" destOrd="0" presId="urn:microsoft.com/office/officeart/2005/8/layout/hierarchy3"/>
    <dgm:cxn modelId="{BB468C06-F72F-D54C-893F-0FE1676003F5}" srcId="{0F8F8462-7D27-1345-86FA-6635341EF5D7}" destId="{8F0E1916-666C-A445-82DB-5D0A7B13E3C0}" srcOrd="0" destOrd="0" parTransId="{0A6172C5-0719-2B43-9050-574A67BD9A35}" sibTransId="{AE04D366-FC9E-BB42-AA88-E24F095D6C98}"/>
    <dgm:cxn modelId="{97573C0B-CFB6-B246-B721-C990F80BD998}" type="presOf" srcId="{3E6A9D8C-FA65-3940-ADC8-3880FA71EFA1}" destId="{00021B2C-234F-C94D-9BBA-4A612994A8D0}" srcOrd="0" destOrd="0" presId="urn:microsoft.com/office/officeart/2005/8/layout/hierarchy3"/>
    <dgm:cxn modelId="{CE915621-AEFB-8744-92C3-031538AB5E7F}" type="presOf" srcId="{8303FEF6-EAC3-F449-B97F-544B0799C114}" destId="{8FA71FD2-CAC1-D442-BA9A-F6D2D0FB67F2}" srcOrd="0" destOrd="0" presId="urn:microsoft.com/office/officeart/2005/8/layout/hierarchy3"/>
    <dgm:cxn modelId="{BBD1E722-047B-ED46-A858-9374806CCD45}" srcId="{99034AE3-4988-574A-B55C-8015662003F0}" destId="{3E6A9D8C-FA65-3940-ADC8-3880FA71EFA1}" srcOrd="3" destOrd="0" parTransId="{8BFE6CA2-7D69-D049-BA02-1D08494AB1BA}" sibTransId="{454CAA84-83C7-B347-8106-C5D25F175181}"/>
    <dgm:cxn modelId="{6581E923-23C2-F44C-8657-4DE248F8A634}" type="presOf" srcId="{4FCDB4EF-12BA-CF45-9425-F94164F873AB}" destId="{1F11A642-4468-C141-81B7-6B9B37CC9B08}" srcOrd="0" destOrd="0" presId="urn:microsoft.com/office/officeart/2005/8/layout/hierarchy3"/>
    <dgm:cxn modelId="{13A9BD25-ED79-6C47-BCD6-CE1EB8DDF017}" srcId="{99034AE3-4988-574A-B55C-8015662003F0}" destId="{21E9FE0C-901E-D54F-A9FB-8D47AC77C481}" srcOrd="2" destOrd="0" parTransId="{FBDA81FE-F127-714D-8A13-E8707D3A96FF}" sibTransId="{1B15B873-9EC8-3C4E-B89F-A96E5C63A272}"/>
    <dgm:cxn modelId="{0601E128-E87B-9D40-AF7D-CA850BCAAC70}" type="presOf" srcId="{714141C8-351A-874B-A2E8-84DE6815CB48}" destId="{7FD53FE2-74E2-C143-BB45-1627E4D1B047}" srcOrd="0" destOrd="0" presId="urn:microsoft.com/office/officeart/2005/8/layout/hierarchy3"/>
    <dgm:cxn modelId="{CB4D1230-27F3-A348-B64D-C3F1378BCA5F}" type="presOf" srcId="{7DE5ACE3-574C-FC4E-BCB6-AF438A7EDB31}" destId="{1DDE6FD9-A867-5043-B6B2-E3BA127D95EF}" srcOrd="1" destOrd="0" presId="urn:microsoft.com/office/officeart/2005/8/layout/hierarchy3"/>
    <dgm:cxn modelId="{189A5B3A-79A2-CD4B-88AC-431AD2259692}" type="presOf" srcId="{57328196-6FF1-3F41-81E1-07EEFEE2C942}" destId="{A1428820-44D0-5B4D-831C-F7ED1E399845}" srcOrd="0" destOrd="0" presId="urn:microsoft.com/office/officeart/2005/8/layout/hierarchy3"/>
    <dgm:cxn modelId="{D844703D-EA0C-774E-B8A1-802FD3002760}" srcId="{08D00C43-310C-CD44-9D66-A830B51C6EDF}" destId="{99034AE3-4988-574A-B55C-8015662003F0}" srcOrd="0" destOrd="0" parTransId="{3D44DDDA-555D-2343-A4B1-663FF2B89CA7}" sibTransId="{664214D5-0689-A74B-AA3E-8AF0AE6784B0}"/>
    <dgm:cxn modelId="{C0889D65-187C-974E-9721-4E01369ADB41}" type="presOf" srcId="{FCB166A4-F6C4-D04D-8B4B-CD57EAA8FD68}" destId="{7C397A77-7EDD-6144-A084-C6830CB637A9}" srcOrd="0" destOrd="0" presId="urn:microsoft.com/office/officeart/2005/8/layout/hierarchy3"/>
    <dgm:cxn modelId="{A9EBEB4C-DAEC-E045-892E-68545E8F9B55}" type="presOf" srcId="{B53502E0-D2B5-7C48-8590-FD895C162C1D}" destId="{2CA77F3E-7E3C-F944-BB05-16ADE0F117A0}" srcOrd="0" destOrd="0" presId="urn:microsoft.com/office/officeart/2005/8/layout/hierarchy3"/>
    <dgm:cxn modelId="{5D667B54-0707-2542-A993-296B170A5941}" type="presOf" srcId="{100FA110-1E05-CC4E-8B2B-AAC9E9FBB80A}" destId="{C716C940-E446-FA46-8B4D-8394C418307E}" srcOrd="0" destOrd="0" presId="urn:microsoft.com/office/officeart/2005/8/layout/hierarchy3"/>
    <dgm:cxn modelId="{2BF9F055-4E95-7240-92F5-EEC085D3E503}" type="presOf" srcId="{665DC1DC-C976-7745-A3A1-8C8777D10D41}" destId="{29AB4362-2FA5-AE4D-8FA6-E744D3F7B260}" srcOrd="0" destOrd="0" presId="urn:microsoft.com/office/officeart/2005/8/layout/hierarchy3"/>
    <dgm:cxn modelId="{EE791956-AFD8-E84B-9FD4-3DFFA2228CA4}" type="presOf" srcId="{FBDA81FE-F127-714D-8A13-E8707D3A96FF}" destId="{EE7DCEEB-7C30-B447-ACF7-C4A52160CB25}" srcOrd="0" destOrd="0" presId="urn:microsoft.com/office/officeart/2005/8/layout/hierarchy3"/>
    <dgm:cxn modelId="{D8CA5C79-6DBD-DC40-BB94-93ADEFD387E3}" type="presOf" srcId="{08D00C43-310C-CD44-9D66-A830B51C6EDF}" destId="{9927AADB-6291-614E-8F2B-CA44134BD0AC}" srcOrd="0" destOrd="0" presId="urn:microsoft.com/office/officeart/2005/8/layout/hierarchy3"/>
    <dgm:cxn modelId="{14B8FF85-8348-384B-A238-69C311C7702F}" type="presOf" srcId="{0F8F8462-7D27-1345-86FA-6635341EF5D7}" destId="{CB90B2E8-7DE7-3A4A-BC37-6CD4FBCA93D6}" srcOrd="1" destOrd="0" presId="urn:microsoft.com/office/officeart/2005/8/layout/hierarchy3"/>
    <dgm:cxn modelId="{713D7996-8FD3-2E4B-B160-2A0DCFA98624}" srcId="{7DE5ACE3-574C-FC4E-BCB6-AF438A7EDB31}" destId="{FCB166A4-F6C4-D04D-8B4B-CD57EAA8FD68}" srcOrd="2" destOrd="0" parTransId="{05BB9D4A-136C-B04C-A6C1-C480A59BBB9E}" sibTransId="{D9D067E8-8F48-EA43-BB5E-BDCDE5F56EAA}"/>
    <dgm:cxn modelId="{257FAC98-1CF6-1142-BE2C-04C6E019B326}" type="presOf" srcId="{7DE5ACE3-574C-FC4E-BCB6-AF438A7EDB31}" destId="{54EDB8C6-3896-0B4F-959F-19B622C114B1}" srcOrd="0" destOrd="0" presId="urn:microsoft.com/office/officeart/2005/8/layout/hierarchy3"/>
    <dgm:cxn modelId="{B0BAE99A-21EE-C346-A6A6-F1CCE90B20F1}" srcId="{7DE5ACE3-574C-FC4E-BCB6-AF438A7EDB31}" destId="{714141C8-351A-874B-A2E8-84DE6815CB48}" srcOrd="0" destOrd="0" parTransId="{57328196-6FF1-3F41-81E1-07EEFEE2C942}" sibTransId="{5F0F4B50-9BAE-7443-9C46-F99C48706A8D}"/>
    <dgm:cxn modelId="{AD1A0B9D-2924-604D-B71B-D0E5EEC14D6A}" srcId="{99034AE3-4988-574A-B55C-8015662003F0}" destId="{100FA110-1E05-CC4E-8B2B-AAC9E9FBB80A}" srcOrd="0" destOrd="0" parTransId="{B53502E0-D2B5-7C48-8590-FD895C162C1D}" sibTransId="{666BAA16-2A0C-A946-B17D-3CC184A11A14}"/>
    <dgm:cxn modelId="{0C2068A2-FA96-F948-96B5-E2EC03302EA4}" type="presOf" srcId="{8BFE6CA2-7D69-D049-BA02-1D08494AB1BA}" destId="{F94DDA59-695D-E34C-86C2-C21A602803CF}" srcOrd="0" destOrd="0" presId="urn:microsoft.com/office/officeart/2005/8/layout/hierarchy3"/>
    <dgm:cxn modelId="{AB4F20A6-7DB5-5C4B-BF23-88B461F63DC9}" srcId="{99034AE3-4988-574A-B55C-8015662003F0}" destId="{603E8ACA-C5E5-E645-BF89-7FAD2CE02CBF}" srcOrd="1" destOrd="0" parTransId="{8303FEF6-EAC3-F449-B97F-544B0799C114}" sibTransId="{1652815F-A340-5445-BBBE-FB3BC8B28BC2}"/>
    <dgm:cxn modelId="{E103BEAF-7AEE-1848-9B51-1F2D8118C04F}" srcId="{08D00C43-310C-CD44-9D66-A830B51C6EDF}" destId="{0F8F8462-7D27-1345-86FA-6635341EF5D7}" srcOrd="2" destOrd="0" parTransId="{8FBDA969-D45C-B841-B460-7B023B08C25F}" sibTransId="{8849D9A9-094C-F840-8B3F-D27E88AA1C63}"/>
    <dgm:cxn modelId="{B13344B5-23C0-404D-BE37-A8FC13F5BEB4}" type="presOf" srcId="{B1FE90EA-5819-7C42-AA03-38CACF11CAFE}" destId="{9A730807-CAA0-9A47-9BCC-80D80897D74A}" srcOrd="0" destOrd="0" presId="urn:microsoft.com/office/officeart/2005/8/layout/hierarchy3"/>
    <dgm:cxn modelId="{278C8FB5-6935-C84F-B86F-3907162891C3}" type="presOf" srcId="{73C368F5-9AA8-8149-B5F4-A20D883C6C07}" destId="{1B69885F-BF89-7745-8EA6-63A0BA03C694}" srcOrd="0" destOrd="0" presId="urn:microsoft.com/office/officeart/2005/8/layout/hierarchy3"/>
    <dgm:cxn modelId="{61D97BB9-CE00-7245-8F6B-363297AB6274}" srcId="{08D00C43-310C-CD44-9D66-A830B51C6EDF}" destId="{7DE5ACE3-574C-FC4E-BCB6-AF438A7EDB31}" srcOrd="1" destOrd="0" parTransId="{64EC2C86-86B8-A74A-A714-AFBEA988D1E0}" sibTransId="{C48A8A86-E7EC-BB42-BD5D-9AB0B561B9FC}"/>
    <dgm:cxn modelId="{D1146CC7-DD6B-7C4B-A804-BA993DECFE4E}" type="presOf" srcId="{603E8ACA-C5E5-E645-BF89-7FAD2CE02CBF}" destId="{533E6A0A-CDCA-D84E-A3DA-39B503BFDBE9}" srcOrd="0" destOrd="0" presId="urn:microsoft.com/office/officeart/2005/8/layout/hierarchy3"/>
    <dgm:cxn modelId="{1A02ADD2-0B89-F542-A572-D3F61AD5A8F7}" type="presOf" srcId="{99034AE3-4988-574A-B55C-8015662003F0}" destId="{40BA8FFC-1029-AE4C-B4BC-5EFFEBDD2A6E}" srcOrd="1" destOrd="0" presId="urn:microsoft.com/office/officeart/2005/8/layout/hierarchy3"/>
    <dgm:cxn modelId="{7FA417DF-A01F-E34E-A044-3FC6499E35C4}" srcId="{7DE5ACE3-574C-FC4E-BCB6-AF438A7EDB31}" destId="{665DC1DC-C976-7745-A3A1-8C8777D10D41}" srcOrd="1" destOrd="0" parTransId="{73C368F5-9AA8-8149-B5F4-A20D883C6C07}" sibTransId="{2C6FBAE2-0A11-A847-B196-216E5EEA9EF8}"/>
    <dgm:cxn modelId="{11DA19E0-1146-0D4D-8A62-C7CE1C445DCA}" srcId="{0F8F8462-7D27-1345-86FA-6635341EF5D7}" destId="{4FCDB4EF-12BA-CF45-9425-F94164F873AB}" srcOrd="1" destOrd="0" parTransId="{B1FE90EA-5819-7C42-AA03-38CACF11CAFE}" sibTransId="{26F6D15B-5436-8241-9573-03C7FE294F61}"/>
    <dgm:cxn modelId="{212765E7-13C5-4C49-95A7-3EFB99951459}" type="presOf" srcId="{05BB9D4A-136C-B04C-A6C1-C480A59BBB9E}" destId="{25ECA8D0-85E4-C747-8825-3A4029ADB34F}" srcOrd="0" destOrd="0" presId="urn:microsoft.com/office/officeart/2005/8/layout/hierarchy3"/>
    <dgm:cxn modelId="{BDADD8FA-3D94-0147-A1DF-259B2D69FE7D}" type="presOf" srcId="{0A6172C5-0719-2B43-9050-574A67BD9A35}" destId="{C7D6C7B5-3592-9747-AE01-FCC50776A55E}" srcOrd="0" destOrd="0" presId="urn:microsoft.com/office/officeart/2005/8/layout/hierarchy3"/>
    <dgm:cxn modelId="{2C66580F-D94E-8945-A262-FBF8C7C73BF4}" type="presParOf" srcId="{9927AADB-6291-614E-8F2B-CA44134BD0AC}" destId="{3C75D7E4-465A-0B44-B3DF-E9256CF81890}" srcOrd="0" destOrd="0" presId="urn:microsoft.com/office/officeart/2005/8/layout/hierarchy3"/>
    <dgm:cxn modelId="{5AEBD5EE-6067-B64E-B3BC-2AECF55BAE7D}" type="presParOf" srcId="{3C75D7E4-465A-0B44-B3DF-E9256CF81890}" destId="{801A633C-FB48-534A-908E-33B89A8EE6C4}" srcOrd="0" destOrd="0" presId="urn:microsoft.com/office/officeart/2005/8/layout/hierarchy3"/>
    <dgm:cxn modelId="{DAC2483C-001F-E844-9257-3FD04DA6387D}" type="presParOf" srcId="{801A633C-FB48-534A-908E-33B89A8EE6C4}" destId="{993FF030-B659-D54E-945B-DE43D4636A78}" srcOrd="0" destOrd="0" presId="urn:microsoft.com/office/officeart/2005/8/layout/hierarchy3"/>
    <dgm:cxn modelId="{AC2F6171-D4CA-6C47-BDF8-C6147DD2C061}" type="presParOf" srcId="{801A633C-FB48-534A-908E-33B89A8EE6C4}" destId="{40BA8FFC-1029-AE4C-B4BC-5EFFEBDD2A6E}" srcOrd="1" destOrd="0" presId="urn:microsoft.com/office/officeart/2005/8/layout/hierarchy3"/>
    <dgm:cxn modelId="{BE863A45-4B07-634B-8C1F-CA1847D31E05}" type="presParOf" srcId="{3C75D7E4-465A-0B44-B3DF-E9256CF81890}" destId="{A98263AC-4F0F-B543-8B72-439F4F9F36DE}" srcOrd="1" destOrd="0" presId="urn:microsoft.com/office/officeart/2005/8/layout/hierarchy3"/>
    <dgm:cxn modelId="{ACFD3394-9D9E-D744-9A8F-3895B109F5ED}" type="presParOf" srcId="{A98263AC-4F0F-B543-8B72-439F4F9F36DE}" destId="{2CA77F3E-7E3C-F944-BB05-16ADE0F117A0}" srcOrd="0" destOrd="0" presId="urn:microsoft.com/office/officeart/2005/8/layout/hierarchy3"/>
    <dgm:cxn modelId="{D50ADD5D-9DA6-AD4F-A8CC-4B9869ED92AD}" type="presParOf" srcId="{A98263AC-4F0F-B543-8B72-439F4F9F36DE}" destId="{C716C940-E446-FA46-8B4D-8394C418307E}" srcOrd="1" destOrd="0" presId="urn:microsoft.com/office/officeart/2005/8/layout/hierarchy3"/>
    <dgm:cxn modelId="{26474906-C43C-F14A-8F70-848354407B9D}" type="presParOf" srcId="{A98263AC-4F0F-B543-8B72-439F4F9F36DE}" destId="{8FA71FD2-CAC1-D442-BA9A-F6D2D0FB67F2}" srcOrd="2" destOrd="0" presId="urn:microsoft.com/office/officeart/2005/8/layout/hierarchy3"/>
    <dgm:cxn modelId="{B5421471-CA39-FD41-BA97-B74EEBB127D3}" type="presParOf" srcId="{A98263AC-4F0F-B543-8B72-439F4F9F36DE}" destId="{533E6A0A-CDCA-D84E-A3DA-39B503BFDBE9}" srcOrd="3" destOrd="0" presId="urn:microsoft.com/office/officeart/2005/8/layout/hierarchy3"/>
    <dgm:cxn modelId="{98DA2646-B178-F444-958C-925B6D98096F}" type="presParOf" srcId="{A98263AC-4F0F-B543-8B72-439F4F9F36DE}" destId="{EE7DCEEB-7C30-B447-ACF7-C4A52160CB25}" srcOrd="4" destOrd="0" presId="urn:microsoft.com/office/officeart/2005/8/layout/hierarchy3"/>
    <dgm:cxn modelId="{5DF8472D-A781-6244-A439-16F01FD934EC}" type="presParOf" srcId="{A98263AC-4F0F-B543-8B72-439F4F9F36DE}" destId="{C8425BF0-E2EC-1D4D-9468-E66056F2D1CD}" srcOrd="5" destOrd="0" presId="urn:microsoft.com/office/officeart/2005/8/layout/hierarchy3"/>
    <dgm:cxn modelId="{3FF9E683-0DC7-5942-ADC3-7C7A301F3127}" type="presParOf" srcId="{A98263AC-4F0F-B543-8B72-439F4F9F36DE}" destId="{F94DDA59-695D-E34C-86C2-C21A602803CF}" srcOrd="6" destOrd="0" presId="urn:microsoft.com/office/officeart/2005/8/layout/hierarchy3"/>
    <dgm:cxn modelId="{41167EC1-476B-7343-95CA-5C86B5863F2B}" type="presParOf" srcId="{A98263AC-4F0F-B543-8B72-439F4F9F36DE}" destId="{00021B2C-234F-C94D-9BBA-4A612994A8D0}" srcOrd="7" destOrd="0" presId="urn:microsoft.com/office/officeart/2005/8/layout/hierarchy3"/>
    <dgm:cxn modelId="{72CFBD75-7967-5F4F-A8D1-2663EC0ED6BE}" type="presParOf" srcId="{9927AADB-6291-614E-8F2B-CA44134BD0AC}" destId="{F4B5BFEB-4B71-FB40-88D3-CD836174998A}" srcOrd="1" destOrd="0" presId="urn:microsoft.com/office/officeart/2005/8/layout/hierarchy3"/>
    <dgm:cxn modelId="{1828AE2C-B467-3843-9622-F9A7C5800466}" type="presParOf" srcId="{F4B5BFEB-4B71-FB40-88D3-CD836174998A}" destId="{C8CBA268-3612-DE41-B8CD-B9BAC161A9C2}" srcOrd="0" destOrd="0" presId="urn:microsoft.com/office/officeart/2005/8/layout/hierarchy3"/>
    <dgm:cxn modelId="{DB9A79DA-3DA1-AD4F-ABFD-7AFC51F8F8A2}" type="presParOf" srcId="{C8CBA268-3612-DE41-B8CD-B9BAC161A9C2}" destId="{54EDB8C6-3896-0B4F-959F-19B622C114B1}" srcOrd="0" destOrd="0" presId="urn:microsoft.com/office/officeart/2005/8/layout/hierarchy3"/>
    <dgm:cxn modelId="{3A628729-66FF-BD43-AEED-BCF56926632C}" type="presParOf" srcId="{C8CBA268-3612-DE41-B8CD-B9BAC161A9C2}" destId="{1DDE6FD9-A867-5043-B6B2-E3BA127D95EF}" srcOrd="1" destOrd="0" presId="urn:microsoft.com/office/officeart/2005/8/layout/hierarchy3"/>
    <dgm:cxn modelId="{9C932C60-27D9-F142-9881-C63DAD195201}" type="presParOf" srcId="{F4B5BFEB-4B71-FB40-88D3-CD836174998A}" destId="{AE62F324-9862-2047-A9ED-BF9EC35021FA}" srcOrd="1" destOrd="0" presId="urn:microsoft.com/office/officeart/2005/8/layout/hierarchy3"/>
    <dgm:cxn modelId="{83E1EBF7-7421-394F-9621-488DC5F75199}" type="presParOf" srcId="{AE62F324-9862-2047-A9ED-BF9EC35021FA}" destId="{A1428820-44D0-5B4D-831C-F7ED1E399845}" srcOrd="0" destOrd="0" presId="urn:microsoft.com/office/officeart/2005/8/layout/hierarchy3"/>
    <dgm:cxn modelId="{CCBB71DB-78D5-8541-8326-17C43366118D}" type="presParOf" srcId="{AE62F324-9862-2047-A9ED-BF9EC35021FA}" destId="{7FD53FE2-74E2-C143-BB45-1627E4D1B047}" srcOrd="1" destOrd="0" presId="urn:microsoft.com/office/officeart/2005/8/layout/hierarchy3"/>
    <dgm:cxn modelId="{4DE3556C-19AC-C84F-967B-63C1857B87B2}" type="presParOf" srcId="{AE62F324-9862-2047-A9ED-BF9EC35021FA}" destId="{1B69885F-BF89-7745-8EA6-63A0BA03C694}" srcOrd="2" destOrd="0" presId="urn:microsoft.com/office/officeart/2005/8/layout/hierarchy3"/>
    <dgm:cxn modelId="{CC0E2196-5E1C-4A49-9ED2-467A2D55C693}" type="presParOf" srcId="{AE62F324-9862-2047-A9ED-BF9EC35021FA}" destId="{29AB4362-2FA5-AE4D-8FA6-E744D3F7B260}" srcOrd="3" destOrd="0" presId="urn:microsoft.com/office/officeart/2005/8/layout/hierarchy3"/>
    <dgm:cxn modelId="{05B21206-6589-6843-86D5-3DB1FED7379F}" type="presParOf" srcId="{AE62F324-9862-2047-A9ED-BF9EC35021FA}" destId="{25ECA8D0-85E4-C747-8825-3A4029ADB34F}" srcOrd="4" destOrd="0" presId="urn:microsoft.com/office/officeart/2005/8/layout/hierarchy3"/>
    <dgm:cxn modelId="{FE5A834D-BF00-BF4E-B569-D934D88E4864}" type="presParOf" srcId="{AE62F324-9862-2047-A9ED-BF9EC35021FA}" destId="{7C397A77-7EDD-6144-A084-C6830CB637A9}" srcOrd="5" destOrd="0" presId="urn:microsoft.com/office/officeart/2005/8/layout/hierarchy3"/>
    <dgm:cxn modelId="{298719DD-A90C-4D4A-B26F-B617C263C4D2}" type="presParOf" srcId="{9927AADB-6291-614E-8F2B-CA44134BD0AC}" destId="{855401CE-FCD0-3A46-916B-1533370722F5}" srcOrd="2" destOrd="0" presId="urn:microsoft.com/office/officeart/2005/8/layout/hierarchy3"/>
    <dgm:cxn modelId="{E895E789-3DDB-0F43-B017-25FC1C82FE69}" type="presParOf" srcId="{855401CE-FCD0-3A46-916B-1533370722F5}" destId="{EA7935AF-AC8F-3B46-9658-CA0CD22037CC}" srcOrd="0" destOrd="0" presId="urn:microsoft.com/office/officeart/2005/8/layout/hierarchy3"/>
    <dgm:cxn modelId="{07135DE1-036C-9845-9D99-36A42C67930A}" type="presParOf" srcId="{EA7935AF-AC8F-3B46-9658-CA0CD22037CC}" destId="{6CF5E1D5-E66A-AF47-90B5-75D47DA07F12}" srcOrd="0" destOrd="0" presId="urn:microsoft.com/office/officeart/2005/8/layout/hierarchy3"/>
    <dgm:cxn modelId="{097D46B2-CC6B-0746-A1EF-E3E5106D6BE9}" type="presParOf" srcId="{EA7935AF-AC8F-3B46-9658-CA0CD22037CC}" destId="{CB90B2E8-7DE7-3A4A-BC37-6CD4FBCA93D6}" srcOrd="1" destOrd="0" presId="urn:microsoft.com/office/officeart/2005/8/layout/hierarchy3"/>
    <dgm:cxn modelId="{C5573559-0E11-5D48-B298-7F971AEDB057}" type="presParOf" srcId="{855401CE-FCD0-3A46-916B-1533370722F5}" destId="{BE5C84A0-5716-9E43-AC78-63356DB86CA2}" srcOrd="1" destOrd="0" presId="urn:microsoft.com/office/officeart/2005/8/layout/hierarchy3"/>
    <dgm:cxn modelId="{13D724DD-8868-A047-987E-E8E2A362F875}" type="presParOf" srcId="{BE5C84A0-5716-9E43-AC78-63356DB86CA2}" destId="{C7D6C7B5-3592-9747-AE01-FCC50776A55E}" srcOrd="0" destOrd="0" presId="urn:microsoft.com/office/officeart/2005/8/layout/hierarchy3"/>
    <dgm:cxn modelId="{873E8DDB-6032-5243-BB8A-6094539C3F35}" type="presParOf" srcId="{BE5C84A0-5716-9E43-AC78-63356DB86CA2}" destId="{FD30C885-322B-3245-A988-F06EEB639267}" srcOrd="1" destOrd="0" presId="urn:microsoft.com/office/officeart/2005/8/layout/hierarchy3"/>
    <dgm:cxn modelId="{D257765A-834D-634C-9133-41D4652C0922}" type="presParOf" srcId="{BE5C84A0-5716-9E43-AC78-63356DB86CA2}" destId="{9A730807-CAA0-9A47-9BCC-80D80897D74A}" srcOrd="2" destOrd="0" presId="urn:microsoft.com/office/officeart/2005/8/layout/hierarchy3"/>
    <dgm:cxn modelId="{702AA64F-E8C8-484A-AC66-DDE2CCBBB01C}" type="presParOf" srcId="{BE5C84A0-5716-9E43-AC78-63356DB86CA2}" destId="{1F11A642-4468-C141-81B7-6B9B37CC9B08}"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3FF030-B659-D54E-945B-DE43D4636A78}">
      <dsp:nvSpPr>
        <dsp:cNvPr id="0" name=""/>
        <dsp:cNvSpPr/>
      </dsp:nvSpPr>
      <dsp:spPr>
        <a:xfrm>
          <a:off x="1640413" y="1458"/>
          <a:ext cx="1565557" cy="782778"/>
        </a:xfrm>
        <a:prstGeom prst="roundRect">
          <a:avLst>
            <a:gd name="adj" fmla="val 1000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rtl="0">
            <a:lnSpc>
              <a:spcPct val="90000"/>
            </a:lnSpc>
            <a:spcBef>
              <a:spcPct val="0"/>
            </a:spcBef>
            <a:spcAft>
              <a:spcPct val="35000"/>
            </a:spcAft>
            <a:buNone/>
          </a:pPr>
          <a:r>
            <a:rPr lang="zh-CN" altLang="en-US" sz="1500" kern="1200"/>
            <a:t>按照金融衍生工具交易方法分类 </a:t>
          </a:r>
        </a:p>
      </dsp:txBody>
      <dsp:txXfrm>
        <a:off x="1663340" y="24385"/>
        <a:ext cx="1519703" cy="736924"/>
      </dsp:txXfrm>
    </dsp:sp>
    <dsp:sp modelId="{2CA77F3E-7E3C-F944-BB05-16ADE0F117A0}">
      <dsp:nvSpPr>
        <dsp:cNvPr id="0" name=""/>
        <dsp:cNvSpPr/>
      </dsp:nvSpPr>
      <dsp:spPr>
        <a:xfrm>
          <a:off x="1796969" y="784237"/>
          <a:ext cx="156555" cy="587084"/>
        </a:xfrm>
        <a:custGeom>
          <a:avLst/>
          <a:gdLst/>
          <a:ahLst/>
          <a:cxnLst/>
          <a:rect l="0" t="0" r="0" b="0"/>
          <a:pathLst>
            <a:path>
              <a:moveTo>
                <a:pt x="0" y="0"/>
              </a:moveTo>
              <a:lnTo>
                <a:pt x="0" y="587084"/>
              </a:lnTo>
              <a:lnTo>
                <a:pt x="156555" y="587084"/>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716C940-E446-FA46-8B4D-8394C418307E}">
      <dsp:nvSpPr>
        <dsp:cNvPr id="0" name=""/>
        <dsp:cNvSpPr/>
      </dsp:nvSpPr>
      <dsp:spPr>
        <a:xfrm>
          <a:off x="1953524" y="979932"/>
          <a:ext cx="1252445" cy="782778"/>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rtl="0">
            <a:lnSpc>
              <a:spcPct val="90000"/>
            </a:lnSpc>
            <a:spcBef>
              <a:spcPct val="0"/>
            </a:spcBef>
            <a:spcAft>
              <a:spcPct val="35000"/>
            </a:spcAft>
            <a:buNone/>
          </a:pPr>
          <a:r>
            <a:rPr lang="zh-CN" altLang="en-US" sz="2200" kern="1200" dirty="0"/>
            <a:t>金融远期</a:t>
          </a:r>
        </a:p>
      </dsp:txBody>
      <dsp:txXfrm>
        <a:off x="1976451" y="1002859"/>
        <a:ext cx="1206591" cy="736924"/>
      </dsp:txXfrm>
    </dsp:sp>
    <dsp:sp modelId="{8FA71FD2-CAC1-D442-BA9A-F6D2D0FB67F2}">
      <dsp:nvSpPr>
        <dsp:cNvPr id="0" name=""/>
        <dsp:cNvSpPr/>
      </dsp:nvSpPr>
      <dsp:spPr>
        <a:xfrm>
          <a:off x="1796969" y="784237"/>
          <a:ext cx="156555" cy="1565557"/>
        </a:xfrm>
        <a:custGeom>
          <a:avLst/>
          <a:gdLst/>
          <a:ahLst/>
          <a:cxnLst/>
          <a:rect l="0" t="0" r="0" b="0"/>
          <a:pathLst>
            <a:path>
              <a:moveTo>
                <a:pt x="0" y="0"/>
              </a:moveTo>
              <a:lnTo>
                <a:pt x="0" y="1565557"/>
              </a:lnTo>
              <a:lnTo>
                <a:pt x="156555" y="1565557"/>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33E6A0A-CDCA-D84E-A3DA-39B503BFDBE9}">
      <dsp:nvSpPr>
        <dsp:cNvPr id="0" name=""/>
        <dsp:cNvSpPr/>
      </dsp:nvSpPr>
      <dsp:spPr>
        <a:xfrm>
          <a:off x="1953524" y="1958405"/>
          <a:ext cx="1252445" cy="782778"/>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640135"/>
              <a:satOff val="5805"/>
              <a:lumOff val="225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rtl="0">
            <a:lnSpc>
              <a:spcPct val="90000"/>
            </a:lnSpc>
            <a:spcBef>
              <a:spcPct val="0"/>
            </a:spcBef>
            <a:spcAft>
              <a:spcPct val="35000"/>
            </a:spcAft>
            <a:buNone/>
          </a:pPr>
          <a:r>
            <a:rPr lang="zh-CN" altLang="en-US" sz="2200" kern="1200" dirty="0"/>
            <a:t>金融期货</a:t>
          </a:r>
        </a:p>
      </dsp:txBody>
      <dsp:txXfrm>
        <a:off x="1976451" y="1981332"/>
        <a:ext cx="1206591" cy="736924"/>
      </dsp:txXfrm>
    </dsp:sp>
    <dsp:sp modelId="{EE7DCEEB-7C30-B447-ACF7-C4A52160CB25}">
      <dsp:nvSpPr>
        <dsp:cNvPr id="0" name=""/>
        <dsp:cNvSpPr/>
      </dsp:nvSpPr>
      <dsp:spPr>
        <a:xfrm>
          <a:off x="1796969" y="784237"/>
          <a:ext cx="156555" cy="2544030"/>
        </a:xfrm>
        <a:custGeom>
          <a:avLst/>
          <a:gdLst/>
          <a:ahLst/>
          <a:cxnLst/>
          <a:rect l="0" t="0" r="0" b="0"/>
          <a:pathLst>
            <a:path>
              <a:moveTo>
                <a:pt x="0" y="0"/>
              </a:moveTo>
              <a:lnTo>
                <a:pt x="0" y="2544030"/>
              </a:lnTo>
              <a:lnTo>
                <a:pt x="156555" y="2544030"/>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8425BF0-E2EC-1D4D-9468-E66056F2D1CD}">
      <dsp:nvSpPr>
        <dsp:cNvPr id="0" name=""/>
        <dsp:cNvSpPr/>
      </dsp:nvSpPr>
      <dsp:spPr>
        <a:xfrm>
          <a:off x="1953524" y="2936879"/>
          <a:ext cx="1252445" cy="782778"/>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1280270"/>
              <a:satOff val="11610"/>
              <a:lumOff val="451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rtl="0">
            <a:lnSpc>
              <a:spcPct val="90000"/>
            </a:lnSpc>
            <a:spcBef>
              <a:spcPct val="0"/>
            </a:spcBef>
            <a:spcAft>
              <a:spcPct val="35000"/>
            </a:spcAft>
            <a:buNone/>
          </a:pPr>
          <a:r>
            <a:rPr lang="zh-CN" altLang="en-US" sz="2200" kern="1200" dirty="0"/>
            <a:t>金融期权</a:t>
          </a:r>
        </a:p>
      </dsp:txBody>
      <dsp:txXfrm>
        <a:off x="1976451" y="2959806"/>
        <a:ext cx="1206591" cy="736924"/>
      </dsp:txXfrm>
    </dsp:sp>
    <dsp:sp modelId="{F94DDA59-695D-E34C-86C2-C21A602803CF}">
      <dsp:nvSpPr>
        <dsp:cNvPr id="0" name=""/>
        <dsp:cNvSpPr/>
      </dsp:nvSpPr>
      <dsp:spPr>
        <a:xfrm>
          <a:off x="1796969" y="784237"/>
          <a:ext cx="156555" cy="3522504"/>
        </a:xfrm>
        <a:custGeom>
          <a:avLst/>
          <a:gdLst/>
          <a:ahLst/>
          <a:cxnLst/>
          <a:rect l="0" t="0" r="0" b="0"/>
          <a:pathLst>
            <a:path>
              <a:moveTo>
                <a:pt x="0" y="0"/>
              </a:moveTo>
              <a:lnTo>
                <a:pt x="0" y="3522504"/>
              </a:lnTo>
              <a:lnTo>
                <a:pt x="156555" y="3522504"/>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0021B2C-234F-C94D-9BBA-4A612994A8D0}">
      <dsp:nvSpPr>
        <dsp:cNvPr id="0" name=""/>
        <dsp:cNvSpPr/>
      </dsp:nvSpPr>
      <dsp:spPr>
        <a:xfrm>
          <a:off x="1953524" y="3915352"/>
          <a:ext cx="1252445" cy="782778"/>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1920405"/>
              <a:satOff val="17415"/>
              <a:lumOff val="676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rtl="0">
            <a:lnSpc>
              <a:spcPct val="90000"/>
            </a:lnSpc>
            <a:spcBef>
              <a:spcPct val="0"/>
            </a:spcBef>
            <a:spcAft>
              <a:spcPct val="35000"/>
            </a:spcAft>
            <a:buNone/>
          </a:pPr>
          <a:r>
            <a:rPr lang="zh-CN" altLang="en-US" sz="2200" kern="1200" dirty="0"/>
            <a:t>金融互换</a:t>
          </a:r>
        </a:p>
      </dsp:txBody>
      <dsp:txXfrm>
        <a:off x="1976451" y="3938279"/>
        <a:ext cx="1206591" cy="736924"/>
      </dsp:txXfrm>
    </dsp:sp>
    <dsp:sp modelId="{54EDB8C6-3896-0B4F-959F-19B622C114B1}">
      <dsp:nvSpPr>
        <dsp:cNvPr id="0" name=""/>
        <dsp:cNvSpPr/>
      </dsp:nvSpPr>
      <dsp:spPr>
        <a:xfrm>
          <a:off x="3597360" y="1458"/>
          <a:ext cx="1565557" cy="782778"/>
        </a:xfrm>
        <a:prstGeom prst="roundRect">
          <a:avLst>
            <a:gd name="adj" fmla="val 10000"/>
          </a:avLst>
        </a:prstGeom>
        <a:gradFill rotWithShape="0">
          <a:gsLst>
            <a:gs pos="0">
              <a:schemeClr val="accent4">
                <a:hueOff val="2560540"/>
                <a:satOff val="23219"/>
                <a:lumOff val="9020"/>
                <a:alphaOff val="0"/>
                <a:tint val="94000"/>
                <a:satMod val="103000"/>
                <a:lumMod val="102000"/>
              </a:schemeClr>
            </a:gs>
            <a:gs pos="50000">
              <a:schemeClr val="accent4">
                <a:hueOff val="2560540"/>
                <a:satOff val="23219"/>
                <a:lumOff val="9020"/>
                <a:alphaOff val="0"/>
                <a:shade val="100000"/>
                <a:satMod val="110000"/>
                <a:lumMod val="100000"/>
              </a:schemeClr>
            </a:gs>
            <a:gs pos="100000">
              <a:schemeClr val="accent4">
                <a:hueOff val="2560540"/>
                <a:satOff val="23219"/>
                <a:lumOff val="902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rtl="0">
            <a:lnSpc>
              <a:spcPct val="90000"/>
            </a:lnSpc>
            <a:spcBef>
              <a:spcPct val="0"/>
            </a:spcBef>
            <a:spcAft>
              <a:spcPct val="35000"/>
            </a:spcAft>
            <a:buNone/>
          </a:pPr>
          <a:r>
            <a:rPr lang="zh-CN" altLang="en-US" sz="1500" kern="1200" dirty="0"/>
            <a:t>按照基础工具种类的不同分类 </a:t>
          </a:r>
        </a:p>
      </dsp:txBody>
      <dsp:txXfrm>
        <a:off x="3620287" y="24385"/>
        <a:ext cx="1519703" cy="736924"/>
      </dsp:txXfrm>
    </dsp:sp>
    <dsp:sp modelId="{A1428820-44D0-5B4D-831C-F7ED1E399845}">
      <dsp:nvSpPr>
        <dsp:cNvPr id="0" name=""/>
        <dsp:cNvSpPr/>
      </dsp:nvSpPr>
      <dsp:spPr>
        <a:xfrm>
          <a:off x="3753916" y="784237"/>
          <a:ext cx="156555" cy="587084"/>
        </a:xfrm>
        <a:custGeom>
          <a:avLst/>
          <a:gdLst/>
          <a:ahLst/>
          <a:cxnLst/>
          <a:rect l="0" t="0" r="0" b="0"/>
          <a:pathLst>
            <a:path>
              <a:moveTo>
                <a:pt x="0" y="0"/>
              </a:moveTo>
              <a:lnTo>
                <a:pt x="0" y="587084"/>
              </a:lnTo>
              <a:lnTo>
                <a:pt x="156555" y="587084"/>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FD53FE2-74E2-C143-BB45-1627E4D1B047}">
      <dsp:nvSpPr>
        <dsp:cNvPr id="0" name=""/>
        <dsp:cNvSpPr/>
      </dsp:nvSpPr>
      <dsp:spPr>
        <a:xfrm>
          <a:off x="3910471" y="979932"/>
          <a:ext cx="1252445" cy="782778"/>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2560540"/>
              <a:satOff val="23219"/>
              <a:lumOff val="902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rtl="0">
            <a:lnSpc>
              <a:spcPct val="90000"/>
            </a:lnSpc>
            <a:spcBef>
              <a:spcPct val="0"/>
            </a:spcBef>
            <a:spcAft>
              <a:spcPct val="35000"/>
            </a:spcAft>
            <a:buNone/>
          </a:pPr>
          <a:r>
            <a:rPr lang="zh-CN" altLang="en-US" sz="2200" kern="1200" dirty="0"/>
            <a:t>股权式衍生工具</a:t>
          </a:r>
        </a:p>
      </dsp:txBody>
      <dsp:txXfrm>
        <a:off x="3933398" y="1002859"/>
        <a:ext cx="1206591" cy="736924"/>
      </dsp:txXfrm>
    </dsp:sp>
    <dsp:sp modelId="{1B69885F-BF89-7745-8EA6-63A0BA03C694}">
      <dsp:nvSpPr>
        <dsp:cNvPr id="0" name=""/>
        <dsp:cNvSpPr/>
      </dsp:nvSpPr>
      <dsp:spPr>
        <a:xfrm>
          <a:off x="3753916" y="784237"/>
          <a:ext cx="156555" cy="1565557"/>
        </a:xfrm>
        <a:custGeom>
          <a:avLst/>
          <a:gdLst/>
          <a:ahLst/>
          <a:cxnLst/>
          <a:rect l="0" t="0" r="0" b="0"/>
          <a:pathLst>
            <a:path>
              <a:moveTo>
                <a:pt x="0" y="0"/>
              </a:moveTo>
              <a:lnTo>
                <a:pt x="0" y="1565557"/>
              </a:lnTo>
              <a:lnTo>
                <a:pt x="156555" y="1565557"/>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9AB4362-2FA5-AE4D-8FA6-E744D3F7B260}">
      <dsp:nvSpPr>
        <dsp:cNvPr id="0" name=""/>
        <dsp:cNvSpPr/>
      </dsp:nvSpPr>
      <dsp:spPr>
        <a:xfrm>
          <a:off x="3910471" y="1958405"/>
          <a:ext cx="1252445" cy="782778"/>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3200674"/>
              <a:satOff val="29024"/>
              <a:lumOff val="1127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rtl="0">
            <a:lnSpc>
              <a:spcPct val="90000"/>
            </a:lnSpc>
            <a:spcBef>
              <a:spcPct val="0"/>
            </a:spcBef>
            <a:spcAft>
              <a:spcPct val="35000"/>
            </a:spcAft>
            <a:buNone/>
          </a:pPr>
          <a:r>
            <a:rPr lang="zh-CN" altLang="en-US" sz="2200" kern="1200" dirty="0"/>
            <a:t>货币衍生工具</a:t>
          </a:r>
        </a:p>
      </dsp:txBody>
      <dsp:txXfrm>
        <a:off x="3933398" y="1981332"/>
        <a:ext cx="1206591" cy="736924"/>
      </dsp:txXfrm>
    </dsp:sp>
    <dsp:sp modelId="{25ECA8D0-85E4-C747-8825-3A4029ADB34F}">
      <dsp:nvSpPr>
        <dsp:cNvPr id="0" name=""/>
        <dsp:cNvSpPr/>
      </dsp:nvSpPr>
      <dsp:spPr>
        <a:xfrm>
          <a:off x="3753916" y="784237"/>
          <a:ext cx="156555" cy="2544030"/>
        </a:xfrm>
        <a:custGeom>
          <a:avLst/>
          <a:gdLst/>
          <a:ahLst/>
          <a:cxnLst/>
          <a:rect l="0" t="0" r="0" b="0"/>
          <a:pathLst>
            <a:path>
              <a:moveTo>
                <a:pt x="0" y="0"/>
              </a:moveTo>
              <a:lnTo>
                <a:pt x="0" y="2544030"/>
              </a:lnTo>
              <a:lnTo>
                <a:pt x="156555" y="2544030"/>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C397A77-7EDD-6144-A084-C6830CB637A9}">
      <dsp:nvSpPr>
        <dsp:cNvPr id="0" name=""/>
        <dsp:cNvSpPr/>
      </dsp:nvSpPr>
      <dsp:spPr>
        <a:xfrm>
          <a:off x="3910471" y="2936879"/>
          <a:ext cx="1252445" cy="782778"/>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3840809"/>
              <a:satOff val="34829"/>
              <a:lumOff val="1352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rtl="0">
            <a:lnSpc>
              <a:spcPct val="90000"/>
            </a:lnSpc>
            <a:spcBef>
              <a:spcPct val="0"/>
            </a:spcBef>
            <a:spcAft>
              <a:spcPct val="35000"/>
            </a:spcAft>
            <a:buNone/>
          </a:pPr>
          <a:r>
            <a:rPr lang="zh-CN" altLang="de-DE" sz="2200" kern="1200" dirty="0"/>
            <a:t>利率衍生工具</a:t>
          </a:r>
          <a:endParaRPr lang="de-DE" sz="2200" kern="1200" dirty="0"/>
        </a:p>
      </dsp:txBody>
      <dsp:txXfrm>
        <a:off x="3933398" y="2959806"/>
        <a:ext cx="1206591" cy="736924"/>
      </dsp:txXfrm>
    </dsp:sp>
    <dsp:sp modelId="{6CF5E1D5-E66A-AF47-90B5-75D47DA07F12}">
      <dsp:nvSpPr>
        <dsp:cNvPr id="0" name=""/>
        <dsp:cNvSpPr/>
      </dsp:nvSpPr>
      <dsp:spPr>
        <a:xfrm>
          <a:off x="5554307" y="1458"/>
          <a:ext cx="1565557" cy="782778"/>
        </a:xfrm>
        <a:prstGeom prst="roundRect">
          <a:avLst>
            <a:gd name="adj" fmla="val 10000"/>
          </a:avLst>
        </a:prstGeom>
        <a:gradFill rotWithShape="0">
          <a:gsLst>
            <a:gs pos="0">
              <a:schemeClr val="accent4">
                <a:hueOff val="5121079"/>
                <a:satOff val="46439"/>
                <a:lumOff val="18039"/>
                <a:alphaOff val="0"/>
                <a:tint val="94000"/>
                <a:satMod val="103000"/>
                <a:lumMod val="102000"/>
              </a:schemeClr>
            </a:gs>
            <a:gs pos="50000">
              <a:schemeClr val="accent4">
                <a:hueOff val="5121079"/>
                <a:satOff val="46439"/>
                <a:lumOff val="18039"/>
                <a:alphaOff val="0"/>
                <a:shade val="100000"/>
                <a:satMod val="110000"/>
                <a:lumMod val="100000"/>
              </a:schemeClr>
            </a:gs>
            <a:gs pos="100000">
              <a:schemeClr val="accent4">
                <a:hueOff val="5121079"/>
                <a:satOff val="46439"/>
                <a:lumOff val="18039"/>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rtl="0">
            <a:lnSpc>
              <a:spcPct val="90000"/>
            </a:lnSpc>
            <a:spcBef>
              <a:spcPct val="0"/>
            </a:spcBef>
            <a:spcAft>
              <a:spcPct val="35000"/>
            </a:spcAft>
            <a:buNone/>
          </a:pPr>
          <a:r>
            <a:rPr lang="zh-CN" altLang="en-US" sz="1500" kern="1200" dirty="0"/>
            <a:t>按照金融衍生工具交易性质的不同分类</a:t>
          </a:r>
        </a:p>
      </dsp:txBody>
      <dsp:txXfrm>
        <a:off x="5577234" y="24385"/>
        <a:ext cx="1519703" cy="736924"/>
      </dsp:txXfrm>
    </dsp:sp>
    <dsp:sp modelId="{C7D6C7B5-3592-9747-AE01-FCC50776A55E}">
      <dsp:nvSpPr>
        <dsp:cNvPr id="0" name=""/>
        <dsp:cNvSpPr/>
      </dsp:nvSpPr>
      <dsp:spPr>
        <a:xfrm>
          <a:off x="5710862" y="784237"/>
          <a:ext cx="156555" cy="587084"/>
        </a:xfrm>
        <a:custGeom>
          <a:avLst/>
          <a:gdLst/>
          <a:ahLst/>
          <a:cxnLst/>
          <a:rect l="0" t="0" r="0" b="0"/>
          <a:pathLst>
            <a:path>
              <a:moveTo>
                <a:pt x="0" y="0"/>
              </a:moveTo>
              <a:lnTo>
                <a:pt x="0" y="587084"/>
              </a:lnTo>
              <a:lnTo>
                <a:pt x="156555" y="587084"/>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D30C885-322B-3245-A988-F06EEB639267}">
      <dsp:nvSpPr>
        <dsp:cNvPr id="0" name=""/>
        <dsp:cNvSpPr/>
      </dsp:nvSpPr>
      <dsp:spPr>
        <a:xfrm>
          <a:off x="5867418" y="979932"/>
          <a:ext cx="1252445" cy="782778"/>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4480944"/>
              <a:satOff val="40634"/>
              <a:lumOff val="1578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rtl="0">
            <a:lnSpc>
              <a:spcPct val="90000"/>
            </a:lnSpc>
            <a:spcBef>
              <a:spcPct val="0"/>
            </a:spcBef>
            <a:spcAft>
              <a:spcPct val="35000"/>
            </a:spcAft>
            <a:buNone/>
          </a:pPr>
          <a:r>
            <a:rPr lang="zh-CN" altLang="en-US" sz="2200" kern="1200" dirty="0"/>
            <a:t>远期类工具</a:t>
          </a:r>
          <a:endParaRPr lang="en-US" sz="2200" kern="1200" dirty="0"/>
        </a:p>
      </dsp:txBody>
      <dsp:txXfrm>
        <a:off x="5890345" y="1002859"/>
        <a:ext cx="1206591" cy="736924"/>
      </dsp:txXfrm>
    </dsp:sp>
    <dsp:sp modelId="{9A730807-CAA0-9A47-9BCC-80D80897D74A}">
      <dsp:nvSpPr>
        <dsp:cNvPr id="0" name=""/>
        <dsp:cNvSpPr/>
      </dsp:nvSpPr>
      <dsp:spPr>
        <a:xfrm>
          <a:off x="5710862" y="784237"/>
          <a:ext cx="156555" cy="1565557"/>
        </a:xfrm>
        <a:custGeom>
          <a:avLst/>
          <a:gdLst/>
          <a:ahLst/>
          <a:cxnLst/>
          <a:rect l="0" t="0" r="0" b="0"/>
          <a:pathLst>
            <a:path>
              <a:moveTo>
                <a:pt x="0" y="0"/>
              </a:moveTo>
              <a:lnTo>
                <a:pt x="0" y="1565557"/>
              </a:lnTo>
              <a:lnTo>
                <a:pt x="156555" y="1565557"/>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F11A642-4468-C141-81B7-6B9B37CC9B08}">
      <dsp:nvSpPr>
        <dsp:cNvPr id="0" name=""/>
        <dsp:cNvSpPr/>
      </dsp:nvSpPr>
      <dsp:spPr>
        <a:xfrm>
          <a:off x="5867418" y="1958405"/>
          <a:ext cx="1252445" cy="782778"/>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5121079"/>
              <a:satOff val="46439"/>
              <a:lumOff val="1803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rtl="0">
            <a:lnSpc>
              <a:spcPct val="90000"/>
            </a:lnSpc>
            <a:spcBef>
              <a:spcPct val="0"/>
            </a:spcBef>
            <a:spcAft>
              <a:spcPct val="35000"/>
            </a:spcAft>
            <a:buNone/>
          </a:pPr>
          <a:r>
            <a:rPr lang="zh-CN" altLang="en-US" sz="2200" kern="1200" dirty="0"/>
            <a:t>选择权类工具</a:t>
          </a:r>
        </a:p>
      </dsp:txBody>
      <dsp:txXfrm>
        <a:off x="5890345" y="1981332"/>
        <a:ext cx="1206591" cy="73692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3DA288-921A-479F-A7D5-6D4335CFF40D}" type="datetimeFigureOut">
              <a:rPr lang="zh-CN" altLang="en-US" smtClean="0"/>
              <a:t>2021/1/30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4EAE8E-CC50-4D0E-8F0B-B41C8CF5E798}" type="slidenum">
              <a:rPr lang="zh-CN" altLang="en-US" smtClean="0"/>
              <a:t>‹#›</a:t>
            </a:fld>
            <a:endParaRPr lang="zh-CN" altLang="en-US"/>
          </a:p>
        </p:txBody>
      </p:sp>
    </p:spTree>
    <p:extLst>
      <p:ext uri="{BB962C8B-B14F-4D97-AF65-F5344CB8AC3E}">
        <p14:creationId xmlns:p14="http://schemas.microsoft.com/office/powerpoint/2010/main" val="676808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CE9E91BB-638C-4558-986D-4A5CAA6A9390}" type="datetime1">
              <a:rPr lang="en-US" altLang="zh-CN" smtClean="0"/>
              <a:t>1/30/2021</a:t>
            </a:fld>
            <a:endParaRPr lang="en-US" dirty="0"/>
          </a:p>
        </p:txBody>
      </p:sp>
      <p:sp>
        <p:nvSpPr>
          <p:cNvPr id="5" name="Footer Placeholder 4"/>
          <p:cNvSpPr>
            <a:spLocks noGrp="1"/>
          </p:cNvSpPr>
          <p:nvPr>
            <p:ph type="ftr" sz="quarter" idx="11"/>
          </p:nvPr>
        </p:nvSpPr>
        <p:spPr>
          <a:xfrm>
            <a:off x="533401" y="5936189"/>
            <a:ext cx="4021666" cy="365125"/>
          </a:xfrm>
        </p:spPr>
        <p:txBody>
          <a:bodyPr/>
          <a:lstStyle/>
          <a:p>
            <a:r>
              <a:rPr lang="zh-CN" altLang="en-US"/>
              <a:t>第一章　金融工程概述</a:t>
            </a:r>
            <a:endParaRPr lang="en-US" dirty="0"/>
          </a:p>
        </p:txBody>
      </p:sp>
      <p:sp>
        <p:nvSpPr>
          <p:cNvPr id="6" name="Slide Number Placeholder 5"/>
          <p:cNvSpPr>
            <a:spLocks noGrp="1"/>
          </p:cNvSpPr>
          <p:nvPr>
            <p:ph type="sldNum" sz="quarter" idx="12"/>
          </p:nvPr>
        </p:nvSpPr>
        <p:spPr>
          <a:xfrm>
            <a:off x="7010399" y="2750337"/>
            <a:ext cx="1370293" cy="1356442"/>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220853"/>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D1040B4-BB4E-4095-BD25-EEFC2DB007BD}" type="datetime1">
              <a:rPr lang="en-US" altLang="zh-CN" smtClean="0"/>
              <a:t>1/30/2021</a:t>
            </a:fld>
            <a:endParaRPr lang="en-US" dirty="0"/>
          </a:p>
        </p:txBody>
      </p:sp>
      <p:sp>
        <p:nvSpPr>
          <p:cNvPr id="6" name="Footer Placeholder 5"/>
          <p:cNvSpPr>
            <a:spLocks noGrp="1"/>
          </p:cNvSpPr>
          <p:nvPr>
            <p:ph type="ftr" sz="quarter" idx="11"/>
          </p:nvPr>
        </p:nvSpPr>
        <p:spPr/>
        <p:txBody>
          <a:bodyPr/>
          <a:lstStyle/>
          <a:p>
            <a:r>
              <a:rPr lang="zh-CN" altLang="en-US"/>
              <a:t>第一章　金融工程概述</a:t>
            </a:r>
            <a:endParaRPr lang="en-US" dirty="0"/>
          </a:p>
        </p:txBody>
      </p:sp>
      <p:sp>
        <p:nvSpPr>
          <p:cNvPr id="7" name="Slide Number Placeholder 6"/>
          <p:cNvSpPr>
            <a:spLocks noGrp="1"/>
          </p:cNvSpPr>
          <p:nvPr>
            <p:ph type="sldNum" sz="quarter" idx="12"/>
          </p:nvPr>
        </p:nvSpPr>
        <p:spPr>
          <a:xfrm>
            <a:off x="7856438" y="4711310"/>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6621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23F011F-E257-4DE5-9E56-CC6E844B60B6}" type="datetime1">
              <a:rPr lang="en-US" altLang="zh-CN" smtClean="0"/>
              <a:t>1/30/2021</a:t>
            </a:fld>
            <a:endParaRPr lang="en-US" dirty="0"/>
          </a:p>
        </p:txBody>
      </p:sp>
      <p:sp>
        <p:nvSpPr>
          <p:cNvPr id="6" name="Footer Placeholder 5"/>
          <p:cNvSpPr>
            <a:spLocks noGrp="1"/>
          </p:cNvSpPr>
          <p:nvPr>
            <p:ph type="ftr" sz="quarter" idx="11"/>
          </p:nvPr>
        </p:nvSpPr>
        <p:spPr/>
        <p:txBody>
          <a:bodyPr/>
          <a:lstStyle/>
          <a:p>
            <a:r>
              <a:rPr lang="zh-CN" altLang="en-US"/>
              <a:t>第一章　金融工程概述</a:t>
            </a:r>
            <a:endParaRPr lang="en-US" dirty="0"/>
          </a:p>
        </p:txBody>
      </p:sp>
      <p:sp>
        <p:nvSpPr>
          <p:cNvPr id="7" name="Slide Number Placeholder 6"/>
          <p:cNvSpPr>
            <a:spLocks noGrp="1"/>
          </p:cNvSpPr>
          <p:nvPr>
            <p:ph type="sldNum" sz="quarter" idx="12"/>
          </p:nvPr>
        </p:nvSpPr>
        <p:spPr>
          <a:xfrm>
            <a:off x="7856438" y="4711616"/>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4522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55D5EEF-FB5F-4427-9968-F4AD5B449938}" type="datetime1">
              <a:rPr lang="en-US" altLang="zh-CN" smtClean="0"/>
              <a:t>1/30/2021</a:t>
            </a:fld>
            <a:endParaRPr lang="en-US" dirty="0"/>
          </a:p>
        </p:txBody>
      </p:sp>
      <p:sp>
        <p:nvSpPr>
          <p:cNvPr id="6" name="Footer Placeholder 5"/>
          <p:cNvSpPr>
            <a:spLocks noGrp="1"/>
          </p:cNvSpPr>
          <p:nvPr>
            <p:ph type="ftr" sz="quarter" idx="11"/>
          </p:nvPr>
        </p:nvSpPr>
        <p:spPr/>
        <p:txBody>
          <a:bodyPr/>
          <a:lstStyle/>
          <a:p>
            <a:r>
              <a:rPr lang="zh-CN" altLang="en-US"/>
              <a:t>第一章　金融工程概述</a:t>
            </a:r>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D57F1E4F-1CFF-5643-939E-217C01CDF565}" type="slidenum">
              <a:rPr lang="en-US" smtClean="0"/>
              <a:pPr/>
              <a:t>‹#›</a:t>
            </a:fld>
            <a:endParaRPr lang="en-US" dirty="0"/>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287726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3E74413-35AF-4EC8-8D23-201013F201B6}" type="datetime1">
              <a:rPr lang="en-US" altLang="zh-CN" smtClean="0"/>
              <a:t>1/30/2021</a:t>
            </a:fld>
            <a:endParaRPr lang="en-US" dirty="0"/>
          </a:p>
        </p:txBody>
      </p:sp>
      <p:sp>
        <p:nvSpPr>
          <p:cNvPr id="6" name="Footer Placeholder 5"/>
          <p:cNvSpPr>
            <a:spLocks noGrp="1"/>
          </p:cNvSpPr>
          <p:nvPr>
            <p:ph type="ftr" sz="quarter" idx="11"/>
          </p:nvPr>
        </p:nvSpPr>
        <p:spPr/>
        <p:txBody>
          <a:bodyPr/>
          <a:lstStyle/>
          <a:p>
            <a:r>
              <a:rPr lang="zh-CN" altLang="en-US"/>
              <a:t>第一章　金融工程概述</a:t>
            </a:r>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533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三栏">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6BF3A93-A2E7-4D0E-963D-2C490BAD6CB8}" type="datetime1">
              <a:rPr lang="en-US" altLang="zh-CN" smtClean="0"/>
              <a:t>1/30/2021</a:t>
            </a:fld>
            <a:endParaRPr lang="en-US" dirty="0"/>
          </a:p>
        </p:txBody>
      </p:sp>
      <p:sp>
        <p:nvSpPr>
          <p:cNvPr id="4" name="Footer Placeholder 3"/>
          <p:cNvSpPr>
            <a:spLocks noGrp="1"/>
          </p:cNvSpPr>
          <p:nvPr>
            <p:ph type="ftr" sz="quarter" idx="11"/>
          </p:nvPr>
        </p:nvSpPr>
        <p:spPr/>
        <p:txBody>
          <a:bodyPr/>
          <a:lstStyle/>
          <a:p>
            <a:r>
              <a:rPr lang="zh-CN" altLang="en-US"/>
              <a:t>第一章　金融工程概述</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6060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三栏图片">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72C3C4DF-F1C0-4466-9CD5-E84FF1A565CC}" type="datetime1">
              <a:rPr lang="en-US" altLang="zh-CN" smtClean="0"/>
              <a:t>1/30/2021</a:t>
            </a:fld>
            <a:endParaRPr lang="en-US" dirty="0"/>
          </a:p>
        </p:txBody>
      </p:sp>
      <p:sp>
        <p:nvSpPr>
          <p:cNvPr id="4" name="Footer Placeholder 3"/>
          <p:cNvSpPr>
            <a:spLocks noGrp="1"/>
          </p:cNvSpPr>
          <p:nvPr>
            <p:ph type="ftr" sz="quarter" idx="11"/>
          </p:nvPr>
        </p:nvSpPr>
        <p:spPr/>
        <p:txBody>
          <a:bodyPr/>
          <a:lstStyle/>
          <a:p>
            <a:r>
              <a:rPr lang="zh-CN" altLang="en-US"/>
              <a:t>第一章　金融工程概述</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140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5490025-AD0B-43D7-AC79-8887873DA24A}" type="datetime1">
              <a:rPr lang="en-US" altLang="zh-CN" smtClean="0"/>
              <a:t>1/30/2021</a:t>
            </a:fld>
            <a:endParaRPr lang="en-US" dirty="0"/>
          </a:p>
        </p:txBody>
      </p:sp>
      <p:sp>
        <p:nvSpPr>
          <p:cNvPr id="5" name="Footer Placeholder 4"/>
          <p:cNvSpPr>
            <a:spLocks noGrp="1"/>
          </p:cNvSpPr>
          <p:nvPr>
            <p:ph type="ftr" sz="quarter" idx="11"/>
          </p:nvPr>
        </p:nvSpPr>
        <p:spPr/>
        <p:txBody>
          <a:bodyPr/>
          <a:lstStyle/>
          <a:p>
            <a:r>
              <a:rPr lang="zh-CN" altLang="en-US"/>
              <a:t>第一章　金融工程概述</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24306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20524206-9F15-422D-9F64-5A9B662DAB31}" type="datetime1">
              <a:rPr lang="en-US" altLang="zh-CN" smtClean="0"/>
              <a:t>1/30/2021</a:t>
            </a:fld>
            <a:endParaRPr lang="en-US" dirty="0"/>
          </a:p>
        </p:txBody>
      </p:sp>
      <p:sp>
        <p:nvSpPr>
          <p:cNvPr id="5" name="Footer Placeholder 4"/>
          <p:cNvSpPr>
            <a:spLocks noGrp="1"/>
          </p:cNvSpPr>
          <p:nvPr>
            <p:ph type="ftr" sz="quarter" idx="11"/>
          </p:nvPr>
        </p:nvSpPr>
        <p:spPr>
          <a:xfrm>
            <a:off x="510241" y="5936189"/>
            <a:ext cx="4518959" cy="365125"/>
          </a:xfrm>
        </p:spPr>
        <p:txBody>
          <a:bodyPr/>
          <a:lstStyle/>
          <a:p>
            <a:r>
              <a:rPr lang="zh-CN" altLang="en-US"/>
              <a:t>第一章　金融工程概述</a:t>
            </a:r>
            <a:endParaRPr lang="en-US" dirty="0"/>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9228398"/>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lvl1pPr>
              <a:defRPr b="1"/>
            </a:lvl1pPr>
          </a:lstStyle>
          <a:p>
            <a:r>
              <a:rPr lang="zh-CN" altLang="en-US"/>
              <a:t>单击此处编辑母版标题样式</a:t>
            </a:r>
            <a:endParaRPr lang="en-US" dirty="0"/>
          </a:p>
        </p:txBody>
      </p:sp>
      <p:sp>
        <p:nvSpPr>
          <p:cNvPr id="3" name="Content Placeholder 2"/>
          <p:cNvSpPr>
            <a:spLocks noGrp="1"/>
          </p:cNvSpPr>
          <p:nvPr>
            <p:ph idx="1"/>
          </p:nvPr>
        </p:nvSpPr>
        <p:spPr>
          <a:xfrm>
            <a:off x="208722" y="2246777"/>
            <a:ext cx="8676861" cy="4114266"/>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5367881" y="6453023"/>
            <a:ext cx="2057400" cy="365125"/>
          </a:xfrm>
        </p:spPr>
        <p:txBody>
          <a:bodyPr/>
          <a:lstStyle/>
          <a:p>
            <a:fld id="{C29BC825-B391-490C-A710-6504AF1A188E}" type="datetime1">
              <a:rPr lang="en-US" altLang="zh-CN" smtClean="0"/>
              <a:t>1/30/2021</a:t>
            </a:fld>
            <a:endParaRPr lang="en-US" dirty="0"/>
          </a:p>
        </p:txBody>
      </p:sp>
      <p:sp>
        <p:nvSpPr>
          <p:cNvPr id="5" name="Footer Placeholder 4"/>
          <p:cNvSpPr>
            <a:spLocks noGrp="1"/>
          </p:cNvSpPr>
          <p:nvPr>
            <p:ph type="ftr" sz="quarter" idx="11"/>
          </p:nvPr>
        </p:nvSpPr>
        <p:spPr>
          <a:xfrm>
            <a:off x="533400" y="6453024"/>
            <a:ext cx="4834673" cy="365125"/>
          </a:xfrm>
        </p:spPr>
        <p:txBody>
          <a:bodyPr/>
          <a:lstStyle/>
          <a:p>
            <a:r>
              <a:rPr lang="zh-CN" altLang="en-US"/>
              <a:t>第一章　金融工程概述</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699460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5365810" y="5936188"/>
            <a:ext cx="2057400" cy="365125"/>
          </a:xfrm>
        </p:spPr>
        <p:txBody>
          <a:bodyPr/>
          <a:lstStyle/>
          <a:p>
            <a:fld id="{58F65D0F-0A41-4084-BB3C-0BDC3FF6781E}" type="datetime1">
              <a:rPr lang="en-US" altLang="zh-CN" smtClean="0"/>
              <a:t>1/30/2021</a:t>
            </a:fld>
            <a:endParaRPr lang="en-US" dirty="0"/>
          </a:p>
        </p:txBody>
      </p:sp>
      <p:sp>
        <p:nvSpPr>
          <p:cNvPr id="5" name="Footer Placeholder 4"/>
          <p:cNvSpPr>
            <a:spLocks noGrp="1"/>
          </p:cNvSpPr>
          <p:nvPr>
            <p:ph type="ftr" sz="quarter" idx="11"/>
          </p:nvPr>
        </p:nvSpPr>
        <p:spPr>
          <a:xfrm>
            <a:off x="533400" y="5936189"/>
            <a:ext cx="4834673" cy="365125"/>
          </a:xfrm>
        </p:spPr>
        <p:txBody>
          <a:bodyPr/>
          <a:lstStyle/>
          <a:p>
            <a:r>
              <a:rPr lang="zh-CN" altLang="en-US"/>
              <a:t>第一章　金融工程概述</a:t>
            </a:r>
            <a:endParaRPr lang="en-US" dirty="0"/>
          </a:p>
        </p:txBody>
      </p:sp>
      <p:sp>
        <p:nvSpPr>
          <p:cNvPr id="6" name="Slide Number Placeholder 5"/>
          <p:cNvSpPr>
            <a:spLocks noGrp="1"/>
          </p:cNvSpPr>
          <p:nvPr>
            <p:ph type="sldNum" sz="quarter" idx="12"/>
          </p:nvPr>
        </p:nvSpPr>
        <p:spPr>
          <a:xfrm>
            <a:off x="7856438" y="2869896"/>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7107722"/>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DB81A23-EB33-47B6-9A9B-E827EB3174A8}" type="datetime1">
              <a:rPr lang="en-US" altLang="zh-CN" smtClean="0"/>
              <a:t>1/30/2021</a:t>
            </a:fld>
            <a:endParaRPr lang="en-US" dirty="0"/>
          </a:p>
        </p:txBody>
      </p:sp>
      <p:sp>
        <p:nvSpPr>
          <p:cNvPr id="6" name="Footer Placeholder 5"/>
          <p:cNvSpPr>
            <a:spLocks noGrp="1"/>
          </p:cNvSpPr>
          <p:nvPr>
            <p:ph type="ftr" sz="quarter" idx="11"/>
          </p:nvPr>
        </p:nvSpPr>
        <p:spPr/>
        <p:txBody>
          <a:bodyPr/>
          <a:lstStyle/>
          <a:p>
            <a:r>
              <a:rPr lang="zh-CN" altLang="en-US"/>
              <a:t>第一章　金融工程概述</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1304811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531638" y="3030009"/>
            <a:ext cx="3367045"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061129" y="3030009"/>
            <a:ext cx="3367044"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1FEE7169-39C9-44CA-B907-559919072F85}" type="datetime1">
              <a:rPr lang="en-US" altLang="zh-CN" smtClean="0"/>
              <a:t>1/30/2021</a:t>
            </a:fld>
            <a:endParaRPr lang="en-US" dirty="0"/>
          </a:p>
        </p:txBody>
      </p:sp>
      <p:sp>
        <p:nvSpPr>
          <p:cNvPr id="8" name="Footer Placeholder 7"/>
          <p:cNvSpPr>
            <a:spLocks noGrp="1"/>
          </p:cNvSpPr>
          <p:nvPr>
            <p:ph type="ftr" sz="quarter" idx="11"/>
          </p:nvPr>
        </p:nvSpPr>
        <p:spPr/>
        <p:txBody>
          <a:bodyPr/>
          <a:lstStyle/>
          <a:p>
            <a:r>
              <a:rPr lang="zh-CN" altLang="en-US"/>
              <a:t>第一章　金融工程概述</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712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589F787-12AB-43D3-8E21-AF3D7C2A446F}" type="datetime1">
              <a:rPr lang="en-US" altLang="zh-CN" smtClean="0"/>
              <a:t>1/30/2021</a:t>
            </a:fld>
            <a:endParaRPr lang="en-US" dirty="0"/>
          </a:p>
        </p:txBody>
      </p:sp>
      <p:sp>
        <p:nvSpPr>
          <p:cNvPr id="4" name="Footer Placeholder 3"/>
          <p:cNvSpPr>
            <a:spLocks noGrp="1"/>
          </p:cNvSpPr>
          <p:nvPr>
            <p:ph type="ftr" sz="quarter" idx="11"/>
          </p:nvPr>
        </p:nvSpPr>
        <p:spPr/>
        <p:txBody>
          <a:bodyPr/>
          <a:lstStyle/>
          <a:p>
            <a:r>
              <a:rPr lang="zh-CN" altLang="en-US"/>
              <a:t>第一章　金融工程概述</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0418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81D0C2C-B976-4602-A602-FC6DEEE5061F}" type="datetime1">
              <a:rPr lang="en-US" altLang="zh-CN" smtClean="0"/>
              <a:t>1/30/2021</a:t>
            </a:fld>
            <a:endParaRPr lang="en-US" dirty="0"/>
          </a:p>
        </p:txBody>
      </p:sp>
      <p:sp>
        <p:nvSpPr>
          <p:cNvPr id="3" name="Footer Placeholder 2"/>
          <p:cNvSpPr>
            <a:spLocks noGrp="1"/>
          </p:cNvSpPr>
          <p:nvPr>
            <p:ph type="ftr" sz="quarter" idx="11"/>
          </p:nvPr>
        </p:nvSpPr>
        <p:spPr/>
        <p:txBody>
          <a:bodyPr/>
          <a:lstStyle/>
          <a:p>
            <a:r>
              <a:rPr lang="zh-CN" altLang="en-US"/>
              <a:t>第一章　金融工程概述</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0009097"/>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797F2F6-3564-403F-BC79-965072B77634}" type="datetime1">
              <a:rPr lang="en-US" altLang="zh-CN" smtClean="0"/>
              <a:t>1/30/2021</a:t>
            </a:fld>
            <a:endParaRPr lang="en-US" dirty="0"/>
          </a:p>
        </p:txBody>
      </p:sp>
      <p:sp>
        <p:nvSpPr>
          <p:cNvPr id="6" name="Footer Placeholder 5"/>
          <p:cNvSpPr>
            <a:spLocks noGrp="1"/>
          </p:cNvSpPr>
          <p:nvPr>
            <p:ph type="ftr" sz="quarter" idx="11"/>
          </p:nvPr>
        </p:nvSpPr>
        <p:spPr/>
        <p:txBody>
          <a:bodyPr/>
          <a:lstStyle/>
          <a:p>
            <a:r>
              <a:rPr lang="zh-CN" altLang="en-US"/>
              <a:t>第一章　金融工程概述</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6363827"/>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C021AA8-C092-460A-A91D-86FD4901CB00}" type="datetime1">
              <a:rPr lang="en-US" altLang="zh-CN" smtClean="0"/>
              <a:t>1/30/2021</a:t>
            </a:fld>
            <a:endParaRPr lang="en-US" dirty="0"/>
          </a:p>
        </p:txBody>
      </p:sp>
      <p:sp>
        <p:nvSpPr>
          <p:cNvPr id="6" name="Footer Placeholder 5"/>
          <p:cNvSpPr>
            <a:spLocks noGrp="1"/>
          </p:cNvSpPr>
          <p:nvPr>
            <p:ph type="ftr" sz="quarter" idx="11"/>
          </p:nvPr>
        </p:nvSpPr>
        <p:spPr/>
        <p:txBody>
          <a:bodyPr/>
          <a:lstStyle/>
          <a:p>
            <a:r>
              <a:rPr lang="zh-CN" altLang="en-US"/>
              <a:t>第一章　金融工程概述</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7689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141F68A-695C-4020-8BCA-118200E81927}" type="datetime1">
              <a:rPr lang="en-US" altLang="zh-CN" smtClean="0"/>
              <a:t>1/30/2021</a:t>
            </a:fld>
            <a:endParaRPr lang="en-US" dirty="0"/>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zh-CN" altLang="en-US"/>
              <a:t>第一章　金融工程概述</a:t>
            </a:r>
            <a:endParaRPr lang="en-US" dirty="0"/>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0543437"/>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 id="2147484005" r:id="rId12"/>
    <p:sldLayoutId id="2147484006" r:id="rId13"/>
    <p:sldLayoutId id="2147484007" r:id="rId14"/>
    <p:sldLayoutId id="2147484008" r:id="rId15"/>
    <p:sldLayoutId id="2147484009" r:id="rId16"/>
    <p:sldLayoutId id="2147484010" r:id="rId17"/>
  </p:sldLayoutIdLst>
  <p:hf hd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emf"/><Relationship Id="rId5" Type="http://schemas.openxmlformats.org/officeDocument/2006/relationships/oleObject" Target="../embeddings/oleObject2.bin"/><Relationship Id="rId4" Type="http://schemas.openxmlformats.org/officeDocument/2006/relationships/image" Target="../media/image5.emf"/></Relationships>
</file>

<file path=ppt/slides/_rels/slide2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emf"/><Relationship Id="rId5" Type="http://schemas.openxmlformats.org/officeDocument/2006/relationships/oleObject" Target="../embeddings/oleObject5.bin"/><Relationship Id="rId4" Type="http://schemas.openxmlformats.org/officeDocument/2006/relationships/image" Target="../media/image9.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sz="3600" b="1" dirty="0"/>
              <a:t>第一章　金融工程概述 </a:t>
            </a:r>
          </a:p>
        </p:txBody>
      </p:sp>
      <p:sp>
        <p:nvSpPr>
          <p:cNvPr id="4" name="日期占位符 3"/>
          <p:cNvSpPr>
            <a:spLocks noGrp="1"/>
          </p:cNvSpPr>
          <p:nvPr>
            <p:ph type="dt" sz="half" idx="10"/>
          </p:nvPr>
        </p:nvSpPr>
        <p:spPr/>
        <p:txBody>
          <a:bodyPr/>
          <a:lstStyle/>
          <a:p>
            <a:fld id="{558BE007-C6ED-44AD-A5E8-8C608EC48DAC}" type="datetime1">
              <a:rPr lang="en-US" altLang="zh-CN" smtClean="0"/>
              <a:t>1/30/2021</a:t>
            </a:fld>
            <a:endParaRPr lang="en-US" dirty="0"/>
          </a:p>
        </p:txBody>
      </p:sp>
      <p:sp>
        <p:nvSpPr>
          <p:cNvPr id="5" name="页脚占位符 4"/>
          <p:cNvSpPr>
            <a:spLocks noGrp="1"/>
          </p:cNvSpPr>
          <p:nvPr>
            <p:ph type="ftr" sz="quarter" idx="11"/>
          </p:nvPr>
        </p:nvSpPr>
        <p:spPr/>
        <p:txBody>
          <a:bodyPr/>
          <a:lstStyle/>
          <a:p>
            <a:r>
              <a:rPr lang="zh-CN" altLang="en-US"/>
              <a:t>第一章　金融工程概述</a:t>
            </a:r>
            <a:endParaRPr lang="en-US" dirty="0"/>
          </a:p>
        </p:txBody>
      </p:sp>
      <p:sp>
        <p:nvSpPr>
          <p:cNvPr id="6" name="灯片编号占位符 5"/>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914544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第二节　金融工程的发展背景</a:t>
            </a:r>
            <a:endParaRPr kumimoji="1" lang="zh-CN" altLang="en-US" dirty="0"/>
          </a:p>
        </p:txBody>
      </p:sp>
      <p:sp>
        <p:nvSpPr>
          <p:cNvPr id="3" name="内容占位符 2"/>
          <p:cNvSpPr>
            <a:spLocks noGrp="1"/>
          </p:cNvSpPr>
          <p:nvPr>
            <p:ph idx="1"/>
          </p:nvPr>
        </p:nvSpPr>
        <p:spPr>
          <a:xfrm>
            <a:off x="839972" y="2246777"/>
            <a:ext cx="8045611" cy="4114266"/>
          </a:xfrm>
        </p:spPr>
        <p:txBody>
          <a:bodyPr/>
          <a:lstStyle/>
          <a:p>
            <a:r>
              <a:rPr lang="zh-CN" altLang="zh-CN" b="1" dirty="0"/>
              <a:t>环境诱因</a:t>
            </a:r>
          </a:p>
          <a:p>
            <a:r>
              <a:rPr lang="zh-CN" altLang="zh-CN" b="1" dirty="0"/>
              <a:t>内在动力</a:t>
            </a:r>
          </a:p>
          <a:p>
            <a:r>
              <a:rPr lang="zh-CN" altLang="zh-CN" b="1" dirty="0"/>
              <a:t>理论支持</a:t>
            </a:r>
          </a:p>
          <a:p>
            <a:r>
              <a:rPr lang="zh-CN" altLang="zh-CN" b="1" dirty="0"/>
              <a:t>物质基础</a:t>
            </a:r>
          </a:p>
          <a:p>
            <a:endParaRPr kumimoji="1" lang="zh-CN" altLang="en-US" dirty="0"/>
          </a:p>
        </p:txBody>
      </p:sp>
      <p:sp>
        <p:nvSpPr>
          <p:cNvPr id="4" name="日期占位符 3"/>
          <p:cNvSpPr>
            <a:spLocks noGrp="1"/>
          </p:cNvSpPr>
          <p:nvPr>
            <p:ph type="dt" sz="half" idx="10"/>
          </p:nvPr>
        </p:nvSpPr>
        <p:spPr/>
        <p:txBody>
          <a:bodyPr/>
          <a:lstStyle/>
          <a:p>
            <a:fld id="{36A4D4FC-1899-4ADC-A118-5798097A9727}" type="datetime1">
              <a:rPr lang="en-US" altLang="zh-CN" smtClean="0"/>
              <a:t>1/30/2021</a:t>
            </a:fld>
            <a:endParaRPr lang="en-US" dirty="0"/>
          </a:p>
        </p:txBody>
      </p:sp>
      <p:sp>
        <p:nvSpPr>
          <p:cNvPr id="5" name="页脚占位符 4"/>
          <p:cNvSpPr>
            <a:spLocks noGrp="1"/>
          </p:cNvSpPr>
          <p:nvPr>
            <p:ph type="ftr" sz="quarter" idx="11"/>
          </p:nvPr>
        </p:nvSpPr>
        <p:spPr/>
        <p:txBody>
          <a:bodyPr/>
          <a:lstStyle/>
          <a:p>
            <a:r>
              <a:rPr lang="zh-CN" altLang="en-US"/>
              <a:t>第一章　金融工程概述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t>10</a:t>
            </a:fld>
            <a:endParaRPr lang="en-US" dirty="0"/>
          </a:p>
        </p:txBody>
      </p:sp>
    </p:spTree>
    <p:extLst>
      <p:ext uri="{BB962C8B-B14F-4D97-AF65-F5344CB8AC3E}">
        <p14:creationId xmlns:p14="http://schemas.microsoft.com/office/powerpoint/2010/main" val="1821066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环境诱因</a:t>
            </a:r>
            <a:endParaRPr kumimoji="1" lang="zh-CN" altLang="en-US" dirty="0"/>
          </a:p>
        </p:txBody>
      </p:sp>
      <p:sp>
        <p:nvSpPr>
          <p:cNvPr id="3" name="内容占位符 2"/>
          <p:cNvSpPr>
            <a:spLocks noGrp="1"/>
          </p:cNvSpPr>
          <p:nvPr>
            <p:ph idx="1"/>
          </p:nvPr>
        </p:nvSpPr>
        <p:spPr>
          <a:xfrm>
            <a:off x="208722" y="2246776"/>
            <a:ext cx="8676861" cy="4345409"/>
          </a:xfrm>
        </p:spPr>
        <p:txBody>
          <a:bodyPr>
            <a:normAutofit fontScale="92500" lnSpcReduction="10000"/>
          </a:bodyPr>
          <a:lstStyle/>
          <a:p>
            <a:r>
              <a:rPr lang="en-US" altLang="zh-CN" dirty="0"/>
              <a:t>20</a:t>
            </a:r>
            <a:r>
              <a:rPr lang="zh-CN" altLang="zh-CN" dirty="0"/>
              <a:t>世纪</a:t>
            </a:r>
            <a:r>
              <a:rPr lang="en-US" altLang="zh-CN" dirty="0"/>
              <a:t>70</a:t>
            </a:r>
            <a:r>
              <a:rPr lang="zh-CN" altLang="zh-CN" dirty="0"/>
              <a:t>年代，随着美元的不断贬值，布雷顿森林体系完全崩溃，国际货币制度由固定汇率制走向浮动汇率制。</a:t>
            </a:r>
            <a:endParaRPr lang="zh-CN" altLang="en-US" dirty="0"/>
          </a:p>
          <a:p>
            <a:r>
              <a:rPr lang="en-US" altLang="zh-CN" dirty="0"/>
              <a:t>1973</a:t>
            </a:r>
            <a:r>
              <a:rPr lang="zh-CN" altLang="zh-CN" dirty="0"/>
              <a:t>年和</a:t>
            </a:r>
            <a:r>
              <a:rPr lang="en-US" altLang="zh-CN" dirty="0"/>
              <a:t>1978</a:t>
            </a:r>
            <a:r>
              <a:rPr lang="zh-CN" altLang="zh-CN" dirty="0"/>
              <a:t>年的两次“石油危机”使西方国家的经济陷入滞胀，国际市场的利率变动更加剧烈，利率风险骤然加大。</a:t>
            </a:r>
            <a:endParaRPr lang="zh-CN" altLang="en-US" dirty="0"/>
          </a:p>
          <a:p>
            <a:r>
              <a:rPr lang="zh-CN" altLang="zh-CN" dirty="0"/>
              <a:t>进入</a:t>
            </a:r>
            <a:r>
              <a:rPr lang="en-US" altLang="zh-CN" dirty="0"/>
              <a:t>80</a:t>
            </a:r>
            <a:r>
              <a:rPr lang="zh-CN" altLang="zh-CN" dirty="0"/>
              <a:t>年代以后，主要发达国家不断放松对金融市场的管制，实行金融自由化政策，在促进金融行业自由竞争的同时，也使得市场波动更加频繁、剧烈。</a:t>
            </a:r>
          </a:p>
          <a:p>
            <a:r>
              <a:rPr lang="zh-CN" altLang="zh-CN" dirty="0"/>
              <a:t>面对金融市场上的这一系列的变化，传统的金融工具已无法低成本、高效率地满足投资者的避险需求，于是金融工程开始兴起，在它的带动下，一批以期货、期权、互换为代表的金融衍生产品应运而生。</a:t>
            </a:r>
          </a:p>
          <a:p>
            <a:endParaRPr kumimoji="1" lang="zh-CN" altLang="en-US" dirty="0"/>
          </a:p>
        </p:txBody>
      </p:sp>
      <p:sp>
        <p:nvSpPr>
          <p:cNvPr id="4" name="日期占位符 3"/>
          <p:cNvSpPr>
            <a:spLocks noGrp="1"/>
          </p:cNvSpPr>
          <p:nvPr>
            <p:ph type="dt" sz="half" idx="10"/>
          </p:nvPr>
        </p:nvSpPr>
        <p:spPr/>
        <p:txBody>
          <a:bodyPr/>
          <a:lstStyle/>
          <a:p>
            <a:fld id="{74534255-AF4F-4A88-8CF4-2AC7BCB38F0F}" type="datetime1">
              <a:rPr lang="en-US" altLang="zh-CN" smtClean="0"/>
              <a:t>1/30/2021</a:t>
            </a:fld>
            <a:endParaRPr lang="en-US" dirty="0"/>
          </a:p>
        </p:txBody>
      </p:sp>
      <p:sp>
        <p:nvSpPr>
          <p:cNvPr id="5" name="页脚占位符 4"/>
          <p:cNvSpPr>
            <a:spLocks noGrp="1"/>
          </p:cNvSpPr>
          <p:nvPr>
            <p:ph type="ftr" sz="quarter" idx="11"/>
          </p:nvPr>
        </p:nvSpPr>
        <p:spPr/>
        <p:txBody>
          <a:bodyPr/>
          <a:lstStyle/>
          <a:p>
            <a:r>
              <a:rPr lang="zh-CN" altLang="en-US"/>
              <a:t>第一章　金融工程概述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t>11</a:t>
            </a:fld>
            <a:endParaRPr lang="en-US" dirty="0"/>
          </a:p>
        </p:txBody>
      </p:sp>
    </p:spTree>
    <p:extLst>
      <p:ext uri="{BB962C8B-B14F-4D97-AF65-F5344CB8AC3E}">
        <p14:creationId xmlns:p14="http://schemas.microsoft.com/office/powerpoint/2010/main" val="550245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内在动</a:t>
            </a:r>
            <a:r>
              <a:rPr lang="zh-CN" altLang="en-US" b="1" dirty="0"/>
              <a:t>力</a:t>
            </a:r>
            <a:endParaRPr kumimoji="1" lang="zh-CN" altLang="en-US" dirty="0"/>
          </a:p>
        </p:txBody>
      </p:sp>
      <p:sp>
        <p:nvSpPr>
          <p:cNvPr id="3" name="内容占位符 2"/>
          <p:cNvSpPr>
            <a:spLocks noGrp="1"/>
          </p:cNvSpPr>
          <p:nvPr>
            <p:ph idx="1"/>
          </p:nvPr>
        </p:nvSpPr>
        <p:spPr>
          <a:xfrm>
            <a:off x="208722" y="2246777"/>
            <a:ext cx="8676861" cy="4292246"/>
          </a:xfrm>
        </p:spPr>
        <p:txBody>
          <a:bodyPr>
            <a:normAutofit/>
          </a:bodyPr>
          <a:lstStyle/>
          <a:p>
            <a:r>
              <a:rPr lang="zh-CN" altLang="zh-CN" dirty="0"/>
              <a:t>对于银行等金融机构来说，面临着巨大的市场竞争压力，必须努力拓展新的业务。为了规避风险，并夺回失去的市场份额，银行积极地设计开发金融衍生工具，担当衍生品交易的中介和交易对手，推动了金融工程的发展。</a:t>
            </a:r>
          </a:p>
          <a:p>
            <a:r>
              <a:rPr lang="zh-CN" altLang="zh-CN" dirty="0"/>
              <a:t>银行受到国际监管的压力而进行赢利模式的转型。银行业掀起了表内资产表外化的热潮。而金融衍生品交易就是表外业务的重要内容，可以在无需增加银行资产的情况下，为银行带来丰厚的费用收入，从而成为银行业新的利润增长点。因此，衍生工具的强大魅力吸引了众多金融机构投身其中。</a:t>
            </a:r>
          </a:p>
          <a:p>
            <a:endParaRPr kumimoji="1" lang="zh-CN" altLang="en-US" dirty="0"/>
          </a:p>
        </p:txBody>
      </p:sp>
      <p:sp>
        <p:nvSpPr>
          <p:cNvPr id="4" name="日期占位符 3"/>
          <p:cNvSpPr>
            <a:spLocks noGrp="1"/>
          </p:cNvSpPr>
          <p:nvPr>
            <p:ph type="dt" sz="half" idx="10"/>
          </p:nvPr>
        </p:nvSpPr>
        <p:spPr/>
        <p:txBody>
          <a:bodyPr/>
          <a:lstStyle/>
          <a:p>
            <a:fld id="{1497DABA-13E9-44DC-80D2-CAC4E18C863F}" type="datetime1">
              <a:rPr lang="en-US" altLang="zh-CN" smtClean="0"/>
              <a:t>1/30/2021</a:t>
            </a:fld>
            <a:endParaRPr lang="en-US" dirty="0"/>
          </a:p>
        </p:txBody>
      </p:sp>
      <p:sp>
        <p:nvSpPr>
          <p:cNvPr id="5" name="页脚占位符 4"/>
          <p:cNvSpPr>
            <a:spLocks noGrp="1"/>
          </p:cNvSpPr>
          <p:nvPr>
            <p:ph type="ftr" sz="quarter" idx="11"/>
          </p:nvPr>
        </p:nvSpPr>
        <p:spPr/>
        <p:txBody>
          <a:bodyPr/>
          <a:lstStyle/>
          <a:p>
            <a:r>
              <a:rPr lang="zh-CN" altLang="en-US"/>
              <a:t>第一章　金融工程概述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t>12</a:t>
            </a:fld>
            <a:endParaRPr lang="en-US" dirty="0"/>
          </a:p>
        </p:txBody>
      </p:sp>
    </p:spTree>
    <p:extLst>
      <p:ext uri="{BB962C8B-B14F-4D97-AF65-F5344CB8AC3E}">
        <p14:creationId xmlns:p14="http://schemas.microsoft.com/office/powerpoint/2010/main" val="1104627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理论支持</a:t>
            </a:r>
          </a:p>
        </p:txBody>
      </p:sp>
      <p:sp>
        <p:nvSpPr>
          <p:cNvPr id="3" name="内容占位符 2"/>
          <p:cNvSpPr>
            <a:spLocks noGrp="1"/>
          </p:cNvSpPr>
          <p:nvPr>
            <p:ph idx="1"/>
          </p:nvPr>
        </p:nvSpPr>
        <p:spPr/>
        <p:txBody>
          <a:bodyPr/>
          <a:lstStyle/>
          <a:p>
            <a:r>
              <a:rPr kumimoji="1" lang="zh-CN" altLang="en-US" dirty="0"/>
              <a:t>金融理论的不断发展推动了金融工程的产生和发展。新兴金融工具的开发和金融策略的实施都离不开对金融产品的定价（</a:t>
            </a:r>
            <a:r>
              <a:rPr kumimoji="1" lang="en-US" altLang="zh-CN" dirty="0"/>
              <a:t>pricing</a:t>
            </a:r>
            <a:r>
              <a:rPr kumimoji="1" lang="zh-CN" altLang="en-US" dirty="0"/>
              <a:t>）</a:t>
            </a:r>
          </a:p>
        </p:txBody>
      </p:sp>
      <p:sp>
        <p:nvSpPr>
          <p:cNvPr id="4" name="日期占位符 3"/>
          <p:cNvSpPr>
            <a:spLocks noGrp="1"/>
          </p:cNvSpPr>
          <p:nvPr>
            <p:ph type="dt" sz="half" idx="10"/>
          </p:nvPr>
        </p:nvSpPr>
        <p:spPr/>
        <p:txBody>
          <a:bodyPr/>
          <a:lstStyle/>
          <a:p>
            <a:fld id="{EA40596C-605A-4CD6-A309-22220872B515}" type="datetime1">
              <a:rPr lang="en-US" altLang="zh-CN" smtClean="0"/>
              <a:t>1/30/2021</a:t>
            </a:fld>
            <a:endParaRPr lang="en-US" dirty="0"/>
          </a:p>
        </p:txBody>
      </p:sp>
      <p:sp>
        <p:nvSpPr>
          <p:cNvPr id="5" name="页脚占位符 4"/>
          <p:cNvSpPr>
            <a:spLocks noGrp="1"/>
          </p:cNvSpPr>
          <p:nvPr>
            <p:ph type="ftr" sz="quarter" idx="11"/>
          </p:nvPr>
        </p:nvSpPr>
        <p:spPr/>
        <p:txBody>
          <a:bodyPr/>
          <a:lstStyle/>
          <a:p>
            <a:r>
              <a:rPr lang="zh-CN" altLang="en-US"/>
              <a:t>第一章　金融工程概述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t>13</a:t>
            </a:fld>
            <a:endParaRPr lang="en-US" dirty="0"/>
          </a:p>
        </p:txBody>
      </p:sp>
    </p:spTree>
    <p:extLst>
      <p:ext uri="{BB962C8B-B14F-4D97-AF65-F5344CB8AC3E}">
        <p14:creationId xmlns:p14="http://schemas.microsoft.com/office/powerpoint/2010/main" val="1312994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物质基础</a:t>
            </a:r>
            <a:endParaRPr kumimoji="1" lang="zh-CN" altLang="en-US" dirty="0"/>
          </a:p>
        </p:txBody>
      </p:sp>
      <p:sp>
        <p:nvSpPr>
          <p:cNvPr id="3" name="内容占位符 2"/>
          <p:cNvSpPr>
            <a:spLocks noGrp="1"/>
          </p:cNvSpPr>
          <p:nvPr>
            <p:ph idx="1"/>
          </p:nvPr>
        </p:nvSpPr>
        <p:spPr/>
        <p:txBody>
          <a:bodyPr/>
          <a:lstStyle/>
          <a:p>
            <a:r>
              <a:rPr lang="zh-CN" altLang="zh-CN" dirty="0"/>
              <a:t>以计算机技术为代表的新技术革命为金融工程的产生和发展提供了重要的物质基础和硬件保证，只有在新技术的辅助下，结构复杂的衍生工具交易才能够顺利进行。</a:t>
            </a:r>
            <a:endParaRPr lang="zh-CN" altLang="en-US" dirty="0"/>
          </a:p>
          <a:p>
            <a:r>
              <a:rPr lang="zh-CN" altLang="zh-CN" dirty="0"/>
              <a:t>高效率的信息处理系统能提供有关汇率、利率等经济变量的走势，帮助交易者识别、衡量并监控各种风险，寻找交易机会。</a:t>
            </a:r>
            <a:endParaRPr lang="zh-CN" altLang="en-US" dirty="0"/>
          </a:p>
          <a:p>
            <a:r>
              <a:rPr lang="zh-CN" altLang="zh-CN" dirty="0"/>
              <a:t>金融分析理论的发展，与信息技术的紧密结合，为开发设计和推广金融衍生品奠定了坚实的基础。</a:t>
            </a:r>
          </a:p>
          <a:p>
            <a:endParaRPr kumimoji="1" lang="zh-CN" altLang="en-US" dirty="0"/>
          </a:p>
        </p:txBody>
      </p:sp>
      <p:sp>
        <p:nvSpPr>
          <p:cNvPr id="4" name="日期占位符 3"/>
          <p:cNvSpPr>
            <a:spLocks noGrp="1"/>
          </p:cNvSpPr>
          <p:nvPr>
            <p:ph type="dt" sz="half" idx="10"/>
          </p:nvPr>
        </p:nvSpPr>
        <p:spPr/>
        <p:txBody>
          <a:bodyPr/>
          <a:lstStyle/>
          <a:p>
            <a:fld id="{2A4ADEBB-C845-414F-9882-81B06DBFECE5}" type="datetime1">
              <a:rPr lang="en-US" altLang="zh-CN" smtClean="0"/>
              <a:t>1/30/2021</a:t>
            </a:fld>
            <a:endParaRPr lang="en-US" dirty="0"/>
          </a:p>
        </p:txBody>
      </p:sp>
      <p:sp>
        <p:nvSpPr>
          <p:cNvPr id="5" name="页脚占位符 4"/>
          <p:cNvSpPr>
            <a:spLocks noGrp="1"/>
          </p:cNvSpPr>
          <p:nvPr>
            <p:ph type="ftr" sz="quarter" idx="11"/>
          </p:nvPr>
        </p:nvSpPr>
        <p:spPr/>
        <p:txBody>
          <a:bodyPr/>
          <a:lstStyle/>
          <a:p>
            <a:r>
              <a:rPr lang="zh-CN" altLang="en-US"/>
              <a:t>第一章　金融工程概述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t>14</a:t>
            </a:fld>
            <a:endParaRPr lang="en-US" dirty="0"/>
          </a:p>
        </p:txBody>
      </p:sp>
    </p:spTree>
    <p:extLst>
      <p:ext uri="{BB962C8B-B14F-4D97-AF65-F5344CB8AC3E}">
        <p14:creationId xmlns:p14="http://schemas.microsoft.com/office/powerpoint/2010/main" val="1763794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第三节　金融工程的研究方法</a:t>
            </a:r>
            <a:endParaRPr kumimoji="1" lang="zh-CN" altLang="en-US" dirty="0"/>
          </a:p>
        </p:txBody>
      </p:sp>
      <p:sp>
        <p:nvSpPr>
          <p:cNvPr id="3" name="内容占位符 2"/>
          <p:cNvSpPr>
            <a:spLocks noGrp="1"/>
          </p:cNvSpPr>
          <p:nvPr>
            <p:ph idx="1"/>
          </p:nvPr>
        </p:nvSpPr>
        <p:spPr/>
        <p:txBody>
          <a:bodyPr/>
          <a:lstStyle/>
          <a:p>
            <a:r>
              <a:rPr lang="zh-CN" altLang="zh-CN" b="1" dirty="0"/>
              <a:t>金融产品供求的特点</a:t>
            </a:r>
          </a:p>
          <a:p>
            <a:r>
              <a:rPr lang="zh-CN" altLang="zh-CN" b="1" dirty="0"/>
              <a:t>金融工程的研究方法——货币时间价值</a:t>
            </a:r>
          </a:p>
          <a:p>
            <a:r>
              <a:rPr lang="zh-CN" altLang="zh-CN" b="1" dirty="0"/>
              <a:t>金融工程的研究方法——无套利分析</a:t>
            </a:r>
          </a:p>
          <a:p>
            <a:endParaRPr kumimoji="1" lang="zh-CN" altLang="en-US" dirty="0"/>
          </a:p>
        </p:txBody>
      </p:sp>
      <p:sp>
        <p:nvSpPr>
          <p:cNvPr id="4" name="日期占位符 3"/>
          <p:cNvSpPr>
            <a:spLocks noGrp="1"/>
          </p:cNvSpPr>
          <p:nvPr>
            <p:ph type="dt" sz="half" idx="10"/>
          </p:nvPr>
        </p:nvSpPr>
        <p:spPr/>
        <p:txBody>
          <a:bodyPr/>
          <a:lstStyle/>
          <a:p>
            <a:fld id="{C94BC42D-594B-4F32-AED8-BACD50F45386}" type="datetime1">
              <a:rPr lang="en-US" altLang="zh-CN" smtClean="0"/>
              <a:t>1/30/2021</a:t>
            </a:fld>
            <a:endParaRPr lang="en-US" dirty="0"/>
          </a:p>
        </p:txBody>
      </p:sp>
      <p:sp>
        <p:nvSpPr>
          <p:cNvPr id="5" name="页脚占位符 4"/>
          <p:cNvSpPr>
            <a:spLocks noGrp="1"/>
          </p:cNvSpPr>
          <p:nvPr>
            <p:ph type="ftr" sz="quarter" idx="11"/>
          </p:nvPr>
        </p:nvSpPr>
        <p:spPr/>
        <p:txBody>
          <a:bodyPr/>
          <a:lstStyle/>
          <a:p>
            <a:r>
              <a:rPr lang="zh-CN" altLang="en-US"/>
              <a:t>第一章　金融工程概述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t>15</a:t>
            </a:fld>
            <a:endParaRPr lang="en-US" dirty="0"/>
          </a:p>
        </p:txBody>
      </p:sp>
    </p:spTree>
    <p:extLst>
      <p:ext uri="{BB962C8B-B14F-4D97-AF65-F5344CB8AC3E}">
        <p14:creationId xmlns:p14="http://schemas.microsoft.com/office/powerpoint/2010/main" val="1582152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金融产品供求的特点</a:t>
            </a:r>
            <a:endParaRPr kumimoji="1" lang="zh-CN" altLang="en-US" dirty="0"/>
          </a:p>
        </p:txBody>
      </p:sp>
      <p:sp>
        <p:nvSpPr>
          <p:cNvPr id="3" name="内容占位符 2"/>
          <p:cNvSpPr>
            <a:spLocks noGrp="1"/>
          </p:cNvSpPr>
          <p:nvPr>
            <p:ph idx="1"/>
          </p:nvPr>
        </p:nvSpPr>
        <p:spPr>
          <a:xfrm>
            <a:off x="208722" y="2246777"/>
            <a:ext cx="8676861" cy="4430470"/>
          </a:xfrm>
        </p:spPr>
        <p:txBody>
          <a:bodyPr>
            <a:normAutofit/>
          </a:bodyPr>
          <a:lstStyle/>
          <a:p>
            <a:r>
              <a:rPr lang="zh-CN" altLang="zh-CN" b="1" dirty="0"/>
              <a:t>金融产品供给的特殊性</a:t>
            </a:r>
          </a:p>
          <a:p>
            <a:pPr lvl="1"/>
            <a:r>
              <a:rPr lang="zh-CN" altLang="zh-CN" dirty="0"/>
              <a:t>从供应量上看，普通产品的供给总是有限的，而金融产品的供给则是无限的，特别是在允许卖空的情况下。</a:t>
            </a:r>
          </a:p>
          <a:p>
            <a:r>
              <a:rPr lang="zh-CN" altLang="zh-CN" b="1" dirty="0"/>
              <a:t>金融产品需求的特殊性</a:t>
            </a:r>
          </a:p>
          <a:p>
            <a:pPr lvl="1"/>
            <a:r>
              <a:rPr lang="zh-CN" altLang="zh-CN" dirty="0"/>
              <a:t>从需求量上看，普通产品的需求在短时间内总是有限的，而且变化幅度也不大，但金融产品的需求由于脱离了基本需求因而更容易受到个人信心和预期的影响，呈现易变的特点。</a:t>
            </a:r>
            <a:endParaRPr kumimoji="1" lang="zh-CN" altLang="en-US" dirty="0"/>
          </a:p>
        </p:txBody>
      </p:sp>
      <p:sp>
        <p:nvSpPr>
          <p:cNvPr id="4" name="日期占位符 3"/>
          <p:cNvSpPr>
            <a:spLocks noGrp="1"/>
          </p:cNvSpPr>
          <p:nvPr>
            <p:ph type="dt" sz="half" idx="10"/>
          </p:nvPr>
        </p:nvSpPr>
        <p:spPr/>
        <p:txBody>
          <a:bodyPr/>
          <a:lstStyle/>
          <a:p>
            <a:fld id="{23C8EFD6-54A0-4459-89DF-7A77736EC426}" type="datetime1">
              <a:rPr lang="en-US" altLang="zh-CN" smtClean="0"/>
              <a:t>1/30/2021</a:t>
            </a:fld>
            <a:endParaRPr lang="en-US" dirty="0"/>
          </a:p>
        </p:txBody>
      </p:sp>
      <p:sp>
        <p:nvSpPr>
          <p:cNvPr id="5" name="页脚占位符 4"/>
          <p:cNvSpPr>
            <a:spLocks noGrp="1"/>
          </p:cNvSpPr>
          <p:nvPr>
            <p:ph type="ftr" sz="quarter" idx="11"/>
          </p:nvPr>
        </p:nvSpPr>
        <p:spPr/>
        <p:txBody>
          <a:bodyPr/>
          <a:lstStyle/>
          <a:p>
            <a:r>
              <a:rPr lang="zh-CN" altLang="en-US"/>
              <a:t>第一章　金融工程概述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t>16</a:t>
            </a:fld>
            <a:endParaRPr lang="en-US" dirty="0"/>
          </a:p>
        </p:txBody>
      </p:sp>
    </p:spTree>
    <p:extLst>
      <p:ext uri="{BB962C8B-B14F-4D97-AF65-F5344CB8AC3E}">
        <p14:creationId xmlns:p14="http://schemas.microsoft.com/office/powerpoint/2010/main" val="772970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金融产品供求的特点</a:t>
            </a:r>
            <a:r>
              <a:rPr lang="en-US" altLang="zh-CN" dirty="0"/>
              <a:t>(cont.)</a:t>
            </a:r>
            <a:endParaRPr kumimoji="1"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158747661"/>
              </p:ext>
            </p:extLst>
          </p:nvPr>
        </p:nvGraphicFramePr>
        <p:xfrm>
          <a:off x="531639" y="2105246"/>
          <a:ext cx="8229589" cy="4284922"/>
        </p:xfrm>
        <a:graphic>
          <a:graphicData uri="http://schemas.openxmlformats.org/drawingml/2006/table">
            <a:tbl>
              <a:tblPr firstRow="1" firstCol="1" bandRow="1">
                <a:tableStyleId>{3B4B98B0-60AC-42C2-AFA5-B58CD77FA1E5}</a:tableStyleId>
              </a:tblPr>
              <a:tblGrid>
                <a:gridCol w="1313335">
                  <a:extLst>
                    <a:ext uri="{9D8B030D-6E8A-4147-A177-3AD203B41FA5}">
                      <a16:colId xmlns:a16="http://schemas.microsoft.com/office/drawing/2014/main" val="20000"/>
                    </a:ext>
                  </a:extLst>
                </a:gridCol>
                <a:gridCol w="3171318">
                  <a:extLst>
                    <a:ext uri="{9D8B030D-6E8A-4147-A177-3AD203B41FA5}">
                      <a16:colId xmlns:a16="http://schemas.microsoft.com/office/drawing/2014/main" val="20001"/>
                    </a:ext>
                  </a:extLst>
                </a:gridCol>
                <a:gridCol w="3744936">
                  <a:extLst>
                    <a:ext uri="{9D8B030D-6E8A-4147-A177-3AD203B41FA5}">
                      <a16:colId xmlns:a16="http://schemas.microsoft.com/office/drawing/2014/main" val="20002"/>
                    </a:ext>
                  </a:extLst>
                </a:gridCol>
              </a:tblGrid>
              <a:tr h="779077">
                <a:tc>
                  <a:txBody>
                    <a:bodyPr/>
                    <a:lstStyle/>
                    <a:p>
                      <a:pPr algn="just">
                        <a:lnSpc>
                          <a:spcPct val="150000"/>
                        </a:lnSpc>
                        <a:spcAft>
                          <a:spcPts val="0"/>
                        </a:spcAft>
                      </a:pPr>
                      <a:r>
                        <a:rPr lang="en-US" sz="1800" kern="100">
                          <a:effectLst/>
                        </a:rPr>
                        <a:t> </a:t>
                      </a:r>
                      <a:endParaRPr lang="zh-CN" sz="1800" kern="100">
                        <a:solidFill>
                          <a:srgbClr val="000000"/>
                        </a:solidFill>
                        <a:effectLst/>
                        <a:latin typeface="Times New Roman" charset="0"/>
                        <a:ea typeface="宋体" charset="0"/>
                      </a:endParaRPr>
                    </a:p>
                  </a:txBody>
                  <a:tcPr marL="68580" marR="68580" marT="0" marB="0"/>
                </a:tc>
                <a:tc>
                  <a:txBody>
                    <a:bodyPr/>
                    <a:lstStyle/>
                    <a:p>
                      <a:pPr algn="ctr">
                        <a:lnSpc>
                          <a:spcPct val="150000"/>
                        </a:lnSpc>
                        <a:spcAft>
                          <a:spcPts val="0"/>
                        </a:spcAft>
                      </a:pPr>
                      <a:r>
                        <a:rPr lang="zh-CN" sz="1800" kern="100">
                          <a:effectLst/>
                        </a:rPr>
                        <a:t>普通产品</a:t>
                      </a:r>
                      <a:endParaRPr lang="zh-CN" sz="1800" kern="100">
                        <a:solidFill>
                          <a:srgbClr val="000000"/>
                        </a:solidFill>
                        <a:effectLst/>
                        <a:latin typeface="Times New Roman" charset="0"/>
                        <a:ea typeface="宋体" charset="0"/>
                      </a:endParaRPr>
                    </a:p>
                  </a:txBody>
                  <a:tcPr marL="68580" marR="68580" marT="0" marB="0" anchor="ctr"/>
                </a:tc>
                <a:tc>
                  <a:txBody>
                    <a:bodyPr/>
                    <a:lstStyle/>
                    <a:p>
                      <a:pPr algn="ctr">
                        <a:lnSpc>
                          <a:spcPct val="150000"/>
                        </a:lnSpc>
                        <a:spcAft>
                          <a:spcPts val="0"/>
                        </a:spcAft>
                      </a:pPr>
                      <a:r>
                        <a:rPr lang="zh-CN" sz="1800" kern="100">
                          <a:effectLst/>
                        </a:rPr>
                        <a:t>金融产品</a:t>
                      </a:r>
                    </a:p>
                    <a:p>
                      <a:pPr algn="ctr">
                        <a:lnSpc>
                          <a:spcPct val="150000"/>
                        </a:lnSpc>
                        <a:spcAft>
                          <a:spcPts val="0"/>
                        </a:spcAft>
                      </a:pPr>
                      <a:r>
                        <a:rPr lang="zh-CN" sz="1800" kern="100">
                          <a:effectLst/>
                        </a:rPr>
                        <a:t>（特别是金融衍生品）</a:t>
                      </a:r>
                      <a:endParaRPr lang="zh-CN" sz="1800" kern="100">
                        <a:solidFill>
                          <a:srgbClr val="000000"/>
                        </a:solidFill>
                        <a:effectLst/>
                        <a:latin typeface="Times New Roman" charset="0"/>
                        <a:ea typeface="宋体" charset="0"/>
                      </a:endParaRPr>
                    </a:p>
                  </a:txBody>
                  <a:tcPr marL="68580" marR="68580" marT="0" marB="0"/>
                </a:tc>
                <a:extLst>
                  <a:ext uri="{0D108BD9-81ED-4DB2-BD59-A6C34878D82A}">
                    <a16:rowId xmlns:a16="http://schemas.microsoft.com/office/drawing/2014/main" val="10000"/>
                  </a:ext>
                </a:extLst>
              </a:tr>
              <a:tr h="389538">
                <a:tc>
                  <a:txBody>
                    <a:bodyPr/>
                    <a:lstStyle/>
                    <a:p>
                      <a:pPr algn="just">
                        <a:lnSpc>
                          <a:spcPct val="150000"/>
                        </a:lnSpc>
                        <a:spcAft>
                          <a:spcPts val="0"/>
                        </a:spcAft>
                      </a:pPr>
                      <a:r>
                        <a:rPr lang="zh-CN" sz="1800" kern="100">
                          <a:effectLst/>
                        </a:rPr>
                        <a:t>主要成本</a:t>
                      </a:r>
                      <a:endParaRPr lang="zh-CN" sz="1800" kern="100">
                        <a:solidFill>
                          <a:srgbClr val="000000"/>
                        </a:solidFill>
                        <a:effectLst/>
                        <a:latin typeface="Times New Roman" charset="0"/>
                        <a:ea typeface="宋体" charset="0"/>
                      </a:endParaRPr>
                    </a:p>
                  </a:txBody>
                  <a:tcPr marL="68580" marR="68580" marT="0" marB="0"/>
                </a:tc>
                <a:tc>
                  <a:txBody>
                    <a:bodyPr/>
                    <a:lstStyle/>
                    <a:p>
                      <a:pPr algn="just">
                        <a:lnSpc>
                          <a:spcPct val="150000"/>
                        </a:lnSpc>
                        <a:spcAft>
                          <a:spcPts val="0"/>
                        </a:spcAft>
                      </a:pPr>
                      <a:r>
                        <a:rPr lang="zh-CN" sz="1800" kern="100">
                          <a:effectLst/>
                        </a:rPr>
                        <a:t>原材料，资本，劳动力</a:t>
                      </a:r>
                      <a:endParaRPr lang="zh-CN" sz="1800" kern="100">
                        <a:solidFill>
                          <a:srgbClr val="000000"/>
                        </a:solidFill>
                        <a:effectLst/>
                        <a:latin typeface="Times New Roman" charset="0"/>
                        <a:ea typeface="宋体" charset="0"/>
                      </a:endParaRPr>
                    </a:p>
                  </a:txBody>
                  <a:tcPr marL="68580" marR="68580" marT="0" marB="0"/>
                </a:tc>
                <a:tc>
                  <a:txBody>
                    <a:bodyPr/>
                    <a:lstStyle/>
                    <a:p>
                      <a:pPr algn="just">
                        <a:lnSpc>
                          <a:spcPct val="150000"/>
                        </a:lnSpc>
                        <a:spcAft>
                          <a:spcPts val="0"/>
                        </a:spcAft>
                      </a:pPr>
                      <a:r>
                        <a:rPr lang="zh-CN" sz="1800" kern="100">
                          <a:effectLst/>
                        </a:rPr>
                        <a:t>智力，生产过程几乎无成本</a:t>
                      </a:r>
                      <a:endParaRPr lang="zh-CN" sz="1800" kern="100">
                        <a:solidFill>
                          <a:srgbClr val="000000"/>
                        </a:solidFill>
                        <a:effectLst/>
                        <a:latin typeface="Times New Roman" charset="0"/>
                        <a:ea typeface="宋体" charset="0"/>
                      </a:endParaRPr>
                    </a:p>
                  </a:txBody>
                  <a:tcPr marL="68580" marR="68580" marT="0" marB="0"/>
                </a:tc>
                <a:extLst>
                  <a:ext uri="{0D108BD9-81ED-4DB2-BD59-A6C34878D82A}">
                    <a16:rowId xmlns:a16="http://schemas.microsoft.com/office/drawing/2014/main" val="10001"/>
                  </a:ext>
                </a:extLst>
              </a:tr>
              <a:tr h="389538">
                <a:tc>
                  <a:txBody>
                    <a:bodyPr/>
                    <a:lstStyle/>
                    <a:p>
                      <a:pPr algn="just">
                        <a:lnSpc>
                          <a:spcPct val="150000"/>
                        </a:lnSpc>
                        <a:spcAft>
                          <a:spcPts val="0"/>
                        </a:spcAft>
                      </a:pPr>
                      <a:r>
                        <a:rPr lang="zh-CN" sz="1800" kern="100">
                          <a:effectLst/>
                        </a:rPr>
                        <a:t>制造时间</a:t>
                      </a:r>
                      <a:endParaRPr lang="zh-CN" sz="1800" kern="100">
                        <a:solidFill>
                          <a:srgbClr val="000000"/>
                        </a:solidFill>
                        <a:effectLst/>
                        <a:latin typeface="Times New Roman" charset="0"/>
                        <a:ea typeface="宋体" charset="0"/>
                      </a:endParaRPr>
                    </a:p>
                  </a:txBody>
                  <a:tcPr marL="68580" marR="68580" marT="0" marB="0"/>
                </a:tc>
                <a:tc>
                  <a:txBody>
                    <a:bodyPr/>
                    <a:lstStyle/>
                    <a:p>
                      <a:pPr algn="just">
                        <a:lnSpc>
                          <a:spcPct val="150000"/>
                        </a:lnSpc>
                        <a:spcAft>
                          <a:spcPts val="0"/>
                        </a:spcAft>
                      </a:pPr>
                      <a:r>
                        <a:rPr lang="zh-CN" sz="1800" kern="100">
                          <a:effectLst/>
                        </a:rPr>
                        <a:t>必要的劳动时间</a:t>
                      </a:r>
                      <a:endParaRPr lang="zh-CN" sz="1800" kern="100">
                        <a:solidFill>
                          <a:srgbClr val="000000"/>
                        </a:solidFill>
                        <a:effectLst/>
                        <a:latin typeface="Times New Roman" charset="0"/>
                        <a:ea typeface="宋体" charset="0"/>
                      </a:endParaRPr>
                    </a:p>
                  </a:txBody>
                  <a:tcPr marL="68580" marR="68580" marT="0" marB="0"/>
                </a:tc>
                <a:tc>
                  <a:txBody>
                    <a:bodyPr/>
                    <a:lstStyle/>
                    <a:p>
                      <a:pPr algn="just">
                        <a:lnSpc>
                          <a:spcPct val="150000"/>
                        </a:lnSpc>
                        <a:spcAft>
                          <a:spcPts val="0"/>
                        </a:spcAft>
                      </a:pPr>
                      <a:r>
                        <a:rPr lang="zh-CN" sz="1800" kern="100">
                          <a:effectLst/>
                        </a:rPr>
                        <a:t>几乎可以瞬时产生</a:t>
                      </a:r>
                      <a:endParaRPr lang="zh-CN" sz="1800" kern="100">
                        <a:solidFill>
                          <a:srgbClr val="000000"/>
                        </a:solidFill>
                        <a:effectLst/>
                        <a:latin typeface="Times New Roman" charset="0"/>
                        <a:ea typeface="宋体" charset="0"/>
                      </a:endParaRPr>
                    </a:p>
                  </a:txBody>
                  <a:tcPr marL="68580" marR="68580" marT="0" marB="0"/>
                </a:tc>
                <a:extLst>
                  <a:ext uri="{0D108BD9-81ED-4DB2-BD59-A6C34878D82A}">
                    <a16:rowId xmlns:a16="http://schemas.microsoft.com/office/drawing/2014/main" val="10002"/>
                  </a:ext>
                </a:extLst>
              </a:tr>
              <a:tr h="779077">
                <a:tc>
                  <a:txBody>
                    <a:bodyPr/>
                    <a:lstStyle/>
                    <a:p>
                      <a:pPr algn="just">
                        <a:lnSpc>
                          <a:spcPct val="150000"/>
                        </a:lnSpc>
                        <a:spcAft>
                          <a:spcPts val="0"/>
                        </a:spcAft>
                      </a:pPr>
                      <a:r>
                        <a:rPr lang="zh-CN" sz="1800" kern="100">
                          <a:effectLst/>
                        </a:rPr>
                        <a:t>供应量</a:t>
                      </a:r>
                      <a:endParaRPr lang="zh-CN" sz="1800" kern="100">
                        <a:solidFill>
                          <a:srgbClr val="000000"/>
                        </a:solidFill>
                        <a:effectLst/>
                        <a:latin typeface="Times New Roman" charset="0"/>
                        <a:ea typeface="宋体" charset="0"/>
                      </a:endParaRPr>
                    </a:p>
                  </a:txBody>
                  <a:tcPr marL="68580" marR="68580" marT="0" marB="0"/>
                </a:tc>
                <a:tc>
                  <a:txBody>
                    <a:bodyPr/>
                    <a:lstStyle/>
                    <a:p>
                      <a:pPr algn="just">
                        <a:lnSpc>
                          <a:spcPct val="150000"/>
                        </a:lnSpc>
                        <a:spcAft>
                          <a:spcPts val="0"/>
                        </a:spcAft>
                      </a:pPr>
                      <a:r>
                        <a:rPr lang="zh-CN" sz="1800" kern="100" dirty="0">
                          <a:effectLst/>
                        </a:rPr>
                        <a:t>有限</a:t>
                      </a:r>
                      <a:endParaRPr lang="zh-CN" sz="1800" kern="100" dirty="0">
                        <a:solidFill>
                          <a:srgbClr val="000000"/>
                        </a:solidFill>
                        <a:effectLst/>
                        <a:latin typeface="Times New Roman" charset="0"/>
                        <a:ea typeface="宋体" charset="0"/>
                      </a:endParaRPr>
                    </a:p>
                  </a:txBody>
                  <a:tcPr marL="68580" marR="68580" marT="0" marB="0"/>
                </a:tc>
                <a:tc>
                  <a:txBody>
                    <a:bodyPr/>
                    <a:lstStyle/>
                    <a:p>
                      <a:pPr algn="just">
                        <a:lnSpc>
                          <a:spcPct val="150000"/>
                        </a:lnSpc>
                        <a:spcAft>
                          <a:spcPts val="0"/>
                        </a:spcAft>
                      </a:pPr>
                      <a:r>
                        <a:rPr lang="zh-CN" sz="1800" kern="100">
                          <a:effectLst/>
                        </a:rPr>
                        <a:t>如果允许卖空，而且保证金允许，供应量几乎可以达到无穷大</a:t>
                      </a:r>
                      <a:endParaRPr lang="zh-CN" sz="1800" kern="100">
                        <a:solidFill>
                          <a:srgbClr val="000000"/>
                        </a:solidFill>
                        <a:effectLst/>
                        <a:latin typeface="Times New Roman" charset="0"/>
                        <a:ea typeface="宋体" charset="0"/>
                      </a:endParaRPr>
                    </a:p>
                  </a:txBody>
                  <a:tcPr marL="68580" marR="68580" marT="0" marB="0"/>
                </a:tc>
                <a:extLst>
                  <a:ext uri="{0D108BD9-81ED-4DB2-BD59-A6C34878D82A}">
                    <a16:rowId xmlns:a16="http://schemas.microsoft.com/office/drawing/2014/main" val="10003"/>
                  </a:ext>
                </a:extLst>
              </a:tr>
              <a:tr h="779077">
                <a:tc>
                  <a:txBody>
                    <a:bodyPr/>
                    <a:lstStyle/>
                    <a:p>
                      <a:pPr algn="just">
                        <a:lnSpc>
                          <a:spcPct val="150000"/>
                        </a:lnSpc>
                        <a:spcAft>
                          <a:spcPts val="0"/>
                        </a:spcAft>
                      </a:pPr>
                      <a:r>
                        <a:rPr lang="zh-CN" sz="1800" kern="100">
                          <a:effectLst/>
                        </a:rPr>
                        <a:t>需求的</a:t>
                      </a:r>
                    </a:p>
                    <a:p>
                      <a:pPr algn="just">
                        <a:lnSpc>
                          <a:spcPct val="150000"/>
                        </a:lnSpc>
                        <a:spcAft>
                          <a:spcPts val="0"/>
                        </a:spcAft>
                      </a:pPr>
                      <a:r>
                        <a:rPr lang="zh-CN" sz="1800" kern="100">
                          <a:effectLst/>
                        </a:rPr>
                        <a:t>影响因素</a:t>
                      </a:r>
                      <a:endParaRPr lang="zh-CN" sz="1800" kern="100">
                        <a:solidFill>
                          <a:srgbClr val="000000"/>
                        </a:solidFill>
                        <a:effectLst/>
                        <a:latin typeface="Times New Roman" charset="0"/>
                        <a:ea typeface="宋体" charset="0"/>
                      </a:endParaRPr>
                    </a:p>
                  </a:txBody>
                  <a:tcPr marL="68580" marR="68580" marT="0" marB="0"/>
                </a:tc>
                <a:tc>
                  <a:txBody>
                    <a:bodyPr/>
                    <a:lstStyle/>
                    <a:p>
                      <a:pPr algn="just">
                        <a:lnSpc>
                          <a:spcPct val="150000"/>
                        </a:lnSpc>
                        <a:spcAft>
                          <a:spcPts val="0"/>
                        </a:spcAft>
                      </a:pPr>
                      <a:r>
                        <a:rPr lang="zh-CN" sz="1800" kern="100">
                          <a:effectLst/>
                        </a:rPr>
                        <a:t>与人的生活、生产紧密相关</a:t>
                      </a:r>
                      <a:endParaRPr lang="zh-CN" sz="1800" kern="100">
                        <a:solidFill>
                          <a:srgbClr val="000000"/>
                        </a:solidFill>
                        <a:effectLst/>
                        <a:latin typeface="Times New Roman" charset="0"/>
                        <a:ea typeface="宋体" charset="0"/>
                      </a:endParaRPr>
                    </a:p>
                  </a:txBody>
                  <a:tcPr marL="68580" marR="68580" marT="0" marB="0"/>
                </a:tc>
                <a:tc>
                  <a:txBody>
                    <a:bodyPr/>
                    <a:lstStyle/>
                    <a:p>
                      <a:pPr algn="just">
                        <a:lnSpc>
                          <a:spcPct val="150000"/>
                        </a:lnSpc>
                        <a:spcAft>
                          <a:spcPts val="0"/>
                        </a:spcAft>
                      </a:pPr>
                      <a:r>
                        <a:rPr lang="zh-CN" sz="1800" kern="100">
                          <a:effectLst/>
                        </a:rPr>
                        <a:t>脱离人的基本需求，更容易受个人的信心和预期的影响</a:t>
                      </a:r>
                      <a:endParaRPr lang="zh-CN" sz="1800" kern="100">
                        <a:solidFill>
                          <a:srgbClr val="000000"/>
                        </a:solidFill>
                        <a:effectLst/>
                        <a:latin typeface="Times New Roman" charset="0"/>
                        <a:ea typeface="宋体" charset="0"/>
                      </a:endParaRPr>
                    </a:p>
                  </a:txBody>
                  <a:tcPr marL="68580" marR="68580" marT="0" marB="0"/>
                </a:tc>
                <a:extLst>
                  <a:ext uri="{0D108BD9-81ED-4DB2-BD59-A6C34878D82A}">
                    <a16:rowId xmlns:a16="http://schemas.microsoft.com/office/drawing/2014/main" val="10004"/>
                  </a:ext>
                </a:extLst>
              </a:tr>
              <a:tr h="779077">
                <a:tc>
                  <a:txBody>
                    <a:bodyPr/>
                    <a:lstStyle/>
                    <a:p>
                      <a:pPr algn="just">
                        <a:lnSpc>
                          <a:spcPct val="150000"/>
                        </a:lnSpc>
                        <a:spcAft>
                          <a:spcPts val="0"/>
                        </a:spcAft>
                      </a:pPr>
                      <a:r>
                        <a:rPr lang="zh-CN" sz="1800" kern="100">
                          <a:effectLst/>
                        </a:rPr>
                        <a:t>需求量</a:t>
                      </a:r>
                      <a:endParaRPr lang="zh-CN" sz="1800" kern="100">
                        <a:solidFill>
                          <a:srgbClr val="000000"/>
                        </a:solidFill>
                        <a:effectLst/>
                        <a:latin typeface="Times New Roman" charset="0"/>
                        <a:ea typeface="宋体" charset="0"/>
                      </a:endParaRPr>
                    </a:p>
                  </a:txBody>
                  <a:tcPr marL="68580" marR="68580" marT="0" marB="0"/>
                </a:tc>
                <a:tc>
                  <a:txBody>
                    <a:bodyPr/>
                    <a:lstStyle/>
                    <a:p>
                      <a:pPr algn="just">
                        <a:lnSpc>
                          <a:spcPct val="150000"/>
                        </a:lnSpc>
                        <a:spcAft>
                          <a:spcPts val="0"/>
                        </a:spcAft>
                      </a:pPr>
                      <a:r>
                        <a:rPr lang="zh-CN" sz="1800" kern="100">
                          <a:effectLst/>
                        </a:rPr>
                        <a:t>短时间内有限，且变化幅度小</a:t>
                      </a:r>
                      <a:endParaRPr lang="zh-CN" sz="1800" kern="100">
                        <a:solidFill>
                          <a:srgbClr val="000000"/>
                        </a:solidFill>
                        <a:effectLst/>
                        <a:latin typeface="Times New Roman" charset="0"/>
                        <a:ea typeface="宋体" charset="0"/>
                      </a:endParaRPr>
                    </a:p>
                  </a:txBody>
                  <a:tcPr marL="68580" marR="68580" marT="0" marB="0"/>
                </a:tc>
                <a:tc>
                  <a:txBody>
                    <a:bodyPr/>
                    <a:lstStyle/>
                    <a:p>
                      <a:pPr algn="just">
                        <a:lnSpc>
                          <a:spcPct val="150000"/>
                        </a:lnSpc>
                        <a:spcAft>
                          <a:spcPts val="0"/>
                        </a:spcAft>
                      </a:pPr>
                      <a:r>
                        <a:rPr lang="zh-CN" sz="1800" kern="100">
                          <a:effectLst/>
                        </a:rPr>
                        <a:t>短时间内变化幅度大，瞬间可以达到无穷大，也可以变为零</a:t>
                      </a:r>
                      <a:endParaRPr lang="zh-CN" sz="1800" kern="100">
                        <a:solidFill>
                          <a:srgbClr val="000000"/>
                        </a:solidFill>
                        <a:effectLst/>
                        <a:latin typeface="Times New Roman" charset="0"/>
                        <a:ea typeface="宋体" charset="0"/>
                      </a:endParaRPr>
                    </a:p>
                  </a:txBody>
                  <a:tcPr marL="68580" marR="68580" marT="0" marB="0"/>
                </a:tc>
                <a:extLst>
                  <a:ext uri="{0D108BD9-81ED-4DB2-BD59-A6C34878D82A}">
                    <a16:rowId xmlns:a16="http://schemas.microsoft.com/office/drawing/2014/main" val="10005"/>
                  </a:ext>
                </a:extLst>
              </a:tr>
              <a:tr h="389538">
                <a:tc>
                  <a:txBody>
                    <a:bodyPr/>
                    <a:lstStyle/>
                    <a:p>
                      <a:pPr algn="just">
                        <a:lnSpc>
                          <a:spcPct val="150000"/>
                        </a:lnSpc>
                        <a:spcAft>
                          <a:spcPts val="0"/>
                        </a:spcAft>
                      </a:pPr>
                      <a:r>
                        <a:rPr lang="zh-CN" sz="1800" kern="100">
                          <a:effectLst/>
                        </a:rPr>
                        <a:t>功能</a:t>
                      </a:r>
                      <a:endParaRPr lang="zh-CN" sz="1800" kern="100">
                        <a:solidFill>
                          <a:srgbClr val="000000"/>
                        </a:solidFill>
                        <a:effectLst/>
                        <a:latin typeface="Times New Roman" charset="0"/>
                        <a:ea typeface="宋体" charset="0"/>
                      </a:endParaRPr>
                    </a:p>
                  </a:txBody>
                  <a:tcPr marL="68580" marR="68580" marT="0" marB="0"/>
                </a:tc>
                <a:tc>
                  <a:txBody>
                    <a:bodyPr/>
                    <a:lstStyle/>
                    <a:p>
                      <a:pPr algn="just">
                        <a:lnSpc>
                          <a:spcPct val="150000"/>
                        </a:lnSpc>
                        <a:spcAft>
                          <a:spcPts val="0"/>
                        </a:spcAft>
                      </a:pPr>
                      <a:r>
                        <a:rPr lang="zh-CN" sz="1800" kern="100">
                          <a:effectLst/>
                        </a:rPr>
                        <a:t>使用</a:t>
                      </a:r>
                      <a:endParaRPr lang="zh-CN" sz="1800" kern="100">
                        <a:solidFill>
                          <a:srgbClr val="000000"/>
                        </a:solidFill>
                        <a:effectLst/>
                        <a:latin typeface="Times New Roman" charset="0"/>
                        <a:ea typeface="宋体" charset="0"/>
                      </a:endParaRPr>
                    </a:p>
                  </a:txBody>
                  <a:tcPr marL="68580" marR="68580" marT="0" marB="0"/>
                </a:tc>
                <a:tc>
                  <a:txBody>
                    <a:bodyPr/>
                    <a:lstStyle/>
                    <a:p>
                      <a:pPr algn="just">
                        <a:lnSpc>
                          <a:spcPct val="150000"/>
                        </a:lnSpc>
                        <a:spcAft>
                          <a:spcPts val="0"/>
                        </a:spcAft>
                      </a:pPr>
                      <a:r>
                        <a:rPr lang="zh-CN" sz="1800" kern="100" dirty="0">
                          <a:effectLst/>
                        </a:rPr>
                        <a:t>投资或投机</a:t>
                      </a:r>
                      <a:endParaRPr lang="zh-CN" sz="1800" kern="100" dirty="0">
                        <a:solidFill>
                          <a:srgbClr val="000000"/>
                        </a:solidFill>
                        <a:effectLst/>
                        <a:latin typeface="Times New Roman" charset="0"/>
                        <a:ea typeface="宋体" charset="0"/>
                      </a:endParaRPr>
                    </a:p>
                  </a:txBody>
                  <a:tcPr marL="68580" marR="68580" marT="0" marB="0"/>
                </a:tc>
                <a:extLst>
                  <a:ext uri="{0D108BD9-81ED-4DB2-BD59-A6C34878D82A}">
                    <a16:rowId xmlns:a16="http://schemas.microsoft.com/office/drawing/2014/main" val="10006"/>
                  </a:ext>
                </a:extLst>
              </a:tr>
            </a:tbl>
          </a:graphicData>
        </a:graphic>
      </p:graphicFrame>
      <p:sp>
        <p:nvSpPr>
          <p:cNvPr id="3" name="日期占位符 2"/>
          <p:cNvSpPr>
            <a:spLocks noGrp="1"/>
          </p:cNvSpPr>
          <p:nvPr>
            <p:ph type="dt" sz="half" idx="10"/>
          </p:nvPr>
        </p:nvSpPr>
        <p:spPr/>
        <p:txBody>
          <a:bodyPr/>
          <a:lstStyle/>
          <a:p>
            <a:fld id="{CE7A2BEF-4333-4D85-A9A7-87E14426FF59}" type="datetime1">
              <a:rPr lang="en-US" altLang="zh-CN" smtClean="0"/>
              <a:t>1/30/2021</a:t>
            </a:fld>
            <a:endParaRPr lang="en-US" dirty="0"/>
          </a:p>
        </p:txBody>
      </p:sp>
      <p:sp>
        <p:nvSpPr>
          <p:cNvPr id="5" name="页脚占位符 4"/>
          <p:cNvSpPr>
            <a:spLocks noGrp="1"/>
          </p:cNvSpPr>
          <p:nvPr>
            <p:ph type="ftr" sz="quarter" idx="11"/>
          </p:nvPr>
        </p:nvSpPr>
        <p:spPr/>
        <p:txBody>
          <a:bodyPr/>
          <a:lstStyle/>
          <a:p>
            <a:r>
              <a:rPr lang="zh-CN" altLang="en-US"/>
              <a:t>第一章　金融工程概述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t>17</a:t>
            </a:fld>
            <a:endParaRPr lang="en-US" dirty="0"/>
          </a:p>
        </p:txBody>
      </p:sp>
    </p:spTree>
    <p:extLst>
      <p:ext uri="{BB962C8B-B14F-4D97-AF65-F5344CB8AC3E}">
        <p14:creationId xmlns:p14="http://schemas.microsoft.com/office/powerpoint/2010/main" val="51245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金融产品供求的特点</a:t>
            </a:r>
            <a:r>
              <a:rPr lang="en-US" altLang="zh-CN" dirty="0"/>
              <a:t>(cont.)</a:t>
            </a:r>
            <a:endParaRPr kumimoji="1" lang="zh-CN" altLang="en-US" dirty="0"/>
          </a:p>
        </p:txBody>
      </p:sp>
      <p:sp>
        <p:nvSpPr>
          <p:cNvPr id="3" name="内容占位符 2"/>
          <p:cNvSpPr>
            <a:spLocks noGrp="1"/>
          </p:cNvSpPr>
          <p:nvPr>
            <p:ph idx="1"/>
          </p:nvPr>
        </p:nvSpPr>
        <p:spPr/>
        <p:txBody>
          <a:bodyPr>
            <a:normAutofit/>
          </a:bodyPr>
          <a:lstStyle/>
          <a:p>
            <a:r>
              <a:rPr lang="zh-CN" altLang="zh-CN" dirty="0"/>
              <a:t>金融产品供求的特殊性，决定了金融产品往往很难利用供求关系直接进行定价，而是要通过风险</a:t>
            </a:r>
            <a:r>
              <a:rPr lang="en-US" altLang="zh-CN" dirty="0"/>
              <a:t>/</a:t>
            </a:r>
            <a:r>
              <a:rPr lang="zh-CN" altLang="zh-CN" dirty="0"/>
              <a:t>收益的均衡或者无套利定价原则进行定价。</a:t>
            </a:r>
          </a:p>
          <a:p>
            <a:r>
              <a:rPr lang="zh-CN" altLang="zh-CN" dirty="0"/>
              <a:t>对于股票、固定收益债券等一般金融产品，其定价主要是通过收益与风险的均衡进行的。比如，对于股票的定价，往往要使用资本资产定价模型等相关定价方法；对债券等金融资产，往往要使用净现金流模型等方法定价。</a:t>
            </a:r>
          </a:p>
          <a:p>
            <a:r>
              <a:rPr lang="zh-CN" altLang="zh-CN" dirty="0"/>
              <a:t>而对于金融衍生产品的定价主要是通过无套利定价原则进行的。</a:t>
            </a:r>
            <a:endParaRPr kumimoji="1" lang="zh-CN" altLang="en-US" dirty="0"/>
          </a:p>
        </p:txBody>
      </p:sp>
      <p:sp>
        <p:nvSpPr>
          <p:cNvPr id="4" name="日期占位符 3"/>
          <p:cNvSpPr>
            <a:spLocks noGrp="1"/>
          </p:cNvSpPr>
          <p:nvPr>
            <p:ph type="dt" sz="half" idx="10"/>
          </p:nvPr>
        </p:nvSpPr>
        <p:spPr/>
        <p:txBody>
          <a:bodyPr/>
          <a:lstStyle/>
          <a:p>
            <a:fld id="{98A5F6D0-0B2D-4EFC-8840-D6EA2378B28B}" type="datetime1">
              <a:rPr lang="en-US" altLang="zh-CN" smtClean="0"/>
              <a:t>1/30/2021</a:t>
            </a:fld>
            <a:endParaRPr lang="en-US" dirty="0"/>
          </a:p>
        </p:txBody>
      </p:sp>
      <p:sp>
        <p:nvSpPr>
          <p:cNvPr id="5" name="页脚占位符 4"/>
          <p:cNvSpPr>
            <a:spLocks noGrp="1"/>
          </p:cNvSpPr>
          <p:nvPr>
            <p:ph type="ftr" sz="quarter" idx="11"/>
          </p:nvPr>
        </p:nvSpPr>
        <p:spPr/>
        <p:txBody>
          <a:bodyPr/>
          <a:lstStyle/>
          <a:p>
            <a:r>
              <a:rPr lang="zh-CN" altLang="en-US"/>
              <a:t>第一章　金融工程概述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t>18</a:t>
            </a:fld>
            <a:endParaRPr lang="en-US" dirty="0"/>
          </a:p>
        </p:txBody>
      </p:sp>
    </p:spTree>
    <p:extLst>
      <p:ext uri="{BB962C8B-B14F-4D97-AF65-F5344CB8AC3E}">
        <p14:creationId xmlns:p14="http://schemas.microsoft.com/office/powerpoint/2010/main" val="1046370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2800" dirty="0"/>
              <a:t>金融工程的研究方法——货币时间价值 </a:t>
            </a:r>
            <a:endParaRPr kumimoji="1" lang="zh-CN" altLang="en-US" sz="2800" dirty="0"/>
          </a:p>
        </p:txBody>
      </p:sp>
      <p:sp>
        <p:nvSpPr>
          <p:cNvPr id="3" name="内容占位符 2"/>
          <p:cNvSpPr>
            <a:spLocks noGrp="1"/>
          </p:cNvSpPr>
          <p:nvPr>
            <p:ph idx="1"/>
          </p:nvPr>
        </p:nvSpPr>
        <p:spPr/>
        <p:txBody>
          <a:bodyPr/>
          <a:lstStyle/>
          <a:p>
            <a:r>
              <a:rPr lang="zh-CN" altLang="zh-CN" dirty="0"/>
              <a:t>在金融的相关分析研究中，我们不能把不同时期的现金数额进行直接加总，因为各期现金的比较没有基准，这样的加总是毫无意义的。</a:t>
            </a:r>
            <a:endParaRPr lang="zh-CN" altLang="en-US" dirty="0"/>
          </a:p>
          <a:p>
            <a:r>
              <a:rPr lang="zh-CN" altLang="zh-CN" dirty="0"/>
              <a:t>为了解决这个问题，我们需要通过求现值或终值的方式，使得不同期的现金数额在经过相关的调整和转换后，可以在一个基准上进行计算和比较。 </a:t>
            </a:r>
            <a:endParaRPr kumimoji="1" lang="zh-CN" altLang="en-US" dirty="0"/>
          </a:p>
        </p:txBody>
      </p:sp>
      <p:sp>
        <p:nvSpPr>
          <p:cNvPr id="4" name="日期占位符 3"/>
          <p:cNvSpPr>
            <a:spLocks noGrp="1"/>
          </p:cNvSpPr>
          <p:nvPr>
            <p:ph type="dt" sz="half" idx="10"/>
          </p:nvPr>
        </p:nvSpPr>
        <p:spPr/>
        <p:txBody>
          <a:bodyPr/>
          <a:lstStyle/>
          <a:p>
            <a:fld id="{ECF3AC58-0DB1-459F-A8D9-C8E290B9EAC1}" type="datetime1">
              <a:rPr lang="en-US" altLang="zh-CN" smtClean="0"/>
              <a:t>1/30/2021</a:t>
            </a:fld>
            <a:endParaRPr lang="en-US" dirty="0"/>
          </a:p>
        </p:txBody>
      </p:sp>
      <p:sp>
        <p:nvSpPr>
          <p:cNvPr id="5" name="页脚占位符 4"/>
          <p:cNvSpPr>
            <a:spLocks noGrp="1"/>
          </p:cNvSpPr>
          <p:nvPr>
            <p:ph type="ftr" sz="quarter" idx="11"/>
          </p:nvPr>
        </p:nvSpPr>
        <p:spPr/>
        <p:txBody>
          <a:bodyPr/>
          <a:lstStyle/>
          <a:p>
            <a:r>
              <a:rPr lang="zh-CN" altLang="en-US"/>
              <a:t>第一章　金融工程概述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t>19</a:t>
            </a:fld>
            <a:endParaRPr lang="en-US" dirty="0"/>
          </a:p>
        </p:txBody>
      </p:sp>
    </p:spTree>
    <p:extLst>
      <p:ext uri="{BB962C8B-B14F-4D97-AF65-F5344CB8AC3E}">
        <p14:creationId xmlns:p14="http://schemas.microsoft.com/office/powerpoint/2010/main" val="1520982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本章内容</a:t>
            </a:r>
          </a:p>
        </p:txBody>
      </p:sp>
      <p:sp>
        <p:nvSpPr>
          <p:cNvPr id="3" name="内容占位符 2"/>
          <p:cNvSpPr>
            <a:spLocks noGrp="1"/>
          </p:cNvSpPr>
          <p:nvPr>
            <p:ph idx="1"/>
          </p:nvPr>
        </p:nvSpPr>
        <p:spPr/>
        <p:txBody>
          <a:bodyPr/>
          <a:lstStyle/>
          <a:p>
            <a:r>
              <a:rPr lang="zh-CN" altLang="zh-CN" dirty="0"/>
              <a:t>金融工程的含义</a:t>
            </a:r>
            <a:endParaRPr lang="zh-CN" altLang="en-US" dirty="0"/>
          </a:p>
          <a:p>
            <a:r>
              <a:rPr lang="zh-CN" altLang="zh-CN" dirty="0"/>
              <a:t>金融工程的发展背景 </a:t>
            </a:r>
            <a:endParaRPr lang="zh-CN" altLang="en-US" dirty="0"/>
          </a:p>
          <a:p>
            <a:r>
              <a:rPr lang="zh-CN" altLang="zh-CN" dirty="0"/>
              <a:t>金融工程的研究方法 </a:t>
            </a:r>
            <a:endParaRPr lang="zh-CN" altLang="en-US" dirty="0"/>
          </a:p>
          <a:p>
            <a:endParaRPr kumimoji="1" lang="zh-CN" altLang="en-US" dirty="0"/>
          </a:p>
        </p:txBody>
      </p:sp>
      <p:sp>
        <p:nvSpPr>
          <p:cNvPr id="4" name="日期占位符 3"/>
          <p:cNvSpPr>
            <a:spLocks noGrp="1"/>
          </p:cNvSpPr>
          <p:nvPr>
            <p:ph type="dt" sz="half" idx="10"/>
          </p:nvPr>
        </p:nvSpPr>
        <p:spPr/>
        <p:txBody>
          <a:bodyPr/>
          <a:lstStyle/>
          <a:p>
            <a:fld id="{25630A82-1988-46C4-941F-6AB98770357A}" type="datetime1">
              <a:rPr lang="en-US" altLang="zh-CN" smtClean="0"/>
              <a:t>1/30/2021</a:t>
            </a:fld>
            <a:endParaRPr lang="en-US" dirty="0"/>
          </a:p>
        </p:txBody>
      </p:sp>
      <p:sp>
        <p:nvSpPr>
          <p:cNvPr id="5" name="页脚占位符 4"/>
          <p:cNvSpPr>
            <a:spLocks noGrp="1"/>
          </p:cNvSpPr>
          <p:nvPr>
            <p:ph type="ftr" sz="quarter" idx="11"/>
          </p:nvPr>
        </p:nvSpPr>
        <p:spPr/>
        <p:txBody>
          <a:bodyPr/>
          <a:lstStyle/>
          <a:p>
            <a:r>
              <a:rPr lang="zh-CN" altLang="en-US"/>
              <a:t>第一章　金融工程概述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t>2</a:t>
            </a:fld>
            <a:endParaRPr lang="en-US" dirty="0"/>
          </a:p>
        </p:txBody>
      </p:sp>
    </p:spTree>
    <p:extLst>
      <p:ext uri="{BB962C8B-B14F-4D97-AF65-F5344CB8AC3E}">
        <p14:creationId xmlns:p14="http://schemas.microsoft.com/office/powerpoint/2010/main" val="756898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终值</a:t>
            </a:r>
            <a:endParaRPr kumimoji="1" lang="zh-CN" altLang="en-US" dirty="0"/>
          </a:p>
        </p:txBody>
      </p:sp>
      <p:sp>
        <p:nvSpPr>
          <p:cNvPr id="3" name="内容占位符 2"/>
          <p:cNvSpPr>
            <a:spLocks noGrp="1"/>
          </p:cNvSpPr>
          <p:nvPr>
            <p:ph idx="1"/>
          </p:nvPr>
        </p:nvSpPr>
        <p:spPr/>
        <p:txBody>
          <a:bodyPr/>
          <a:lstStyle/>
          <a:p>
            <a:r>
              <a:rPr lang="zh-CN" altLang="zh-CN" dirty="0"/>
              <a:t>将当前时刻的现金价值换算成未来时刻的价值，这个过程称作求终值（</a:t>
            </a:r>
            <a:r>
              <a:rPr lang="en-US" altLang="zh-CN" dirty="0"/>
              <a:t>Future Value, FV</a:t>
            </a:r>
            <a:r>
              <a:rPr lang="zh-CN" altLang="zh-CN" dirty="0"/>
              <a:t>）</a:t>
            </a:r>
            <a:endParaRPr lang="zh-CN" altLang="en-US" dirty="0"/>
          </a:p>
          <a:p>
            <a:r>
              <a:rPr lang="zh-CN" altLang="zh-CN" dirty="0"/>
              <a:t>当前有</a:t>
            </a:r>
            <a:r>
              <a:rPr lang="en-US" altLang="zh-CN" dirty="0"/>
              <a:t>$1000</a:t>
            </a:r>
            <a:r>
              <a:rPr lang="zh-CN" altLang="zh-CN" dirty="0"/>
              <a:t>，将这笔钱存入银行，年利率为</a:t>
            </a:r>
            <a:r>
              <a:rPr lang="en-US" altLang="zh-CN" dirty="0"/>
              <a:t>5%</a:t>
            </a:r>
            <a:r>
              <a:rPr lang="zh-CN" altLang="zh-CN" dirty="0"/>
              <a:t>，如果存款时间为</a:t>
            </a:r>
            <a:r>
              <a:rPr lang="en-US" altLang="zh-CN" dirty="0"/>
              <a:t>1</a:t>
            </a:r>
            <a:r>
              <a:rPr lang="zh-CN" altLang="zh-CN" dirty="0"/>
              <a:t>年，则</a:t>
            </a:r>
            <a:r>
              <a:rPr lang="en-US" altLang="zh-CN" dirty="0"/>
              <a:t>1</a:t>
            </a:r>
            <a:r>
              <a:rPr lang="zh-CN" altLang="zh-CN" dirty="0"/>
              <a:t>年后可得到的本利和等于</a:t>
            </a:r>
            <a:r>
              <a:rPr lang="en-US" altLang="zh-CN" dirty="0"/>
              <a:t>$1050</a:t>
            </a:r>
            <a:endParaRPr lang="zh-CN" altLang="en-US" dirty="0"/>
          </a:p>
          <a:p>
            <a:pPr lvl="1"/>
            <a:r>
              <a:rPr lang="zh-CN" altLang="zh-CN" dirty="0"/>
              <a:t>称当前的</a:t>
            </a:r>
            <a:r>
              <a:rPr lang="en-US" altLang="zh-CN" dirty="0"/>
              <a:t>$1000</a:t>
            </a:r>
            <a:r>
              <a:rPr lang="zh-CN" altLang="zh-CN" dirty="0"/>
              <a:t>在</a:t>
            </a:r>
            <a:r>
              <a:rPr lang="en-US" altLang="zh-CN" dirty="0"/>
              <a:t>1</a:t>
            </a:r>
            <a:r>
              <a:rPr lang="zh-CN" altLang="zh-CN" dirty="0"/>
              <a:t>年后的终值等于</a:t>
            </a:r>
            <a:r>
              <a:rPr lang="en-US" altLang="zh-CN" dirty="0"/>
              <a:t>$1050</a:t>
            </a:r>
            <a:endParaRPr lang="zh-CN" altLang="zh-CN" dirty="0"/>
          </a:p>
          <a:p>
            <a:pPr lvl="1"/>
            <a:endParaRPr lang="zh-CN" altLang="en-US" dirty="0"/>
          </a:p>
          <a:p>
            <a:endParaRPr kumimoji="1" lang="zh-CN" altLang="en-US" dirty="0"/>
          </a:p>
        </p:txBody>
      </p:sp>
      <p:pic>
        <p:nvPicPr>
          <p:cNvPr id="4" name="图片 3" descr="C:\Documents and Settings\james\桌面\绘图5.emf"/>
          <p:cNvPicPr/>
          <p:nvPr/>
        </p:nvPicPr>
        <p:blipFill>
          <a:blip r:embed="rId2"/>
          <a:srcRect/>
          <a:stretch>
            <a:fillRect/>
          </a:stretch>
        </p:blipFill>
        <p:spPr bwMode="auto">
          <a:xfrm>
            <a:off x="1351182" y="4817217"/>
            <a:ext cx="6391939" cy="1955726"/>
          </a:xfrm>
          <a:prstGeom prst="rect">
            <a:avLst/>
          </a:prstGeom>
          <a:solidFill>
            <a:schemeClr val="bg1"/>
          </a:solidFill>
          <a:ln w="9525">
            <a:noFill/>
            <a:miter lim="800000"/>
            <a:headEnd/>
            <a:tailEnd/>
          </a:ln>
        </p:spPr>
      </p:pic>
      <p:sp>
        <p:nvSpPr>
          <p:cNvPr id="5" name="日期占位符 4"/>
          <p:cNvSpPr>
            <a:spLocks noGrp="1"/>
          </p:cNvSpPr>
          <p:nvPr>
            <p:ph type="dt" sz="half" idx="10"/>
          </p:nvPr>
        </p:nvSpPr>
        <p:spPr/>
        <p:txBody>
          <a:bodyPr/>
          <a:lstStyle/>
          <a:p>
            <a:fld id="{93E7A39A-C7E8-42FC-B61C-E8F3A0F01669}" type="datetime1">
              <a:rPr lang="en-US" altLang="zh-CN" smtClean="0"/>
              <a:t>1/30/2021</a:t>
            </a:fld>
            <a:endParaRPr lang="en-US" dirty="0"/>
          </a:p>
        </p:txBody>
      </p:sp>
      <p:sp>
        <p:nvSpPr>
          <p:cNvPr id="6" name="页脚占位符 5"/>
          <p:cNvSpPr>
            <a:spLocks noGrp="1"/>
          </p:cNvSpPr>
          <p:nvPr>
            <p:ph type="ftr" sz="quarter" idx="11"/>
          </p:nvPr>
        </p:nvSpPr>
        <p:spPr/>
        <p:txBody>
          <a:bodyPr/>
          <a:lstStyle/>
          <a:p>
            <a:r>
              <a:rPr lang="zh-CN" altLang="en-US"/>
              <a:t>第一章　金融工程概述</a:t>
            </a:r>
            <a:endParaRPr lang="en-US" dirty="0"/>
          </a:p>
        </p:txBody>
      </p:sp>
      <p:sp>
        <p:nvSpPr>
          <p:cNvPr id="7" name="灯片编号占位符 6"/>
          <p:cNvSpPr>
            <a:spLocks noGrp="1"/>
          </p:cNvSpPr>
          <p:nvPr>
            <p:ph type="sldNum" sz="quarter" idx="12"/>
          </p:nvPr>
        </p:nvSpPr>
        <p:spPr/>
        <p:txBody>
          <a:bodyPr/>
          <a:lstStyle/>
          <a:p>
            <a:fld id="{E97799C9-84D9-46D2-A11E-BCF8A720529D}" type="slidenum">
              <a:rPr lang="en-US" smtClean="0"/>
              <a:t>20</a:t>
            </a:fld>
            <a:endParaRPr lang="en-US" dirty="0"/>
          </a:p>
        </p:txBody>
      </p:sp>
    </p:spTree>
    <p:extLst>
      <p:ext uri="{BB962C8B-B14F-4D97-AF65-F5344CB8AC3E}">
        <p14:creationId xmlns:p14="http://schemas.microsoft.com/office/powerpoint/2010/main" val="1089653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终值</a:t>
            </a:r>
            <a:r>
              <a:rPr lang="en-US" altLang="zh-CN" dirty="0"/>
              <a:t>(cont.)</a:t>
            </a:r>
            <a:endParaRPr kumimoji="1" lang="zh-CN" altLang="en-US" dirty="0"/>
          </a:p>
        </p:txBody>
      </p:sp>
      <p:sp>
        <p:nvSpPr>
          <p:cNvPr id="3" name="内容占位符 2"/>
          <p:cNvSpPr>
            <a:spLocks noGrp="1"/>
          </p:cNvSpPr>
          <p:nvPr>
            <p:ph idx="1"/>
          </p:nvPr>
        </p:nvSpPr>
        <p:spPr/>
        <p:txBody>
          <a:bodyPr/>
          <a:lstStyle/>
          <a:p>
            <a:r>
              <a:rPr lang="zh-CN" altLang="zh-CN" dirty="0"/>
              <a:t>单利（</a:t>
            </a:r>
            <a:r>
              <a:rPr lang="en-US" altLang="zh-CN" dirty="0"/>
              <a:t>Simple Interest</a:t>
            </a:r>
            <a:r>
              <a:rPr lang="zh-CN" altLang="zh-CN" dirty="0"/>
              <a:t>）计息</a:t>
            </a:r>
            <a:endParaRPr lang="en-US" altLang="zh-CN" dirty="0"/>
          </a:p>
          <a:p>
            <a:endParaRPr kumimoji="1" lang="en-US" altLang="zh-CN" dirty="0"/>
          </a:p>
          <a:p>
            <a:r>
              <a:rPr lang="zh-CN" altLang="zh-CN" dirty="0"/>
              <a:t>复利（</a:t>
            </a:r>
            <a:r>
              <a:rPr lang="en-US" altLang="zh-CN" dirty="0"/>
              <a:t>Compound Interest</a:t>
            </a:r>
            <a:r>
              <a:rPr lang="zh-CN" altLang="zh-CN" dirty="0"/>
              <a:t>）计息</a:t>
            </a:r>
            <a:endParaRPr lang="en-US" altLang="zh-CN" dirty="0"/>
          </a:p>
          <a:p>
            <a:endParaRPr lang="en-US" altLang="zh-CN" dirty="0"/>
          </a:p>
          <a:p>
            <a:r>
              <a:rPr lang="zh-CN" altLang="en-US" dirty="0"/>
              <a:t>连续</a:t>
            </a:r>
            <a:r>
              <a:rPr lang="zh-CN" altLang="zh-CN" dirty="0"/>
              <a:t>复利（</a:t>
            </a:r>
            <a:r>
              <a:rPr lang="en-US" altLang="zh-CN" dirty="0"/>
              <a:t>Continuous Compound Interest</a:t>
            </a:r>
            <a:r>
              <a:rPr lang="zh-CN" altLang="zh-CN" dirty="0"/>
              <a:t>）计息 </a:t>
            </a:r>
            <a:endParaRPr kumimoji="1"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63653128"/>
              </p:ext>
            </p:extLst>
          </p:nvPr>
        </p:nvGraphicFramePr>
        <p:xfrm>
          <a:off x="2286000" y="2941638"/>
          <a:ext cx="2620963" cy="476250"/>
        </p:xfrm>
        <a:graphic>
          <a:graphicData uri="http://schemas.openxmlformats.org/presentationml/2006/ole">
            <mc:AlternateContent xmlns:mc="http://schemas.openxmlformats.org/markup-compatibility/2006">
              <mc:Choice xmlns:v="urn:schemas-microsoft-com:vml" Requires="v">
                <p:oleObj spid="_x0000_s1066" name="Equation" r:id="rId3" imgW="1117600" imgH="203200" progId="Equation.DSMT4">
                  <p:embed/>
                </p:oleObj>
              </mc:Choice>
              <mc:Fallback>
                <p:oleObj name="Equation" r:id="rId3" imgW="1117600" imgH="203200" progId="Equation.DSMT4">
                  <p:embed/>
                  <p:pic>
                    <p:nvPicPr>
                      <p:cNvPr id="0" name=""/>
                      <p:cNvPicPr/>
                      <p:nvPr/>
                    </p:nvPicPr>
                    <p:blipFill>
                      <a:blip r:embed="rId4"/>
                      <a:stretch>
                        <a:fillRect/>
                      </a:stretch>
                    </p:blipFill>
                    <p:spPr>
                      <a:xfrm>
                        <a:off x="2286000" y="2941638"/>
                        <a:ext cx="2620963" cy="47625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281268682"/>
              </p:ext>
            </p:extLst>
          </p:nvPr>
        </p:nvGraphicFramePr>
        <p:xfrm>
          <a:off x="2404598" y="3967163"/>
          <a:ext cx="2382837" cy="565150"/>
        </p:xfrm>
        <a:graphic>
          <a:graphicData uri="http://schemas.openxmlformats.org/presentationml/2006/ole">
            <mc:AlternateContent xmlns:mc="http://schemas.openxmlformats.org/markup-compatibility/2006">
              <mc:Choice xmlns:v="urn:schemas-microsoft-com:vml" Requires="v">
                <p:oleObj spid="_x0000_s1067" name="Equation" r:id="rId5" imgW="1016000" imgH="241300" progId="Equation.DSMT4">
                  <p:embed/>
                </p:oleObj>
              </mc:Choice>
              <mc:Fallback>
                <p:oleObj name="Equation" r:id="rId5" imgW="1016000" imgH="241300" progId="Equation.DSMT4">
                  <p:embed/>
                  <p:pic>
                    <p:nvPicPr>
                      <p:cNvPr id="0" name=""/>
                      <p:cNvPicPr/>
                      <p:nvPr/>
                    </p:nvPicPr>
                    <p:blipFill>
                      <a:blip r:embed="rId6"/>
                      <a:stretch>
                        <a:fillRect/>
                      </a:stretch>
                    </p:blipFill>
                    <p:spPr>
                      <a:xfrm>
                        <a:off x="2404598" y="3967163"/>
                        <a:ext cx="2382837" cy="56515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969574409"/>
              </p:ext>
            </p:extLst>
          </p:nvPr>
        </p:nvGraphicFramePr>
        <p:xfrm>
          <a:off x="2241550" y="5316538"/>
          <a:ext cx="2711450" cy="474662"/>
        </p:xfrm>
        <a:graphic>
          <a:graphicData uri="http://schemas.openxmlformats.org/presentationml/2006/ole">
            <mc:AlternateContent xmlns:mc="http://schemas.openxmlformats.org/markup-compatibility/2006">
              <mc:Choice xmlns:v="urn:schemas-microsoft-com:vml" Requires="v">
                <p:oleObj spid="_x0000_s1068" name="Equation" r:id="rId7" imgW="1155700" imgH="203200" progId="Equation.DSMT4">
                  <p:embed/>
                </p:oleObj>
              </mc:Choice>
              <mc:Fallback>
                <p:oleObj name="Equation" r:id="rId7" imgW="1155700" imgH="203200" progId="Equation.DSMT4">
                  <p:embed/>
                  <p:pic>
                    <p:nvPicPr>
                      <p:cNvPr id="0" name=""/>
                      <p:cNvPicPr/>
                      <p:nvPr/>
                    </p:nvPicPr>
                    <p:blipFill>
                      <a:blip r:embed="rId8"/>
                      <a:stretch>
                        <a:fillRect/>
                      </a:stretch>
                    </p:blipFill>
                    <p:spPr>
                      <a:xfrm>
                        <a:off x="2241550" y="5316538"/>
                        <a:ext cx="2711450" cy="474662"/>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E0488CE8-7192-40B7-ACA2-9DC0446ADBA5}" type="datetime1">
              <a:rPr lang="en-US" altLang="zh-CN" smtClean="0"/>
              <a:t>1/30/2021</a:t>
            </a:fld>
            <a:endParaRPr lang="en-US" dirty="0"/>
          </a:p>
        </p:txBody>
      </p:sp>
      <p:sp>
        <p:nvSpPr>
          <p:cNvPr id="8" name="页脚占位符 7"/>
          <p:cNvSpPr>
            <a:spLocks noGrp="1"/>
          </p:cNvSpPr>
          <p:nvPr>
            <p:ph type="ftr" sz="quarter" idx="11"/>
          </p:nvPr>
        </p:nvSpPr>
        <p:spPr/>
        <p:txBody>
          <a:bodyPr/>
          <a:lstStyle/>
          <a:p>
            <a:r>
              <a:rPr lang="zh-CN" altLang="en-US"/>
              <a:t>第一章　金融工程概述</a:t>
            </a:r>
            <a:endParaRPr lang="en-US" dirty="0"/>
          </a:p>
        </p:txBody>
      </p:sp>
      <p:sp>
        <p:nvSpPr>
          <p:cNvPr id="9" name="灯片编号占位符 8"/>
          <p:cNvSpPr>
            <a:spLocks noGrp="1"/>
          </p:cNvSpPr>
          <p:nvPr>
            <p:ph type="sldNum" sz="quarter" idx="12"/>
          </p:nvPr>
        </p:nvSpPr>
        <p:spPr/>
        <p:txBody>
          <a:bodyPr/>
          <a:lstStyle/>
          <a:p>
            <a:fld id="{E97799C9-84D9-46D2-A11E-BCF8A720529D}" type="slidenum">
              <a:rPr lang="en-US" smtClean="0"/>
              <a:t>21</a:t>
            </a:fld>
            <a:endParaRPr lang="en-US" dirty="0"/>
          </a:p>
        </p:txBody>
      </p:sp>
    </p:spTree>
    <p:extLst>
      <p:ext uri="{BB962C8B-B14F-4D97-AF65-F5344CB8AC3E}">
        <p14:creationId xmlns:p14="http://schemas.microsoft.com/office/powerpoint/2010/main" val="168057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现值</a:t>
            </a:r>
            <a:endParaRPr kumimoji="1" lang="zh-CN" altLang="en-US" dirty="0"/>
          </a:p>
        </p:txBody>
      </p:sp>
      <p:sp>
        <p:nvSpPr>
          <p:cNvPr id="3" name="内容占位符 2"/>
          <p:cNvSpPr>
            <a:spLocks noGrp="1"/>
          </p:cNvSpPr>
          <p:nvPr>
            <p:ph idx="1"/>
          </p:nvPr>
        </p:nvSpPr>
        <p:spPr/>
        <p:txBody>
          <a:bodyPr/>
          <a:lstStyle/>
          <a:p>
            <a:r>
              <a:rPr lang="zh-CN" altLang="zh-CN" dirty="0"/>
              <a:t>将未来时刻的现金价值换算成当前时刻的价值，这个过程称作求现值（</a:t>
            </a:r>
            <a:r>
              <a:rPr lang="en-US" altLang="zh-CN" dirty="0"/>
              <a:t>Present Value, PV</a:t>
            </a:r>
            <a:r>
              <a:rPr lang="zh-CN" altLang="zh-CN" dirty="0"/>
              <a:t>）</a:t>
            </a:r>
            <a:endParaRPr lang="en-US" altLang="zh-CN" dirty="0"/>
          </a:p>
          <a:p>
            <a:r>
              <a:rPr lang="zh-CN" altLang="zh-CN" dirty="0"/>
              <a:t>现值的计算称作贴现或折现（</a:t>
            </a:r>
            <a:r>
              <a:rPr lang="en-US" altLang="zh-CN" dirty="0"/>
              <a:t>Discount</a:t>
            </a:r>
            <a:r>
              <a:rPr lang="zh-CN" altLang="zh-CN" dirty="0"/>
              <a:t>）；相应的利率称作贴现率或折现率（</a:t>
            </a:r>
            <a:r>
              <a:rPr lang="en-US" altLang="zh-CN" dirty="0"/>
              <a:t>Discount Rate</a:t>
            </a:r>
            <a:r>
              <a:rPr lang="zh-CN" altLang="zh-CN"/>
              <a:t>） </a:t>
            </a:r>
            <a:endParaRPr lang="en-US" altLang="zh-CN" dirty="0"/>
          </a:p>
          <a:p>
            <a:endParaRPr kumimoji="1" lang="zh-CN" altLang="en-US" dirty="0"/>
          </a:p>
        </p:txBody>
      </p:sp>
      <p:sp>
        <p:nvSpPr>
          <p:cNvPr id="5"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5"/>
          <p:cNvSpPr>
            <a:spLocks noChangeArrowheads="1"/>
          </p:cNvSpPr>
          <p:nvPr/>
        </p:nvSpPr>
        <p:spPr bwMode="auto">
          <a:xfrm>
            <a:off x="0" y="1765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 name="图片 6" descr="C:\Documents and Settings\james\桌面\绘图3.emf"/>
          <p:cNvPicPr/>
          <p:nvPr/>
        </p:nvPicPr>
        <p:blipFill>
          <a:blip r:embed="rId2">
            <a:alphaModFix/>
          </a:blip>
          <a:srcRect/>
          <a:stretch>
            <a:fillRect/>
          </a:stretch>
        </p:blipFill>
        <p:spPr bwMode="auto">
          <a:xfrm>
            <a:off x="208722" y="4432861"/>
            <a:ext cx="8763304" cy="2257584"/>
          </a:xfrm>
          <a:prstGeom prst="rect">
            <a:avLst/>
          </a:prstGeom>
          <a:solidFill>
            <a:schemeClr val="bg1"/>
          </a:solidFill>
          <a:ln w="9525">
            <a:noFill/>
            <a:miter lim="800000"/>
            <a:headEnd/>
            <a:tailEnd/>
          </a:ln>
        </p:spPr>
      </p:pic>
      <p:sp>
        <p:nvSpPr>
          <p:cNvPr id="4" name="日期占位符 3"/>
          <p:cNvSpPr>
            <a:spLocks noGrp="1"/>
          </p:cNvSpPr>
          <p:nvPr>
            <p:ph type="dt" sz="half" idx="10"/>
          </p:nvPr>
        </p:nvSpPr>
        <p:spPr/>
        <p:txBody>
          <a:bodyPr/>
          <a:lstStyle/>
          <a:p>
            <a:fld id="{91D7C20D-5339-401D-8CC8-825792B99293}" type="datetime1">
              <a:rPr lang="en-US" altLang="zh-CN" smtClean="0"/>
              <a:t>1/30/2021</a:t>
            </a:fld>
            <a:endParaRPr lang="en-US" dirty="0"/>
          </a:p>
        </p:txBody>
      </p:sp>
      <p:sp>
        <p:nvSpPr>
          <p:cNvPr id="8" name="页脚占位符 7"/>
          <p:cNvSpPr>
            <a:spLocks noGrp="1"/>
          </p:cNvSpPr>
          <p:nvPr>
            <p:ph type="ftr" sz="quarter" idx="11"/>
          </p:nvPr>
        </p:nvSpPr>
        <p:spPr/>
        <p:txBody>
          <a:bodyPr/>
          <a:lstStyle/>
          <a:p>
            <a:r>
              <a:rPr lang="zh-CN" altLang="en-US"/>
              <a:t>第一章　金融工程概述</a:t>
            </a:r>
            <a:endParaRPr lang="en-US" dirty="0"/>
          </a:p>
        </p:txBody>
      </p:sp>
      <p:sp>
        <p:nvSpPr>
          <p:cNvPr id="9" name="灯片编号占位符 8"/>
          <p:cNvSpPr>
            <a:spLocks noGrp="1"/>
          </p:cNvSpPr>
          <p:nvPr>
            <p:ph type="sldNum" sz="quarter" idx="12"/>
          </p:nvPr>
        </p:nvSpPr>
        <p:spPr/>
        <p:txBody>
          <a:bodyPr/>
          <a:lstStyle/>
          <a:p>
            <a:fld id="{E97799C9-84D9-46D2-A11E-BCF8A720529D}" type="slidenum">
              <a:rPr lang="en-US" smtClean="0"/>
              <a:t>22</a:t>
            </a:fld>
            <a:endParaRPr lang="en-US" dirty="0"/>
          </a:p>
        </p:txBody>
      </p:sp>
    </p:spTree>
    <p:extLst>
      <p:ext uri="{BB962C8B-B14F-4D97-AF65-F5344CB8AC3E}">
        <p14:creationId xmlns:p14="http://schemas.microsoft.com/office/powerpoint/2010/main" val="1038626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现值</a:t>
            </a:r>
            <a:r>
              <a:rPr lang="en-US" altLang="zh-CN" dirty="0"/>
              <a:t>(cont.)</a:t>
            </a:r>
            <a:endParaRPr kumimoji="1" lang="zh-CN" altLang="en-US" dirty="0"/>
          </a:p>
        </p:txBody>
      </p:sp>
      <p:sp>
        <p:nvSpPr>
          <p:cNvPr id="3" name="内容占位符 2"/>
          <p:cNvSpPr>
            <a:spLocks noGrp="1"/>
          </p:cNvSpPr>
          <p:nvPr>
            <p:ph idx="1"/>
          </p:nvPr>
        </p:nvSpPr>
        <p:spPr/>
        <p:txBody>
          <a:bodyPr/>
          <a:lstStyle/>
          <a:p>
            <a:r>
              <a:rPr lang="zh-CN" altLang="zh-CN" dirty="0"/>
              <a:t>复利</a:t>
            </a:r>
            <a:r>
              <a:rPr lang="zh-CN" altLang="en-US" dirty="0"/>
              <a:t>情形</a:t>
            </a:r>
            <a:endParaRPr lang="en-US" altLang="zh-CN" dirty="0"/>
          </a:p>
          <a:p>
            <a:endParaRPr lang="en-US" altLang="zh-CN" dirty="0"/>
          </a:p>
          <a:p>
            <a:r>
              <a:rPr lang="zh-CN" altLang="en-US" dirty="0"/>
              <a:t>连续</a:t>
            </a:r>
            <a:r>
              <a:rPr lang="zh-CN" altLang="zh-CN" dirty="0"/>
              <a:t>复利</a:t>
            </a:r>
            <a:r>
              <a:rPr lang="zh-CN" altLang="en-US" dirty="0"/>
              <a:t>情形</a:t>
            </a:r>
            <a:endParaRPr kumimoji="1"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896132981"/>
              </p:ext>
            </p:extLst>
          </p:nvPr>
        </p:nvGraphicFramePr>
        <p:xfrm>
          <a:off x="2371725" y="2057400"/>
          <a:ext cx="2590800" cy="1395413"/>
        </p:xfrm>
        <a:graphic>
          <a:graphicData uri="http://schemas.openxmlformats.org/presentationml/2006/ole">
            <mc:AlternateContent xmlns:mc="http://schemas.openxmlformats.org/markup-compatibility/2006">
              <mc:Choice xmlns:v="urn:schemas-microsoft-com:vml" Requires="v">
                <p:oleObj spid="_x0000_s2065" name="Equation" r:id="rId3" imgW="825500" imgH="444500" progId="Equation.DSMT4">
                  <p:embed/>
                </p:oleObj>
              </mc:Choice>
              <mc:Fallback>
                <p:oleObj name="Equation" r:id="rId3" imgW="825500" imgH="444500" progId="Equation.DSMT4">
                  <p:embed/>
                  <p:pic>
                    <p:nvPicPr>
                      <p:cNvPr id="0" name=""/>
                      <p:cNvPicPr/>
                      <p:nvPr/>
                    </p:nvPicPr>
                    <p:blipFill>
                      <a:blip r:embed="rId4"/>
                      <a:stretch>
                        <a:fillRect/>
                      </a:stretch>
                    </p:blipFill>
                    <p:spPr>
                      <a:xfrm>
                        <a:off x="2371725" y="2057400"/>
                        <a:ext cx="2590800" cy="139541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834235663"/>
              </p:ext>
            </p:extLst>
          </p:nvPr>
        </p:nvGraphicFramePr>
        <p:xfrm>
          <a:off x="1743075" y="4186238"/>
          <a:ext cx="4186238" cy="704850"/>
        </p:xfrm>
        <a:graphic>
          <a:graphicData uri="http://schemas.openxmlformats.org/presentationml/2006/ole">
            <mc:AlternateContent xmlns:mc="http://schemas.openxmlformats.org/markup-compatibility/2006">
              <mc:Choice xmlns:v="urn:schemas-microsoft-com:vml" Requires="v">
                <p:oleObj spid="_x0000_s2066" name="Equation" r:id="rId5" imgW="1206500" imgH="203200" progId="Equation.DSMT4">
                  <p:embed/>
                </p:oleObj>
              </mc:Choice>
              <mc:Fallback>
                <p:oleObj name="Equation" r:id="rId5" imgW="1206500" imgH="203200" progId="Equation.DSMT4">
                  <p:embed/>
                  <p:pic>
                    <p:nvPicPr>
                      <p:cNvPr id="0" name=""/>
                      <p:cNvPicPr/>
                      <p:nvPr/>
                    </p:nvPicPr>
                    <p:blipFill>
                      <a:blip r:embed="rId6"/>
                      <a:stretch>
                        <a:fillRect/>
                      </a:stretch>
                    </p:blipFill>
                    <p:spPr>
                      <a:xfrm>
                        <a:off x="1743075" y="4186238"/>
                        <a:ext cx="4186238" cy="704850"/>
                      </a:xfrm>
                      <a:prstGeom prst="rect">
                        <a:avLst/>
                      </a:prstGeom>
                    </p:spPr>
                  </p:pic>
                </p:oleObj>
              </mc:Fallback>
            </mc:AlternateContent>
          </a:graphicData>
        </a:graphic>
      </p:graphicFrame>
      <p:sp>
        <p:nvSpPr>
          <p:cNvPr id="6" name="日期占位符 5"/>
          <p:cNvSpPr>
            <a:spLocks noGrp="1"/>
          </p:cNvSpPr>
          <p:nvPr>
            <p:ph type="dt" sz="half" idx="10"/>
          </p:nvPr>
        </p:nvSpPr>
        <p:spPr/>
        <p:txBody>
          <a:bodyPr/>
          <a:lstStyle/>
          <a:p>
            <a:fld id="{E48C468E-B0E1-4790-BDF2-6C1598983C57}" type="datetime1">
              <a:rPr lang="en-US" altLang="zh-CN" smtClean="0"/>
              <a:t>1/30/2021</a:t>
            </a:fld>
            <a:endParaRPr lang="en-US" dirty="0"/>
          </a:p>
        </p:txBody>
      </p:sp>
      <p:sp>
        <p:nvSpPr>
          <p:cNvPr id="7" name="页脚占位符 6"/>
          <p:cNvSpPr>
            <a:spLocks noGrp="1"/>
          </p:cNvSpPr>
          <p:nvPr>
            <p:ph type="ftr" sz="quarter" idx="11"/>
          </p:nvPr>
        </p:nvSpPr>
        <p:spPr/>
        <p:txBody>
          <a:bodyPr/>
          <a:lstStyle/>
          <a:p>
            <a:r>
              <a:rPr lang="zh-CN" altLang="en-US"/>
              <a:t>第一章　金融工程概述</a:t>
            </a:r>
            <a:endParaRPr lang="en-US" dirty="0"/>
          </a:p>
        </p:txBody>
      </p:sp>
      <p:sp>
        <p:nvSpPr>
          <p:cNvPr id="8" name="灯片编号占位符 7"/>
          <p:cNvSpPr>
            <a:spLocks noGrp="1"/>
          </p:cNvSpPr>
          <p:nvPr>
            <p:ph type="sldNum" sz="quarter" idx="12"/>
          </p:nvPr>
        </p:nvSpPr>
        <p:spPr/>
        <p:txBody>
          <a:bodyPr/>
          <a:lstStyle/>
          <a:p>
            <a:fld id="{E97799C9-84D9-46D2-A11E-BCF8A720529D}" type="slidenum">
              <a:rPr lang="en-US" smtClean="0"/>
              <a:t>23</a:t>
            </a:fld>
            <a:endParaRPr lang="en-US" dirty="0"/>
          </a:p>
        </p:txBody>
      </p:sp>
    </p:spTree>
    <p:extLst>
      <p:ext uri="{BB962C8B-B14F-4D97-AF65-F5344CB8AC3E}">
        <p14:creationId xmlns:p14="http://schemas.microsoft.com/office/powerpoint/2010/main" val="93189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3200" dirty="0"/>
              <a:t>金融工程的研究方法——无套利分析 </a:t>
            </a:r>
            <a:endParaRPr kumimoji="1" lang="zh-CN" altLang="en-US" sz="3200" dirty="0"/>
          </a:p>
        </p:txBody>
      </p:sp>
      <p:sp>
        <p:nvSpPr>
          <p:cNvPr id="3" name="内容占位符 2"/>
          <p:cNvSpPr>
            <a:spLocks noGrp="1"/>
          </p:cNvSpPr>
          <p:nvPr>
            <p:ph idx="1"/>
          </p:nvPr>
        </p:nvSpPr>
        <p:spPr/>
        <p:txBody>
          <a:bodyPr/>
          <a:lstStyle/>
          <a:p>
            <a:r>
              <a:rPr lang="zh-CN" altLang="zh-CN" dirty="0"/>
              <a:t>套利（</a:t>
            </a:r>
            <a:r>
              <a:rPr lang="en-US" altLang="zh-CN" dirty="0"/>
              <a:t>Arbitrage</a:t>
            </a:r>
            <a:r>
              <a:rPr lang="zh-CN" altLang="zh-CN" dirty="0"/>
              <a:t>），是指在某项金融资产的交易中，交易者可以在不需要期初投资支出的条件下获取无风险的报酬。 </a:t>
            </a:r>
            <a:endParaRPr lang="en-US" altLang="zh-CN" dirty="0"/>
          </a:p>
          <a:p>
            <a:r>
              <a:rPr lang="zh-CN" altLang="zh-CN" dirty="0"/>
              <a:t>无套利分析是金融工程面向产品设计、开发、定价和交易中的基本分析技术。</a:t>
            </a:r>
            <a:endParaRPr kumimoji="1" lang="zh-CN" altLang="en-US" dirty="0"/>
          </a:p>
        </p:txBody>
      </p:sp>
      <p:sp>
        <p:nvSpPr>
          <p:cNvPr id="4" name="日期占位符 3"/>
          <p:cNvSpPr>
            <a:spLocks noGrp="1"/>
          </p:cNvSpPr>
          <p:nvPr>
            <p:ph type="dt" sz="half" idx="10"/>
          </p:nvPr>
        </p:nvSpPr>
        <p:spPr>
          <a:xfrm>
            <a:off x="5367881" y="6453023"/>
            <a:ext cx="2057400" cy="365125"/>
          </a:xfrm>
        </p:spPr>
        <p:txBody>
          <a:bodyPr/>
          <a:lstStyle/>
          <a:p>
            <a:fld id="{6B663CDD-64B1-4D28-A63D-130AF2325180}" type="datetime1">
              <a:rPr lang="en-US" altLang="zh-CN" smtClean="0"/>
              <a:t>1/30/2021</a:t>
            </a:fld>
            <a:endParaRPr lang="en-US" dirty="0"/>
          </a:p>
        </p:txBody>
      </p:sp>
      <p:sp>
        <p:nvSpPr>
          <p:cNvPr id="5" name="页脚占位符 4"/>
          <p:cNvSpPr>
            <a:spLocks noGrp="1"/>
          </p:cNvSpPr>
          <p:nvPr>
            <p:ph type="ftr" sz="quarter" idx="11"/>
          </p:nvPr>
        </p:nvSpPr>
        <p:spPr/>
        <p:txBody>
          <a:bodyPr/>
          <a:lstStyle/>
          <a:p>
            <a:r>
              <a:rPr lang="zh-CN" altLang="en-US"/>
              <a:t>第一章　金融工程概述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t>24</a:t>
            </a:fld>
            <a:endParaRPr lang="en-US" dirty="0"/>
          </a:p>
        </p:txBody>
      </p:sp>
    </p:spTree>
    <p:extLst>
      <p:ext uri="{BB962C8B-B14F-4D97-AF65-F5344CB8AC3E}">
        <p14:creationId xmlns:p14="http://schemas.microsoft.com/office/powerpoint/2010/main" val="181271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第一节　金融工程的含义</a:t>
            </a:r>
          </a:p>
        </p:txBody>
      </p:sp>
      <p:sp>
        <p:nvSpPr>
          <p:cNvPr id="3" name="内容占位符 2"/>
          <p:cNvSpPr>
            <a:spLocks noGrp="1"/>
          </p:cNvSpPr>
          <p:nvPr>
            <p:ph idx="1"/>
          </p:nvPr>
        </p:nvSpPr>
        <p:spPr/>
        <p:txBody>
          <a:bodyPr/>
          <a:lstStyle/>
          <a:p>
            <a:r>
              <a:rPr lang="zh-CN" altLang="zh-CN" dirty="0"/>
              <a:t>什么是金融工程 </a:t>
            </a:r>
            <a:endParaRPr lang="zh-CN" altLang="en-US" dirty="0"/>
          </a:p>
          <a:p>
            <a:r>
              <a:rPr lang="zh-CN" altLang="zh-CN" dirty="0"/>
              <a:t>金融工程和风险 </a:t>
            </a:r>
            <a:endParaRPr lang="zh-CN" altLang="en-US" dirty="0"/>
          </a:p>
          <a:p>
            <a:r>
              <a:rPr kumimoji="1" lang="zh-CN" altLang="en-US" dirty="0"/>
              <a:t>金融衍生工具</a:t>
            </a:r>
          </a:p>
          <a:p>
            <a:endParaRPr kumimoji="1" lang="zh-CN" altLang="en-US" dirty="0"/>
          </a:p>
        </p:txBody>
      </p:sp>
      <p:sp>
        <p:nvSpPr>
          <p:cNvPr id="4" name="日期占位符 3"/>
          <p:cNvSpPr>
            <a:spLocks noGrp="1"/>
          </p:cNvSpPr>
          <p:nvPr>
            <p:ph type="dt" sz="half" idx="10"/>
          </p:nvPr>
        </p:nvSpPr>
        <p:spPr/>
        <p:txBody>
          <a:bodyPr/>
          <a:lstStyle/>
          <a:p>
            <a:fld id="{9818372A-2778-4A1C-9E6C-FA85E1F3E42E}" type="datetime1">
              <a:rPr lang="en-US" altLang="zh-CN" smtClean="0"/>
              <a:t>1/30/2021</a:t>
            </a:fld>
            <a:endParaRPr lang="en-US" dirty="0"/>
          </a:p>
        </p:txBody>
      </p:sp>
      <p:sp>
        <p:nvSpPr>
          <p:cNvPr id="5" name="页脚占位符 4"/>
          <p:cNvSpPr>
            <a:spLocks noGrp="1"/>
          </p:cNvSpPr>
          <p:nvPr>
            <p:ph type="ftr" sz="quarter" idx="11"/>
          </p:nvPr>
        </p:nvSpPr>
        <p:spPr/>
        <p:txBody>
          <a:bodyPr/>
          <a:lstStyle/>
          <a:p>
            <a:r>
              <a:rPr lang="zh-CN" altLang="en-US"/>
              <a:t>第一章　金融工程概述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t>3</a:t>
            </a:fld>
            <a:endParaRPr lang="en-US" dirty="0"/>
          </a:p>
        </p:txBody>
      </p:sp>
    </p:spTree>
    <p:extLst>
      <p:ext uri="{BB962C8B-B14F-4D97-AF65-F5344CB8AC3E}">
        <p14:creationId xmlns:p14="http://schemas.microsoft.com/office/powerpoint/2010/main" val="1973594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什么是金融工程</a:t>
            </a:r>
            <a:endParaRPr kumimoji="1" lang="zh-CN" altLang="en-US" b="1" dirty="0"/>
          </a:p>
        </p:txBody>
      </p:sp>
      <p:sp>
        <p:nvSpPr>
          <p:cNvPr id="3" name="内容占位符 2"/>
          <p:cNvSpPr>
            <a:spLocks noGrp="1"/>
          </p:cNvSpPr>
          <p:nvPr>
            <p:ph idx="1"/>
          </p:nvPr>
        </p:nvSpPr>
        <p:spPr>
          <a:xfrm>
            <a:off x="375558" y="2360428"/>
            <a:ext cx="8470730" cy="4210493"/>
          </a:xfrm>
        </p:spPr>
        <p:txBody>
          <a:bodyPr>
            <a:normAutofit/>
          </a:bodyPr>
          <a:lstStyle/>
          <a:p>
            <a:r>
              <a:rPr lang="zh-CN" altLang="zh-CN" dirty="0"/>
              <a:t>工程一词的含义</a:t>
            </a:r>
            <a:endParaRPr lang="zh-CN" altLang="en-US" dirty="0"/>
          </a:p>
          <a:p>
            <a:pPr lvl="1"/>
            <a:r>
              <a:rPr lang="zh-CN" altLang="zh-CN" dirty="0"/>
              <a:t>将几个要件组成一个复杂的系统，与特殊的工具或器材一同工作；</a:t>
            </a:r>
            <a:endParaRPr lang="zh-CN" altLang="en-US" dirty="0"/>
          </a:p>
          <a:p>
            <a:pPr lvl="1"/>
            <a:r>
              <a:rPr lang="zh-CN" altLang="zh-CN" dirty="0"/>
              <a:t>为获得某种功能上的完善而进行相应的调整。</a:t>
            </a:r>
            <a:endParaRPr lang="zh-CN" altLang="en-US" dirty="0"/>
          </a:p>
          <a:p>
            <a:r>
              <a:rPr lang="zh-CN" altLang="zh-CN" dirty="0"/>
              <a:t>金融工程的</a:t>
            </a:r>
            <a:r>
              <a:rPr lang="zh-CN" altLang="en-US" dirty="0"/>
              <a:t>两</a:t>
            </a:r>
            <a:r>
              <a:rPr lang="zh-CN" altLang="zh-CN" dirty="0"/>
              <a:t>层含义</a:t>
            </a:r>
            <a:endParaRPr lang="zh-CN" altLang="en-US" dirty="0"/>
          </a:p>
          <a:p>
            <a:pPr lvl="1"/>
            <a:r>
              <a:rPr lang="zh-CN" altLang="zh-CN" dirty="0"/>
              <a:t>利用市场上已有的金融工具（包括基础工具和衍生工具），并加以有效地组合，从而规避和管理市场风险，并保证可能的收益；</a:t>
            </a:r>
            <a:endParaRPr lang="zh-CN" altLang="en-US" dirty="0"/>
          </a:p>
          <a:p>
            <a:pPr lvl="1"/>
            <a:r>
              <a:rPr lang="zh-CN" altLang="zh-CN" dirty="0"/>
              <a:t>寻找市场或交易对手的价格漏洞，通过套利的方式赚取收益，提升金融市场的效率。</a:t>
            </a:r>
            <a:endParaRPr kumimoji="1" lang="zh-CN" altLang="en-US" dirty="0"/>
          </a:p>
        </p:txBody>
      </p:sp>
      <p:sp>
        <p:nvSpPr>
          <p:cNvPr id="4" name="日期占位符 3"/>
          <p:cNvSpPr>
            <a:spLocks noGrp="1"/>
          </p:cNvSpPr>
          <p:nvPr>
            <p:ph type="dt" sz="half" idx="10"/>
          </p:nvPr>
        </p:nvSpPr>
        <p:spPr/>
        <p:txBody>
          <a:bodyPr/>
          <a:lstStyle/>
          <a:p>
            <a:fld id="{7FE52A82-F9DA-482B-9FAD-FFBF11F987B4}" type="datetime1">
              <a:rPr lang="en-US" altLang="zh-CN" smtClean="0"/>
              <a:t>1/30/2021</a:t>
            </a:fld>
            <a:endParaRPr lang="en-US" dirty="0"/>
          </a:p>
        </p:txBody>
      </p:sp>
      <p:sp>
        <p:nvSpPr>
          <p:cNvPr id="5" name="页脚占位符 4"/>
          <p:cNvSpPr>
            <a:spLocks noGrp="1"/>
          </p:cNvSpPr>
          <p:nvPr>
            <p:ph type="ftr" sz="quarter" idx="11"/>
          </p:nvPr>
        </p:nvSpPr>
        <p:spPr/>
        <p:txBody>
          <a:bodyPr/>
          <a:lstStyle/>
          <a:p>
            <a:r>
              <a:rPr lang="zh-CN" altLang="en-US"/>
              <a:t>第一章　金融工程概述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t>4</a:t>
            </a:fld>
            <a:endParaRPr lang="en-US" dirty="0"/>
          </a:p>
        </p:txBody>
      </p:sp>
    </p:spTree>
    <p:extLst>
      <p:ext uri="{BB962C8B-B14F-4D97-AF65-F5344CB8AC3E}">
        <p14:creationId xmlns:p14="http://schemas.microsoft.com/office/powerpoint/2010/main" val="1585990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金融工程和风险 </a:t>
            </a:r>
            <a:endParaRPr kumimoji="1" lang="zh-CN" altLang="en-US" dirty="0"/>
          </a:p>
        </p:txBody>
      </p:sp>
      <p:sp>
        <p:nvSpPr>
          <p:cNvPr id="3" name="内容占位符 2"/>
          <p:cNvSpPr>
            <a:spLocks noGrp="1"/>
          </p:cNvSpPr>
          <p:nvPr>
            <p:ph idx="1"/>
          </p:nvPr>
        </p:nvSpPr>
        <p:spPr>
          <a:xfrm>
            <a:off x="400050" y="2275368"/>
            <a:ext cx="8384722" cy="4433776"/>
          </a:xfrm>
        </p:spPr>
        <p:txBody>
          <a:bodyPr>
            <a:normAutofit lnSpcReduction="10000"/>
          </a:bodyPr>
          <a:lstStyle/>
          <a:p>
            <a:r>
              <a:rPr lang="zh-CN" altLang="zh-CN" dirty="0"/>
              <a:t>从金融工程的角度，风险可定义为：未来结果的任何变化。 </a:t>
            </a:r>
            <a:endParaRPr lang="zh-CN" altLang="en-US" dirty="0"/>
          </a:p>
          <a:p>
            <a:r>
              <a:rPr lang="zh-CN" altLang="zh-CN" dirty="0"/>
              <a:t>面对风险，金融工程有两个选择：一是用确定性来代替风险；二是仅替换掉与己不利的风险，保留对自己有利的风险。</a:t>
            </a:r>
          </a:p>
          <a:p>
            <a:pPr lvl="1"/>
            <a:r>
              <a:rPr lang="zh-CN" altLang="zh-CN" dirty="0"/>
              <a:t>对于第一种选择，常用的金融工具有远期合约、期货合约和互换合约。它们在未来市场价格变动对投资者不利的情况下，通过金融工具交易上的盈利，来弥补市场价格变动造成的亏损，从而获得确定性成本或收益。</a:t>
            </a:r>
          </a:p>
          <a:p>
            <a:pPr lvl="1"/>
            <a:r>
              <a:rPr lang="zh-CN" altLang="zh-CN" dirty="0"/>
              <a:t>对于第二种选择，常用的金融工具是期权合约。它们在未来市场价格变动对投资者不利的情况下，可以通过期权合约的盈利来弥补亏损，同时在未来市场价格变动对投资者有利的情形下，通过放弃行使权利的方式，保留对自己有利的风险。</a:t>
            </a:r>
          </a:p>
          <a:p>
            <a:endParaRPr kumimoji="1" lang="zh-CN" altLang="en-US" dirty="0"/>
          </a:p>
        </p:txBody>
      </p:sp>
      <p:sp>
        <p:nvSpPr>
          <p:cNvPr id="4" name="日期占位符 3"/>
          <p:cNvSpPr>
            <a:spLocks noGrp="1"/>
          </p:cNvSpPr>
          <p:nvPr>
            <p:ph type="dt" sz="half" idx="10"/>
          </p:nvPr>
        </p:nvSpPr>
        <p:spPr/>
        <p:txBody>
          <a:bodyPr/>
          <a:lstStyle/>
          <a:p>
            <a:fld id="{0950E826-C7D2-43C1-83A1-4AC2AF5FFF61}" type="datetime1">
              <a:rPr lang="en-US" altLang="zh-CN" smtClean="0"/>
              <a:t>1/30/2021</a:t>
            </a:fld>
            <a:endParaRPr lang="en-US" dirty="0"/>
          </a:p>
        </p:txBody>
      </p:sp>
      <p:sp>
        <p:nvSpPr>
          <p:cNvPr id="5" name="页脚占位符 4"/>
          <p:cNvSpPr>
            <a:spLocks noGrp="1"/>
          </p:cNvSpPr>
          <p:nvPr>
            <p:ph type="ftr" sz="quarter" idx="11"/>
          </p:nvPr>
        </p:nvSpPr>
        <p:spPr/>
        <p:txBody>
          <a:bodyPr/>
          <a:lstStyle/>
          <a:p>
            <a:r>
              <a:rPr lang="zh-CN" altLang="en-US"/>
              <a:t>第一章　金融工程概述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t>5</a:t>
            </a:fld>
            <a:endParaRPr lang="en-US" dirty="0"/>
          </a:p>
        </p:txBody>
      </p:sp>
    </p:spTree>
    <p:extLst>
      <p:ext uri="{BB962C8B-B14F-4D97-AF65-F5344CB8AC3E}">
        <p14:creationId xmlns:p14="http://schemas.microsoft.com/office/powerpoint/2010/main" val="760313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金融衍生工具 </a:t>
            </a:r>
            <a:endParaRPr kumimoji="1" lang="zh-CN" altLang="en-US" dirty="0"/>
          </a:p>
        </p:txBody>
      </p:sp>
      <p:sp>
        <p:nvSpPr>
          <p:cNvPr id="3" name="内容占位符 2"/>
          <p:cNvSpPr>
            <a:spLocks noGrp="1"/>
          </p:cNvSpPr>
          <p:nvPr>
            <p:ph idx="1"/>
          </p:nvPr>
        </p:nvSpPr>
        <p:spPr>
          <a:xfrm>
            <a:off x="533400" y="2336873"/>
            <a:ext cx="8195930" cy="3599316"/>
          </a:xfrm>
        </p:spPr>
        <p:txBody>
          <a:bodyPr/>
          <a:lstStyle/>
          <a:p>
            <a:r>
              <a:rPr lang="zh-CN" altLang="zh-CN" dirty="0"/>
              <a:t>金融衍生工具（</a:t>
            </a:r>
            <a:r>
              <a:rPr lang="en-US" altLang="zh-CN" dirty="0"/>
              <a:t>Financial Derivatives, Derivatives</a:t>
            </a:r>
            <a:r>
              <a:rPr lang="zh-CN" altLang="zh-CN" dirty="0"/>
              <a:t>），也称金融衍生产品、金融派生品，是以货币、债券、股票等传统金融商品为基础，以杠杆或信用交易为特征的金融工具。</a:t>
            </a:r>
            <a:endParaRPr lang="zh-CN" altLang="en-US" dirty="0"/>
          </a:p>
          <a:p>
            <a:r>
              <a:rPr lang="zh-CN" altLang="zh-CN" dirty="0"/>
              <a:t>这里提到的传统金融商品也称标的资产或基础资产（</a:t>
            </a:r>
            <a:r>
              <a:rPr lang="en-US" altLang="zh-CN" dirty="0"/>
              <a:t>Underlying Assets</a:t>
            </a:r>
            <a:r>
              <a:rPr lang="zh-CN" altLang="zh-CN" dirty="0"/>
              <a:t>）；前面所提到的金融工具（远期、期货、期权、互换）均归入金融衍生工具的范畴。</a:t>
            </a:r>
          </a:p>
          <a:p>
            <a:endParaRPr kumimoji="1" lang="zh-CN" altLang="en-US" dirty="0"/>
          </a:p>
        </p:txBody>
      </p:sp>
      <p:sp>
        <p:nvSpPr>
          <p:cNvPr id="4" name="日期占位符 3"/>
          <p:cNvSpPr>
            <a:spLocks noGrp="1"/>
          </p:cNvSpPr>
          <p:nvPr>
            <p:ph type="dt" sz="half" idx="10"/>
          </p:nvPr>
        </p:nvSpPr>
        <p:spPr/>
        <p:txBody>
          <a:bodyPr/>
          <a:lstStyle/>
          <a:p>
            <a:fld id="{8963C1A4-BAFA-44A5-8BC2-6865E7209572}" type="datetime1">
              <a:rPr lang="en-US" altLang="zh-CN" smtClean="0"/>
              <a:t>1/30/2021</a:t>
            </a:fld>
            <a:endParaRPr lang="en-US" dirty="0"/>
          </a:p>
        </p:txBody>
      </p:sp>
      <p:sp>
        <p:nvSpPr>
          <p:cNvPr id="5" name="页脚占位符 4"/>
          <p:cNvSpPr>
            <a:spLocks noGrp="1"/>
          </p:cNvSpPr>
          <p:nvPr>
            <p:ph type="ftr" sz="quarter" idx="11"/>
          </p:nvPr>
        </p:nvSpPr>
        <p:spPr/>
        <p:txBody>
          <a:bodyPr/>
          <a:lstStyle/>
          <a:p>
            <a:r>
              <a:rPr lang="zh-CN" altLang="en-US"/>
              <a:t>第一章　金融工程概述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t>6</a:t>
            </a:fld>
            <a:endParaRPr lang="en-US" dirty="0"/>
          </a:p>
        </p:txBody>
      </p:sp>
    </p:spTree>
    <p:extLst>
      <p:ext uri="{BB962C8B-B14F-4D97-AF65-F5344CB8AC3E}">
        <p14:creationId xmlns:p14="http://schemas.microsoft.com/office/powerpoint/2010/main" val="356426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金融衍生工具的含义 </a:t>
            </a:r>
            <a:endParaRPr kumimoji="1" lang="zh-CN" altLang="en-US" dirty="0"/>
          </a:p>
        </p:txBody>
      </p:sp>
      <p:sp>
        <p:nvSpPr>
          <p:cNvPr id="3" name="内容占位符 2"/>
          <p:cNvSpPr>
            <a:spLocks noGrp="1"/>
          </p:cNvSpPr>
          <p:nvPr>
            <p:ph idx="1"/>
          </p:nvPr>
        </p:nvSpPr>
        <p:spPr>
          <a:xfrm>
            <a:off x="533400" y="2336873"/>
            <a:ext cx="8164033" cy="3599316"/>
          </a:xfrm>
        </p:spPr>
        <p:txBody>
          <a:bodyPr>
            <a:normAutofit/>
          </a:bodyPr>
          <a:lstStyle/>
          <a:p>
            <a:pPr lvl="0"/>
            <a:r>
              <a:rPr lang="zh-CN" altLang="zh-CN" dirty="0"/>
              <a:t>金融衍生工具是从基础金融资产派生而来。这个特征，决定了金融衍生工具的价格变动主要受基础资产价格变动的影响。</a:t>
            </a:r>
          </a:p>
          <a:p>
            <a:pPr lvl="0"/>
            <a:r>
              <a:rPr lang="zh-CN" altLang="zh-CN" dirty="0"/>
              <a:t>金融衍生工具是对未来的交易。这类金融工具是对基础金融资产未来可能产生的结果进行交易，交易结果的盈亏在未来时刻才能确定。</a:t>
            </a:r>
          </a:p>
          <a:p>
            <a:r>
              <a:rPr lang="zh-CN" altLang="zh-CN" dirty="0"/>
              <a:t>金融衍生工具的交易具有杠杆效应</a:t>
            </a:r>
            <a:r>
              <a:rPr lang="zh-CN" altLang="en-US" dirty="0"/>
              <a:t>（</a:t>
            </a:r>
            <a:r>
              <a:rPr lang="zh-CN" altLang="zh-CN" dirty="0"/>
              <a:t>以小博大</a:t>
            </a:r>
            <a:r>
              <a:rPr lang="zh-CN" altLang="en-US" dirty="0"/>
              <a:t>）</a:t>
            </a:r>
            <a:r>
              <a:rPr lang="zh-CN" altLang="zh-CN" dirty="0"/>
              <a:t>。</a:t>
            </a:r>
          </a:p>
          <a:p>
            <a:pPr lvl="0"/>
            <a:endParaRPr lang="zh-CN" altLang="zh-CN" dirty="0"/>
          </a:p>
          <a:p>
            <a:endParaRPr kumimoji="1" lang="zh-CN" altLang="en-US" dirty="0"/>
          </a:p>
        </p:txBody>
      </p:sp>
      <p:sp>
        <p:nvSpPr>
          <p:cNvPr id="4" name="日期占位符 3"/>
          <p:cNvSpPr>
            <a:spLocks noGrp="1"/>
          </p:cNvSpPr>
          <p:nvPr>
            <p:ph type="dt" sz="half" idx="10"/>
          </p:nvPr>
        </p:nvSpPr>
        <p:spPr/>
        <p:txBody>
          <a:bodyPr/>
          <a:lstStyle/>
          <a:p>
            <a:fld id="{4AEBCD5B-498B-4F42-A79A-9160C3A8EF03}" type="datetime1">
              <a:rPr lang="en-US" altLang="zh-CN" smtClean="0"/>
              <a:t>1/30/2021</a:t>
            </a:fld>
            <a:endParaRPr lang="en-US" dirty="0"/>
          </a:p>
        </p:txBody>
      </p:sp>
      <p:sp>
        <p:nvSpPr>
          <p:cNvPr id="5" name="页脚占位符 4"/>
          <p:cNvSpPr>
            <a:spLocks noGrp="1"/>
          </p:cNvSpPr>
          <p:nvPr>
            <p:ph type="ftr" sz="quarter" idx="11"/>
          </p:nvPr>
        </p:nvSpPr>
        <p:spPr/>
        <p:txBody>
          <a:bodyPr/>
          <a:lstStyle/>
          <a:p>
            <a:r>
              <a:rPr lang="zh-CN" altLang="en-US"/>
              <a:t>第一章　金融工程概述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t>7</a:t>
            </a:fld>
            <a:endParaRPr lang="en-US" dirty="0"/>
          </a:p>
        </p:txBody>
      </p:sp>
    </p:spTree>
    <p:extLst>
      <p:ext uri="{BB962C8B-B14F-4D97-AF65-F5344CB8AC3E}">
        <p14:creationId xmlns:p14="http://schemas.microsoft.com/office/powerpoint/2010/main" val="1889947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金融衍生工具的分类 </a:t>
            </a:r>
            <a:endParaRPr kumimoji="1"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21713886"/>
              </p:ext>
            </p:extLst>
          </p:nvPr>
        </p:nvGraphicFramePr>
        <p:xfrm>
          <a:off x="212272" y="2052084"/>
          <a:ext cx="8760278" cy="4699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日期占位符 2"/>
          <p:cNvSpPr>
            <a:spLocks noGrp="1"/>
          </p:cNvSpPr>
          <p:nvPr>
            <p:ph type="dt" sz="half" idx="10"/>
          </p:nvPr>
        </p:nvSpPr>
        <p:spPr/>
        <p:txBody>
          <a:bodyPr/>
          <a:lstStyle/>
          <a:p>
            <a:fld id="{6CC5303A-3040-49F6-B556-BDEC6500E4D4}" type="datetime1">
              <a:rPr lang="en-US" altLang="zh-CN" smtClean="0"/>
              <a:t>1/30/2021</a:t>
            </a:fld>
            <a:endParaRPr lang="en-US" dirty="0"/>
          </a:p>
        </p:txBody>
      </p:sp>
      <p:sp>
        <p:nvSpPr>
          <p:cNvPr id="5" name="页脚占位符 4"/>
          <p:cNvSpPr>
            <a:spLocks noGrp="1"/>
          </p:cNvSpPr>
          <p:nvPr>
            <p:ph type="ftr" sz="quarter" idx="11"/>
          </p:nvPr>
        </p:nvSpPr>
        <p:spPr/>
        <p:txBody>
          <a:bodyPr/>
          <a:lstStyle/>
          <a:p>
            <a:r>
              <a:rPr lang="zh-CN" altLang="en-US"/>
              <a:t>第一章　金融工程概述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t>8</a:t>
            </a:fld>
            <a:endParaRPr lang="en-US" dirty="0"/>
          </a:p>
        </p:txBody>
      </p:sp>
    </p:spTree>
    <p:extLst>
      <p:ext uri="{BB962C8B-B14F-4D97-AF65-F5344CB8AC3E}">
        <p14:creationId xmlns:p14="http://schemas.microsoft.com/office/powerpoint/2010/main" val="2038664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金融衍生工具的特点 </a:t>
            </a:r>
            <a:endParaRPr kumimoji="1" lang="zh-CN" altLang="en-US" dirty="0"/>
          </a:p>
        </p:txBody>
      </p:sp>
      <p:sp>
        <p:nvSpPr>
          <p:cNvPr id="3" name="内容占位符 2"/>
          <p:cNvSpPr>
            <a:spLocks noGrp="1"/>
          </p:cNvSpPr>
          <p:nvPr>
            <p:ph idx="1"/>
          </p:nvPr>
        </p:nvSpPr>
        <p:spPr/>
        <p:txBody>
          <a:bodyPr/>
          <a:lstStyle/>
          <a:p>
            <a:r>
              <a:rPr kumimoji="1" lang="zh-CN" altLang="en-US" dirty="0"/>
              <a:t>金融衍生工具构造具有复杂性</a:t>
            </a:r>
          </a:p>
          <a:p>
            <a:r>
              <a:rPr kumimoji="1" lang="zh-CN" altLang="en-US" dirty="0"/>
              <a:t>金融衍生工具的交易成本较低</a:t>
            </a:r>
          </a:p>
          <a:p>
            <a:r>
              <a:rPr kumimoji="1" lang="zh-CN" altLang="en-US" dirty="0"/>
              <a:t>金融衍生工具设计具有灵活性</a:t>
            </a:r>
          </a:p>
          <a:p>
            <a:r>
              <a:rPr kumimoji="1" lang="zh-CN" altLang="en-US" dirty="0"/>
              <a:t>金融衍生工具具有虚拟性</a:t>
            </a:r>
          </a:p>
          <a:p>
            <a:endParaRPr kumimoji="1" lang="zh-CN" altLang="en-US" dirty="0"/>
          </a:p>
        </p:txBody>
      </p:sp>
      <p:sp>
        <p:nvSpPr>
          <p:cNvPr id="4" name="日期占位符 3"/>
          <p:cNvSpPr>
            <a:spLocks noGrp="1"/>
          </p:cNvSpPr>
          <p:nvPr>
            <p:ph type="dt" sz="half" idx="10"/>
          </p:nvPr>
        </p:nvSpPr>
        <p:spPr/>
        <p:txBody>
          <a:bodyPr/>
          <a:lstStyle/>
          <a:p>
            <a:fld id="{AF8643FC-EC0B-465F-AB83-7D2E88CE628F}" type="datetime1">
              <a:rPr lang="en-US" altLang="zh-CN" smtClean="0"/>
              <a:t>1/30/2021</a:t>
            </a:fld>
            <a:endParaRPr lang="en-US" dirty="0"/>
          </a:p>
        </p:txBody>
      </p:sp>
      <p:sp>
        <p:nvSpPr>
          <p:cNvPr id="5" name="页脚占位符 4"/>
          <p:cNvSpPr>
            <a:spLocks noGrp="1"/>
          </p:cNvSpPr>
          <p:nvPr>
            <p:ph type="ftr" sz="quarter" idx="11"/>
          </p:nvPr>
        </p:nvSpPr>
        <p:spPr/>
        <p:txBody>
          <a:bodyPr/>
          <a:lstStyle/>
          <a:p>
            <a:r>
              <a:rPr lang="zh-CN" altLang="en-US"/>
              <a:t>第一章　金融工程概述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t>9</a:t>
            </a:fld>
            <a:endParaRPr lang="en-US" dirty="0"/>
          </a:p>
        </p:txBody>
      </p:sp>
    </p:spTree>
    <p:extLst>
      <p:ext uri="{BB962C8B-B14F-4D97-AF65-F5344CB8AC3E}">
        <p14:creationId xmlns:p14="http://schemas.microsoft.com/office/powerpoint/2010/main" val="1434433518"/>
      </p:ext>
    </p:extLst>
  </p:cSld>
  <p:clrMapOvr>
    <a:masterClrMapping/>
  </p:clrMapOvr>
</p:sld>
</file>

<file path=ppt/theme/theme1.xml><?xml version="1.0" encoding="utf-8"?>
<a:theme xmlns:a="http://schemas.openxmlformats.org/drawingml/2006/main" name="柏林">
  <a:themeElements>
    <a:clrScheme name="柏林">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柏林">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Berlin</Template>
  <TotalTime>137</TotalTime>
  <Words>1869</Words>
  <Application>Microsoft Office PowerPoint</Application>
  <PresentationFormat>全屏显示(4:3)</PresentationFormat>
  <Paragraphs>197</Paragraphs>
  <Slides>24</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31" baseType="lpstr">
      <vt:lpstr>宋体</vt:lpstr>
      <vt:lpstr>Arial</vt:lpstr>
      <vt:lpstr>Calibri</vt:lpstr>
      <vt:lpstr>Times New Roman</vt:lpstr>
      <vt:lpstr>Trebuchet MS</vt:lpstr>
      <vt:lpstr>柏林</vt:lpstr>
      <vt:lpstr>Equation</vt:lpstr>
      <vt:lpstr>第一章　金融工程概述 </vt:lpstr>
      <vt:lpstr>本章内容</vt:lpstr>
      <vt:lpstr>第一节　金融工程的含义</vt:lpstr>
      <vt:lpstr>什么是金融工程</vt:lpstr>
      <vt:lpstr>金融工程和风险 </vt:lpstr>
      <vt:lpstr>金融衍生工具 </vt:lpstr>
      <vt:lpstr>金融衍生工具的含义 </vt:lpstr>
      <vt:lpstr>金融衍生工具的分类 </vt:lpstr>
      <vt:lpstr>金融衍生工具的特点 </vt:lpstr>
      <vt:lpstr>第二节　金融工程的发展背景</vt:lpstr>
      <vt:lpstr>环境诱因</vt:lpstr>
      <vt:lpstr>内在动力</vt:lpstr>
      <vt:lpstr>理论支持</vt:lpstr>
      <vt:lpstr>物质基础</vt:lpstr>
      <vt:lpstr>第三节　金融工程的研究方法</vt:lpstr>
      <vt:lpstr>金融产品供求的特点</vt:lpstr>
      <vt:lpstr>金融产品供求的特点(cont.)</vt:lpstr>
      <vt:lpstr>金融产品供求的特点(cont.)</vt:lpstr>
      <vt:lpstr>金融工程的研究方法——货币时间价值 </vt:lpstr>
      <vt:lpstr>终值</vt:lpstr>
      <vt:lpstr>终值(cont.)</vt:lpstr>
      <vt:lpstr>现值</vt:lpstr>
      <vt:lpstr>现值(cont.)</vt:lpstr>
      <vt:lpstr>金融工程的研究方法——无套利分析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金融工程概述 </dc:title>
  <dc:creator>Microsoft Office 用户</dc:creator>
  <cp:lastModifiedBy>james</cp:lastModifiedBy>
  <cp:revision>24</cp:revision>
  <dcterms:created xsi:type="dcterms:W3CDTF">2015-09-16T08:00:09Z</dcterms:created>
  <dcterms:modified xsi:type="dcterms:W3CDTF">2021-01-30T15:52:59Z</dcterms:modified>
</cp:coreProperties>
</file>