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54"/>
  </p:notesMasterIdLst>
  <p:sldIdLst>
    <p:sldId id="256" r:id="rId2"/>
    <p:sldId id="257" r:id="rId3"/>
    <p:sldId id="286" r:id="rId4"/>
    <p:sldId id="338" r:id="rId5"/>
    <p:sldId id="287" r:id="rId6"/>
    <p:sldId id="288" r:id="rId7"/>
    <p:sldId id="321" r:id="rId8"/>
    <p:sldId id="289" r:id="rId9"/>
    <p:sldId id="290" r:id="rId10"/>
    <p:sldId id="291" r:id="rId11"/>
    <p:sldId id="292" r:id="rId12"/>
    <p:sldId id="293" r:id="rId13"/>
    <p:sldId id="294" r:id="rId14"/>
    <p:sldId id="295" r:id="rId15"/>
    <p:sldId id="296" r:id="rId16"/>
    <p:sldId id="339"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12" r:id="rId30"/>
    <p:sldId id="313" r:id="rId31"/>
    <p:sldId id="314" r:id="rId32"/>
    <p:sldId id="315" r:id="rId33"/>
    <p:sldId id="316" r:id="rId34"/>
    <p:sldId id="317" r:id="rId35"/>
    <p:sldId id="318" r:id="rId36"/>
    <p:sldId id="319" r:id="rId37"/>
    <p:sldId id="320" r:id="rId38"/>
    <p:sldId id="322" r:id="rId39"/>
    <p:sldId id="323" r:id="rId40"/>
    <p:sldId id="324" r:id="rId41"/>
    <p:sldId id="325" r:id="rId42"/>
    <p:sldId id="326" r:id="rId43"/>
    <p:sldId id="327" r:id="rId44"/>
    <p:sldId id="328" r:id="rId45"/>
    <p:sldId id="329" r:id="rId46"/>
    <p:sldId id="309" r:id="rId47"/>
    <p:sldId id="330" r:id="rId48"/>
    <p:sldId id="331" r:id="rId49"/>
    <p:sldId id="332" r:id="rId50"/>
    <p:sldId id="334" r:id="rId51"/>
    <p:sldId id="335" r:id="rId52"/>
    <p:sldId id="333"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53" autoAdjust="0"/>
  </p:normalViewPr>
  <p:slideViewPr>
    <p:cSldViewPr snapToGrid="0" snapToObjects="1">
      <p:cViewPr varScale="1">
        <p:scale>
          <a:sx n="65" d="100"/>
          <a:sy n="65" d="100"/>
        </p:scale>
        <p:origin x="108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8D73A-01AF-844F-B115-DABC17FEF942}" type="doc">
      <dgm:prSet loTypeId="urn:microsoft.com/office/officeart/2005/8/layout/chart3" loCatId="cycle" qsTypeId="urn:microsoft.com/office/officeart/2005/8/quickstyle/simple2" qsCatId="simple" csTypeId="urn:microsoft.com/office/officeart/2005/8/colors/colorful1" csCatId="colorful"/>
      <dgm:spPr/>
      <dgm:t>
        <a:bodyPr/>
        <a:lstStyle/>
        <a:p>
          <a:endParaRPr lang="zh-CN" altLang="en-US"/>
        </a:p>
      </dgm:t>
    </dgm:pt>
    <dgm:pt modelId="{8627090E-1B80-9143-BEAC-339394E7A2FF}">
      <dgm:prSet/>
      <dgm:spPr/>
      <dgm:t>
        <a:bodyPr/>
        <a:lstStyle/>
        <a:p>
          <a:pPr rtl="0"/>
          <a:r>
            <a:rPr kumimoji="1" lang="zh-CN" altLang="en-US" dirty="0"/>
            <a:t>欧式现货看涨期权</a:t>
          </a:r>
          <a:endParaRPr lang="zh-CN" altLang="en-US" dirty="0"/>
        </a:p>
      </dgm:t>
    </dgm:pt>
    <dgm:pt modelId="{26831E91-C91F-7444-863D-6A26F09CDF24}" type="parTrans" cxnId="{FDF86DE2-B8BF-B842-BAF7-95CE77B19A1F}">
      <dgm:prSet/>
      <dgm:spPr/>
      <dgm:t>
        <a:bodyPr/>
        <a:lstStyle/>
        <a:p>
          <a:endParaRPr lang="zh-CN" altLang="en-US"/>
        </a:p>
      </dgm:t>
    </dgm:pt>
    <dgm:pt modelId="{D2231DAD-99BB-564B-9366-F83AB664FCCE}" type="sibTrans" cxnId="{FDF86DE2-B8BF-B842-BAF7-95CE77B19A1F}">
      <dgm:prSet/>
      <dgm:spPr/>
      <dgm:t>
        <a:bodyPr/>
        <a:lstStyle/>
        <a:p>
          <a:endParaRPr lang="zh-CN" altLang="en-US"/>
        </a:p>
      </dgm:t>
    </dgm:pt>
    <dgm:pt modelId="{CE332AE6-2602-6E48-BF1C-579150E5EAC1}">
      <dgm:prSet/>
      <dgm:spPr/>
      <dgm:t>
        <a:bodyPr/>
        <a:lstStyle/>
        <a:p>
          <a:pPr rtl="0"/>
          <a:r>
            <a:rPr kumimoji="1" lang="zh-CN" altLang="en-US"/>
            <a:t>欧式期货看涨期权</a:t>
          </a:r>
          <a:endParaRPr lang="zh-CN" altLang="en-US"/>
        </a:p>
      </dgm:t>
    </dgm:pt>
    <dgm:pt modelId="{13FEB059-0A01-DB46-BB36-3B480DCAD7A0}" type="parTrans" cxnId="{CFCFF71F-754D-CC4B-A83E-DBE504F62382}">
      <dgm:prSet/>
      <dgm:spPr/>
      <dgm:t>
        <a:bodyPr/>
        <a:lstStyle/>
        <a:p>
          <a:endParaRPr lang="zh-CN" altLang="en-US"/>
        </a:p>
      </dgm:t>
    </dgm:pt>
    <dgm:pt modelId="{2B9DF2CF-AC12-BE4C-B5CD-90DCF55D2544}" type="sibTrans" cxnId="{CFCFF71F-754D-CC4B-A83E-DBE504F62382}">
      <dgm:prSet/>
      <dgm:spPr/>
      <dgm:t>
        <a:bodyPr/>
        <a:lstStyle/>
        <a:p>
          <a:endParaRPr lang="zh-CN" altLang="en-US"/>
        </a:p>
      </dgm:t>
    </dgm:pt>
    <dgm:pt modelId="{67A71311-0A57-BE43-9999-DC4452486A0B}">
      <dgm:prSet/>
      <dgm:spPr/>
      <dgm:t>
        <a:bodyPr/>
        <a:lstStyle/>
        <a:p>
          <a:pPr rtl="0"/>
          <a:r>
            <a:rPr kumimoji="1" lang="zh-CN" altLang="en-US"/>
            <a:t>欧式现货看跌期权</a:t>
          </a:r>
          <a:endParaRPr lang="zh-CN" altLang="en-US"/>
        </a:p>
      </dgm:t>
    </dgm:pt>
    <dgm:pt modelId="{8CFBFE74-404E-9845-9D8C-3149DDFC6192}" type="parTrans" cxnId="{B54B909D-D011-7B4F-8D5C-6950792F3B31}">
      <dgm:prSet/>
      <dgm:spPr/>
      <dgm:t>
        <a:bodyPr/>
        <a:lstStyle/>
        <a:p>
          <a:endParaRPr lang="zh-CN" altLang="en-US"/>
        </a:p>
      </dgm:t>
    </dgm:pt>
    <dgm:pt modelId="{C04C4B91-68E6-4E41-A4A9-14F5ECF864A9}" type="sibTrans" cxnId="{B54B909D-D011-7B4F-8D5C-6950792F3B31}">
      <dgm:prSet/>
      <dgm:spPr/>
      <dgm:t>
        <a:bodyPr/>
        <a:lstStyle/>
        <a:p>
          <a:endParaRPr lang="zh-CN" altLang="en-US"/>
        </a:p>
      </dgm:t>
    </dgm:pt>
    <dgm:pt modelId="{E2948CE1-C142-5240-9C81-529F6BF36598}">
      <dgm:prSet/>
      <dgm:spPr/>
      <dgm:t>
        <a:bodyPr/>
        <a:lstStyle/>
        <a:p>
          <a:pPr rtl="0"/>
          <a:r>
            <a:rPr kumimoji="1" lang="zh-CN" altLang="en-US"/>
            <a:t>欧式期货看跌期权</a:t>
          </a:r>
          <a:endParaRPr lang="zh-CN" altLang="en-US"/>
        </a:p>
      </dgm:t>
    </dgm:pt>
    <dgm:pt modelId="{2B398EE1-9E76-154D-8472-9A8A2695A105}" type="parTrans" cxnId="{96C32FA8-D1F0-1642-A461-0884B762A962}">
      <dgm:prSet/>
      <dgm:spPr/>
      <dgm:t>
        <a:bodyPr/>
        <a:lstStyle/>
        <a:p>
          <a:endParaRPr lang="zh-CN" altLang="en-US"/>
        </a:p>
      </dgm:t>
    </dgm:pt>
    <dgm:pt modelId="{71EF77E8-F0C4-F24E-A9B3-0545D8E815B4}" type="sibTrans" cxnId="{96C32FA8-D1F0-1642-A461-0884B762A962}">
      <dgm:prSet/>
      <dgm:spPr/>
      <dgm:t>
        <a:bodyPr/>
        <a:lstStyle/>
        <a:p>
          <a:endParaRPr lang="zh-CN" altLang="en-US"/>
        </a:p>
      </dgm:t>
    </dgm:pt>
    <dgm:pt modelId="{F769FC90-2DC3-0646-87D8-25458A8B7DF0}" type="pres">
      <dgm:prSet presAssocID="{7F88D73A-01AF-844F-B115-DABC17FEF942}" presName="compositeShape" presStyleCnt="0">
        <dgm:presLayoutVars>
          <dgm:chMax val="7"/>
          <dgm:dir/>
          <dgm:resizeHandles val="exact"/>
        </dgm:presLayoutVars>
      </dgm:prSet>
      <dgm:spPr/>
    </dgm:pt>
    <dgm:pt modelId="{85C33793-66F4-7745-8B7A-8080FCD22147}" type="pres">
      <dgm:prSet presAssocID="{7F88D73A-01AF-844F-B115-DABC17FEF942}" presName="wedge1" presStyleLbl="node1" presStyleIdx="0" presStyleCnt="4"/>
      <dgm:spPr/>
    </dgm:pt>
    <dgm:pt modelId="{43AC0343-CD16-EA4C-9ACF-8D0F1ECCDF1D}" type="pres">
      <dgm:prSet presAssocID="{7F88D73A-01AF-844F-B115-DABC17FEF942}" presName="wedge1Tx" presStyleLbl="node1" presStyleIdx="0" presStyleCnt="4">
        <dgm:presLayoutVars>
          <dgm:chMax val="0"/>
          <dgm:chPref val="0"/>
          <dgm:bulletEnabled val="1"/>
        </dgm:presLayoutVars>
      </dgm:prSet>
      <dgm:spPr/>
    </dgm:pt>
    <dgm:pt modelId="{7329B43A-7AEC-CC40-96F9-AB402720786A}" type="pres">
      <dgm:prSet presAssocID="{7F88D73A-01AF-844F-B115-DABC17FEF942}" presName="wedge2" presStyleLbl="node1" presStyleIdx="1" presStyleCnt="4"/>
      <dgm:spPr/>
    </dgm:pt>
    <dgm:pt modelId="{45CDF6A3-153A-8047-B042-D21755A36D1A}" type="pres">
      <dgm:prSet presAssocID="{7F88D73A-01AF-844F-B115-DABC17FEF942}" presName="wedge2Tx" presStyleLbl="node1" presStyleIdx="1" presStyleCnt="4">
        <dgm:presLayoutVars>
          <dgm:chMax val="0"/>
          <dgm:chPref val="0"/>
          <dgm:bulletEnabled val="1"/>
        </dgm:presLayoutVars>
      </dgm:prSet>
      <dgm:spPr/>
    </dgm:pt>
    <dgm:pt modelId="{DC1D07C1-6B61-5641-8D88-B2C285FC9633}" type="pres">
      <dgm:prSet presAssocID="{7F88D73A-01AF-844F-B115-DABC17FEF942}" presName="wedge3" presStyleLbl="node1" presStyleIdx="2" presStyleCnt="4"/>
      <dgm:spPr/>
    </dgm:pt>
    <dgm:pt modelId="{E16ABBA5-E5E7-9844-B992-610DFCCE0FF9}" type="pres">
      <dgm:prSet presAssocID="{7F88D73A-01AF-844F-B115-DABC17FEF942}" presName="wedge3Tx" presStyleLbl="node1" presStyleIdx="2" presStyleCnt="4">
        <dgm:presLayoutVars>
          <dgm:chMax val="0"/>
          <dgm:chPref val="0"/>
          <dgm:bulletEnabled val="1"/>
        </dgm:presLayoutVars>
      </dgm:prSet>
      <dgm:spPr/>
    </dgm:pt>
    <dgm:pt modelId="{79601073-2767-FC41-B990-02110FC163EA}" type="pres">
      <dgm:prSet presAssocID="{7F88D73A-01AF-844F-B115-DABC17FEF942}" presName="wedge4" presStyleLbl="node1" presStyleIdx="3" presStyleCnt="4"/>
      <dgm:spPr/>
    </dgm:pt>
    <dgm:pt modelId="{D97C871A-EA5C-0744-8F18-05C3EE24C242}" type="pres">
      <dgm:prSet presAssocID="{7F88D73A-01AF-844F-B115-DABC17FEF942}" presName="wedge4Tx" presStyleLbl="node1" presStyleIdx="3" presStyleCnt="4">
        <dgm:presLayoutVars>
          <dgm:chMax val="0"/>
          <dgm:chPref val="0"/>
          <dgm:bulletEnabled val="1"/>
        </dgm:presLayoutVars>
      </dgm:prSet>
      <dgm:spPr/>
    </dgm:pt>
  </dgm:ptLst>
  <dgm:cxnLst>
    <dgm:cxn modelId="{67852EAA-9F64-8143-87B4-D485EFAB5971}" type="presOf" srcId="{8627090E-1B80-9143-BEAC-339394E7A2FF}" destId="{43AC0343-CD16-EA4C-9ACF-8D0F1ECCDF1D}" srcOrd="1" destOrd="0" presId="urn:microsoft.com/office/officeart/2005/8/layout/chart3"/>
    <dgm:cxn modelId="{F294183D-CE1C-1C43-9BF2-584857574981}" type="presOf" srcId="{8627090E-1B80-9143-BEAC-339394E7A2FF}" destId="{85C33793-66F4-7745-8B7A-8080FCD22147}" srcOrd="0" destOrd="0" presId="urn:microsoft.com/office/officeart/2005/8/layout/chart3"/>
    <dgm:cxn modelId="{D2EC84E6-3387-524B-A08F-5E6E79AF866E}" type="presOf" srcId="{CE332AE6-2602-6E48-BF1C-579150E5EAC1}" destId="{45CDF6A3-153A-8047-B042-D21755A36D1A}" srcOrd="1" destOrd="0" presId="urn:microsoft.com/office/officeart/2005/8/layout/chart3"/>
    <dgm:cxn modelId="{FDF86DE2-B8BF-B842-BAF7-95CE77B19A1F}" srcId="{7F88D73A-01AF-844F-B115-DABC17FEF942}" destId="{8627090E-1B80-9143-BEAC-339394E7A2FF}" srcOrd="0" destOrd="0" parTransId="{26831E91-C91F-7444-863D-6A26F09CDF24}" sibTransId="{D2231DAD-99BB-564B-9366-F83AB664FCCE}"/>
    <dgm:cxn modelId="{78EEA585-9417-8F45-8C86-4F62EF1EE735}" type="presOf" srcId="{CE332AE6-2602-6E48-BF1C-579150E5EAC1}" destId="{7329B43A-7AEC-CC40-96F9-AB402720786A}" srcOrd="0" destOrd="0" presId="urn:microsoft.com/office/officeart/2005/8/layout/chart3"/>
    <dgm:cxn modelId="{B54B909D-D011-7B4F-8D5C-6950792F3B31}" srcId="{7F88D73A-01AF-844F-B115-DABC17FEF942}" destId="{67A71311-0A57-BE43-9999-DC4452486A0B}" srcOrd="2" destOrd="0" parTransId="{8CFBFE74-404E-9845-9D8C-3149DDFC6192}" sibTransId="{C04C4B91-68E6-4E41-A4A9-14F5ECF864A9}"/>
    <dgm:cxn modelId="{B692F14E-FAA8-7F45-BF6C-356F10E7B607}" type="presOf" srcId="{7F88D73A-01AF-844F-B115-DABC17FEF942}" destId="{F769FC90-2DC3-0646-87D8-25458A8B7DF0}" srcOrd="0" destOrd="0" presId="urn:microsoft.com/office/officeart/2005/8/layout/chart3"/>
    <dgm:cxn modelId="{902CA3C6-2A77-624F-A524-75296E0489CD}" type="presOf" srcId="{E2948CE1-C142-5240-9C81-529F6BF36598}" destId="{D97C871A-EA5C-0744-8F18-05C3EE24C242}" srcOrd="1" destOrd="0" presId="urn:microsoft.com/office/officeart/2005/8/layout/chart3"/>
    <dgm:cxn modelId="{4E8B7640-1831-BF49-8F2E-6BE0448B83DE}" type="presOf" srcId="{67A71311-0A57-BE43-9999-DC4452486A0B}" destId="{E16ABBA5-E5E7-9844-B992-610DFCCE0FF9}" srcOrd="1" destOrd="0" presId="urn:microsoft.com/office/officeart/2005/8/layout/chart3"/>
    <dgm:cxn modelId="{9724BBE0-A0EC-B847-AB12-FF3F78E8D0C4}" type="presOf" srcId="{67A71311-0A57-BE43-9999-DC4452486A0B}" destId="{DC1D07C1-6B61-5641-8D88-B2C285FC9633}" srcOrd="0" destOrd="0" presId="urn:microsoft.com/office/officeart/2005/8/layout/chart3"/>
    <dgm:cxn modelId="{615FFC24-F164-414E-B738-B4333F8B30BB}" type="presOf" srcId="{E2948CE1-C142-5240-9C81-529F6BF36598}" destId="{79601073-2767-FC41-B990-02110FC163EA}" srcOrd="0" destOrd="0" presId="urn:microsoft.com/office/officeart/2005/8/layout/chart3"/>
    <dgm:cxn modelId="{96C32FA8-D1F0-1642-A461-0884B762A962}" srcId="{7F88D73A-01AF-844F-B115-DABC17FEF942}" destId="{E2948CE1-C142-5240-9C81-529F6BF36598}" srcOrd="3" destOrd="0" parTransId="{2B398EE1-9E76-154D-8472-9A8A2695A105}" sibTransId="{71EF77E8-F0C4-F24E-A9B3-0545D8E815B4}"/>
    <dgm:cxn modelId="{CFCFF71F-754D-CC4B-A83E-DBE504F62382}" srcId="{7F88D73A-01AF-844F-B115-DABC17FEF942}" destId="{CE332AE6-2602-6E48-BF1C-579150E5EAC1}" srcOrd="1" destOrd="0" parTransId="{13FEB059-0A01-DB46-BB36-3B480DCAD7A0}" sibTransId="{2B9DF2CF-AC12-BE4C-B5CD-90DCF55D2544}"/>
    <dgm:cxn modelId="{5FCA68FE-37D1-6448-8BAE-2523018A4860}" type="presParOf" srcId="{F769FC90-2DC3-0646-87D8-25458A8B7DF0}" destId="{85C33793-66F4-7745-8B7A-8080FCD22147}" srcOrd="0" destOrd="0" presId="urn:microsoft.com/office/officeart/2005/8/layout/chart3"/>
    <dgm:cxn modelId="{3B83DF8E-4D6B-E04B-A916-7A7E56CA459A}" type="presParOf" srcId="{F769FC90-2DC3-0646-87D8-25458A8B7DF0}" destId="{43AC0343-CD16-EA4C-9ACF-8D0F1ECCDF1D}" srcOrd="1" destOrd="0" presId="urn:microsoft.com/office/officeart/2005/8/layout/chart3"/>
    <dgm:cxn modelId="{618450C2-CEFD-874F-B91A-9401D37B9BFA}" type="presParOf" srcId="{F769FC90-2DC3-0646-87D8-25458A8B7DF0}" destId="{7329B43A-7AEC-CC40-96F9-AB402720786A}" srcOrd="2" destOrd="0" presId="urn:microsoft.com/office/officeart/2005/8/layout/chart3"/>
    <dgm:cxn modelId="{03FEAD42-3BD3-CD46-842B-1FB50B5E662E}" type="presParOf" srcId="{F769FC90-2DC3-0646-87D8-25458A8B7DF0}" destId="{45CDF6A3-153A-8047-B042-D21755A36D1A}" srcOrd="3" destOrd="0" presId="urn:microsoft.com/office/officeart/2005/8/layout/chart3"/>
    <dgm:cxn modelId="{CA475729-2BE8-D24B-9AD7-594F85C9411C}" type="presParOf" srcId="{F769FC90-2DC3-0646-87D8-25458A8B7DF0}" destId="{DC1D07C1-6B61-5641-8D88-B2C285FC9633}" srcOrd="4" destOrd="0" presId="urn:microsoft.com/office/officeart/2005/8/layout/chart3"/>
    <dgm:cxn modelId="{ECC81A64-DFCB-1A4B-B502-9BF741858737}" type="presParOf" srcId="{F769FC90-2DC3-0646-87D8-25458A8B7DF0}" destId="{E16ABBA5-E5E7-9844-B992-610DFCCE0FF9}" srcOrd="5" destOrd="0" presId="urn:microsoft.com/office/officeart/2005/8/layout/chart3"/>
    <dgm:cxn modelId="{8C8B44B9-A72A-2D43-B629-5995CE9F9D25}" type="presParOf" srcId="{F769FC90-2DC3-0646-87D8-25458A8B7DF0}" destId="{79601073-2767-FC41-B990-02110FC163EA}" srcOrd="6" destOrd="0" presId="urn:microsoft.com/office/officeart/2005/8/layout/chart3"/>
    <dgm:cxn modelId="{175137C8-E6B6-7C49-A1B4-E6543570FF67}" type="presParOf" srcId="{F769FC90-2DC3-0646-87D8-25458A8B7DF0}" destId="{D97C871A-EA5C-0744-8F18-05C3EE24C242}"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33793-66F4-7745-8B7A-8080FCD22147}">
      <dsp:nvSpPr>
        <dsp:cNvPr id="0" name=""/>
        <dsp:cNvSpPr/>
      </dsp:nvSpPr>
      <dsp:spPr>
        <a:xfrm>
          <a:off x="2412202" y="298294"/>
          <a:ext cx="4021952" cy="4021952"/>
        </a:xfrm>
        <a:prstGeom prst="pie">
          <a:avLst>
            <a:gd name="adj1" fmla="val 16200000"/>
            <a:gd name="adj2" fmla="val 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kumimoji="1" lang="zh-CN" altLang="en-US" sz="2700" kern="1200" dirty="0"/>
            <a:t>欧式现货看涨期权</a:t>
          </a:r>
          <a:endParaRPr lang="zh-CN" altLang="en-US" sz="2700" kern="1200" dirty="0"/>
        </a:p>
      </dsp:txBody>
      <dsp:txXfrm>
        <a:off x="4469143" y="1042356"/>
        <a:ext cx="1484292" cy="1197009"/>
      </dsp:txXfrm>
    </dsp:sp>
    <dsp:sp modelId="{7329B43A-7AEC-CC40-96F9-AB402720786A}">
      <dsp:nvSpPr>
        <dsp:cNvPr id="0" name=""/>
        <dsp:cNvSpPr/>
      </dsp:nvSpPr>
      <dsp:spPr>
        <a:xfrm>
          <a:off x="2242705" y="467791"/>
          <a:ext cx="4021952" cy="4021952"/>
        </a:xfrm>
        <a:prstGeom prst="pie">
          <a:avLst>
            <a:gd name="adj1" fmla="val 0"/>
            <a:gd name="adj2" fmla="val 540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kumimoji="1" lang="zh-CN" altLang="en-US" sz="2700" kern="1200"/>
            <a:t>欧式期货看涨期权</a:t>
          </a:r>
          <a:endParaRPr lang="zh-CN" altLang="en-US" sz="2700" kern="1200"/>
        </a:p>
      </dsp:txBody>
      <dsp:txXfrm>
        <a:off x="4325502" y="2550588"/>
        <a:ext cx="1484292" cy="1197009"/>
      </dsp:txXfrm>
    </dsp:sp>
    <dsp:sp modelId="{DC1D07C1-6B61-5641-8D88-B2C285FC9633}">
      <dsp:nvSpPr>
        <dsp:cNvPr id="0" name=""/>
        <dsp:cNvSpPr/>
      </dsp:nvSpPr>
      <dsp:spPr>
        <a:xfrm>
          <a:off x="2242705" y="467791"/>
          <a:ext cx="4021952" cy="4021952"/>
        </a:xfrm>
        <a:prstGeom prst="pie">
          <a:avLst>
            <a:gd name="adj1" fmla="val 5400000"/>
            <a:gd name="adj2" fmla="val 1080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kumimoji="1" lang="zh-CN" altLang="en-US" sz="2700" kern="1200"/>
            <a:t>欧式现货看跌期权</a:t>
          </a:r>
          <a:endParaRPr lang="zh-CN" altLang="en-US" sz="2700" kern="1200"/>
        </a:p>
      </dsp:txBody>
      <dsp:txXfrm>
        <a:off x="2697569" y="2550588"/>
        <a:ext cx="1484292" cy="1197009"/>
      </dsp:txXfrm>
    </dsp:sp>
    <dsp:sp modelId="{79601073-2767-FC41-B990-02110FC163EA}">
      <dsp:nvSpPr>
        <dsp:cNvPr id="0" name=""/>
        <dsp:cNvSpPr/>
      </dsp:nvSpPr>
      <dsp:spPr>
        <a:xfrm>
          <a:off x="2242705" y="467791"/>
          <a:ext cx="4021952" cy="4021952"/>
        </a:xfrm>
        <a:prstGeom prst="pie">
          <a:avLst>
            <a:gd name="adj1" fmla="val 10800000"/>
            <a:gd name="adj2" fmla="val 1620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kumimoji="1" lang="zh-CN" altLang="en-US" sz="2700" kern="1200"/>
            <a:t>欧式期货看跌期权</a:t>
          </a:r>
          <a:endParaRPr lang="zh-CN" altLang="en-US" sz="2700" kern="1200"/>
        </a:p>
      </dsp:txBody>
      <dsp:txXfrm>
        <a:off x="2697569" y="1209937"/>
        <a:ext cx="1484292" cy="1197009"/>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B04F0-B0CB-4BF8-8752-5DE03C1A0E13}"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60867-0D93-4176-B023-FD6651AE21FD}" type="slidenum">
              <a:rPr lang="zh-CN" altLang="en-US" smtClean="0"/>
              <a:t>‹#›</a:t>
            </a:fld>
            <a:endParaRPr lang="zh-CN" altLang="en-US"/>
          </a:p>
        </p:txBody>
      </p:sp>
    </p:spTree>
    <p:extLst>
      <p:ext uri="{BB962C8B-B14F-4D97-AF65-F5344CB8AC3E}">
        <p14:creationId xmlns:p14="http://schemas.microsoft.com/office/powerpoint/2010/main" val="104529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9560867-0D93-4176-B023-FD6651AE21FD}" type="slidenum">
              <a:rPr lang="zh-CN" altLang="en-US" smtClean="0"/>
              <a:t>34</a:t>
            </a:fld>
            <a:endParaRPr lang="zh-CN" altLang="en-US"/>
          </a:p>
        </p:txBody>
      </p:sp>
    </p:spTree>
    <p:extLst>
      <p:ext uri="{BB962C8B-B14F-4D97-AF65-F5344CB8AC3E}">
        <p14:creationId xmlns:p14="http://schemas.microsoft.com/office/powerpoint/2010/main" val="1398295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4A5D4654-287B-4681-802A-8F298A388ED5}" type="datetime1">
              <a:rPr lang="en-US" altLang="zh-CN" smtClean="0"/>
              <a:t>3/6/2019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第十章　期权定价理论</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6A7DA4-55F1-4FC1-B8DC-A8C36C92CC6C}"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第十章　期权定价理论</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9BBE5D5-A4BA-4FC3-B8EE-F0002E3DE241}"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第十章　期权定价理论</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99505BA-76F0-4E10-9CB9-9D9BFE8A11AF}"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第十章　期权定价理论</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395DC9-59E9-474E-B4FE-F0EA34996F49}"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第十章　期权定价理论</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22CD885-40D5-4F72-B332-1699D7FBF8B1}"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第十章　期权定价理论</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9FA03A-8796-487B-965F-BDB38314FF37}"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第十章　期权定价理论</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1E187D-EA6A-403B-A642-BC8E10D30BEB}" type="datetime1">
              <a:rPr lang="en-US" altLang="zh-CN" smtClean="0"/>
              <a:t>3/6/2019</a:t>
            </a:fld>
            <a:endParaRPr lang="en-US" dirty="0"/>
          </a:p>
        </p:txBody>
      </p:sp>
      <p:sp>
        <p:nvSpPr>
          <p:cNvPr id="5" name="Footer Placeholder 4"/>
          <p:cNvSpPr>
            <a:spLocks noGrp="1"/>
          </p:cNvSpPr>
          <p:nvPr>
            <p:ph type="ftr" sz="quarter" idx="11"/>
          </p:nvPr>
        </p:nvSpPr>
        <p:spPr/>
        <p:txBody>
          <a:bodyPr/>
          <a:lstStyle/>
          <a:p>
            <a:r>
              <a:rPr lang="zh-CN" altLang="en-US"/>
              <a:t>第十章　期权定价理论</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E7C2D24A-F653-4F37-A452-292405BD65F7}" type="datetime1">
              <a:rPr lang="en-US" altLang="zh-CN" smtClean="0"/>
              <a:t>3/6/2019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第十章　期权定价理论</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F1ED958D-BC5C-41D0-A968-49E05FEA4F34}" type="datetime1">
              <a:rPr lang="en-US" altLang="zh-CN" smtClean="0"/>
              <a:t>3/6/2019</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第十章　期权定价理论</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8CAEE7E2-3B3F-4088-B31B-5B075161FD2B}" type="datetime1">
              <a:rPr lang="en-US" altLang="zh-CN" smtClean="0"/>
              <a:t>3/6/2019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第十章　期权定价理论</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288D8-044C-4A1B-AA82-17F11231A39D}"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第十章　期权定价理论</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93CA100-6642-4E04-B38E-F0C5BD3C2D34}" type="datetime1">
              <a:rPr lang="en-US" altLang="zh-CN" smtClean="0"/>
              <a:t>3/6/2019</a:t>
            </a:fld>
            <a:endParaRPr lang="en-US" dirty="0"/>
          </a:p>
        </p:txBody>
      </p:sp>
      <p:sp>
        <p:nvSpPr>
          <p:cNvPr id="8" name="Footer Placeholder 7"/>
          <p:cNvSpPr>
            <a:spLocks noGrp="1"/>
          </p:cNvSpPr>
          <p:nvPr>
            <p:ph type="ftr" sz="quarter" idx="11"/>
          </p:nvPr>
        </p:nvSpPr>
        <p:spPr/>
        <p:txBody>
          <a:bodyPr/>
          <a:lstStyle/>
          <a:p>
            <a:r>
              <a:rPr lang="zh-CN" altLang="en-US"/>
              <a:t>第十章　期权定价理论</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98BDFC-3723-4FDC-934C-CA73996FEC3A}"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第十章　期权定价理论</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592D7E6-6B5E-46F1-B419-DD4FE50F2153}" type="datetime1">
              <a:rPr lang="en-US" altLang="zh-CN" smtClean="0"/>
              <a:t>3/6/2019</a:t>
            </a:fld>
            <a:endParaRPr lang="en-US" dirty="0"/>
          </a:p>
        </p:txBody>
      </p:sp>
      <p:sp>
        <p:nvSpPr>
          <p:cNvPr id="3" name="Footer Placeholder 2"/>
          <p:cNvSpPr>
            <a:spLocks noGrp="1"/>
          </p:cNvSpPr>
          <p:nvPr>
            <p:ph type="ftr" sz="quarter" idx="11"/>
          </p:nvPr>
        </p:nvSpPr>
        <p:spPr/>
        <p:txBody>
          <a:bodyPr/>
          <a:lstStyle/>
          <a:p>
            <a:r>
              <a:rPr lang="zh-CN" altLang="en-US"/>
              <a:t>第十章　期权定价理论</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5AAB1D-F79C-4038-A00F-692B349D6EDA}"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第十章　期权定价理论</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B2D8303-BCA6-46CB-9277-EE8E51D111BA}"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第十章　期权定价理论</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A0178E-BA67-4BA9-8458-B5ED94FA1687}" type="datetime1">
              <a:rPr lang="en-US" altLang="zh-CN" smtClean="0"/>
              <a:t>3/6/2019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第十章　期权定价理论</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2.bin"/><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7.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31.emf"/><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emf"/><Relationship Id="rId5" Type="http://schemas.openxmlformats.org/officeDocument/2006/relationships/oleObject" Target="../embeddings/oleObject23.bin"/><Relationship Id="rId4" Type="http://schemas.openxmlformats.org/officeDocument/2006/relationships/image" Target="../media/image3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25.bin"/><Relationship Id="rId4" Type="http://schemas.openxmlformats.org/officeDocument/2006/relationships/image" Target="../media/image38.wmf"/></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28.bin"/><Relationship Id="rId4" Type="http://schemas.openxmlformats.org/officeDocument/2006/relationships/image" Target="../media/image44.wmf"/></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8.wm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32.bin"/><Relationship Id="rId4" Type="http://schemas.openxmlformats.org/officeDocument/2006/relationships/image" Target="../media/image49.wmf"/></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4.wmf"/><Relationship Id="rId5" Type="http://schemas.openxmlformats.org/officeDocument/2006/relationships/oleObject" Target="../embeddings/oleObject34.bin"/><Relationship Id="rId4" Type="http://schemas.openxmlformats.org/officeDocument/2006/relationships/image" Target="../media/image5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36.bin"/><Relationship Id="rId4" Type="http://schemas.openxmlformats.org/officeDocument/2006/relationships/image" Target="../media/image55.wmf"/></Relationships>
</file>

<file path=ppt/slides/_rels/slide45.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wmf"/><Relationship Id="rId5" Type="http://schemas.openxmlformats.org/officeDocument/2006/relationships/oleObject" Target="../embeddings/oleObject38.bin"/><Relationship Id="rId4" Type="http://schemas.openxmlformats.org/officeDocument/2006/relationships/image" Target="../media/image58.wmf"/></Relationships>
</file>

<file path=ppt/slides/_rels/slide48.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wmf"/><Relationship Id="rId5" Type="http://schemas.openxmlformats.org/officeDocument/2006/relationships/oleObject" Target="../embeddings/oleObject40.bin"/><Relationship Id="rId4" Type="http://schemas.openxmlformats.org/officeDocument/2006/relationships/image" Target="../media/image61.wmf"/></Relationships>
</file>

<file path=ppt/slides/_rels/slide51.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600" b="1" dirty="0"/>
              <a:t>第</a:t>
            </a:r>
            <a:r>
              <a:rPr lang="zh-CN" altLang="en-US" sz="3600" b="1" dirty="0"/>
              <a:t>十</a:t>
            </a:r>
            <a:r>
              <a:rPr lang="zh-CN" altLang="zh-CN" sz="3600" b="1" dirty="0"/>
              <a:t>章　期权定价理论</a:t>
            </a:r>
          </a:p>
        </p:txBody>
      </p:sp>
      <p:sp>
        <p:nvSpPr>
          <p:cNvPr id="3" name="副标题 2"/>
          <p:cNvSpPr>
            <a:spLocks noGrp="1"/>
          </p:cNvSpPr>
          <p:nvPr>
            <p:ph type="subTitle" idx="1"/>
          </p:nvPr>
        </p:nvSpPr>
        <p:spPr/>
        <p:txBody>
          <a:bodyPr/>
          <a:lstStyle/>
          <a:p>
            <a:endParaRPr kumimoji="1" lang="zh-CN" altLang="en-US" dirty="0"/>
          </a:p>
        </p:txBody>
      </p:sp>
      <p:sp>
        <p:nvSpPr>
          <p:cNvPr id="4" name="日期占位符 3"/>
          <p:cNvSpPr>
            <a:spLocks noGrp="1"/>
          </p:cNvSpPr>
          <p:nvPr>
            <p:ph type="dt" sz="half" idx="10"/>
          </p:nvPr>
        </p:nvSpPr>
        <p:spPr/>
        <p:txBody>
          <a:bodyPr/>
          <a:lstStyle/>
          <a:p>
            <a:fld id="{6A6307EA-AD93-4EA2-B314-8EABEB92897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欧式现货</a:t>
            </a:r>
            <a:r>
              <a:rPr lang="zh-CN" altLang="zh-CN" dirty="0"/>
              <a:t>看跌期权的定价公式 </a:t>
            </a:r>
            <a:endParaRPr lang="zh-CN" altLang="en-US" dirty="0"/>
          </a:p>
        </p:txBody>
      </p:sp>
      <p:sp>
        <p:nvSpPr>
          <p:cNvPr id="3" name="内容占位符 2"/>
          <p:cNvSpPr>
            <a:spLocks noGrp="1"/>
          </p:cNvSpPr>
          <p:nvPr>
            <p:ph idx="1"/>
          </p:nvPr>
        </p:nvSpPr>
        <p:spPr/>
        <p:txBody>
          <a:bodyPr/>
          <a:lstStyle/>
          <a:p>
            <a:r>
              <a:rPr lang="zh-CN" altLang="zh-CN" dirty="0"/>
              <a:t>将看跌</a:t>
            </a:r>
            <a:r>
              <a:rPr lang="en-US" altLang="zh-CN" dirty="0"/>
              <a:t>-</a:t>
            </a:r>
            <a:r>
              <a:rPr lang="zh-CN" altLang="zh-CN" dirty="0"/>
              <a:t>看涨平价关系的公式进行变形后</a:t>
            </a:r>
            <a:r>
              <a:rPr lang="zh-CN" altLang="en-US" dirty="0"/>
              <a:t>，</a:t>
            </a:r>
            <a:r>
              <a:rPr lang="zh-CN" altLang="zh-CN" dirty="0"/>
              <a:t>代入看涨期权的公式</a:t>
            </a:r>
            <a:r>
              <a:rPr lang="zh-CN" altLang="en-US" dirty="0"/>
              <a:t>，可以得到欧式</a:t>
            </a:r>
            <a:r>
              <a:rPr lang="zh-CN" altLang="zh-CN" dirty="0"/>
              <a:t>看跌期权的定价公式 </a:t>
            </a:r>
            <a:endParaRPr lang="zh-CN" altLang="en-US" dirty="0"/>
          </a:p>
        </p:txBody>
      </p:sp>
      <p:sp>
        <p:nvSpPr>
          <p:cNvPr id="4" name="日期占位符 3"/>
          <p:cNvSpPr>
            <a:spLocks noGrp="1"/>
          </p:cNvSpPr>
          <p:nvPr>
            <p:ph type="dt" sz="half" idx="10"/>
          </p:nvPr>
        </p:nvSpPr>
        <p:spPr/>
        <p:txBody>
          <a:bodyPr/>
          <a:lstStyle/>
          <a:p>
            <a:fld id="{9A924AC1-9860-45A9-88D4-2812BC0F57C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846621269"/>
              </p:ext>
            </p:extLst>
          </p:nvPr>
        </p:nvGraphicFramePr>
        <p:xfrm>
          <a:off x="1699984" y="3299927"/>
          <a:ext cx="5246785" cy="448923"/>
        </p:xfrm>
        <a:graphic>
          <a:graphicData uri="http://schemas.openxmlformats.org/presentationml/2006/ole">
            <mc:AlternateContent xmlns:mc="http://schemas.openxmlformats.org/markup-compatibility/2006">
              <mc:Choice xmlns:v="urn:schemas-microsoft-com:vml" Requires="v">
                <p:oleObj spid="_x0000_s16545" r:id="rId3" imgW="2387600" imgH="203200" progId="Equation.DSMT4">
                  <p:embed/>
                </p:oleObj>
              </mc:Choice>
              <mc:Fallback>
                <p:oleObj r:id="rId3" imgW="2387600" imgH="203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9984" y="3299927"/>
                        <a:ext cx="5246785" cy="448923"/>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60975266"/>
              </p:ext>
            </p:extLst>
          </p:nvPr>
        </p:nvGraphicFramePr>
        <p:xfrm>
          <a:off x="1896388" y="3888864"/>
          <a:ext cx="5050381" cy="1711518"/>
        </p:xfrm>
        <a:graphic>
          <a:graphicData uri="http://schemas.openxmlformats.org/presentationml/2006/ole">
            <mc:AlternateContent xmlns:mc="http://schemas.openxmlformats.org/markup-compatibility/2006">
              <mc:Choice xmlns:v="urn:schemas-microsoft-com:vml" Requires="v">
                <p:oleObj spid="_x0000_s16546" r:id="rId5" imgW="2286000" imgH="762000" progId="Equation.DSMT4">
                  <p:embed/>
                </p:oleObj>
              </mc:Choice>
              <mc:Fallback>
                <p:oleObj r:id="rId5" imgW="2286000" imgH="762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6388" y="3888864"/>
                        <a:ext cx="5050381" cy="1711518"/>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2588954"/>
              </p:ext>
            </p:extLst>
          </p:nvPr>
        </p:nvGraphicFramePr>
        <p:xfrm>
          <a:off x="1896388" y="5838529"/>
          <a:ext cx="4093026" cy="522514"/>
        </p:xfrm>
        <a:graphic>
          <a:graphicData uri="http://schemas.openxmlformats.org/presentationml/2006/ole">
            <mc:AlternateContent xmlns:mc="http://schemas.openxmlformats.org/markup-compatibility/2006">
              <mc:Choice xmlns:v="urn:schemas-microsoft-com:vml" Requires="v">
                <p:oleObj spid="_x0000_s16547" r:id="rId7" imgW="1765300" imgH="241300" progId="Equation.DSMT4">
                  <p:embed/>
                </p:oleObj>
              </mc:Choice>
              <mc:Fallback>
                <p:oleObj r:id="rId7" imgW="1765300" imgH="2413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6388" y="5838529"/>
                        <a:ext cx="4093026" cy="522514"/>
                      </a:xfrm>
                      <a:prstGeom prst="rect">
                        <a:avLst/>
                      </a:prstGeom>
                      <a:no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欧式期货</a:t>
            </a:r>
            <a:r>
              <a:rPr lang="zh-CN" altLang="zh-CN" dirty="0"/>
              <a:t>看跌期权的定价公式 </a:t>
            </a:r>
            <a:endParaRPr lang="zh-CN" altLang="en-US" dirty="0"/>
          </a:p>
        </p:txBody>
      </p:sp>
      <p:sp>
        <p:nvSpPr>
          <p:cNvPr id="3" name="内容占位符 2"/>
          <p:cNvSpPr>
            <a:spLocks noGrp="1"/>
          </p:cNvSpPr>
          <p:nvPr>
            <p:ph idx="1"/>
          </p:nvPr>
        </p:nvSpPr>
        <p:spPr/>
        <p:txBody>
          <a:bodyPr/>
          <a:lstStyle/>
          <a:p>
            <a:r>
              <a:rPr lang="zh-CN" altLang="en-US" dirty="0"/>
              <a:t>对于欧式期货看跌期权，可以将期货定价公式代入，得到</a:t>
            </a:r>
          </a:p>
        </p:txBody>
      </p:sp>
      <p:sp>
        <p:nvSpPr>
          <p:cNvPr id="4" name="日期占位符 3"/>
          <p:cNvSpPr>
            <a:spLocks noGrp="1"/>
          </p:cNvSpPr>
          <p:nvPr>
            <p:ph type="dt" sz="half" idx="10"/>
          </p:nvPr>
        </p:nvSpPr>
        <p:spPr/>
        <p:txBody>
          <a:bodyPr/>
          <a:lstStyle/>
          <a:p>
            <a:fld id="{3F6C7E23-AABC-4876-9264-79C81D7E5A3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118801173"/>
              </p:ext>
            </p:extLst>
          </p:nvPr>
        </p:nvGraphicFramePr>
        <p:xfrm>
          <a:off x="987678" y="3276599"/>
          <a:ext cx="6701247" cy="881743"/>
        </p:xfrm>
        <a:graphic>
          <a:graphicData uri="http://schemas.openxmlformats.org/presentationml/2006/ole">
            <mc:AlternateContent xmlns:mc="http://schemas.openxmlformats.org/markup-compatibility/2006">
              <mc:Choice xmlns:v="urn:schemas-microsoft-com:vml" Requires="v">
                <p:oleObj spid="_x0000_s17460" r:id="rId3" imgW="1930400" imgH="254000" progId="Equation.DSMT4">
                  <p:embed/>
                </p:oleObj>
              </mc:Choice>
              <mc:Fallback>
                <p:oleObj r:id="rId3" imgW="1930400" imgH="254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78" y="3276599"/>
                        <a:ext cx="6701247" cy="881743"/>
                      </a:xfrm>
                      <a:prstGeom prst="rect">
                        <a:avLst/>
                      </a:prstGeom>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三、</a:t>
            </a:r>
            <a:r>
              <a:rPr lang="en-US" altLang="zh-CN" sz="3200" dirty="0"/>
              <a:t>Black-Scholes</a:t>
            </a:r>
            <a:r>
              <a:rPr lang="zh-CN" altLang="zh-CN" sz="3200" dirty="0"/>
              <a:t>模型的具体应用</a:t>
            </a:r>
            <a:endParaRPr lang="zh-CN" altLang="en-US" sz="3200" dirty="0"/>
          </a:p>
        </p:txBody>
      </p:sp>
      <p:sp>
        <p:nvSpPr>
          <p:cNvPr id="3" name="内容占位符 2"/>
          <p:cNvSpPr>
            <a:spLocks noGrp="1"/>
          </p:cNvSpPr>
          <p:nvPr>
            <p:ph idx="1"/>
          </p:nvPr>
        </p:nvSpPr>
        <p:spPr/>
        <p:txBody>
          <a:bodyPr/>
          <a:lstStyle/>
          <a:p>
            <a:r>
              <a:rPr lang="zh-CN" altLang="en-US" dirty="0"/>
              <a:t>根据</a:t>
            </a:r>
            <a:r>
              <a:rPr lang="en-US" altLang="zh-CN" dirty="0"/>
              <a:t>Black-Scholes</a:t>
            </a:r>
            <a:r>
              <a:rPr lang="zh-CN" altLang="en-US" dirty="0"/>
              <a:t>模型，可知影响因素有：标的资产的市场价格、协定价格、到期期限、无风险收益率、资产价格波动率。</a:t>
            </a:r>
          </a:p>
          <a:p>
            <a:r>
              <a:rPr lang="zh-CN" altLang="en-US" dirty="0"/>
              <a:t>前三项的数据容易获得，而后两项需要通过计算获得。</a:t>
            </a:r>
          </a:p>
          <a:p>
            <a:endParaRPr lang="zh-CN" altLang="en-US" dirty="0"/>
          </a:p>
        </p:txBody>
      </p:sp>
      <p:sp>
        <p:nvSpPr>
          <p:cNvPr id="4" name="日期占位符 3"/>
          <p:cNvSpPr>
            <a:spLocks noGrp="1"/>
          </p:cNvSpPr>
          <p:nvPr>
            <p:ph type="dt" sz="half" idx="10"/>
          </p:nvPr>
        </p:nvSpPr>
        <p:spPr/>
        <p:txBody>
          <a:bodyPr/>
          <a:lstStyle/>
          <a:p>
            <a:fld id="{C3BCEE2A-A476-4CC8-8290-2BFC595F9C8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（一）无风险收益率的计算</a:t>
            </a:r>
            <a:endParaRPr lang="zh-CN" altLang="en-US" dirty="0"/>
          </a:p>
        </p:txBody>
      </p:sp>
      <p:sp>
        <p:nvSpPr>
          <p:cNvPr id="3" name="内容占位符 2"/>
          <p:cNvSpPr>
            <a:spLocks noGrp="1"/>
          </p:cNvSpPr>
          <p:nvPr>
            <p:ph idx="1"/>
          </p:nvPr>
        </p:nvSpPr>
        <p:spPr/>
        <p:txBody>
          <a:bodyPr/>
          <a:lstStyle/>
          <a:p>
            <a:r>
              <a:rPr lang="zh-CN" altLang="zh-CN" dirty="0"/>
              <a:t>在成熟的资本市场，无风险收益率是容易获得的，以美国为例，通常选择美国的国债利率作为无风险收益率的估计值。</a:t>
            </a:r>
            <a:endParaRPr lang="zh-CN" altLang="en-US" dirty="0"/>
          </a:p>
          <a:p>
            <a:r>
              <a:rPr lang="zh-CN" altLang="zh-CN" dirty="0"/>
              <a:t>两个问题：一是国债的期限要与期权的到期日相近；二是不可直接使用贴现率，应当将其转化为利率  </a:t>
            </a:r>
            <a:endParaRPr lang="zh-CN" altLang="en-US" dirty="0"/>
          </a:p>
        </p:txBody>
      </p:sp>
      <p:sp>
        <p:nvSpPr>
          <p:cNvPr id="4" name="日期占位符 3"/>
          <p:cNvSpPr>
            <a:spLocks noGrp="1"/>
          </p:cNvSpPr>
          <p:nvPr>
            <p:ph type="dt" sz="half" idx="10"/>
          </p:nvPr>
        </p:nvSpPr>
        <p:spPr/>
        <p:txBody>
          <a:bodyPr/>
          <a:lstStyle/>
          <a:p>
            <a:fld id="{A8B5313B-2A90-425F-8533-20484D41CF6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698312496"/>
              </p:ext>
            </p:extLst>
          </p:nvPr>
        </p:nvGraphicFramePr>
        <p:xfrm>
          <a:off x="601705" y="4604657"/>
          <a:ext cx="7694027" cy="1012372"/>
        </p:xfrm>
        <a:graphic>
          <a:graphicData uri="http://schemas.openxmlformats.org/presentationml/2006/ole">
            <mc:AlternateContent xmlns:mc="http://schemas.openxmlformats.org/markup-compatibility/2006">
              <mc:Choice xmlns:v="urn:schemas-microsoft-com:vml" Requires="v">
                <p:oleObj spid="_x0000_s18483" r:id="rId3" imgW="3365500" imgH="444500" progId="Equation.DSMT4">
                  <p:embed/>
                </p:oleObj>
              </mc:Choice>
              <mc:Fallback>
                <p:oleObj r:id="rId3" imgW="33655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05" y="4604657"/>
                        <a:ext cx="7694027" cy="1012372"/>
                      </a:xfrm>
                      <a:prstGeom prst="rect">
                        <a:avLst/>
                      </a:prstGeom>
                      <a:noFill/>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（二）资产价格波动率的计算</a:t>
            </a:r>
            <a:endParaRPr lang="zh-CN" altLang="en-US" dirty="0"/>
          </a:p>
        </p:txBody>
      </p:sp>
      <p:sp>
        <p:nvSpPr>
          <p:cNvPr id="3" name="内容占位符 2"/>
          <p:cNvSpPr>
            <a:spLocks noGrp="1"/>
          </p:cNvSpPr>
          <p:nvPr>
            <p:ph idx="1"/>
          </p:nvPr>
        </p:nvSpPr>
        <p:spPr/>
        <p:txBody>
          <a:bodyPr/>
          <a:lstStyle/>
          <a:p>
            <a:r>
              <a:rPr lang="zh-CN" altLang="zh-CN" dirty="0"/>
              <a:t>计算资产价格波动率，可以采用历史波动率和隐含波动率。</a:t>
            </a:r>
          </a:p>
          <a:p>
            <a:pPr lvl="0"/>
            <a:r>
              <a:rPr lang="zh-CN" altLang="zh-CN" dirty="0"/>
              <a:t>历史波动率（</a:t>
            </a:r>
            <a:r>
              <a:rPr lang="en-US" altLang="zh-CN" dirty="0"/>
              <a:t>Historical Volatility</a:t>
            </a:r>
            <a:r>
              <a:rPr lang="zh-CN" altLang="zh-CN" dirty="0"/>
              <a:t>），是通过从标的资产价格的历史数据中计算出的价格收益率的标准差。</a:t>
            </a:r>
          </a:p>
          <a:p>
            <a:pPr lvl="0"/>
            <a:r>
              <a:rPr lang="zh-CN" altLang="zh-CN" dirty="0"/>
              <a:t>隐含波动率（</a:t>
            </a:r>
            <a:r>
              <a:rPr lang="en-US" altLang="zh-CN" dirty="0"/>
              <a:t>Implied Volatility</a:t>
            </a:r>
            <a:r>
              <a:rPr lang="zh-CN" altLang="zh-CN" dirty="0"/>
              <a:t>），是将期权定价模型中除波动率以外的所有因素代入模型，最终求得的波动率，具体的求解需要使用较复杂的迭代算法（</a:t>
            </a:r>
            <a:r>
              <a:rPr lang="en-US" altLang="zh-CN" dirty="0"/>
              <a:t>Iteration Algorithm</a:t>
            </a:r>
            <a:r>
              <a:rPr lang="zh-CN" altLang="zh-CN" dirty="0"/>
              <a:t>）。</a:t>
            </a:r>
          </a:p>
          <a:p>
            <a:endParaRPr lang="zh-CN" altLang="en-US" dirty="0"/>
          </a:p>
        </p:txBody>
      </p:sp>
      <p:sp>
        <p:nvSpPr>
          <p:cNvPr id="4" name="日期占位符 3"/>
          <p:cNvSpPr>
            <a:spLocks noGrp="1"/>
          </p:cNvSpPr>
          <p:nvPr>
            <p:ph type="dt" sz="half" idx="10"/>
          </p:nvPr>
        </p:nvSpPr>
        <p:spPr/>
        <p:txBody>
          <a:bodyPr/>
          <a:lstStyle/>
          <a:p>
            <a:fld id="{14DE1B8E-8CCE-4546-8A21-30D8A510EB2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zh-CN" altLang="en-US" dirty="0"/>
              <a:t>二</a:t>
            </a:r>
            <a:r>
              <a:rPr lang="zh-CN" altLang="zh-CN" dirty="0"/>
              <a:t>节　二项式模型</a:t>
            </a:r>
            <a:endParaRPr lang="zh-CN" altLang="en-US" dirty="0"/>
          </a:p>
        </p:txBody>
      </p:sp>
      <p:sp>
        <p:nvSpPr>
          <p:cNvPr id="3" name="内容占位符 2"/>
          <p:cNvSpPr>
            <a:spLocks noGrp="1"/>
          </p:cNvSpPr>
          <p:nvPr>
            <p:ph idx="1"/>
          </p:nvPr>
        </p:nvSpPr>
        <p:spPr/>
        <p:txBody>
          <a:bodyPr>
            <a:normAutofit/>
          </a:bodyPr>
          <a:lstStyle/>
          <a:p>
            <a:r>
              <a:rPr lang="zh-CN" altLang="zh-CN" dirty="0"/>
              <a:t>布莱克</a:t>
            </a:r>
            <a:r>
              <a:rPr lang="en-US" altLang="zh-CN" dirty="0"/>
              <a:t>-</a:t>
            </a:r>
            <a:r>
              <a:rPr lang="zh-CN" altLang="zh-CN" dirty="0"/>
              <a:t>斯科尔斯模型的提出，对期权定价问题的研究而言，是一个开创性的成就。但该模型涉及比较复杂的数学运算，因而在实务中的运用受到了很大的限制。</a:t>
            </a:r>
            <a:endParaRPr lang="zh-CN" altLang="en-US" dirty="0"/>
          </a:p>
          <a:p>
            <a:r>
              <a:rPr lang="zh-CN" altLang="zh-CN" dirty="0"/>
              <a:t>有鉴于此，考克斯、罗斯和鲁宾斯坦（</a:t>
            </a:r>
            <a:r>
              <a:rPr lang="en-US" altLang="zh-CN" dirty="0"/>
              <a:t>Cox, Ross, Rubinstein</a:t>
            </a:r>
            <a:r>
              <a:rPr lang="zh-CN" altLang="zh-CN" dirty="0"/>
              <a:t>）于</a:t>
            </a:r>
            <a:r>
              <a:rPr lang="en-US" altLang="zh-CN" dirty="0"/>
              <a:t>1979</a:t>
            </a:r>
            <a:r>
              <a:rPr lang="zh-CN" altLang="zh-CN" dirty="0"/>
              <a:t>年发表了《期权定价：一种被简化的方法》一文，用一种较浅显的方法导出了期权定价模型。他们的这一模型被称为二项式模型（</a:t>
            </a:r>
            <a:r>
              <a:rPr lang="en-US" altLang="zh-CN" dirty="0"/>
              <a:t>Binomial Model</a:t>
            </a:r>
            <a:r>
              <a:rPr lang="zh-CN" altLang="zh-CN" dirty="0"/>
              <a:t>）。</a:t>
            </a:r>
          </a:p>
        </p:txBody>
      </p:sp>
      <p:sp>
        <p:nvSpPr>
          <p:cNvPr id="4" name="日期占位符 3"/>
          <p:cNvSpPr>
            <a:spLocks noGrp="1"/>
          </p:cNvSpPr>
          <p:nvPr>
            <p:ph type="dt" sz="half" idx="10"/>
          </p:nvPr>
        </p:nvSpPr>
        <p:spPr/>
        <p:txBody>
          <a:bodyPr/>
          <a:lstStyle/>
          <a:p>
            <a:fld id="{53F3872F-BFC3-4086-82CF-610891B3CE6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名人堂</a:t>
            </a:r>
          </a:p>
        </p:txBody>
      </p:sp>
      <p:sp>
        <p:nvSpPr>
          <p:cNvPr id="4" name="日期占位符 3"/>
          <p:cNvSpPr>
            <a:spLocks noGrp="1"/>
          </p:cNvSpPr>
          <p:nvPr>
            <p:ph type="dt" sz="half" idx="10"/>
          </p:nvPr>
        </p:nvSpPr>
        <p:spPr/>
        <p:txBody>
          <a:bodyPr/>
          <a:lstStyle/>
          <a:p>
            <a:fld id="{F1ED958D-BC5C-41D0-A968-49E05FEA4F3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pic>
        <p:nvPicPr>
          <p:cNvPr id="9" name="图片 8"/>
          <p:cNvPicPr>
            <a:picLocks noChangeAspect="1"/>
          </p:cNvPicPr>
          <p:nvPr/>
        </p:nvPicPr>
        <p:blipFill>
          <a:blip r:embed="rId2"/>
          <a:stretch>
            <a:fillRect/>
          </a:stretch>
        </p:blipFill>
        <p:spPr>
          <a:xfrm>
            <a:off x="-301794" y="2165003"/>
            <a:ext cx="9656470" cy="3601616"/>
          </a:xfrm>
          <a:prstGeom prst="rect">
            <a:avLst/>
          </a:prstGeom>
        </p:spPr>
      </p:pic>
      <p:sp>
        <p:nvSpPr>
          <p:cNvPr id="10" name="矩形 9"/>
          <p:cNvSpPr/>
          <p:nvPr/>
        </p:nvSpPr>
        <p:spPr>
          <a:xfrm>
            <a:off x="664736" y="5441274"/>
            <a:ext cx="7786090" cy="954107"/>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John Cox</a:t>
            </a:r>
            <a:r>
              <a:rPr lang="zh-CN" altLang="zh-CN" sz="2800" dirty="0">
                <a:latin typeface="Times New Roman" panose="02020603050405020304" pitchFamily="18" charset="0"/>
                <a:cs typeface="Times New Roman" panose="02020603050405020304" pitchFamily="18" charset="0"/>
              </a:rPr>
              <a:t>（左）、</a:t>
            </a:r>
            <a:r>
              <a:rPr lang="en-US" altLang="zh-CN" sz="2800" dirty="0">
                <a:latin typeface="Times New Roman" panose="02020603050405020304" pitchFamily="18" charset="0"/>
                <a:cs typeface="Times New Roman" panose="02020603050405020304" pitchFamily="18" charset="0"/>
              </a:rPr>
              <a:t>Stephen Ross</a:t>
            </a:r>
            <a:r>
              <a:rPr lang="zh-CN" altLang="zh-CN" sz="2800" dirty="0">
                <a:latin typeface="Times New Roman" panose="02020603050405020304" pitchFamily="18" charset="0"/>
                <a:cs typeface="Times New Roman" panose="02020603050405020304" pitchFamily="18" charset="0"/>
              </a:rPr>
              <a:t>（中）和</a:t>
            </a:r>
            <a:r>
              <a:rPr lang="en-US" altLang="zh-CN" sz="2800" dirty="0">
                <a:latin typeface="Times New Roman" panose="02020603050405020304" pitchFamily="18" charset="0"/>
                <a:cs typeface="Times New Roman" panose="02020603050405020304" pitchFamily="18" charset="0"/>
              </a:rPr>
              <a:t>Mark Rubinstein</a:t>
            </a:r>
            <a:r>
              <a:rPr lang="zh-CN" altLang="zh-CN" sz="2800" dirty="0">
                <a:latin typeface="Times New Roman" panose="02020603050405020304" pitchFamily="18" charset="0"/>
                <a:cs typeface="Times New Roman" panose="02020603050405020304" pitchFamily="18" charset="0"/>
              </a:rPr>
              <a:t>（右）</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577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一、一期二项式模型定价——无套利方法</a:t>
            </a:r>
            <a:endParaRPr lang="zh-CN" altLang="en-US" dirty="0"/>
          </a:p>
        </p:txBody>
      </p:sp>
      <p:sp>
        <p:nvSpPr>
          <p:cNvPr id="3" name="内容占位符 2"/>
          <p:cNvSpPr>
            <a:spLocks noGrp="1"/>
          </p:cNvSpPr>
          <p:nvPr>
            <p:ph idx="1"/>
          </p:nvPr>
        </p:nvSpPr>
        <p:spPr/>
        <p:txBody>
          <a:bodyPr/>
          <a:lstStyle/>
          <a:p>
            <a:r>
              <a:rPr lang="zh-CN" altLang="zh-CN" dirty="0"/>
              <a:t>一只股票当前价格为</a:t>
            </a:r>
            <a:r>
              <a:rPr lang="en-US" altLang="zh-CN" dirty="0"/>
              <a:t>$20</a:t>
            </a:r>
            <a:r>
              <a:rPr lang="zh-CN" altLang="zh-CN" dirty="0"/>
              <a:t>，</a:t>
            </a:r>
            <a:r>
              <a:rPr lang="en-US" altLang="zh-CN" dirty="0"/>
              <a:t>3</a:t>
            </a:r>
            <a:r>
              <a:rPr lang="zh-CN" altLang="zh-CN" dirty="0"/>
              <a:t>个月后股价有可能涨至</a:t>
            </a:r>
            <a:r>
              <a:rPr lang="en-US" altLang="zh-CN" dirty="0"/>
              <a:t>$22</a:t>
            </a:r>
            <a:r>
              <a:rPr lang="zh-CN" altLang="zh-CN" dirty="0"/>
              <a:t>，也有可能跌至</a:t>
            </a:r>
            <a:r>
              <a:rPr lang="en-US" altLang="zh-CN" dirty="0"/>
              <a:t>$18</a:t>
            </a:r>
            <a:r>
              <a:rPr lang="zh-CN" altLang="zh-CN" dirty="0"/>
              <a:t>。其</a:t>
            </a:r>
            <a:r>
              <a:rPr lang="en-US" altLang="zh-CN" dirty="0"/>
              <a:t>3</a:t>
            </a:r>
            <a:r>
              <a:rPr lang="zh-CN" altLang="zh-CN" dirty="0"/>
              <a:t>个月后到期的看涨期权的协定价格为</a:t>
            </a:r>
            <a:r>
              <a:rPr lang="en-US" altLang="zh-CN" dirty="0"/>
              <a:t>$21</a:t>
            </a:r>
            <a:r>
              <a:rPr lang="zh-CN" altLang="zh-CN" dirty="0"/>
              <a:t>，无风险利率为</a:t>
            </a:r>
            <a:r>
              <a:rPr lang="en-US" altLang="zh-CN" dirty="0"/>
              <a:t>12%</a:t>
            </a:r>
            <a:r>
              <a:rPr lang="zh-CN" altLang="zh-CN" dirty="0"/>
              <a:t>。</a:t>
            </a:r>
            <a:endParaRPr lang="en-US" altLang="zh-CN" dirty="0"/>
          </a:p>
          <a:p>
            <a:r>
              <a:rPr lang="zh-CN" altLang="zh-CN" dirty="0"/>
              <a:t>问：该看涨期权的当前价格应为多少？</a:t>
            </a:r>
          </a:p>
          <a:p>
            <a:endParaRPr lang="zh-CN" altLang="en-US" dirty="0"/>
          </a:p>
        </p:txBody>
      </p:sp>
      <p:sp>
        <p:nvSpPr>
          <p:cNvPr id="4" name="日期占位符 3"/>
          <p:cNvSpPr>
            <a:spLocks noGrp="1"/>
          </p:cNvSpPr>
          <p:nvPr>
            <p:ph type="dt" sz="half" idx="10"/>
          </p:nvPr>
        </p:nvSpPr>
        <p:spPr/>
        <p:txBody>
          <a:bodyPr/>
          <a:lstStyle/>
          <a:p>
            <a:fld id="{8AB69BB8-4CA3-4D35-8B4F-0CC3FA48979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grpSp>
        <p:nvGrpSpPr>
          <p:cNvPr id="26" name="Group 1"/>
          <p:cNvGrpSpPr>
            <a:grpSpLocks noChangeAspect="1"/>
          </p:cNvGrpSpPr>
          <p:nvPr/>
        </p:nvGrpSpPr>
        <p:grpSpPr bwMode="auto">
          <a:xfrm>
            <a:off x="1828800" y="4303910"/>
            <a:ext cx="4889863" cy="2116469"/>
            <a:chOff x="2088" y="2516"/>
            <a:chExt cx="4783" cy="2071"/>
          </a:xfrm>
        </p:grpSpPr>
        <p:sp>
          <p:nvSpPr>
            <p:cNvPr id="27" name="AutoShape 8"/>
            <p:cNvSpPr>
              <a:spLocks noChangeAspect="1" noChangeArrowheads="1" noTextEdit="1"/>
            </p:cNvSpPr>
            <p:nvPr/>
          </p:nvSpPr>
          <p:spPr bwMode="auto">
            <a:xfrm>
              <a:off x="2088" y="2516"/>
              <a:ext cx="4783" cy="20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8" name="Group 2"/>
            <p:cNvGrpSpPr>
              <a:grpSpLocks/>
            </p:cNvGrpSpPr>
            <p:nvPr/>
          </p:nvGrpSpPr>
          <p:grpSpPr bwMode="auto">
            <a:xfrm>
              <a:off x="2088" y="2516"/>
              <a:ext cx="4783" cy="2071"/>
              <a:chOff x="2088" y="2516"/>
              <a:chExt cx="4783" cy="2071"/>
            </a:xfrm>
          </p:grpSpPr>
          <p:sp>
            <p:nvSpPr>
              <p:cNvPr id="29" name="Text Box 7"/>
              <p:cNvSpPr txBox="1">
                <a:spLocks noChangeArrowheads="1"/>
              </p:cNvSpPr>
              <p:nvPr/>
            </p:nvSpPr>
            <p:spPr bwMode="auto">
              <a:xfrm>
                <a:off x="2088" y="3156"/>
                <a:ext cx="1368" cy="76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股价=$20</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期权价值=?</a:t>
                </a:r>
              </a:p>
            </p:txBody>
          </p:sp>
          <p:sp>
            <p:nvSpPr>
              <p:cNvPr id="30" name="Text Box 6"/>
              <p:cNvSpPr txBox="1">
                <a:spLocks noChangeArrowheads="1"/>
              </p:cNvSpPr>
              <p:nvPr/>
            </p:nvSpPr>
            <p:spPr bwMode="auto">
              <a:xfrm>
                <a:off x="5350" y="2516"/>
                <a:ext cx="1521" cy="80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股价=$22</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期权价值=$1</a:t>
                </a:r>
              </a:p>
            </p:txBody>
          </p:sp>
          <p:sp>
            <p:nvSpPr>
              <p:cNvPr id="31" name="Text Box 5"/>
              <p:cNvSpPr txBox="1">
                <a:spLocks noChangeArrowheads="1"/>
              </p:cNvSpPr>
              <p:nvPr/>
            </p:nvSpPr>
            <p:spPr bwMode="auto">
              <a:xfrm>
                <a:off x="5326" y="3769"/>
                <a:ext cx="1545" cy="81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股价=$18</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期权价值=$0</a:t>
                </a:r>
              </a:p>
            </p:txBody>
          </p:sp>
          <p:sp>
            <p:nvSpPr>
              <p:cNvPr id="32" name="AutoShape 4"/>
              <p:cNvSpPr>
                <a:spLocks noChangeShapeType="1"/>
              </p:cNvSpPr>
              <p:nvPr/>
            </p:nvSpPr>
            <p:spPr bwMode="auto">
              <a:xfrm flipV="1">
                <a:off x="3456" y="2919"/>
                <a:ext cx="1894" cy="618"/>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AutoShape 3"/>
              <p:cNvSpPr>
                <a:spLocks noChangeShapeType="1"/>
              </p:cNvSpPr>
              <p:nvPr/>
            </p:nvSpPr>
            <p:spPr bwMode="auto">
              <a:xfrm>
                <a:off x="3456" y="3537"/>
                <a:ext cx="1870" cy="641"/>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无套利方法</a:t>
            </a:r>
            <a:r>
              <a:rPr lang="zh-CN" altLang="en-US" dirty="0"/>
              <a:t>分析</a:t>
            </a:r>
          </a:p>
        </p:txBody>
      </p:sp>
      <p:pic>
        <p:nvPicPr>
          <p:cNvPr id="15" name="内容占位符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88" y="1967057"/>
            <a:ext cx="8897829" cy="2874359"/>
          </a:xfrm>
        </p:spPr>
      </p:pic>
      <p:sp>
        <p:nvSpPr>
          <p:cNvPr id="4" name="日期占位符 3"/>
          <p:cNvSpPr>
            <a:spLocks noGrp="1"/>
          </p:cNvSpPr>
          <p:nvPr>
            <p:ph type="dt" sz="half" idx="10"/>
          </p:nvPr>
        </p:nvSpPr>
        <p:spPr/>
        <p:txBody>
          <a:bodyPr/>
          <a:lstStyle/>
          <a:p>
            <a:fld id="{C1DF504C-96F9-4B32-A07A-87172941E27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grpSp>
        <p:nvGrpSpPr>
          <p:cNvPr id="7" name="Group 1"/>
          <p:cNvGrpSpPr>
            <a:grpSpLocks noChangeAspect="1"/>
          </p:cNvGrpSpPr>
          <p:nvPr/>
        </p:nvGrpSpPr>
        <p:grpSpPr bwMode="auto">
          <a:xfrm>
            <a:off x="1465305" y="4858488"/>
            <a:ext cx="5029202" cy="1777097"/>
            <a:chOff x="2088" y="2516"/>
            <a:chExt cx="4783" cy="2071"/>
          </a:xfrm>
        </p:grpSpPr>
        <p:sp>
          <p:nvSpPr>
            <p:cNvPr id="8" name="AutoShape 8"/>
            <p:cNvSpPr>
              <a:spLocks noChangeAspect="1" noChangeArrowheads="1" noTextEdit="1"/>
            </p:cNvSpPr>
            <p:nvPr/>
          </p:nvSpPr>
          <p:spPr bwMode="auto">
            <a:xfrm>
              <a:off x="2088" y="2516"/>
              <a:ext cx="4783" cy="20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Group 2"/>
            <p:cNvGrpSpPr>
              <a:grpSpLocks/>
            </p:cNvGrpSpPr>
            <p:nvPr/>
          </p:nvGrpSpPr>
          <p:grpSpPr bwMode="auto">
            <a:xfrm>
              <a:off x="2088" y="2516"/>
              <a:ext cx="4783" cy="2071"/>
              <a:chOff x="2088" y="2516"/>
              <a:chExt cx="4783" cy="2071"/>
            </a:xfrm>
          </p:grpSpPr>
          <p:sp>
            <p:nvSpPr>
              <p:cNvPr id="10" name="Text Box 7"/>
              <p:cNvSpPr txBox="1">
                <a:spLocks noChangeArrowheads="1"/>
              </p:cNvSpPr>
              <p:nvPr/>
            </p:nvSpPr>
            <p:spPr bwMode="auto">
              <a:xfrm>
                <a:off x="2088" y="3156"/>
                <a:ext cx="1368" cy="76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股价=$20</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期权价值=?</a:t>
                </a:r>
              </a:p>
            </p:txBody>
          </p:sp>
          <p:sp>
            <p:nvSpPr>
              <p:cNvPr id="11" name="Text Box 6"/>
              <p:cNvSpPr txBox="1">
                <a:spLocks noChangeArrowheads="1"/>
              </p:cNvSpPr>
              <p:nvPr/>
            </p:nvSpPr>
            <p:spPr bwMode="auto">
              <a:xfrm>
                <a:off x="5350" y="2516"/>
                <a:ext cx="1521" cy="80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股价=$22</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期权价值=$1</a:t>
                </a:r>
              </a:p>
            </p:txBody>
          </p:sp>
          <p:sp>
            <p:nvSpPr>
              <p:cNvPr id="12" name="Text Box 5"/>
              <p:cNvSpPr txBox="1">
                <a:spLocks noChangeArrowheads="1"/>
              </p:cNvSpPr>
              <p:nvPr/>
            </p:nvSpPr>
            <p:spPr bwMode="auto">
              <a:xfrm>
                <a:off x="5326" y="3769"/>
                <a:ext cx="1545" cy="81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股价=$18</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期权价值=$0</a:t>
                </a:r>
              </a:p>
            </p:txBody>
          </p:sp>
          <p:sp>
            <p:nvSpPr>
              <p:cNvPr id="13" name="AutoShape 4"/>
              <p:cNvSpPr>
                <a:spLocks noChangeShapeType="1"/>
              </p:cNvSpPr>
              <p:nvPr/>
            </p:nvSpPr>
            <p:spPr bwMode="auto">
              <a:xfrm flipV="1">
                <a:off x="3456" y="2919"/>
                <a:ext cx="1894" cy="618"/>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p:cNvSpPr>
                <a:spLocks noChangeShapeType="1"/>
              </p:cNvSpPr>
              <p:nvPr/>
            </p:nvSpPr>
            <p:spPr bwMode="auto">
              <a:xfrm>
                <a:off x="3456" y="3537"/>
                <a:ext cx="1870" cy="641"/>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无套利方法</a:t>
            </a:r>
            <a:r>
              <a:rPr lang="zh-CN" altLang="en-US" dirty="0"/>
              <a:t>分析</a:t>
            </a:r>
            <a:r>
              <a:rPr lang="en-US" altLang="zh-CN" dirty="0"/>
              <a:t>(cont.)</a:t>
            </a:r>
            <a:endParaRPr lang="zh-CN" altLang="en-US" dirty="0"/>
          </a:p>
        </p:txBody>
      </p:sp>
      <p:sp>
        <p:nvSpPr>
          <p:cNvPr id="3" name="内容占位符 2"/>
          <p:cNvSpPr>
            <a:spLocks noGrp="1"/>
          </p:cNvSpPr>
          <p:nvPr>
            <p:ph idx="1"/>
          </p:nvPr>
        </p:nvSpPr>
        <p:spPr>
          <a:xfrm>
            <a:off x="208722" y="2786743"/>
            <a:ext cx="8676861" cy="3574300"/>
          </a:xfrm>
        </p:spPr>
        <p:txBody>
          <a:bodyPr/>
          <a:lstStyle/>
          <a:p>
            <a:r>
              <a:rPr lang="zh-CN" altLang="zh-CN" dirty="0"/>
              <a:t>得到的无风险投资组合中包含：</a:t>
            </a:r>
            <a:r>
              <a:rPr lang="en-US" altLang="zh-CN" dirty="0"/>
              <a:t>0.25</a:t>
            </a:r>
            <a:r>
              <a:rPr lang="zh-CN" altLang="zh-CN" dirty="0"/>
              <a:t>份股票的多头和</a:t>
            </a:r>
            <a:r>
              <a:rPr lang="en-US" altLang="zh-CN" dirty="0"/>
              <a:t>1</a:t>
            </a:r>
            <a:r>
              <a:rPr lang="zh-CN" altLang="zh-CN" dirty="0"/>
              <a:t>份该股票看涨期权的空头；并且这个投资组合在</a:t>
            </a:r>
            <a:r>
              <a:rPr lang="en-US" altLang="zh-CN" dirty="0"/>
              <a:t>3</a:t>
            </a:r>
            <a:r>
              <a:rPr lang="zh-CN" altLang="zh-CN" dirty="0"/>
              <a:t>个月后的价值就是 </a:t>
            </a:r>
            <a:endParaRPr lang="en-US" altLang="zh-CN" dirty="0"/>
          </a:p>
          <a:p>
            <a:endParaRPr lang="en-US" altLang="zh-CN" dirty="0"/>
          </a:p>
          <a:p>
            <a:r>
              <a:rPr lang="zh-CN" altLang="zh-CN" dirty="0"/>
              <a:t>对于无风险投资组合来说，应当获得无风险收益率。因此，该组合在当前时刻的价值应该是</a:t>
            </a:r>
            <a:r>
              <a:rPr lang="en-US" altLang="zh-CN" dirty="0"/>
              <a:t>3</a:t>
            </a:r>
            <a:r>
              <a:rPr lang="zh-CN" altLang="zh-CN" dirty="0"/>
              <a:t>个月后价值的贴现，并且贴现利率就是无风险收益率</a:t>
            </a:r>
            <a:r>
              <a:rPr lang="en-US" altLang="zh-CN" dirty="0"/>
              <a:t>12%</a:t>
            </a:r>
            <a:r>
              <a:rPr lang="zh-CN" altLang="zh-CN" dirty="0"/>
              <a:t> </a:t>
            </a:r>
            <a:endParaRPr lang="zh-CN" altLang="en-US" dirty="0"/>
          </a:p>
        </p:txBody>
      </p:sp>
      <p:sp>
        <p:nvSpPr>
          <p:cNvPr id="4" name="日期占位符 3"/>
          <p:cNvSpPr>
            <a:spLocks noGrp="1"/>
          </p:cNvSpPr>
          <p:nvPr>
            <p:ph type="dt" sz="half" idx="10"/>
          </p:nvPr>
        </p:nvSpPr>
        <p:spPr/>
        <p:txBody>
          <a:bodyPr/>
          <a:lstStyle/>
          <a:p>
            <a:fld id="{6B2CA296-C7ED-4C22-A806-2A7D2816268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04505404"/>
              </p:ext>
            </p:extLst>
          </p:nvPr>
        </p:nvGraphicFramePr>
        <p:xfrm>
          <a:off x="3213097" y="2246481"/>
          <a:ext cx="2154784" cy="443632"/>
        </p:xfrm>
        <a:graphic>
          <a:graphicData uri="http://schemas.openxmlformats.org/presentationml/2006/ole">
            <mc:AlternateContent xmlns:mc="http://schemas.openxmlformats.org/markup-compatibility/2006">
              <mc:Choice xmlns:v="urn:schemas-microsoft-com:vml" Requires="v">
                <p:oleObj spid="_x0000_s21635" r:id="rId3" imgW="863225" imgH="177723" progId="Equation.DSMT4">
                  <p:embed/>
                </p:oleObj>
              </mc:Choice>
              <mc:Fallback>
                <p:oleObj r:id="rId3" imgW="863225" imgH="17772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097" y="2246481"/>
                        <a:ext cx="2154784" cy="443632"/>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674402557"/>
              </p:ext>
            </p:extLst>
          </p:nvPr>
        </p:nvGraphicFramePr>
        <p:xfrm>
          <a:off x="2849136" y="3831770"/>
          <a:ext cx="2985608" cy="417985"/>
        </p:xfrm>
        <a:graphic>
          <a:graphicData uri="http://schemas.openxmlformats.org/presentationml/2006/ole">
            <mc:AlternateContent xmlns:mc="http://schemas.openxmlformats.org/markup-compatibility/2006">
              <mc:Choice xmlns:v="urn:schemas-microsoft-com:vml" Requires="v">
                <p:oleObj spid="_x0000_s21636" r:id="rId5" imgW="1282144" imgH="177723" progId="Equation.DSMT4">
                  <p:embed/>
                </p:oleObj>
              </mc:Choice>
              <mc:Fallback>
                <p:oleObj r:id="rId5" imgW="1282144" imgH="17772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136" y="3831770"/>
                        <a:ext cx="2985608" cy="417985"/>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03571522"/>
              </p:ext>
            </p:extLst>
          </p:nvPr>
        </p:nvGraphicFramePr>
        <p:xfrm>
          <a:off x="2755309" y="5767223"/>
          <a:ext cx="2743200" cy="457200"/>
        </p:xfrm>
        <a:graphic>
          <a:graphicData uri="http://schemas.openxmlformats.org/presentationml/2006/ole">
            <mc:AlternateContent xmlns:mc="http://schemas.openxmlformats.org/markup-compatibility/2006">
              <mc:Choice xmlns:v="urn:schemas-microsoft-com:vml" Requires="v">
                <p:oleObj spid="_x0000_s21637" r:id="rId7" imgW="1231366" imgH="203112" progId="Equation.DSMT4">
                  <p:embed/>
                </p:oleObj>
              </mc:Choice>
              <mc:Fallback>
                <p:oleObj r:id="rId7" imgW="1231366" imgH="20311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5309" y="5767223"/>
                        <a:ext cx="2743200" cy="457200"/>
                      </a:xfrm>
                      <a:prstGeom prst="rect">
                        <a:avLst/>
                      </a:prstGeom>
                      <a:no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en-US" b="1" dirty="0"/>
              <a:t>布莱克</a:t>
            </a:r>
            <a:r>
              <a:rPr lang="en-US" altLang="zh-CN" b="1" dirty="0"/>
              <a:t>—</a:t>
            </a:r>
            <a:r>
              <a:rPr lang="zh-CN" altLang="en-US" b="1" dirty="0"/>
              <a:t>斯科尔斯模型</a:t>
            </a:r>
          </a:p>
          <a:p>
            <a:r>
              <a:rPr lang="zh-CN" altLang="zh-CN" b="1" dirty="0"/>
              <a:t>二项式模型</a:t>
            </a:r>
            <a:endParaRPr lang="en-US" altLang="zh-CN" b="1" dirty="0"/>
          </a:p>
          <a:p>
            <a:r>
              <a:rPr lang="zh-CN" altLang="zh-CN" b="1" dirty="0"/>
              <a:t>期权价格的敏感性指标</a:t>
            </a:r>
          </a:p>
          <a:p>
            <a:endParaRPr kumimoji="1" lang="zh-CN" altLang="en-US" b="1" dirty="0"/>
          </a:p>
        </p:txBody>
      </p:sp>
      <p:sp>
        <p:nvSpPr>
          <p:cNvPr id="4" name="日期占位符 3"/>
          <p:cNvSpPr>
            <a:spLocks noGrp="1"/>
          </p:cNvSpPr>
          <p:nvPr>
            <p:ph type="dt" sz="half" idx="10"/>
          </p:nvPr>
        </p:nvSpPr>
        <p:spPr/>
        <p:txBody>
          <a:bodyPr/>
          <a:lstStyle/>
          <a:p>
            <a:fld id="{8598A00F-038B-4F96-8D00-C30B422E01D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无套利方法</a:t>
            </a:r>
            <a:r>
              <a:rPr lang="zh-CN" altLang="en-US" dirty="0"/>
              <a:t>分析</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股票当前的价格是</a:t>
            </a:r>
            <a:r>
              <a:rPr lang="en-US" altLang="zh-CN" dirty="0"/>
              <a:t>$20</a:t>
            </a:r>
            <a:r>
              <a:rPr lang="zh-CN" altLang="zh-CN" dirty="0"/>
              <a:t>，将其从组合的总价值中予以扣除，最终可以得到</a:t>
            </a:r>
            <a:r>
              <a:rPr lang="zh-CN" altLang="en-US" dirty="0"/>
              <a:t>：</a:t>
            </a:r>
            <a:endParaRPr lang="en-US" altLang="zh-CN" dirty="0"/>
          </a:p>
          <a:p>
            <a:endParaRPr lang="en-US" altLang="zh-CN" dirty="0"/>
          </a:p>
          <a:p>
            <a:r>
              <a:rPr lang="zh-CN" altLang="zh-CN" dirty="0"/>
              <a:t>可见，在没有套利机会的情况下，这份看涨期权的当前价格应当等于</a:t>
            </a:r>
            <a:r>
              <a:rPr lang="en-US" altLang="zh-CN" dirty="0"/>
              <a:t>0.633</a:t>
            </a:r>
            <a:r>
              <a:rPr lang="zh-CN" altLang="zh-CN" dirty="0"/>
              <a:t> </a:t>
            </a:r>
            <a:endParaRPr lang="zh-CN" altLang="en-US" dirty="0"/>
          </a:p>
        </p:txBody>
      </p:sp>
      <p:sp>
        <p:nvSpPr>
          <p:cNvPr id="4" name="日期占位符 3"/>
          <p:cNvSpPr>
            <a:spLocks noGrp="1"/>
          </p:cNvSpPr>
          <p:nvPr>
            <p:ph type="dt" sz="half" idx="10"/>
          </p:nvPr>
        </p:nvSpPr>
        <p:spPr/>
        <p:txBody>
          <a:bodyPr/>
          <a:lstStyle/>
          <a:p>
            <a:fld id="{8662AEAC-858B-41DE-9A6A-45A00A9CC06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125023787"/>
              </p:ext>
            </p:extLst>
          </p:nvPr>
        </p:nvGraphicFramePr>
        <p:xfrm>
          <a:off x="2188027" y="3211286"/>
          <a:ext cx="4079035" cy="468086"/>
        </p:xfrm>
        <a:graphic>
          <a:graphicData uri="http://schemas.openxmlformats.org/presentationml/2006/ole">
            <mc:AlternateContent xmlns:mc="http://schemas.openxmlformats.org/markup-compatibility/2006">
              <mc:Choice xmlns:v="urn:schemas-microsoft-com:vml" Requires="v">
                <p:oleObj spid="_x0000_s22573" r:id="rId3" imgW="1548728" imgH="177723" progId="Equation.DSMT4">
                  <p:embed/>
                </p:oleObj>
              </mc:Choice>
              <mc:Fallback>
                <p:oleObj r:id="rId3" imgW="1548728" imgH="17772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8027" y="3211286"/>
                        <a:ext cx="4079035" cy="468086"/>
                      </a:xfrm>
                      <a:prstGeom prst="rect">
                        <a:avLst/>
                      </a:prstGeom>
                      <a:noFill/>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如何用同样的方法，分析看跌期权的定价问题？</a:t>
            </a:r>
          </a:p>
        </p:txBody>
      </p:sp>
      <p:sp>
        <p:nvSpPr>
          <p:cNvPr id="4" name="日期占位符 3"/>
          <p:cNvSpPr>
            <a:spLocks noGrp="1"/>
          </p:cNvSpPr>
          <p:nvPr>
            <p:ph type="dt" sz="half" idx="10"/>
          </p:nvPr>
        </p:nvSpPr>
        <p:spPr/>
        <p:txBody>
          <a:bodyPr/>
          <a:lstStyle/>
          <a:p>
            <a:fld id="{DE0DB015-39B7-4358-9C20-4E15A73BF25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二、一期二项式模型定价——风险中性定价法</a:t>
            </a:r>
            <a:endParaRPr lang="zh-CN" altLang="en-US" dirty="0"/>
          </a:p>
        </p:txBody>
      </p:sp>
      <p:sp>
        <p:nvSpPr>
          <p:cNvPr id="3" name="内容占位符 2"/>
          <p:cNvSpPr>
            <a:spLocks noGrp="1"/>
          </p:cNvSpPr>
          <p:nvPr>
            <p:ph idx="1"/>
          </p:nvPr>
        </p:nvSpPr>
        <p:spPr/>
        <p:txBody>
          <a:bodyPr/>
          <a:lstStyle/>
          <a:p>
            <a:r>
              <a:rPr lang="zh-CN" altLang="zh-CN" dirty="0"/>
              <a:t>三个步骤：</a:t>
            </a:r>
          </a:p>
          <a:p>
            <a:pPr marL="457200" lvl="0" indent="-457200">
              <a:buFont typeface="+mj-lt"/>
              <a:buAutoNum type="arabicPeriod"/>
            </a:pPr>
            <a:r>
              <a:rPr lang="zh-CN" altLang="zh-CN" dirty="0"/>
              <a:t>求出风险中性概率（</a:t>
            </a:r>
            <a:r>
              <a:rPr lang="en-US" altLang="zh-CN" dirty="0"/>
              <a:t>Risk-Neutral Probabilities</a:t>
            </a:r>
            <a:r>
              <a:rPr lang="zh-CN" altLang="zh-CN" dirty="0"/>
              <a:t>）；</a:t>
            </a:r>
          </a:p>
          <a:p>
            <a:pPr marL="457200" lvl="0" indent="-457200">
              <a:buFont typeface="+mj-lt"/>
              <a:buAutoNum type="arabicPeriod"/>
            </a:pPr>
            <a:r>
              <a:rPr lang="zh-CN" altLang="zh-CN" dirty="0"/>
              <a:t>利用风险中性概率，求出两种状态下期权价值的期望值；</a:t>
            </a:r>
          </a:p>
          <a:p>
            <a:pPr marL="457200" lvl="0" indent="-457200">
              <a:buFont typeface="+mj-lt"/>
              <a:buAutoNum type="arabicPeriod"/>
            </a:pPr>
            <a:r>
              <a:rPr lang="zh-CN" altLang="zh-CN" dirty="0"/>
              <a:t>将求出的期望值贴现至当前。</a:t>
            </a:r>
          </a:p>
          <a:p>
            <a:endParaRPr lang="zh-CN" altLang="en-US" dirty="0"/>
          </a:p>
        </p:txBody>
      </p:sp>
      <p:sp>
        <p:nvSpPr>
          <p:cNvPr id="4" name="日期占位符 3"/>
          <p:cNvSpPr>
            <a:spLocks noGrp="1"/>
          </p:cNvSpPr>
          <p:nvPr>
            <p:ph type="dt" sz="half" idx="10"/>
          </p:nvPr>
        </p:nvSpPr>
        <p:spPr/>
        <p:txBody>
          <a:bodyPr/>
          <a:lstStyle/>
          <a:p>
            <a:fld id="{6D2A8C17-F701-4568-A7C9-4821B45BD82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风险中性定价法</a:t>
            </a:r>
            <a:endParaRPr lang="zh-CN" altLang="en-US" dirty="0"/>
          </a:p>
        </p:txBody>
      </p:sp>
      <p:sp>
        <p:nvSpPr>
          <p:cNvPr id="3" name="内容占位符 2"/>
          <p:cNvSpPr>
            <a:spLocks noGrp="1"/>
          </p:cNvSpPr>
          <p:nvPr>
            <p:ph idx="1"/>
          </p:nvPr>
        </p:nvSpPr>
        <p:spPr/>
        <p:txBody>
          <a:bodyPr/>
          <a:lstStyle/>
          <a:p>
            <a:r>
              <a:rPr lang="zh-CN" altLang="en-US" dirty="0"/>
              <a:t>使用前面的例子予以说明</a:t>
            </a:r>
          </a:p>
          <a:p>
            <a:endParaRPr lang="zh-CN" altLang="en-US" dirty="0"/>
          </a:p>
          <a:p>
            <a:pPr marL="0" indent="0">
              <a:buNone/>
            </a:pPr>
            <a:endParaRPr lang="zh-CN" altLang="en-US" dirty="0"/>
          </a:p>
          <a:p>
            <a:r>
              <a:rPr lang="zh-CN" altLang="en-US" dirty="0"/>
              <a:t>首先求出风险中性概率</a:t>
            </a:r>
            <a:r>
              <a:rPr lang="en-US" altLang="zh-CN" dirty="0"/>
              <a:t>q</a:t>
            </a:r>
            <a:r>
              <a:rPr lang="zh-CN" altLang="en-US" dirty="0"/>
              <a:t>，该概率使得未来股票价格期望值的贴现等于当前股票价格</a:t>
            </a:r>
          </a:p>
          <a:p>
            <a:endParaRPr lang="zh-CN" altLang="en-US" dirty="0"/>
          </a:p>
        </p:txBody>
      </p:sp>
      <p:sp>
        <p:nvSpPr>
          <p:cNvPr id="4" name="日期占位符 3"/>
          <p:cNvSpPr>
            <a:spLocks noGrp="1"/>
          </p:cNvSpPr>
          <p:nvPr>
            <p:ph type="dt" sz="half" idx="10"/>
          </p:nvPr>
        </p:nvSpPr>
        <p:spPr/>
        <p:txBody>
          <a:bodyPr/>
          <a:lstStyle/>
          <a:p>
            <a:fld id="{4E37C3B1-843C-4211-8AA2-5658D3316F8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729" y="2154796"/>
            <a:ext cx="3838438" cy="1540781"/>
          </a:xfrm>
          <a:prstGeom prst="rect">
            <a:avLst/>
          </a:prstGeom>
        </p:spPr>
      </p:pic>
      <p:graphicFrame>
        <p:nvGraphicFramePr>
          <p:cNvPr id="25" name="对象 24"/>
          <p:cNvGraphicFramePr>
            <a:graphicFrameLocks noChangeAspect="1"/>
          </p:cNvGraphicFramePr>
          <p:nvPr>
            <p:extLst>
              <p:ext uri="{D42A27DB-BD31-4B8C-83A1-F6EECF244321}">
                <p14:modId xmlns:p14="http://schemas.microsoft.com/office/powerpoint/2010/main" val="2132688302"/>
              </p:ext>
            </p:extLst>
          </p:nvPr>
        </p:nvGraphicFramePr>
        <p:xfrm>
          <a:off x="593877" y="4996543"/>
          <a:ext cx="4340677" cy="598714"/>
        </p:xfrm>
        <a:graphic>
          <a:graphicData uri="http://schemas.openxmlformats.org/presentationml/2006/ole">
            <mc:AlternateContent xmlns:mc="http://schemas.openxmlformats.org/markup-compatibility/2006">
              <mc:Choice xmlns:v="urn:schemas-microsoft-com:vml" Requires="v">
                <p:oleObj spid="_x0000_s23652" r:id="rId4" imgW="1841500" imgH="254000" progId="Equation.DSMT4">
                  <p:embed/>
                </p:oleObj>
              </mc:Choice>
              <mc:Fallback>
                <p:oleObj r:id="rId4" imgW="1841500" imgH="2540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77" y="4996543"/>
                        <a:ext cx="4340677" cy="598714"/>
                      </a:xfrm>
                      <a:prstGeom prst="rect">
                        <a:avLst/>
                      </a:prstGeom>
                      <a:noFill/>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7939561"/>
              </p:ext>
            </p:extLst>
          </p:nvPr>
        </p:nvGraphicFramePr>
        <p:xfrm>
          <a:off x="5964825" y="4996543"/>
          <a:ext cx="2080646" cy="564243"/>
        </p:xfrm>
        <a:graphic>
          <a:graphicData uri="http://schemas.openxmlformats.org/presentationml/2006/ole">
            <mc:AlternateContent xmlns:mc="http://schemas.openxmlformats.org/markup-compatibility/2006">
              <mc:Choice xmlns:v="urn:schemas-microsoft-com:vml" Requires="v">
                <p:oleObj spid="_x0000_s23653" r:id="rId6" imgW="748975" imgH="203112" progId="Equation.DSMT4">
                  <p:embed/>
                </p:oleObj>
              </mc:Choice>
              <mc:Fallback>
                <p:oleObj r:id="rId6" imgW="748975" imgH="203112"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4825" y="4996543"/>
                        <a:ext cx="2080646" cy="564243"/>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风险中性定价法</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接下来，利用风险中性概率，求出两种状态下</a:t>
            </a:r>
            <a:r>
              <a:rPr lang="zh-CN" altLang="en-US" dirty="0"/>
              <a:t>看涨</a:t>
            </a:r>
            <a:r>
              <a:rPr lang="zh-CN" altLang="zh-CN" dirty="0"/>
              <a:t>期权价值的期望值。</a:t>
            </a:r>
          </a:p>
          <a:p>
            <a:endParaRPr lang="zh-CN" altLang="en-US" dirty="0"/>
          </a:p>
          <a:p>
            <a:endParaRPr lang="zh-CN" altLang="en-US" dirty="0"/>
          </a:p>
          <a:p>
            <a:endParaRPr lang="zh-CN" altLang="en-US" dirty="0"/>
          </a:p>
          <a:p>
            <a:r>
              <a:rPr lang="zh-CN" altLang="zh-CN" dirty="0"/>
              <a:t>最后，对求出的数值进行贴现 </a:t>
            </a:r>
            <a:endParaRPr lang="zh-CN" altLang="en-US" dirty="0"/>
          </a:p>
          <a:p>
            <a:endParaRPr lang="zh-CN" altLang="en-US" dirty="0"/>
          </a:p>
        </p:txBody>
      </p:sp>
      <p:sp>
        <p:nvSpPr>
          <p:cNvPr id="4" name="日期占位符 3"/>
          <p:cNvSpPr>
            <a:spLocks noGrp="1"/>
          </p:cNvSpPr>
          <p:nvPr>
            <p:ph type="dt" sz="half" idx="10"/>
          </p:nvPr>
        </p:nvSpPr>
        <p:spPr/>
        <p:txBody>
          <a:bodyPr/>
          <a:lstStyle/>
          <a:p>
            <a:fld id="{06C2EAEB-E6AF-480A-8357-A97FA810729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802" y="2800775"/>
            <a:ext cx="4592312" cy="1453263"/>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959162035"/>
              </p:ext>
            </p:extLst>
          </p:nvPr>
        </p:nvGraphicFramePr>
        <p:xfrm>
          <a:off x="2166257" y="4346018"/>
          <a:ext cx="3516086" cy="461126"/>
        </p:xfrm>
        <a:graphic>
          <a:graphicData uri="http://schemas.openxmlformats.org/presentationml/2006/ole">
            <mc:AlternateContent xmlns:mc="http://schemas.openxmlformats.org/markup-compatibility/2006">
              <mc:Choice xmlns:v="urn:schemas-microsoft-com:vml" Requires="v">
                <p:oleObj spid="_x0000_s24654" r:id="rId4" imgW="1548728" imgH="203112" progId="Equation.DSMT4">
                  <p:embed/>
                </p:oleObj>
              </mc:Choice>
              <mc:Fallback>
                <p:oleObj r:id="rId4" imgW="1548728" imgH="203112"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257" y="4346018"/>
                        <a:ext cx="3516086" cy="461126"/>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77635325"/>
              </p:ext>
            </p:extLst>
          </p:nvPr>
        </p:nvGraphicFramePr>
        <p:xfrm>
          <a:off x="1641237" y="5547806"/>
          <a:ext cx="4835763" cy="537307"/>
        </p:xfrm>
        <a:graphic>
          <a:graphicData uri="http://schemas.openxmlformats.org/presentationml/2006/ole">
            <mc:AlternateContent xmlns:mc="http://schemas.openxmlformats.org/markup-compatibility/2006">
              <mc:Choice xmlns:v="urn:schemas-microsoft-com:vml" Requires="v">
                <p:oleObj spid="_x0000_s24655" r:id="rId6" imgW="1828800" imgH="203200" progId="Equation.DSMT4">
                  <p:embed/>
                </p:oleObj>
              </mc:Choice>
              <mc:Fallback>
                <p:oleObj r:id="rId6" imgW="1828800" imgH="203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237" y="5547806"/>
                        <a:ext cx="4835763" cy="537307"/>
                      </a:xfrm>
                      <a:prstGeom prst="rect">
                        <a:avLst/>
                      </a:prstGeom>
                      <a:no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风险中性定价法</a:t>
            </a:r>
            <a:r>
              <a:rPr lang="en-US" altLang="zh-CN" dirty="0"/>
              <a:t>(cont.)</a:t>
            </a:r>
            <a:endParaRPr lang="zh-CN" altLang="en-US" dirty="0"/>
          </a:p>
        </p:txBody>
      </p:sp>
      <p:sp>
        <p:nvSpPr>
          <p:cNvPr id="3" name="内容占位符 2"/>
          <p:cNvSpPr>
            <a:spLocks noGrp="1"/>
          </p:cNvSpPr>
          <p:nvPr>
            <p:ph idx="1"/>
          </p:nvPr>
        </p:nvSpPr>
        <p:spPr/>
        <p:txBody>
          <a:bodyPr/>
          <a:lstStyle/>
          <a:p>
            <a:r>
              <a:rPr lang="zh-CN" altLang="en-US" dirty="0"/>
              <a:t>需要</a:t>
            </a:r>
            <a:r>
              <a:rPr lang="zh-CN" altLang="zh-CN" dirty="0"/>
              <a:t>注意的是，这个</a:t>
            </a:r>
            <a:r>
              <a:rPr lang="zh-CN" altLang="en-US" dirty="0"/>
              <a:t>风险中性</a:t>
            </a:r>
            <a:r>
              <a:rPr lang="zh-CN" altLang="zh-CN" dirty="0"/>
              <a:t>概率不是真实股票价格上涨和下跌的真实概率，而是在风险中性的情况下我们所得到的概率。在使用了风险中性概率的情况下，风险不同的各类资产当前的价值，等于其未来可能价值期望的贴现值。</a:t>
            </a:r>
          </a:p>
          <a:p>
            <a:endParaRPr lang="zh-CN" altLang="en-US" dirty="0"/>
          </a:p>
        </p:txBody>
      </p:sp>
      <p:sp>
        <p:nvSpPr>
          <p:cNvPr id="4" name="日期占位符 3"/>
          <p:cNvSpPr>
            <a:spLocks noGrp="1"/>
          </p:cNvSpPr>
          <p:nvPr>
            <p:ph type="dt" sz="half" idx="10"/>
          </p:nvPr>
        </p:nvSpPr>
        <p:spPr/>
        <p:txBody>
          <a:bodyPr/>
          <a:lstStyle/>
          <a:p>
            <a:fld id="{2878BBBD-8002-4978-A3F3-336FD400A8F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三、多期二项式模型的定价</a:t>
            </a:r>
            <a:endParaRPr lang="zh-CN" altLang="en-US" dirty="0"/>
          </a:p>
        </p:txBody>
      </p:sp>
      <p:sp>
        <p:nvSpPr>
          <p:cNvPr id="3" name="内容占位符 2"/>
          <p:cNvSpPr>
            <a:spLocks noGrp="1"/>
          </p:cNvSpPr>
          <p:nvPr>
            <p:ph idx="1"/>
          </p:nvPr>
        </p:nvSpPr>
        <p:spPr/>
        <p:txBody>
          <a:bodyPr/>
          <a:lstStyle/>
          <a:p>
            <a:r>
              <a:rPr lang="zh-CN" altLang="zh-CN" dirty="0"/>
              <a:t>要使二项式模型所得的结果尽可能符合或接近实际，我们只要将标的物价格变动的这一期间</a:t>
            </a:r>
            <a:r>
              <a:rPr lang="en-US" altLang="zh-CN" dirty="0"/>
              <a:t>(period) </a:t>
            </a:r>
            <a:r>
              <a:rPr lang="zh-CN" altLang="zh-CN" dirty="0"/>
              <a:t>增加到两个或两个以上，从而使单期间模型变为多期间模型</a:t>
            </a:r>
            <a:r>
              <a:rPr lang="en-US" altLang="zh-CN" dirty="0"/>
              <a:t>(multi-period model)</a:t>
            </a:r>
            <a:r>
              <a:rPr lang="zh-CN" altLang="zh-CN" dirty="0"/>
              <a:t>。</a:t>
            </a:r>
          </a:p>
          <a:p>
            <a:endParaRPr lang="zh-CN" altLang="en-US" dirty="0"/>
          </a:p>
        </p:txBody>
      </p:sp>
      <p:sp>
        <p:nvSpPr>
          <p:cNvPr id="4" name="日期占位符 3"/>
          <p:cNvSpPr>
            <a:spLocks noGrp="1"/>
          </p:cNvSpPr>
          <p:nvPr>
            <p:ph type="dt" sz="half" idx="10"/>
          </p:nvPr>
        </p:nvSpPr>
        <p:spPr/>
        <p:txBody>
          <a:bodyPr/>
          <a:lstStyle/>
          <a:p>
            <a:fld id="{63163ACC-87EA-44CD-A9FB-7E53CE7EB21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89614"/>
            <a:ext cx="9144000" cy="143245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多期二项式模型</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8330" y="2189666"/>
            <a:ext cx="4767944" cy="3407335"/>
          </a:xfrm>
        </p:spPr>
      </p:pic>
      <p:sp>
        <p:nvSpPr>
          <p:cNvPr id="4" name="日期占位符 3"/>
          <p:cNvSpPr>
            <a:spLocks noGrp="1"/>
          </p:cNvSpPr>
          <p:nvPr>
            <p:ph type="dt" sz="half" idx="10"/>
          </p:nvPr>
        </p:nvSpPr>
        <p:spPr/>
        <p:txBody>
          <a:bodyPr/>
          <a:lstStyle/>
          <a:p>
            <a:fld id="{466B69E5-FF0F-4D40-A827-F37AEBD80A9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
        <p:nvSpPr>
          <p:cNvPr id="8" name="文本框 7"/>
          <p:cNvSpPr txBox="1"/>
          <p:nvPr/>
        </p:nvSpPr>
        <p:spPr>
          <a:xfrm>
            <a:off x="181282" y="2283080"/>
            <a:ext cx="3792004" cy="1754326"/>
          </a:xfrm>
          <a:prstGeom prst="rect">
            <a:avLst/>
          </a:prstGeom>
          <a:noFill/>
        </p:spPr>
        <p:txBody>
          <a:bodyPr wrap="square" rtlCol="0">
            <a:spAutoFit/>
          </a:bodyPr>
          <a:lstStyle/>
          <a:p>
            <a:pPr>
              <a:lnSpc>
                <a:spcPct val="150000"/>
              </a:lnSpc>
            </a:pPr>
            <a:r>
              <a:rPr kumimoji="1" lang="zh-CN" altLang="en-US" sz="2400" dirty="0"/>
              <a:t>假设股价上涨的风险中性概率是</a:t>
            </a:r>
            <a:r>
              <a:rPr kumimoji="1" lang="en-US" altLang="zh-CN" sz="2400" dirty="0"/>
              <a:t>q</a:t>
            </a:r>
            <a:r>
              <a:rPr kumimoji="1" lang="zh-CN" altLang="en-US" sz="2400" dirty="0"/>
              <a:t>，相应下跌的概率就是</a:t>
            </a:r>
            <a:r>
              <a:rPr kumimoji="1" lang="en-US" altLang="zh-CN" sz="2400" dirty="0"/>
              <a:t>(1-q)</a:t>
            </a:r>
            <a:endParaRPr kumimoji="1" lang="zh-CN" altLang="en-US" sz="2400" dirty="0"/>
          </a:p>
        </p:txBody>
      </p:sp>
      <p:graphicFrame>
        <p:nvGraphicFramePr>
          <p:cNvPr id="12" name="对象 11"/>
          <p:cNvGraphicFramePr>
            <a:graphicFrameLocks noChangeAspect="1"/>
          </p:cNvGraphicFramePr>
          <p:nvPr>
            <p:extLst>
              <p:ext uri="{D42A27DB-BD31-4B8C-83A1-F6EECF244321}">
                <p14:modId xmlns:p14="http://schemas.microsoft.com/office/powerpoint/2010/main" val="503458793"/>
              </p:ext>
            </p:extLst>
          </p:nvPr>
        </p:nvGraphicFramePr>
        <p:xfrm>
          <a:off x="977952" y="5057620"/>
          <a:ext cx="1765247" cy="1078762"/>
        </p:xfrm>
        <a:graphic>
          <a:graphicData uri="http://schemas.openxmlformats.org/presentationml/2006/ole">
            <mc:AlternateContent xmlns:mc="http://schemas.openxmlformats.org/markup-compatibility/2006">
              <mc:Choice xmlns:v="urn:schemas-microsoft-com:vml" Requires="v">
                <p:oleObj spid="_x0000_s25674" r:id="rId4" imgW="685800" imgH="419100" progId="Equation.DSMT4">
                  <p:embed/>
                </p:oleObj>
              </mc:Choice>
              <mc:Fallback>
                <p:oleObj r:id="rId4" imgW="685800" imgH="419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952" y="5057620"/>
                        <a:ext cx="1765247" cy="1078762"/>
                      </a:xfrm>
                      <a:prstGeom prst="rect">
                        <a:avLst/>
                      </a:prstGeom>
                      <a:gradFill flip="none" rotWithShape="1">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981766422"/>
              </p:ext>
            </p:extLst>
          </p:nvPr>
        </p:nvGraphicFramePr>
        <p:xfrm>
          <a:off x="169706" y="4140151"/>
          <a:ext cx="3928749" cy="630894"/>
        </p:xfrm>
        <a:graphic>
          <a:graphicData uri="http://schemas.openxmlformats.org/presentationml/2006/ole">
            <mc:AlternateContent xmlns:mc="http://schemas.openxmlformats.org/markup-compatibility/2006">
              <mc:Choice xmlns:v="urn:schemas-microsoft-com:vml" Requires="v">
                <p:oleObj spid="_x0000_s25675" r:id="rId6" imgW="1739900" imgH="279400" progId="Equation.DSMT4">
                  <p:embed/>
                </p:oleObj>
              </mc:Choice>
              <mc:Fallback>
                <p:oleObj r:id="rId6" imgW="1739900" imgH="2794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6" y="4140151"/>
                        <a:ext cx="3928749" cy="630894"/>
                      </a:xfrm>
                      <a:prstGeom prst="rect">
                        <a:avLst/>
                      </a:prstGeom>
                      <a:no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多期二项式模型</a:t>
            </a:r>
            <a:r>
              <a:rPr kumimoji="1" lang="zh-CN" altLang="en-US" dirty="0"/>
              <a:t>的风险中性概率</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63" y="3645577"/>
            <a:ext cx="8677275" cy="1316272"/>
          </a:xfrm>
        </p:spPr>
      </p:pic>
      <p:sp>
        <p:nvSpPr>
          <p:cNvPr id="4" name="日期占位符 3"/>
          <p:cNvSpPr>
            <a:spLocks noGrp="1"/>
          </p:cNvSpPr>
          <p:nvPr>
            <p:ph type="dt" sz="half" idx="10"/>
          </p:nvPr>
        </p:nvSpPr>
        <p:spPr/>
        <p:txBody>
          <a:bodyPr/>
          <a:lstStyle/>
          <a:p>
            <a:fld id="{8CF457E9-F05C-4681-BFCC-74F2703D929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634172025"/>
              </p:ext>
            </p:extLst>
          </p:nvPr>
        </p:nvGraphicFramePr>
        <p:xfrm>
          <a:off x="3097282" y="2246579"/>
          <a:ext cx="1765247" cy="1078762"/>
        </p:xfrm>
        <a:graphic>
          <a:graphicData uri="http://schemas.openxmlformats.org/presentationml/2006/ole">
            <mc:AlternateContent xmlns:mc="http://schemas.openxmlformats.org/markup-compatibility/2006">
              <mc:Choice xmlns:v="urn:schemas-microsoft-com:vml" Requires="v">
                <p:oleObj spid="_x0000_s26656" r:id="rId4" imgW="685800" imgH="419100" progId="Equation.DSMT4">
                  <p:embed/>
                </p:oleObj>
              </mc:Choice>
              <mc:Fallback>
                <p:oleObj r:id="rId4" imgW="6858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7282" y="2246579"/>
                        <a:ext cx="1765247" cy="1078762"/>
                      </a:xfrm>
                      <a:prstGeom prst="rect">
                        <a:avLst/>
                      </a:prstGeom>
                      <a:gradFill flip="none" rotWithShape="1">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多期二项式模型求解方法</a:t>
            </a:r>
          </a:p>
        </p:txBody>
      </p:sp>
      <p:sp>
        <p:nvSpPr>
          <p:cNvPr id="3" name="内容占位符 2"/>
          <p:cNvSpPr>
            <a:spLocks noGrp="1"/>
          </p:cNvSpPr>
          <p:nvPr>
            <p:ph idx="1"/>
          </p:nvPr>
        </p:nvSpPr>
        <p:spPr/>
        <p:txBody>
          <a:bodyPr/>
          <a:lstStyle/>
          <a:p>
            <a:r>
              <a:rPr kumimoji="1" lang="zh-CN" altLang="en-US" dirty="0"/>
              <a:t>多期二项式模型进行求解的方法是从期权的到期日开始，逐级往前递推（</a:t>
            </a:r>
            <a:r>
              <a:rPr kumimoji="1" lang="en-US" altLang="zh-CN" dirty="0"/>
              <a:t>Backward Induction</a:t>
            </a:r>
            <a:r>
              <a:rPr kumimoji="1" lang="zh-CN" altLang="en-US" dirty="0"/>
              <a:t>），直到求得当期期权的价格为止。</a:t>
            </a:r>
          </a:p>
          <a:p>
            <a:r>
              <a:rPr kumimoji="1" lang="zh-CN" altLang="en-US" dirty="0"/>
              <a:t>对于</a:t>
            </a:r>
            <a:r>
              <a:rPr kumimoji="1" lang="en-US" altLang="zh-CN" dirty="0"/>
              <a:t>n</a:t>
            </a:r>
            <a:r>
              <a:rPr kumimoji="1" lang="zh-CN" altLang="en-US" dirty="0"/>
              <a:t>期二项式模型，可以得出欧式看涨期权和看跌期权的价格分别为</a:t>
            </a:r>
          </a:p>
          <a:p>
            <a:endParaRPr kumimoji="1" lang="zh-CN" altLang="en-US" dirty="0"/>
          </a:p>
        </p:txBody>
      </p:sp>
      <p:sp>
        <p:nvSpPr>
          <p:cNvPr id="4" name="日期占位符 3"/>
          <p:cNvSpPr>
            <a:spLocks noGrp="1"/>
          </p:cNvSpPr>
          <p:nvPr>
            <p:ph type="dt" sz="half" idx="10"/>
          </p:nvPr>
        </p:nvSpPr>
        <p:spPr/>
        <p:txBody>
          <a:bodyPr/>
          <a:lstStyle/>
          <a:p>
            <a:fld id="{D0EC181C-E24E-41C4-869C-754DABD9AA3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64228444"/>
              </p:ext>
            </p:extLst>
          </p:nvPr>
        </p:nvGraphicFramePr>
        <p:xfrm>
          <a:off x="2150074" y="4303910"/>
          <a:ext cx="5495239" cy="848858"/>
        </p:xfrm>
        <a:graphic>
          <a:graphicData uri="http://schemas.openxmlformats.org/presentationml/2006/ole">
            <mc:AlternateContent xmlns:mc="http://schemas.openxmlformats.org/markup-compatibility/2006">
              <mc:Choice xmlns:v="urn:schemas-microsoft-com:vml" Requires="v">
                <p:oleObj spid="_x0000_s27707" r:id="rId3" imgW="3124200" imgH="482600" progId="Equation.DSMT4">
                  <p:embed/>
                </p:oleObj>
              </mc:Choice>
              <mc:Fallback>
                <p:oleObj r:id="rId3" imgW="31242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074" y="4303910"/>
                        <a:ext cx="5495239" cy="848858"/>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114738097"/>
              </p:ext>
            </p:extLst>
          </p:nvPr>
        </p:nvGraphicFramePr>
        <p:xfrm>
          <a:off x="2150074" y="5324078"/>
          <a:ext cx="5552944" cy="854299"/>
        </p:xfrm>
        <a:graphic>
          <a:graphicData uri="http://schemas.openxmlformats.org/presentationml/2006/ole">
            <mc:AlternateContent xmlns:mc="http://schemas.openxmlformats.org/markup-compatibility/2006">
              <mc:Choice xmlns:v="urn:schemas-microsoft-com:vml" Requires="v">
                <p:oleObj spid="_x0000_s27708" r:id="rId5" imgW="3124200" imgH="482600" progId="Equation.DSMT4">
                  <p:embed/>
                </p:oleObj>
              </mc:Choice>
              <mc:Fallback>
                <p:oleObj r:id="rId5" imgW="3124200" imgH="482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0074" y="5324078"/>
                        <a:ext cx="5552944" cy="854299"/>
                      </a:xfrm>
                      <a:prstGeom prst="rect">
                        <a:avLst/>
                      </a:prstGeom>
                      <a:noFill/>
                    </p:spPr>
                  </p:pic>
                </p:oleObj>
              </mc:Fallback>
            </mc:AlternateContent>
          </a:graphicData>
        </a:graphic>
      </p:graphicFrame>
    </p:spTree>
    <p:extLst>
      <p:ext uri="{BB962C8B-B14F-4D97-AF65-F5344CB8AC3E}">
        <p14:creationId xmlns:p14="http://schemas.microsoft.com/office/powerpoint/2010/main" val="26015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zh-CN" altLang="en-US" dirty="0"/>
              <a:t>一</a:t>
            </a:r>
            <a:r>
              <a:rPr lang="zh-CN" altLang="zh-CN" dirty="0"/>
              <a:t>节　布莱克—斯科尔斯模型</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自从期权交易产生以来，尤其是股票期权交易产生以来，人们就一直致力于对期权定价问题的探讨。但在</a:t>
            </a:r>
            <a:r>
              <a:rPr lang="en-US" altLang="zh-CN" dirty="0"/>
              <a:t>1973</a:t>
            </a:r>
            <a:r>
              <a:rPr lang="zh-CN" altLang="zh-CN" dirty="0"/>
              <a:t>年之前，这种探讨始终没有得出令人满意的结果，其中一个最难解决的问题是无法适当地描述期权标的物的价格波动性及其对期权价格的影响。</a:t>
            </a:r>
          </a:p>
          <a:p>
            <a:r>
              <a:rPr lang="en-US" altLang="zh-CN" dirty="0"/>
              <a:t>1973</a:t>
            </a:r>
            <a:r>
              <a:rPr lang="zh-CN" altLang="zh-CN" dirty="0"/>
              <a:t>年，美国芝加哥大学教授费希尔·布莱克（</a:t>
            </a:r>
            <a:r>
              <a:rPr lang="en-US" altLang="zh-CN" dirty="0"/>
              <a:t>Fischer Black</a:t>
            </a:r>
            <a:r>
              <a:rPr lang="zh-CN" altLang="zh-CN" dirty="0"/>
              <a:t>）和迈伦·斯科尔斯（</a:t>
            </a:r>
            <a:r>
              <a:rPr lang="en-US" altLang="zh-CN" dirty="0"/>
              <a:t>Myron Scholes</a:t>
            </a:r>
            <a:r>
              <a:rPr lang="zh-CN" altLang="zh-CN" dirty="0"/>
              <a:t>）发表了《期权定价与公司负债》一文，提出了有史以来的第一个期权定价模型，在学术界和实务界引起了强烈的反响。</a:t>
            </a:r>
            <a:endParaRPr lang="en-US" altLang="zh-CN" dirty="0"/>
          </a:p>
        </p:txBody>
      </p:sp>
      <p:sp>
        <p:nvSpPr>
          <p:cNvPr id="4" name="日期占位符 3"/>
          <p:cNvSpPr>
            <a:spLocks noGrp="1"/>
          </p:cNvSpPr>
          <p:nvPr>
            <p:ph type="dt" sz="half" idx="10"/>
          </p:nvPr>
        </p:nvSpPr>
        <p:spPr/>
        <p:txBody>
          <a:bodyPr/>
          <a:lstStyle/>
          <a:p>
            <a:fld id="{0B524B00-A9D9-4553-B39F-B25987FB3D5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二项式模型与</a:t>
            </a:r>
            <a:r>
              <a:rPr kumimoji="1" lang="en-US" altLang="zh-CN" dirty="0"/>
              <a:t>Black-Scholes</a:t>
            </a:r>
            <a:r>
              <a:rPr kumimoji="1" lang="zh-CN" altLang="en-US" dirty="0"/>
              <a:t>模型的关系</a:t>
            </a:r>
          </a:p>
        </p:txBody>
      </p:sp>
      <p:sp>
        <p:nvSpPr>
          <p:cNvPr id="3" name="内容占位符 2"/>
          <p:cNvSpPr>
            <a:spLocks noGrp="1"/>
          </p:cNvSpPr>
          <p:nvPr>
            <p:ph idx="1"/>
          </p:nvPr>
        </p:nvSpPr>
        <p:spPr/>
        <p:txBody>
          <a:bodyPr/>
          <a:lstStyle/>
          <a:p>
            <a:r>
              <a:rPr kumimoji="1" lang="zh-CN" altLang="en-US" dirty="0"/>
              <a:t>根据中心极限定理，当期间数</a:t>
            </a:r>
            <a:r>
              <a:rPr kumimoji="1" lang="en-US" altLang="zh-CN" dirty="0"/>
              <a:t>n</a:t>
            </a:r>
            <a:r>
              <a:rPr kumimoji="1" lang="zh-CN" altLang="en-US" dirty="0"/>
              <a:t>趋向于无穷大时，二项式分布将逼近正态分布。于是，二项式模型的结果也将逼近</a:t>
            </a:r>
            <a:r>
              <a:rPr kumimoji="1" lang="en-US" altLang="zh-CN" dirty="0"/>
              <a:t>Black-Scholes</a:t>
            </a:r>
            <a:r>
              <a:rPr kumimoji="1" lang="zh-CN" altLang="en-US" dirty="0"/>
              <a:t>模型的结果。因此，只要参数选择得当，则二项式模型与</a:t>
            </a:r>
            <a:r>
              <a:rPr kumimoji="1" lang="en-US" altLang="zh-CN" dirty="0"/>
              <a:t>Black-Scholes</a:t>
            </a:r>
            <a:r>
              <a:rPr kumimoji="1" lang="zh-CN" altLang="en-US" dirty="0"/>
              <a:t>模型可做到殊途同归。</a:t>
            </a:r>
          </a:p>
        </p:txBody>
      </p:sp>
      <p:sp>
        <p:nvSpPr>
          <p:cNvPr id="4" name="日期占位符 3"/>
          <p:cNvSpPr>
            <a:spLocks noGrp="1"/>
          </p:cNvSpPr>
          <p:nvPr>
            <p:ph type="dt" sz="half" idx="10"/>
          </p:nvPr>
        </p:nvSpPr>
        <p:spPr/>
        <p:txBody>
          <a:bodyPr/>
          <a:lstStyle/>
          <a:p>
            <a:fld id="{D0137513-9A9B-4002-8D3D-18948D37D4B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extLst>
      <p:ext uri="{BB962C8B-B14F-4D97-AF65-F5344CB8AC3E}">
        <p14:creationId xmlns:p14="http://schemas.microsoft.com/office/powerpoint/2010/main" val="1662739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二项式模型与</a:t>
            </a:r>
            <a:r>
              <a:rPr kumimoji="1" lang="en-US" altLang="zh-CN" dirty="0"/>
              <a:t>Black-Scholes</a:t>
            </a:r>
            <a:r>
              <a:rPr kumimoji="1" lang="zh-CN" altLang="en-US" dirty="0"/>
              <a:t>模型的关系</a:t>
            </a:r>
            <a:r>
              <a:rPr kumimoji="1" lang="en-US" altLang="zh-CN" dirty="0"/>
              <a:t>(cont.)</a:t>
            </a:r>
            <a:endParaRPr kumimoji="1" lang="zh-CN" altLang="en-US" dirty="0"/>
          </a:p>
        </p:txBody>
      </p:sp>
      <p:sp>
        <p:nvSpPr>
          <p:cNvPr id="4" name="日期占位符 3"/>
          <p:cNvSpPr>
            <a:spLocks noGrp="1"/>
          </p:cNvSpPr>
          <p:nvPr>
            <p:ph type="dt" sz="half" idx="10"/>
          </p:nvPr>
        </p:nvSpPr>
        <p:spPr/>
        <p:txBody>
          <a:bodyPr/>
          <a:lstStyle/>
          <a:p>
            <a:fld id="{7AE80AB9-4C01-43E0-9C9C-2F983A11349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pic>
        <p:nvPicPr>
          <p:cNvPr id="28673" name="图片 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77" y="1661185"/>
            <a:ext cx="7080123" cy="53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52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zh-CN" altLang="en-US" dirty="0"/>
              <a:t>三</a:t>
            </a:r>
            <a:r>
              <a:rPr lang="zh-CN" altLang="zh-CN" dirty="0"/>
              <a:t>节　期权价格的敏感性指标</a:t>
            </a:r>
            <a:endParaRPr kumimoji="1" lang="zh-CN" altLang="en-US" dirty="0"/>
          </a:p>
        </p:txBody>
      </p:sp>
      <p:sp>
        <p:nvSpPr>
          <p:cNvPr id="3" name="内容占位符 2"/>
          <p:cNvSpPr>
            <a:spLocks noGrp="1"/>
          </p:cNvSpPr>
          <p:nvPr>
            <p:ph idx="1"/>
          </p:nvPr>
        </p:nvSpPr>
        <p:spPr/>
        <p:txBody>
          <a:bodyPr/>
          <a:lstStyle/>
          <a:p>
            <a:r>
              <a:rPr lang="en-US" altLang="zh-CN" dirty="0"/>
              <a:t>Delta</a:t>
            </a:r>
            <a:r>
              <a:rPr lang="zh-CN" altLang="zh-CN" dirty="0"/>
              <a:t>（</a:t>
            </a:r>
            <a:r>
              <a:rPr lang="en-US" altLang="zh-CN" dirty="0" err="1"/>
              <a:t>Δ</a:t>
            </a:r>
            <a:r>
              <a:rPr lang="zh-CN" altLang="zh-CN" dirty="0"/>
              <a:t>）</a:t>
            </a:r>
            <a:endParaRPr lang="zh-CN" altLang="en-US" dirty="0"/>
          </a:p>
          <a:p>
            <a:r>
              <a:rPr lang="en-US" altLang="zh-CN" dirty="0"/>
              <a:t>Gamma</a:t>
            </a:r>
            <a:r>
              <a:rPr lang="zh-CN" altLang="zh-CN" dirty="0"/>
              <a:t>（</a:t>
            </a:r>
            <a:r>
              <a:rPr lang="en-US" altLang="zh-CN" dirty="0" err="1"/>
              <a:t>Г</a:t>
            </a:r>
            <a:r>
              <a:rPr lang="zh-CN" altLang="zh-CN" dirty="0"/>
              <a:t>）</a:t>
            </a:r>
            <a:endParaRPr lang="zh-CN" altLang="en-US" dirty="0"/>
          </a:p>
          <a:p>
            <a:r>
              <a:rPr lang="en-US" altLang="zh-CN" dirty="0"/>
              <a:t>Vega</a:t>
            </a:r>
            <a:r>
              <a:rPr lang="zh-CN" altLang="zh-CN" dirty="0"/>
              <a:t>（</a:t>
            </a:r>
            <a:r>
              <a:rPr lang="en-US" altLang="zh-CN" dirty="0" err="1"/>
              <a:t>Λ</a:t>
            </a:r>
            <a:r>
              <a:rPr lang="zh-CN" altLang="zh-CN" dirty="0"/>
              <a:t>）</a:t>
            </a:r>
          </a:p>
          <a:p>
            <a:r>
              <a:rPr lang="en-US" altLang="zh-CN" dirty="0"/>
              <a:t>Theta</a:t>
            </a:r>
            <a:r>
              <a:rPr lang="zh-CN" altLang="zh-CN" dirty="0"/>
              <a:t>（</a:t>
            </a:r>
            <a:r>
              <a:rPr lang="en-US" altLang="zh-CN" dirty="0" err="1"/>
              <a:t>Θ</a:t>
            </a:r>
            <a:r>
              <a:rPr lang="zh-CN" altLang="zh-CN" dirty="0"/>
              <a:t>）</a:t>
            </a:r>
            <a:endParaRPr lang="zh-CN" altLang="en-US" dirty="0"/>
          </a:p>
          <a:p>
            <a:r>
              <a:rPr lang="en-US" altLang="zh-CN" dirty="0"/>
              <a:t>Rho</a:t>
            </a:r>
            <a:r>
              <a:rPr lang="zh-CN" altLang="zh-CN" dirty="0"/>
              <a:t>（</a:t>
            </a:r>
            <a:r>
              <a:rPr lang="en-US" altLang="zh-CN" dirty="0" err="1"/>
              <a:t>ρ</a:t>
            </a:r>
            <a:r>
              <a:rPr lang="zh-CN" altLang="zh-CN" dirty="0"/>
              <a:t>）</a:t>
            </a:r>
            <a:endParaRPr lang="zh-CN" altLang="en-US" dirty="0"/>
          </a:p>
          <a:p>
            <a:endParaRPr kumimoji="1" lang="zh-CN" altLang="en-US" dirty="0"/>
          </a:p>
        </p:txBody>
      </p:sp>
      <p:sp>
        <p:nvSpPr>
          <p:cNvPr id="4" name="日期占位符 3"/>
          <p:cNvSpPr>
            <a:spLocks noGrp="1"/>
          </p:cNvSpPr>
          <p:nvPr>
            <p:ph type="dt" sz="half" idx="10"/>
          </p:nvPr>
        </p:nvSpPr>
        <p:spPr/>
        <p:txBody>
          <a:bodyPr/>
          <a:lstStyle/>
          <a:p>
            <a:fld id="{0AC1244F-BA33-48C6-82E3-C84D9D7B338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32</a:t>
            </a:fld>
            <a:endParaRPr lang="en-US" dirty="0"/>
          </a:p>
        </p:txBody>
      </p:sp>
    </p:spTree>
    <p:extLst>
      <p:ext uri="{BB962C8B-B14F-4D97-AF65-F5344CB8AC3E}">
        <p14:creationId xmlns:p14="http://schemas.microsoft.com/office/powerpoint/2010/main" val="170436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a:t>
            </a:r>
            <a:r>
              <a:rPr lang="en-US" altLang="zh-CN" dirty="0"/>
              <a:t>Delta</a:t>
            </a:r>
            <a:r>
              <a:rPr lang="zh-CN" altLang="zh-CN" dirty="0"/>
              <a:t>（</a:t>
            </a:r>
            <a:r>
              <a:rPr lang="en-US" altLang="zh-CN" dirty="0" err="1"/>
              <a:t>Δ</a:t>
            </a:r>
            <a:r>
              <a:rPr lang="zh-CN" altLang="zh-CN" dirty="0"/>
              <a:t>）</a:t>
            </a:r>
            <a:endParaRPr kumimoji="1" lang="zh-CN" altLang="en-US" dirty="0"/>
          </a:p>
        </p:txBody>
      </p:sp>
      <p:sp>
        <p:nvSpPr>
          <p:cNvPr id="3" name="内容占位符 2"/>
          <p:cNvSpPr>
            <a:spLocks noGrp="1"/>
          </p:cNvSpPr>
          <p:nvPr>
            <p:ph idx="1"/>
          </p:nvPr>
        </p:nvSpPr>
        <p:spPr/>
        <p:txBody>
          <a:bodyPr/>
          <a:lstStyle/>
          <a:p>
            <a:r>
              <a:rPr lang="en-US" altLang="zh-CN" dirty="0"/>
              <a:t>Delta</a:t>
            </a:r>
            <a:r>
              <a:rPr lang="zh-CN" altLang="zh-CN" dirty="0"/>
              <a:t>，通常以希腊字母</a:t>
            </a:r>
            <a:r>
              <a:rPr lang="en-US" altLang="zh-CN" dirty="0" err="1"/>
              <a:t>Δ</a:t>
            </a:r>
            <a:r>
              <a:rPr lang="zh-CN" altLang="zh-CN" dirty="0"/>
              <a:t>表示，它是期权价格最为重要的敏感性指标。表示的是期权标的物价格的变动对期权价格的影响程度。</a:t>
            </a:r>
            <a:endParaRPr lang="en-US" altLang="zh-CN" dirty="0"/>
          </a:p>
          <a:p>
            <a:pPr marL="0" indent="0">
              <a:buNone/>
            </a:pPr>
            <a:endParaRPr kumimoji="1" lang="en-US" altLang="zh-CN" dirty="0"/>
          </a:p>
          <a:p>
            <a:r>
              <a:rPr kumimoji="1" lang="zh-CN" altLang="en-US" dirty="0"/>
              <a:t>根据</a:t>
            </a:r>
            <a:r>
              <a:rPr kumimoji="1" lang="en-US" altLang="zh-CN" dirty="0"/>
              <a:t>Black-Scholes</a:t>
            </a:r>
            <a:r>
              <a:rPr kumimoji="1" lang="zh-CN" altLang="en-US" dirty="0"/>
              <a:t>模型，可得到欧式期权的</a:t>
            </a:r>
            <a:r>
              <a:rPr kumimoji="1" lang="en-US" altLang="zh-CN" dirty="0"/>
              <a:t>Delta</a:t>
            </a:r>
            <a:r>
              <a:rPr kumimoji="1" lang="zh-CN" altLang="en-US" dirty="0"/>
              <a:t>：</a:t>
            </a:r>
          </a:p>
        </p:txBody>
      </p:sp>
      <p:sp>
        <p:nvSpPr>
          <p:cNvPr id="4" name="日期占位符 3"/>
          <p:cNvSpPr>
            <a:spLocks noGrp="1"/>
          </p:cNvSpPr>
          <p:nvPr>
            <p:ph type="dt" sz="half" idx="10"/>
          </p:nvPr>
        </p:nvSpPr>
        <p:spPr/>
        <p:txBody>
          <a:bodyPr/>
          <a:lstStyle/>
          <a:p>
            <a:fld id="{BCA9E4E1-843C-466D-B7F7-031CCA2D030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33</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05908235"/>
              </p:ext>
            </p:extLst>
          </p:nvPr>
        </p:nvGraphicFramePr>
        <p:xfrm>
          <a:off x="3447534" y="3150973"/>
          <a:ext cx="1247261" cy="1050325"/>
        </p:xfrm>
        <a:graphic>
          <a:graphicData uri="http://schemas.openxmlformats.org/presentationml/2006/ole">
            <mc:AlternateContent xmlns:mc="http://schemas.openxmlformats.org/markup-compatibility/2006">
              <mc:Choice xmlns:v="urn:schemas-microsoft-com:vml" Requires="v">
                <p:oleObj spid="_x0000_s29778" r:id="rId3" imgW="482391" imgH="393529" progId="Equation.DSMT4">
                  <p:embed/>
                </p:oleObj>
              </mc:Choice>
              <mc:Fallback>
                <p:oleObj r:id="rId3" imgW="48239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534" y="3150973"/>
                        <a:ext cx="1247261" cy="1050325"/>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06043324"/>
              </p:ext>
            </p:extLst>
          </p:nvPr>
        </p:nvGraphicFramePr>
        <p:xfrm>
          <a:off x="908011" y="5004487"/>
          <a:ext cx="2351643" cy="864972"/>
        </p:xfrm>
        <a:graphic>
          <a:graphicData uri="http://schemas.openxmlformats.org/presentationml/2006/ole">
            <mc:AlternateContent xmlns:mc="http://schemas.openxmlformats.org/markup-compatibility/2006">
              <mc:Choice xmlns:v="urn:schemas-microsoft-com:vml" Requires="v">
                <p:oleObj spid="_x0000_s29779" r:id="rId5" imgW="1104900" imgH="393700" progId="Equation.DSMT4">
                  <p:embed/>
                </p:oleObj>
              </mc:Choice>
              <mc:Fallback>
                <p:oleObj r:id="rId5" imgW="11049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011" y="5004487"/>
                        <a:ext cx="2351643" cy="864972"/>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04569917"/>
              </p:ext>
            </p:extLst>
          </p:nvPr>
        </p:nvGraphicFramePr>
        <p:xfrm>
          <a:off x="4450692" y="5060778"/>
          <a:ext cx="3891777" cy="808681"/>
        </p:xfrm>
        <a:graphic>
          <a:graphicData uri="http://schemas.openxmlformats.org/presentationml/2006/ole">
            <mc:AlternateContent xmlns:mc="http://schemas.openxmlformats.org/markup-compatibility/2006">
              <mc:Choice xmlns:v="urn:schemas-microsoft-com:vml" Requires="v">
                <p:oleObj spid="_x0000_s29780" r:id="rId7" imgW="1955800" imgH="393700" progId="Equation.DSMT4">
                  <p:embed/>
                </p:oleObj>
              </mc:Choice>
              <mc:Fallback>
                <p:oleObj r:id="rId7" imgW="1955800" imgH="393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0692" y="5060778"/>
                        <a:ext cx="3891777" cy="808681"/>
                      </a:xfrm>
                      <a:prstGeom prst="rect">
                        <a:avLst/>
                      </a:prstGeom>
                      <a:noFill/>
                    </p:spPr>
                  </p:pic>
                </p:oleObj>
              </mc:Fallback>
            </mc:AlternateContent>
          </a:graphicData>
        </a:graphic>
      </p:graphicFrame>
    </p:spTree>
    <p:extLst>
      <p:ext uri="{BB962C8B-B14F-4D97-AF65-F5344CB8AC3E}">
        <p14:creationId xmlns:p14="http://schemas.microsoft.com/office/powerpoint/2010/main" val="638422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Delta</a:t>
            </a:r>
            <a:r>
              <a:rPr lang="zh-CN" altLang="zh-CN" dirty="0"/>
              <a:t>的取值范围</a:t>
            </a:r>
            <a:endParaRPr kumimoji="1"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180" y="2183550"/>
            <a:ext cx="8860094" cy="4002677"/>
          </a:xfrm>
        </p:spPr>
      </p:pic>
      <p:sp>
        <p:nvSpPr>
          <p:cNvPr id="4" name="日期占位符 3"/>
          <p:cNvSpPr>
            <a:spLocks noGrp="1"/>
          </p:cNvSpPr>
          <p:nvPr>
            <p:ph type="dt" sz="half" idx="10"/>
          </p:nvPr>
        </p:nvSpPr>
        <p:spPr/>
        <p:txBody>
          <a:bodyPr/>
          <a:lstStyle/>
          <a:p>
            <a:fld id="{9E2DF274-B769-442C-9E6C-D8A6E018A31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34</a:t>
            </a:fld>
            <a:endParaRPr lang="en-US" dirty="0"/>
          </a:p>
        </p:txBody>
      </p:sp>
    </p:spTree>
    <p:extLst>
      <p:ext uri="{BB962C8B-B14F-4D97-AF65-F5344CB8AC3E}">
        <p14:creationId xmlns:p14="http://schemas.microsoft.com/office/powerpoint/2010/main" val="1943327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Delta</a:t>
            </a:r>
            <a:r>
              <a:rPr lang="zh-CN" altLang="zh-CN" dirty="0"/>
              <a:t>的取值范围</a:t>
            </a:r>
            <a:r>
              <a:rPr lang="en-US" altLang="zh-CN" dirty="0"/>
              <a:t>(cont.)</a:t>
            </a:r>
            <a:endParaRPr kumimoji="1"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5" y="2086195"/>
            <a:ext cx="9006274" cy="4323012"/>
          </a:xfrm>
        </p:spPr>
      </p:pic>
      <p:sp>
        <p:nvSpPr>
          <p:cNvPr id="4" name="日期占位符 3"/>
          <p:cNvSpPr>
            <a:spLocks noGrp="1"/>
          </p:cNvSpPr>
          <p:nvPr>
            <p:ph type="dt" sz="half" idx="10"/>
          </p:nvPr>
        </p:nvSpPr>
        <p:spPr/>
        <p:txBody>
          <a:bodyPr/>
          <a:lstStyle/>
          <a:p>
            <a:fld id="{02A00C47-847B-4A37-8C4E-427BDD3C078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35</a:t>
            </a:fld>
            <a:endParaRPr lang="en-US" dirty="0"/>
          </a:p>
        </p:txBody>
      </p:sp>
    </p:spTree>
    <p:extLst>
      <p:ext uri="{BB962C8B-B14F-4D97-AF65-F5344CB8AC3E}">
        <p14:creationId xmlns:p14="http://schemas.microsoft.com/office/powerpoint/2010/main" val="1069755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a:t>
            </a:r>
            <a:r>
              <a:rPr lang="en-US" altLang="zh-CN" dirty="0"/>
              <a:t>/</a:t>
            </a:r>
            <a:r>
              <a:rPr lang="zh-CN" altLang="zh-CN" dirty="0"/>
              <a:t>看跌期权</a:t>
            </a:r>
            <a:r>
              <a:rPr lang="en-US" altLang="zh-CN" dirty="0"/>
              <a:t>Delta</a:t>
            </a:r>
            <a:r>
              <a:rPr lang="zh-CN" altLang="zh-CN" dirty="0"/>
              <a:t>与标的物价格变动的关系曲线 </a:t>
            </a:r>
            <a:endParaRPr kumimoji="1" lang="zh-CN" altLang="en-US" dirty="0"/>
          </a:p>
        </p:txBody>
      </p:sp>
      <p:sp>
        <p:nvSpPr>
          <p:cNvPr id="4" name="日期占位符 3"/>
          <p:cNvSpPr>
            <a:spLocks noGrp="1"/>
          </p:cNvSpPr>
          <p:nvPr>
            <p:ph type="dt" sz="half" idx="10"/>
          </p:nvPr>
        </p:nvSpPr>
        <p:spPr/>
        <p:txBody>
          <a:bodyPr/>
          <a:lstStyle/>
          <a:p>
            <a:fld id="{59A360EA-56A0-4D47-AA92-15C28226432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36</a:t>
            </a:fld>
            <a:endParaRPr lang="en-US" dirty="0"/>
          </a:p>
        </p:txBody>
      </p:sp>
      <p:pic>
        <p:nvPicPr>
          <p:cNvPr id="7" name="内容占位符 6"/>
          <p:cNvPicPr>
            <a:picLocks noGrp="1"/>
          </p:cNvPicPr>
          <p:nvPr>
            <p:ph idx="1"/>
          </p:nvPr>
        </p:nvPicPr>
        <p:blipFill>
          <a:blip r:embed="rId2"/>
          <a:srcRect/>
          <a:stretch>
            <a:fillRect/>
          </a:stretch>
        </p:blipFill>
        <p:spPr bwMode="auto">
          <a:xfrm>
            <a:off x="925469" y="1717589"/>
            <a:ext cx="7365915" cy="5100559"/>
          </a:xfrm>
          <a:prstGeom prst="rect">
            <a:avLst/>
          </a:prstGeom>
          <a:noFill/>
          <a:ln w="9525">
            <a:noFill/>
            <a:miter lim="800000"/>
            <a:headEnd/>
            <a:tailEnd/>
          </a:ln>
        </p:spPr>
      </p:pic>
    </p:spTree>
    <p:extLst>
      <p:ext uri="{BB962C8B-B14F-4D97-AF65-F5344CB8AC3E}">
        <p14:creationId xmlns:p14="http://schemas.microsoft.com/office/powerpoint/2010/main" val="349517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a:t>
            </a:r>
            <a:r>
              <a:rPr lang="en-US" altLang="zh-CN" dirty="0"/>
              <a:t>/</a:t>
            </a:r>
            <a:r>
              <a:rPr lang="zh-CN" altLang="zh-CN" dirty="0"/>
              <a:t>看跌期权</a:t>
            </a:r>
            <a:r>
              <a:rPr lang="en-US" altLang="zh-CN" dirty="0"/>
              <a:t>Delta</a:t>
            </a:r>
            <a:r>
              <a:rPr lang="zh-CN" altLang="zh-CN" dirty="0"/>
              <a:t>的关系 </a:t>
            </a:r>
            <a:endParaRPr kumimoji="1" lang="zh-CN" altLang="en-US" dirty="0"/>
          </a:p>
        </p:txBody>
      </p:sp>
      <p:sp>
        <p:nvSpPr>
          <p:cNvPr id="3" name="内容占位符 2"/>
          <p:cNvSpPr>
            <a:spLocks noGrp="1"/>
          </p:cNvSpPr>
          <p:nvPr>
            <p:ph idx="1"/>
          </p:nvPr>
        </p:nvSpPr>
        <p:spPr>
          <a:xfrm>
            <a:off x="208722" y="2246777"/>
            <a:ext cx="8676861" cy="4216098"/>
          </a:xfrm>
        </p:spPr>
        <p:txBody>
          <a:bodyPr>
            <a:normAutofit lnSpcReduction="10000"/>
          </a:bodyPr>
          <a:lstStyle/>
          <a:p>
            <a:r>
              <a:rPr lang="zh-CN" altLang="zh-CN" dirty="0"/>
              <a:t>根据前面所述的看跌</a:t>
            </a:r>
            <a:r>
              <a:rPr lang="en-US" altLang="zh-CN" dirty="0"/>
              <a:t>-</a:t>
            </a:r>
            <a:r>
              <a:rPr lang="zh-CN" altLang="zh-CN" dirty="0"/>
              <a:t>看涨平价关系的公式</a:t>
            </a:r>
          </a:p>
          <a:p>
            <a:endParaRPr kumimoji="1" lang="en-US" altLang="zh-CN" dirty="0"/>
          </a:p>
          <a:p>
            <a:r>
              <a:rPr kumimoji="1" lang="zh-CN" altLang="en-US" dirty="0"/>
              <a:t>对等式两侧的</a:t>
            </a:r>
            <a:r>
              <a:rPr kumimoji="1" lang="en-US" altLang="zh-CN" dirty="0"/>
              <a:t>     </a:t>
            </a:r>
            <a:r>
              <a:rPr kumimoji="1" lang="zh-CN" altLang="en-US" dirty="0"/>
              <a:t>求偏导，可得：</a:t>
            </a:r>
            <a:endParaRPr kumimoji="1" lang="en-US" altLang="zh-CN" dirty="0"/>
          </a:p>
          <a:p>
            <a:endParaRPr kumimoji="1" lang="en-US" altLang="zh-CN" dirty="0"/>
          </a:p>
          <a:p>
            <a:endParaRPr kumimoji="1" lang="en-US" altLang="zh-CN" dirty="0"/>
          </a:p>
          <a:p>
            <a:r>
              <a:rPr lang="zh-CN" altLang="zh-CN" dirty="0"/>
              <a:t>可见：看涨期权与看跌期权</a:t>
            </a:r>
            <a:r>
              <a:rPr lang="en-US" altLang="zh-CN" dirty="0"/>
              <a:t>Delta</a:t>
            </a:r>
            <a:r>
              <a:rPr lang="zh-CN" altLang="zh-CN" dirty="0"/>
              <a:t>之差等于</a:t>
            </a:r>
            <a:r>
              <a:rPr lang="en-US" altLang="zh-CN" dirty="0"/>
              <a:t>1</a:t>
            </a:r>
          </a:p>
          <a:p>
            <a:r>
              <a:rPr lang="zh-CN" altLang="zh-CN" dirty="0"/>
              <a:t>由于看涨</a:t>
            </a:r>
            <a:r>
              <a:rPr lang="en-US" altLang="zh-CN" dirty="0"/>
              <a:t>/</a:t>
            </a:r>
            <a:r>
              <a:rPr lang="zh-CN" altLang="zh-CN" dirty="0"/>
              <a:t>看跌期权</a:t>
            </a:r>
            <a:r>
              <a:rPr lang="en-US" altLang="zh-CN" dirty="0"/>
              <a:t>Delta</a:t>
            </a:r>
            <a:r>
              <a:rPr lang="zh-CN" altLang="zh-CN" dirty="0"/>
              <a:t>存在这样的关系，因此两者</a:t>
            </a:r>
            <a:r>
              <a:rPr lang="en-US" altLang="zh-CN" dirty="0"/>
              <a:t>Delta</a:t>
            </a:r>
            <a:r>
              <a:rPr lang="zh-CN" altLang="zh-CN" dirty="0"/>
              <a:t>与标的资产价格变动的曲线形状相同，只是纵轴取值的范围不同。 </a:t>
            </a:r>
            <a:endParaRPr kumimoji="1" lang="en-US" altLang="zh-CN" dirty="0"/>
          </a:p>
          <a:p>
            <a:endParaRPr kumimoji="1" lang="zh-CN" altLang="en-US" dirty="0"/>
          </a:p>
        </p:txBody>
      </p:sp>
      <p:sp>
        <p:nvSpPr>
          <p:cNvPr id="4" name="日期占位符 3"/>
          <p:cNvSpPr>
            <a:spLocks noGrp="1"/>
          </p:cNvSpPr>
          <p:nvPr>
            <p:ph type="dt" sz="half" idx="10"/>
          </p:nvPr>
        </p:nvSpPr>
        <p:spPr/>
        <p:txBody>
          <a:bodyPr/>
          <a:lstStyle/>
          <a:p>
            <a:fld id="{A2507D41-65D2-482C-AF40-E4B6061843D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37</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62739668"/>
              </p:ext>
            </p:extLst>
          </p:nvPr>
        </p:nvGraphicFramePr>
        <p:xfrm>
          <a:off x="1680519" y="2743200"/>
          <a:ext cx="4819135" cy="556054"/>
        </p:xfrm>
        <a:graphic>
          <a:graphicData uri="http://schemas.openxmlformats.org/presentationml/2006/ole">
            <mc:AlternateContent xmlns:mc="http://schemas.openxmlformats.org/markup-compatibility/2006">
              <mc:Choice xmlns:v="urn:schemas-microsoft-com:vml" Requires="v">
                <p:oleObj spid="_x0000_s30795" r:id="rId3" imgW="1981200" imgH="241300" progId="Equation.DSMT4">
                  <p:embed/>
                </p:oleObj>
              </mc:Choice>
              <mc:Fallback>
                <p:oleObj r:id="rId3" imgW="19812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519" y="2743200"/>
                        <a:ext cx="4819135" cy="556054"/>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37379107"/>
              </p:ext>
            </p:extLst>
          </p:nvPr>
        </p:nvGraphicFramePr>
        <p:xfrm>
          <a:off x="1445741" y="3952429"/>
          <a:ext cx="5818058" cy="903776"/>
        </p:xfrm>
        <a:graphic>
          <a:graphicData uri="http://schemas.openxmlformats.org/presentationml/2006/ole">
            <mc:AlternateContent xmlns:mc="http://schemas.openxmlformats.org/markup-compatibility/2006">
              <mc:Choice xmlns:v="urn:schemas-microsoft-com:vml" Requires="v">
                <p:oleObj spid="_x0000_s30796" r:id="rId5" imgW="2603500" imgH="393700" progId="Equation.DSMT4">
                  <p:embed/>
                </p:oleObj>
              </mc:Choice>
              <mc:Fallback>
                <p:oleObj r:id="rId5" imgW="2603500" imgH="393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5741" y="3952429"/>
                        <a:ext cx="5818058" cy="903776"/>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001229904"/>
              </p:ext>
            </p:extLst>
          </p:nvPr>
        </p:nvGraphicFramePr>
        <p:xfrm>
          <a:off x="2357612" y="3345245"/>
          <a:ext cx="405307" cy="561194"/>
        </p:xfrm>
        <a:graphic>
          <a:graphicData uri="http://schemas.openxmlformats.org/presentationml/2006/ole">
            <mc:AlternateContent xmlns:mc="http://schemas.openxmlformats.org/markup-compatibility/2006">
              <mc:Choice xmlns:v="urn:schemas-microsoft-com:vml" Requires="v">
                <p:oleObj spid="_x0000_s30797" r:id="rId7" imgW="165028" imgH="228501" progId="Equation.DSMT4">
                  <p:embed/>
                </p:oleObj>
              </mc:Choice>
              <mc:Fallback>
                <p:oleObj r:id="rId7" imgW="165028"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612" y="3345245"/>
                        <a:ext cx="405307" cy="561194"/>
                      </a:xfrm>
                      <a:prstGeom prst="rect">
                        <a:avLst/>
                      </a:prstGeom>
                      <a:noFill/>
                    </p:spPr>
                  </p:pic>
                </p:oleObj>
              </mc:Fallback>
            </mc:AlternateContent>
          </a:graphicData>
        </a:graphic>
      </p:graphicFrame>
    </p:spTree>
    <p:extLst>
      <p:ext uri="{BB962C8B-B14F-4D97-AF65-F5344CB8AC3E}">
        <p14:creationId xmlns:p14="http://schemas.microsoft.com/office/powerpoint/2010/main" val="1856669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Delta</a:t>
            </a:r>
            <a:r>
              <a:rPr lang="zh-CN" altLang="zh-CN" dirty="0"/>
              <a:t>对冲 </a:t>
            </a:r>
            <a:endParaRPr kumimoji="1"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63" y="2132053"/>
            <a:ext cx="8677275" cy="1921396"/>
          </a:xfrm>
        </p:spPr>
      </p:pic>
      <p:sp>
        <p:nvSpPr>
          <p:cNvPr id="4" name="日期占位符 3"/>
          <p:cNvSpPr>
            <a:spLocks noGrp="1"/>
          </p:cNvSpPr>
          <p:nvPr>
            <p:ph type="dt" sz="half" idx="10"/>
          </p:nvPr>
        </p:nvSpPr>
        <p:spPr/>
        <p:txBody>
          <a:bodyPr/>
          <a:lstStyle/>
          <a:p>
            <a:fld id="{DECDDF92-0F48-414F-B0C2-237E1E6342D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38</a:t>
            </a:fld>
            <a:endParaRPr lang="en-US" dirty="0"/>
          </a:p>
        </p:txBody>
      </p:sp>
      <p:sp>
        <p:nvSpPr>
          <p:cNvPr id="8" name="文本框 7"/>
          <p:cNvSpPr txBox="1"/>
          <p:nvPr/>
        </p:nvSpPr>
        <p:spPr>
          <a:xfrm>
            <a:off x="207963" y="4233740"/>
            <a:ext cx="8677275" cy="1938992"/>
          </a:xfrm>
          <a:prstGeom prst="rect">
            <a:avLst/>
          </a:prstGeom>
          <a:noFill/>
        </p:spPr>
        <p:txBody>
          <a:bodyPr wrap="square" rtlCol="0">
            <a:spAutoFit/>
          </a:bodyPr>
          <a:lstStyle/>
          <a:p>
            <a:pPr>
              <a:lnSpc>
                <a:spcPct val="150000"/>
              </a:lnSpc>
            </a:pPr>
            <a:r>
              <a:rPr lang="zh-CN" altLang="zh-CN" sz="2000" dirty="0"/>
              <a:t>需要注意的是，任何期权的</a:t>
            </a:r>
            <a:r>
              <a:rPr lang="en-US" altLang="zh-CN" sz="2000" dirty="0"/>
              <a:t>Delta</a:t>
            </a:r>
            <a:r>
              <a:rPr lang="zh-CN" altLang="zh-CN" sz="2000" dirty="0"/>
              <a:t>都不可能固定不变。它既随标的物的价格变动而发生变动，也随期权距离到期日时间的长短而变化。这就造成了仅仅盯住入市时的</a:t>
            </a:r>
            <a:r>
              <a:rPr lang="en-US" altLang="zh-CN" sz="2000" dirty="0"/>
              <a:t>Delta</a:t>
            </a:r>
            <a:r>
              <a:rPr lang="zh-CN" altLang="zh-CN" sz="2000" dirty="0"/>
              <a:t>进行静态风险防范远不能满足风险管理的需要。因此，实践中往往会根据</a:t>
            </a:r>
            <a:r>
              <a:rPr lang="en-US" altLang="zh-CN" sz="2000" dirty="0"/>
              <a:t>Delta</a:t>
            </a:r>
            <a:r>
              <a:rPr lang="zh-CN" altLang="zh-CN" sz="2000" dirty="0"/>
              <a:t>的变动实施动态对冲（</a:t>
            </a:r>
            <a:r>
              <a:rPr lang="en-US" altLang="zh-CN" sz="2000" dirty="0"/>
              <a:t>Dynamic Hedging</a:t>
            </a:r>
            <a:r>
              <a:rPr lang="zh-CN" altLang="zh-CN" sz="2000" dirty="0"/>
              <a:t>）。</a:t>
            </a:r>
          </a:p>
        </p:txBody>
      </p:sp>
    </p:spTree>
    <p:extLst>
      <p:ext uri="{BB962C8B-B14F-4D97-AF65-F5344CB8AC3E}">
        <p14:creationId xmlns:p14="http://schemas.microsoft.com/office/powerpoint/2010/main" val="396473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a:t>
            </a:r>
            <a:r>
              <a:rPr lang="en-US" altLang="zh-CN" dirty="0"/>
              <a:t>Gamma</a:t>
            </a:r>
            <a:r>
              <a:rPr lang="zh-CN" altLang="zh-CN" dirty="0"/>
              <a:t>（</a:t>
            </a:r>
            <a:r>
              <a:rPr lang="en-US" altLang="zh-CN" dirty="0" err="1"/>
              <a:t>Г</a:t>
            </a:r>
            <a:r>
              <a:rPr lang="zh-CN" altLang="zh-CN" dirty="0"/>
              <a:t>）</a:t>
            </a:r>
            <a:endParaRPr kumimoji="1" lang="zh-CN" altLang="en-US" dirty="0"/>
          </a:p>
        </p:txBody>
      </p:sp>
      <p:sp>
        <p:nvSpPr>
          <p:cNvPr id="3" name="内容占位符 2"/>
          <p:cNvSpPr>
            <a:spLocks noGrp="1"/>
          </p:cNvSpPr>
          <p:nvPr>
            <p:ph idx="1"/>
          </p:nvPr>
        </p:nvSpPr>
        <p:spPr/>
        <p:txBody>
          <a:bodyPr/>
          <a:lstStyle/>
          <a:p>
            <a:r>
              <a:rPr lang="en-US" altLang="zh-CN" dirty="0"/>
              <a:t>Gamma</a:t>
            </a:r>
            <a:r>
              <a:rPr lang="zh-CN" altLang="zh-CN" dirty="0"/>
              <a:t>是与</a:t>
            </a:r>
            <a:r>
              <a:rPr lang="en-US" altLang="zh-CN" dirty="0"/>
              <a:t>Delta</a:t>
            </a:r>
            <a:r>
              <a:rPr lang="zh-CN" altLang="zh-CN" dirty="0"/>
              <a:t>联系紧密的敏感性指标，实际上，它是</a:t>
            </a:r>
            <a:r>
              <a:rPr lang="en-US" altLang="zh-CN" dirty="0"/>
              <a:t>Delta</a:t>
            </a:r>
            <a:r>
              <a:rPr lang="zh-CN" altLang="zh-CN" dirty="0"/>
              <a:t>的敏感性指标。它表示期权的标的物价格变动对期权</a:t>
            </a:r>
            <a:r>
              <a:rPr lang="en-US" altLang="zh-CN" dirty="0"/>
              <a:t>Delta</a:t>
            </a:r>
            <a:r>
              <a:rPr lang="zh-CN" altLang="zh-CN" dirty="0"/>
              <a:t>的影响程度。</a:t>
            </a:r>
            <a:endParaRPr lang="en-US" altLang="zh-CN" dirty="0"/>
          </a:p>
          <a:p>
            <a:r>
              <a:rPr lang="zh-CN" altLang="zh-CN" dirty="0"/>
              <a:t>从数学的角度，</a:t>
            </a:r>
            <a:r>
              <a:rPr lang="en-US" altLang="zh-CN" dirty="0"/>
              <a:t>Gamma</a:t>
            </a:r>
            <a:r>
              <a:rPr lang="zh-CN" altLang="zh-CN" dirty="0"/>
              <a:t>可看作期权标的物价格变动对期权价格的二阶偏导数。</a:t>
            </a:r>
            <a:endParaRPr kumimoji="1" lang="zh-CN" altLang="en-US" dirty="0"/>
          </a:p>
        </p:txBody>
      </p:sp>
      <p:sp>
        <p:nvSpPr>
          <p:cNvPr id="4" name="日期占位符 3"/>
          <p:cNvSpPr>
            <a:spLocks noGrp="1"/>
          </p:cNvSpPr>
          <p:nvPr>
            <p:ph type="dt" sz="half" idx="10"/>
          </p:nvPr>
        </p:nvSpPr>
        <p:spPr/>
        <p:txBody>
          <a:bodyPr/>
          <a:lstStyle/>
          <a:p>
            <a:fld id="{EF3020B9-75A1-4E5F-8F0D-D7EAC8DCA5A0}"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39</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548348142"/>
              </p:ext>
            </p:extLst>
          </p:nvPr>
        </p:nvGraphicFramePr>
        <p:xfrm>
          <a:off x="1890583" y="4794421"/>
          <a:ext cx="4778889" cy="1186249"/>
        </p:xfrm>
        <a:graphic>
          <a:graphicData uri="http://schemas.openxmlformats.org/presentationml/2006/ole">
            <mc:AlternateContent xmlns:mc="http://schemas.openxmlformats.org/markup-compatibility/2006">
              <mc:Choice xmlns:v="urn:schemas-microsoft-com:vml" Requires="v">
                <p:oleObj spid="_x0000_s31765" r:id="rId3" imgW="1764534" imgH="444307" progId="Equation.DSMT4">
                  <p:embed/>
                </p:oleObj>
              </mc:Choice>
              <mc:Fallback>
                <p:oleObj r:id="rId3" imgW="1764534" imgH="44430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583" y="4794421"/>
                        <a:ext cx="4778889" cy="1186249"/>
                      </a:xfrm>
                      <a:prstGeom prst="rect">
                        <a:avLst/>
                      </a:prstGeom>
                      <a:noFill/>
                    </p:spPr>
                  </p:pic>
                </p:oleObj>
              </mc:Fallback>
            </mc:AlternateContent>
          </a:graphicData>
        </a:graphic>
      </p:graphicFrame>
    </p:spTree>
    <p:extLst>
      <p:ext uri="{BB962C8B-B14F-4D97-AF65-F5344CB8AC3E}">
        <p14:creationId xmlns:p14="http://schemas.microsoft.com/office/powerpoint/2010/main" val="156922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名人堂</a:t>
            </a:r>
          </a:p>
        </p:txBody>
      </p:sp>
      <p:sp>
        <p:nvSpPr>
          <p:cNvPr id="4" name="日期占位符 3"/>
          <p:cNvSpPr>
            <a:spLocks noGrp="1"/>
          </p:cNvSpPr>
          <p:nvPr>
            <p:ph type="dt" sz="half" idx="10"/>
          </p:nvPr>
        </p:nvSpPr>
        <p:spPr/>
        <p:txBody>
          <a:bodyPr/>
          <a:lstStyle/>
          <a:p>
            <a:fld id="{F1ED958D-BC5C-41D0-A968-49E05FEA4F3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
        <p:nvSpPr>
          <p:cNvPr id="7" name="Rectangle 3"/>
          <p:cNvSpPr>
            <a:spLocks noChangeArrowheads="1"/>
          </p:cNvSpPr>
          <p:nvPr/>
        </p:nvSpPr>
        <p:spPr bwMode="auto">
          <a:xfrm>
            <a:off x="6191926" y="5258495"/>
            <a:ext cx="2093367" cy="950080"/>
          </a:xfrm>
          <a:prstGeom prst="rect">
            <a:avLst/>
          </a:prstGeom>
          <a:noFill/>
          <a:ln w="9525">
            <a:noFill/>
            <a:miter lim="800000"/>
            <a:headEnd/>
            <a:tailEnd/>
          </a:ln>
        </p:spPr>
        <p:txBody>
          <a:bodyPr/>
          <a:lstStyle/>
          <a:p>
            <a:pPr marL="285750" indent="-285750" algn="ctr">
              <a:lnSpc>
                <a:spcPct val="90000"/>
              </a:lnSpc>
              <a:spcBef>
                <a:spcPct val="40000"/>
              </a:spcBef>
              <a:buClr>
                <a:schemeClr val="accent2"/>
              </a:buClr>
              <a:buSzPct val="65000"/>
              <a:buFont typeface="Monotype Sorts" pitchFamily="2" charset="2"/>
              <a:buNone/>
            </a:pPr>
            <a:r>
              <a:rPr kumimoji="0" lang="en-US" altLang="zh-CN" sz="2400" b="0" dirty="0">
                <a:ea typeface="楷体_GB2312" pitchFamily="49" charset="-122"/>
              </a:rPr>
              <a:t>Fischer Black</a:t>
            </a:r>
          </a:p>
          <a:p>
            <a:pPr marL="285750" indent="-285750" algn="ctr">
              <a:lnSpc>
                <a:spcPct val="90000"/>
              </a:lnSpc>
              <a:spcBef>
                <a:spcPct val="40000"/>
              </a:spcBef>
              <a:buClr>
                <a:schemeClr val="accent2"/>
              </a:buClr>
              <a:buSzPct val="65000"/>
              <a:buFont typeface="Monotype Sorts" pitchFamily="2" charset="2"/>
              <a:buNone/>
            </a:pPr>
            <a:r>
              <a:rPr kumimoji="0" lang="en-US" altLang="zh-CN" sz="2400" b="0" dirty="0">
                <a:ea typeface="楷体_GB2312" pitchFamily="49" charset="-122"/>
              </a:rPr>
              <a:t> (1938-1995)</a:t>
            </a:r>
            <a:endParaRPr kumimoji="0" lang="zh-CN" altLang="en-US" sz="2400" b="0" dirty="0">
              <a:ea typeface="楷体_GB2312" pitchFamily="49" charset="-122"/>
            </a:endParaRPr>
          </a:p>
        </p:txBody>
      </p:sp>
      <p:pic>
        <p:nvPicPr>
          <p:cNvPr id="8" name="Picture 4" descr="merton"/>
          <p:cNvPicPr>
            <a:picLocks noChangeAspect="1" noChangeArrowheads="1"/>
          </p:cNvPicPr>
          <p:nvPr/>
        </p:nvPicPr>
        <p:blipFill>
          <a:blip r:embed="rId2"/>
          <a:srcRect/>
          <a:stretch>
            <a:fillRect/>
          </a:stretch>
        </p:blipFill>
        <p:spPr bwMode="auto">
          <a:xfrm>
            <a:off x="797669" y="2632521"/>
            <a:ext cx="1674813" cy="2362200"/>
          </a:xfrm>
          <a:prstGeom prst="rect">
            <a:avLst/>
          </a:prstGeom>
          <a:noFill/>
          <a:ln w="9525">
            <a:noFill/>
            <a:miter lim="800000"/>
            <a:headEnd/>
            <a:tailEnd/>
          </a:ln>
        </p:spPr>
      </p:pic>
      <p:pic>
        <p:nvPicPr>
          <p:cNvPr id="9" name="Picture 5" descr="scholes"/>
          <p:cNvPicPr>
            <a:picLocks noChangeAspect="1" noChangeArrowheads="1"/>
          </p:cNvPicPr>
          <p:nvPr/>
        </p:nvPicPr>
        <p:blipFill>
          <a:blip r:embed="rId3"/>
          <a:srcRect/>
          <a:stretch>
            <a:fillRect/>
          </a:stretch>
        </p:blipFill>
        <p:spPr bwMode="auto">
          <a:xfrm>
            <a:off x="3593132" y="2659635"/>
            <a:ext cx="1674812" cy="2362200"/>
          </a:xfrm>
          <a:prstGeom prst="rect">
            <a:avLst/>
          </a:prstGeom>
          <a:noFill/>
          <a:ln w="9525">
            <a:noFill/>
            <a:miter lim="800000"/>
            <a:headEnd/>
            <a:tailEnd/>
          </a:ln>
        </p:spPr>
      </p:pic>
      <p:sp>
        <p:nvSpPr>
          <p:cNvPr id="10" name="Text Box 6"/>
          <p:cNvSpPr txBox="1">
            <a:spLocks noChangeArrowheads="1"/>
          </p:cNvSpPr>
          <p:nvPr/>
        </p:nvSpPr>
        <p:spPr bwMode="auto">
          <a:xfrm>
            <a:off x="612844" y="5258495"/>
            <a:ext cx="2428892" cy="1015663"/>
          </a:xfrm>
          <a:prstGeom prst="rect">
            <a:avLst/>
          </a:prstGeom>
          <a:noFill/>
          <a:ln w="9525">
            <a:noFill/>
            <a:miter lim="800000"/>
            <a:headEnd/>
            <a:tailEnd/>
          </a:ln>
          <a:effectLst/>
        </p:spPr>
        <p:txBody>
          <a:bodyPr wrap="square">
            <a:spAutoFit/>
          </a:bodyPr>
          <a:lstStyle/>
          <a:p>
            <a:pPr algn="ctr" eaLnBrk="1" hangingPunct="1">
              <a:spcBef>
                <a:spcPct val="50000"/>
              </a:spcBef>
            </a:pPr>
            <a:r>
              <a:rPr lang="en-US" altLang="zh-CN" sz="2400" b="0" dirty="0">
                <a:ea typeface="楷体_GB2312" pitchFamily="49" charset="-122"/>
              </a:rPr>
              <a:t>Robert Merton</a:t>
            </a:r>
          </a:p>
          <a:p>
            <a:pPr algn="ctr" eaLnBrk="1" hangingPunct="1">
              <a:spcBef>
                <a:spcPct val="50000"/>
              </a:spcBef>
            </a:pPr>
            <a:r>
              <a:rPr lang="en-US" altLang="zh-CN" sz="2400" b="0" dirty="0">
                <a:ea typeface="楷体_GB2312" pitchFamily="49" charset="-122"/>
              </a:rPr>
              <a:t> (1944-)</a:t>
            </a:r>
            <a:endParaRPr lang="en-US" altLang="zh-CN" sz="2400" b="0" dirty="0">
              <a:latin typeface="楷体_GB2312" pitchFamily="49" charset="-122"/>
              <a:ea typeface="楷体_GB2312" pitchFamily="49" charset="-122"/>
            </a:endParaRPr>
          </a:p>
        </p:txBody>
      </p:sp>
      <p:sp>
        <p:nvSpPr>
          <p:cNvPr id="11" name="Text Box 7"/>
          <p:cNvSpPr txBox="1">
            <a:spLocks noChangeArrowheads="1"/>
          </p:cNvSpPr>
          <p:nvPr/>
        </p:nvSpPr>
        <p:spPr bwMode="auto">
          <a:xfrm>
            <a:off x="3316283" y="5225703"/>
            <a:ext cx="2438400" cy="1015663"/>
          </a:xfrm>
          <a:prstGeom prst="rect">
            <a:avLst/>
          </a:prstGeom>
          <a:noFill/>
          <a:ln w="9525">
            <a:noFill/>
            <a:miter lim="800000"/>
            <a:headEnd/>
            <a:tailEnd/>
          </a:ln>
          <a:effectLst/>
        </p:spPr>
        <p:txBody>
          <a:bodyPr>
            <a:spAutoFit/>
          </a:bodyPr>
          <a:lstStyle/>
          <a:p>
            <a:pPr algn="ctr" eaLnBrk="1" hangingPunct="1">
              <a:spcBef>
                <a:spcPct val="50000"/>
              </a:spcBef>
            </a:pPr>
            <a:r>
              <a:rPr lang="en-US" altLang="zh-CN" sz="2400" b="0" dirty="0">
                <a:ea typeface="楷体_GB2312" pitchFamily="49" charset="-122"/>
              </a:rPr>
              <a:t>Myron  Scholes</a:t>
            </a:r>
          </a:p>
          <a:p>
            <a:pPr algn="ctr" eaLnBrk="1" hangingPunct="1">
              <a:spcBef>
                <a:spcPct val="50000"/>
              </a:spcBef>
            </a:pPr>
            <a:r>
              <a:rPr lang="en-US" altLang="zh-CN" sz="2400" b="0" dirty="0">
                <a:ea typeface="楷体_GB2312" pitchFamily="49" charset="-122"/>
              </a:rPr>
              <a:t> (1941-)</a:t>
            </a:r>
            <a:endParaRPr lang="zh-CN" altLang="en-US" sz="2400" b="0" dirty="0">
              <a:latin typeface="楷体_GB2312" pitchFamily="49" charset="-122"/>
              <a:ea typeface="楷体_GB2312" pitchFamily="49" charset="-122"/>
            </a:endParaRPr>
          </a:p>
        </p:txBody>
      </p:sp>
      <p:pic>
        <p:nvPicPr>
          <p:cNvPr id="12" name="Picture 8" descr="black1"/>
          <p:cNvPicPr>
            <a:picLocks noChangeAspect="1" noChangeArrowheads="1"/>
          </p:cNvPicPr>
          <p:nvPr/>
        </p:nvPicPr>
        <p:blipFill>
          <a:blip r:embed="rId4"/>
          <a:srcRect/>
          <a:stretch>
            <a:fillRect/>
          </a:stretch>
        </p:blipFill>
        <p:spPr bwMode="auto">
          <a:xfrm>
            <a:off x="6442172" y="2632521"/>
            <a:ext cx="1592876" cy="2389314"/>
          </a:xfrm>
          <a:prstGeom prst="rect">
            <a:avLst/>
          </a:prstGeom>
          <a:noFill/>
        </p:spPr>
      </p:pic>
    </p:spTree>
    <p:extLst>
      <p:ext uri="{BB962C8B-B14F-4D97-AF65-F5344CB8AC3E}">
        <p14:creationId xmlns:p14="http://schemas.microsoft.com/office/powerpoint/2010/main" val="445448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Gamma</a:t>
            </a:r>
            <a:r>
              <a:rPr lang="zh-CN" altLang="zh-CN" dirty="0"/>
              <a:t>的含义</a:t>
            </a:r>
            <a:endParaRPr kumimoji="1" lang="zh-CN" altLang="en-US" dirty="0"/>
          </a:p>
        </p:txBody>
      </p:sp>
      <p:sp>
        <p:nvSpPr>
          <p:cNvPr id="3" name="内容占位符 2"/>
          <p:cNvSpPr>
            <a:spLocks noGrp="1"/>
          </p:cNvSpPr>
          <p:nvPr>
            <p:ph idx="1"/>
          </p:nvPr>
        </p:nvSpPr>
        <p:spPr>
          <a:xfrm>
            <a:off x="208722" y="4732638"/>
            <a:ext cx="8676861" cy="1628405"/>
          </a:xfrm>
        </p:spPr>
        <p:txBody>
          <a:bodyPr>
            <a:normAutofit/>
          </a:bodyPr>
          <a:lstStyle/>
          <a:p>
            <a:r>
              <a:rPr lang="zh-CN" altLang="zh-CN" dirty="0"/>
              <a:t>所有属性均相同的欧式看涨和看跌期权，其</a:t>
            </a:r>
            <a:r>
              <a:rPr lang="en-US" altLang="zh-CN" dirty="0"/>
              <a:t>Gamma</a:t>
            </a:r>
            <a:r>
              <a:rPr lang="zh-CN" altLang="zh-CN" dirty="0"/>
              <a:t>值是相等的。</a:t>
            </a:r>
            <a:endParaRPr kumimoji="1" lang="zh-CN" altLang="en-US" dirty="0"/>
          </a:p>
        </p:txBody>
      </p:sp>
      <p:sp>
        <p:nvSpPr>
          <p:cNvPr id="4" name="日期占位符 3"/>
          <p:cNvSpPr>
            <a:spLocks noGrp="1"/>
          </p:cNvSpPr>
          <p:nvPr>
            <p:ph type="dt" sz="half" idx="10"/>
          </p:nvPr>
        </p:nvSpPr>
        <p:spPr/>
        <p:txBody>
          <a:bodyPr/>
          <a:lstStyle/>
          <a:p>
            <a:fld id="{D5BEBBBD-4D1B-48B0-BEF1-80F11307EE6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40</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76902021"/>
              </p:ext>
            </p:extLst>
          </p:nvPr>
        </p:nvGraphicFramePr>
        <p:xfrm>
          <a:off x="1537920" y="2397210"/>
          <a:ext cx="4844238" cy="915023"/>
        </p:xfrm>
        <a:graphic>
          <a:graphicData uri="http://schemas.openxmlformats.org/presentationml/2006/ole">
            <mc:AlternateContent xmlns:mc="http://schemas.openxmlformats.org/markup-compatibility/2006">
              <mc:Choice xmlns:v="urn:schemas-microsoft-com:vml" Requires="v">
                <p:oleObj spid="_x0000_s32807" r:id="rId3" imgW="2286000" imgH="444500" progId="Equation.DSMT4">
                  <p:embed/>
                </p:oleObj>
              </mc:Choice>
              <mc:Fallback>
                <p:oleObj r:id="rId3" imgW="22860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920" y="2397210"/>
                        <a:ext cx="4844238" cy="915023"/>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5789528"/>
              </p:ext>
            </p:extLst>
          </p:nvPr>
        </p:nvGraphicFramePr>
        <p:xfrm>
          <a:off x="1537920" y="3425174"/>
          <a:ext cx="4739313" cy="900205"/>
        </p:xfrm>
        <a:graphic>
          <a:graphicData uri="http://schemas.openxmlformats.org/presentationml/2006/ole">
            <mc:AlternateContent xmlns:mc="http://schemas.openxmlformats.org/markup-compatibility/2006">
              <mc:Choice xmlns:v="urn:schemas-microsoft-com:vml" Requires="v">
                <p:oleObj spid="_x0000_s32808" r:id="rId5" imgW="2273300" imgH="444500" progId="Equation.DSMT4">
                  <p:embed/>
                </p:oleObj>
              </mc:Choice>
              <mc:Fallback>
                <p:oleObj r:id="rId5" imgW="22733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920" y="3425174"/>
                        <a:ext cx="4739313" cy="900205"/>
                      </a:xfrm>
                      <a:prstGeom prst="rect">
                        <a:avLst/>
                      </a:prstGeom>
                      <a:noFill/>
                    </p:spPr>
                  </p:pic>
                </p:oleObj>
              </mc:Fallback>
            </mc:AlternateContent>
          </a:graphicData>
        </a:graphic>
      </p:graphicFrame>
    </p:spTree>
    <p:extLst>
      <p:ext uri="{BB962C8B-B14F-4D97-AF65-F5344CB8AC3E}">
        <p14:creationId xmlns:p14="http://schemas.microsoft.com/office/powerpoint/2010/main" val="434248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Gamma</a:t>
            </a:r>
            <a:r>
              <a:rPr lang="zh-CN" altLang="zh-CN" dirty="0"/>
              <a:t>的取值范围</a:t>
            </a:r>
            <a:endParaRPr kumimoji="1"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63" y="2131496"/>
            <a:ext cx="8677275" cy="1403526"/>
          </a:xfrm>
        </p:spPr>
      </p:pic>
      <p:sp>
        <p:nvSpPr>
          <p:cNvPr id="4" name="日期占位符 3"/>
          <p:cNvSpPr>
            <a:spLocks noGrp="1"/>
          </p:cNvSpPr>
          <p:nvPr>
            <p:ph type="dt" sz="half" idx="10"/>
          </p:nvPr>
        </p:nvSpPr>
        <p:spPr/>
        <p:txBody>
          <a:bodyPr/>
          <a:lstStyle/>
          <a:p>
            <a:fld id="{8977602B-61AD-4898-A979-0D81365D4BD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Tree>
    <p:extLst>
      <p:ext uri="{BB962C8B-B14F-4D97-AF65-F5344CB8AC3E}">
        <p14:creationId xmlns:p14="http://schemas.microsoft.com/office/powerpoint/2010/main" val="1977648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a:t>
            </a:r>
            <a:r>
              <a:rPr lang="en-US" altLang="zh-CN" dirty="0"/>
              <a:t>Gamma</a:t>
            </a:r>
            <a:r>
              <a:rPr lang="zh-CN" altLang="zh-CN" dirty="0"/>
              <a:t>与标的物价格变动的关系曲线</a:t>
            </a:r>
            <a:endParaRPr kumimoji="1" lang="zh-CN" altLang="en-US" dirty="0"/>
          </a:p>
        </p:txBody>
      </p:sp>
      <p:sp>
        <p:nvSpPr>
          <p:cNvPr id="4" name="日期占位符 3"/>
          <p:cNvSpPr>
            <a:spLocks noGrp="1"/>
          </p:cNvSpPr>
          <p:nvPr>
            <p:ph type="dt" sz="half" idx="10"/>
          </p:nvPr>
        </p:nvSpPr>
        <p:spPr/>
        <p:txBody>
          <a:bodyPr/>
          <a:lstStyle/>
          <a:p>
            <a:fld id="{9E056B61-C58F-433D-8486-99D741347CE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42</a:t>
            </a:fld>
            <a:endParaRPr lang="en-US" dirty="0"/>
          </a:p>
        </p:txBody>
      </p:sp>
      <p:pic>
        <p:nvPicPr>
          <p:cNvPr id="7" name="内容占位符 6"/>
          <p:cNvPicPr>
            <a:picLocks noGrp="1"/>
          </p:cNvPicPr>
          <p:nvPr>
            <p:ph idx="1"/>
          </p:nvPr>
        </p:nvPicPr>
        <p:blipFill>
          <a:blip r:embed="rId2"/>
          <a:srcRect/>
          <a:stretch>
            <a:fillRect/>
          </a:stretch>
        </p:blipFill>
        <p:spPr bwMode="auto">
          <a:xfrm>
            <a:off x="1184961" y="1834166"/>
            <a:ext cx="6513298" cy="4983982"/>
          </a:xfrm>
          <a:prstGeom prst="rect">
            <a:avLst/>
          </a:prstGeom>
          <a:noFill/>
          <a:ln w="9525">
            <a:noFill/>
            <a:miter lim="800000"/>
            <a:headEnd/>
            <a:tailEnd/>
          </a:ln>
        </p:spPr>
      </p:pic>
    </p:spTree>
    <p:extLst>
      <p:ext uri="{BB962C8B-B14F-4D97-AF65-F5344CB8AC3E}">
        <p14:creationId xmlns:p14="http://schemas.microsoft.com/office/powerpoint/2010/main" val="552473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Gamma</a:t>
            </a:r>
            <a:r>
              <a:rPr lang="zh-CN" altLang="zh-CN" dirty="0"/>
              <a:t>的应用</a:t>
            </a:r>
            <a:endParaRPr kumimoji="1" lang="zh-CN" altLang="en-US" dirty="0"/>
          </a:p>
        </p:txBody>
      </p:sp>
      <p:sp>
        <p:nvSpPr>
          <p:cNvPr id="3" name="内容占位符 2"/>
          <p:cNvSpPr>
            <a:spLocks noGrp="1"/>
          </p:cNvSpPr>
          <p:nvPr>
            <p:ph idx="1"/>
          </p:nvPr>
        </p:nvSpPr>
        <p:spPr>
          <a:xfrm>
            <a:off x="208722" y="2246776"/>
            <a:ext cx="8676861" cy="4413515"/>
          </a:xfrm>
        </p:spPr>
        <p:txBody>
          <a:bodyPr>
            <a:normAutofit/>
          </a:bodyPr>
          <a:lstStyle/>
          <a:p>
            <a:r>
              <a:rPr lang="zh-CN" altLang="zh-CN" dirty="0"/>
              <a:t>从数学意义上看，</a:t>
            </a:r>
            <a:r>
              <a:rPr lang="en-US" altLang="zh-CN" dirty="0"/>
              <a:t>Delta</a:t>
            </a:r>
            <a:r>
              <a:rPr lang="zh-CN" altLang="zh-CN" dirty="0"/>
              <a:t>衡量的是标的物价格与期权价格变动的线性关系；而</a:t>
            </a:r>
            <a:r>
              <a:rPr lang="en-US" altLang="zh-CN" dirty="0"/>
              <a:t>Gamma</a:t>
            </a:r>
            <a:r>
              <a:rPr lang="zh-CN" altLang="zh-CN" dirty="0"/>
              <a:t>则衡量了两者价格变动的非线性关系。</a:t>
            </a:r>
            <a:endParaRPr lang="en-US" altLang="zh-CN" dirty="0"/>
          </a:p>
          <a:p>
            <a:endParaRPr lang="en-US" altLang="zh-CN" dirty="0"/>
          </a:p>
          <a:p>
            <a:endParaRPr lang="en-US" altLang="zh-CN" dirty="0"/>
          </a:p>
          <a:p>
            <a:endParaRPr lang="en-US" altLang="zh-CN" dirty="0"/>
          </a:p>
          <a:p>
            <a:endParaRPr lang="en-US" altLang="zh-CN" dirty="0"/>
          </a:p>
          <a:p>
            <a:r>
              <a:rPr lang="zh-CN" altLang="en-US" dirty="0"/>
              <a:t>如果标的物价格变动幅度过大，则必须通过</a:t>
            </a:r>
            <a:r>
              <a:rPr lang="en-US" altLang="zh-CN" dirty="0"/>
              <a:t>Gamma</a:t>
            </a:r>
            <a:r>
              <a:rPr lang="zh-CN" altLang="en-US" dirty="0"/>
              <a:t>进行调整，才能比较准确地计算出相应期权价格的变化程度。</a:t>
            </a:r>
            <a:endParaRPr lang="zh-CN" altLang="zh-CN" dirty="0"/>
          </a:p>
          <a:p>
            <a:endParaRPr kumimoji="1" lang="zh-CN" altLang="en-US" dirty="0"/>
          </a:p>
        </p:txBody>
      </p:sp>
      <p:sp>
        <p:nvSpPr>
          <p:cNvPr id="4" name="日期占位符 3"/>
          <p:cNvSpPr>
            <a:spLocks noGrp="1"/>
          </p:cNvSpPr>
          <p:nvPr>
            <p:ph type="dt" sz="half" idx="10"/>
          </p:nvPr>
        </p:nvSpPr>
        <p:spPr/>
        <p:txBody>
          <a:bodyPr/>
          <a:lstStyle/>
          <a:p>
            <a:fld id="{939E4897-A207-4829-BA99-9E5A3C3BA67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43</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192707556"/>
              </p:ext>
            </p:extLst>
          </p:nvPr>
        </p:nvGraphicFramePr>
        <p:xfrm>
          <a:off x="1297460" y="3237469"/>
          <a:ext cx="5287158" cy="1038549"/>
        </p:xfrm>
        <a:graphic>
          <a:graphicData uri="http://schemas.openxmlformats.org/presentationml/2006/ole">
            <mc:AlternateContent xmlns:mc="http://schemas.openxmlformats.org/markup-compatibility/2006">
              <mc:Choice xmlns:v="urn:schemas-microsoft-com:vml" Requires="v">
                <p:oleObj spid="_x0000_s33827" r:id="rId3" imgW="2120900" imgH="419100" progId="Equation.DSMT4">
                  <p:embed/>
                </p:oleObj>
              </mc:Choice>
              <mc:Fallback>
                <p:oleObj r:id="rId3" imgW="21209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460" y="3237469"/>
                        <a:ext cx="5287158" cy="1038549"/>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83571043"/>
              </p:ext>
            </p:extLst>
          </p:nvPr>
        </p:nvGraphicFramePr>
        <p:xfrm>
          <a:off x="1297460" y="4397163"/>
          <a:ext cx="5078627" cy="967357"/>
        </p:xfrm>
        <a:graphic>
          <a:graphicData uri="http://schemas.openxmlformats.org/presentationml/2006/ole">
            <mc:AlternateContent xmlns:mc="http://schemas.openxmlformats.org/markup-compatibility/2006">
              <mc:Choice xmlns:v="urn:schemas-microsoft-com:vml" Requires="v">
                <p:oleObj spid="_x0000_s33828" r:id="rId5" imgW="2120900" imgH="393700" progId="Equation.DSMT4">
                  <p:embed/>
                </p:oleObj>
              </mc:Choice>
              <mc:Fallback>
                <p:oleObj r:id="rId5" imgW="21209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7460" y="4397163"/>
                        <a:ext cx="5078627" cy="967357"/>
                      </a:xfrm>
                      <a:prstGeom prst="rect">
                        <a:avLst/>
                      </a:prstGeom>
                      <a:noFill/>
                    </p:spPr>
                  </p:pic>
                </p:oleObj>
              </mc:Fallback>
            </mc:AlternateContent>
          </a:graphicData>
        </a:graphic>
      </p:graphicFrame>
    </p:spTree>
    <p:extLst>
      <p:ext uri="{BB962C8B-B14F-4D97-AF65-F5344CB8AC3E}">
        <p14:creationId xmlns:p14="http://schemas.microsoft.com/office/powerpoint/2010/main" val="1143408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 </a:t>
            </a:r>
            <a:r>
              <a:rPr lang="en-US" altLang="zh-CN" dirty="0"/>
              <a:t>Vega</a:t>
            </a:r>
            <a:r>
              <a:rPr lang="zh-CN" altLang="zh-CN" dirty="0"/>
              <a:t>（</a:t>
            </a:r>
            <a:r>
              <a:rPr lang="en-US" altLang="zh-CN" dirty="0" err="1"/>
              <a:t>Λ</a:t>
            </a:r>
            <a:r>
              <a:rPr lang="zh-CN" altLang="zh-CN" dirty="0"/>
              <a:t>）</a:t>
            </a:r>
            <a:endParaRPr kumimoji="1" lang="zh-CN" altLang="en-US" dirty="0"/>
          </a:p>
        </p:txBody>
      </p:sp>
      <p:sp>
        <p:nvSpPr>
          <p:cNvPr id="3" name="内容占位符 2"/>
          <p:cNvSpPr>
            <a:spLocks noGrp="1"/>
          </p:cNvSpPr>
          <p:nvPr>
            <p:ph idx="1"/>
          </p:nvPr>
        </p:nvSpPr>
        <p:spPr/>
        <p:txBody>
          <a:bodyPr/>
          <a:lstStyle/>
          <a:p>
            <a:r>
              <a:rPr lang="en-US" altLang="zh-CN" dirty="0"/>
              <a:t>Vega</a:t>
            </a:r>
            <a:r>
              <a:rPr lang="zh-CN" altLang="zh-CN" dirty="0"/>
              <a:t>是反映标的物价格的波动性（</a:t>
            </a:r>
            <a:r>
              <a:rPr lang="en-US" altLang="zh-CN" dirty="0"/>
              <a:t>Volatility</a:t>
            </a:r>
            <a:r>
              <a:rPr lang="zh-CN" altLang="zh-CN" dirty="0"/>
              <a:t>）对期权价格影响程度的指标</a:t>
            </a:r>
            <a:endParaRPr kumimoji="1" lang="zh-CN" altLang="en-US" dirty="0"/>
          </a:p>
        </p:txBody>
      </p:sp>
      <p:sp>
        <p:nvSpPr>
          <p:cNvPr id="4" name="日期占位符 3"/>
          <p:cNvSpPr>
            <a:spLocks noGrp="1"/>
          </p:cNvSpPr>
          <p:nvPr>
            <p:ph type="dt" sz="half" idx="10"/>
          </p:nvPr>
        </p:nvSpPr>
        <p:spPr/>
        <p:txBody>
          <a:bodyPr/>
          <a:lstStyle/>
          <a:p>
            <a:fld id="{8171B36F-6312-4718-B6CD-E78B756958C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44</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380171692"/>
              </p:ext>
            </p:extLst>
          </p:nvPr>
        </p:nvGraphicFramePr>
        <p:xfrm>
          <a:off x="3459891" y="2730843"/>
          <a:ext cx="1495168" cy="1196134"/>
        </p:xfrm>
        <a:graphic>
          <a:graphicData uri="http://schemas.openxmlformats.org/presentationml/2006/ole">
            <mc:AlternateContent xmlns:mc="http://schemas.openxmlformats.org/markup-compatibility/2006">
              <mc:Choice xmlns:v="urn:schemas-microsoft-com:vml" Requires="v">
                <p:oleObj spid="_x0000_s34847" r:id="rId3" imgW="520474" imgH="393529" progId="Equation.DSMT4">
                  <p:embed/>
                </p:oleObj>
              </mc:Choice>
              <mc:Fallback>
                <p:oleObj r:id="rId3" imgW="520474"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891" y="2730843"/>
                        <a:ext cx="1495168" cy="119613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0636429"/>
              </p:ext>
            </p:extLst>
          </p:nvPr>
        </p:nvGraphicFramePr>
        <p:xfrm>
          <a:off x="2339202" y="4546767"/>
          <a:ext cx="4466087" cy="1050844"/>
        </p:xfrm>
        <a:graphic>
          <a:graphicData uri="http://schemas.openxmlformats.org/presentationml/2006/ole">
            <mc:AlternateContent xmlns:mc="http://schemas.openxmlformats.org/markup-compatibility/2006">
              <mc:Choice xmlns:v="urn:schemas-microsoft-com:vml" Requires="v">
                <p:oleObj spid="_x0000_s34848" r:id="rId5" imgW="1726451" imgH="393529" progId="Equation.DSMT4">
                  <p:embed/>
                </p:oleObj>
              </mc:Choice>
              <mc:Fallback>
                <p:oleObj r:id="rId5" imgW="1726451"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202" y="4546767"/>
                        <a:ext cx="4466087" cy="1050844"/>
                      </a:xfrm>
                      <a:prstGeom prst="rect">
                        <a:avLst/>
                      </a:prstGeom>
                      <a:noFill/>
                    </p:spPr>
                  </p:pic>
                </p:oleObj>
              </mc:Fallback>
            </mc:AlternateContent>
          </a:graphicData>
        </a:graphic>
      </p:graphicFrame>
    </p:spTree>
    <p:extLst>
      <p:ext uri="{BB962C8B-B14F-4D97-AF65-F5344CB8AC3E}">
        <p14:creationId xmlns:p14="http://schemas.microsoft.com/office/powerpoint/2010/main" val="18821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期权</a:t>
            </a:r>
            <a:r>
              <a:rPr lang="en-US" altLang="zh-CN" dirty="0"/>
              <a:t>Vega</a:t>
            </a:r>
            <a:r>
              <a:rPr lang="zh-CN" altLang="zh-CN" dirty="0"/>
              <a:t>与标的物价格变动的关系曲线</a:t>
            </a:r>
            <a:endParaRPr kumimoji="1" lang="zh-CN" altLang="en-US" dirty="0"/>
          </a:p>
        </p:txBody>
      </p:sp>
      <p:sp>
        <p:nvSpPr>
          <p:cNvPr id="4" name="日期占位符 3"/>
          <p:cNvSpPr>
            <a:spLocks noGrp="1"/>
          </p:cNvSpPr>
          <p:nvPr>
            <p:ph type="dt" sz="half" idx="10"/>
          </p:nvPr>
        </p:nvSpPr>
        <p:spPr/>
        <p:txBody>
          <a:bodyPr/>
          <a:lstStyle/>
          <a:p>
            <a:fld id="{3D3F5F23-5172-498C-871E-FEEF3626EB1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45</a:t>
            </a:fld>
            <a:endParaRPr lang="en-US" dirty="0"/>
          </a:p>
        </p:txBody>
      </p:sp>
      <p:pic>
        <p:nvPicPr>
          <p:cNvPr id="7" name="内容占位符 6"/>
          <p:cNvPicPr>
            <a:picLocks noGrp="1"/>
          </p:cNvPicPr>
          <p:nvPr>
            <p:ph idx="1"/>
          </p:nvPr>
        </p:nvPicPr>
        <p:blipFill>
          <a:blip r:embed="rId2"/>
          <a:srcRect/>
          <a:stretch>
            <a:fillRect/>
          </a:stretch>
        </p:blipFill>
        <p:spPr bwMode="auto">
          <a:xfrm>
            <a:off x="1555664" y="1834166"/>
            <a:ext cx="6292936" cy="4983982"/>
          </a:xfrm>
          <a:prstGeom prst="rect">
            <a:avLst/>
          </a:prstGeom>
          <a:noFill/>
          <a:ln w="9525">
            <a:noFill/>
            <a:miter lim="800000"/>
            <a:headEnd/>
            <a:tailEnd/>
          </a:ln>
        </p:spPr>
      </p:pic>
    </p:spTree>
    <p:extLst>
      <p:ext uri="{BB962C8B-B14F-4D97-AF65-F5344CB8AC3E}">
        <p14:creationId xmlns:p14="http://schemas.microsoft.com/office/powerpoint/2010/main" val="559412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Vega</a:t>
            </a:r>
            <a:r>
              <a:rPr lang="zh-CN" altLang="en-US" dirty="0"/>
              <a:t>的作用</a:t>
            </a:r>
          </a:p>
        </p:txBody>
      </p:sp>
      <p:sp>
        <p:nvSpPr>
          <p:cNvPr id="3" name="内容占位符 2"/>
          <p:cNvSpPr>
            <a:spLocks noGrp="1"/>
          </p:cNvSpPr>
          <p:nvPr>
            <p:ph idx="1"/>
          </p:nvPr>
        </p:nvSpPr>
        <p:spPr/>
        <p:txBody>
          <a:bodyPr>
            <a:normAutofit/>
          </a:bodyPr>
          <a:lstStyle/>
          <a:p>
            <a:r>
              <a:rPr lang="zh-CN" altLang="zh-CN" dirty="0"/>
              <a:t>在期权的套期保值中，</a:t>
            </a:r>
            <a:r>
              <a:rPr lang="en-US" altLang="zh-CN" dirty="0"/>
              <a:t>Vega</a:t>
            </a:r>
            <a:r>
              <a:rPr lang="zh-CN" altLang="zh-CN" dirty="0"/>
              <a:t>也是一个重要的敏感性指标。</a:t>
            </a:r>
            <a:endParaRPr lang="zh-CN" altLang="en-US" dirty="0"/>
          </a:p>
          <a:p>
            <a:r>
              <a:rPr lang="zh-CN" altLang="zh-CN" dirty="0"/>
              <a:t>在期权交易中，人们将面临波动率发生不确定变动的风险。为回避这一风险，人们就必须通过各种途径来缩小整个期权头寸的</a:t>
            </a:r>
            <a:r>
              <a:rPr lang="en-US" altLang="zh-CN" dirty="0"/>
              <a:t>Vega</a:t>
            </a:r>
            <a:r>
              <a:rPr lang="zh-CN" altLang="zh-CN" dirty="0"/>
              <a:t>，以使波动率变动可能造成的损失减少到最小的程度。</a:t>
            </a:r>
          </a:p>
          <a:p>
            <a:endParaRPr lang="zh-CN" altLang="en-US" dirty="0"/>
          </a:p>
        </p:txBody>
      </p:sp>
      <p:sp>
        <p:nvSpPr>
          <p:cNvPr id="4" name="日期占位符 3"/>
          <p:cNvSpPr>
            <a:spLocks noGrp="1"/>
          </p:cNvSpPr>
          <p:nvPr>
            <p:ph type="dt" sz="half" idx="10"/>
          </p:nvPr>
        </p:nvSpPr>
        <p:spPr/>
        <p:txBody>
          <a:bodyPr/>
          <a:lstStyle/>
          <a:p>
            <a:fld id="{5D907749-8BA4-4005-A60A-EA96D1EDDDB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a:t>
            </a:r>
            <a:r>
              <a:rPr lang="en-US" altLang="zh-CN" dirty="0"/>
              <a:t>Theta</a:t>
            </a:r>
            <a:r>
              <a:rPr lang="zh-CN" altLang="zh-CN" dirty="0"/>
              <a:t>（</a:t>
            </a:r>
            <a:r>
              <a:rPr lang="en-US" altLang="zh-CN" dirty="0" err="1"/>
              <a:t>Θ</a:t>
            </a:r>
            <a:r>
              <a:rPr lang="zh-CN" altLang="zh-CN" dirty="0"/>
              <a:t>）</a:t>
            </a:r>
            <a:endParaRPr kumimoji="1" lang="zh-CN" altLang="en-US" dirty="0"/>
          </a:p>
        </p:txBody>
      </p:sp>
      <p:sp>
        <p:nvSpPr>
          <p:cNvPr id="3" name="内容占位符 2"/>
          <p:cNvSpPr>
            <a:spLocks noGrp="1"/>
          </p:cNvSpPr>
          <p:nvPr>
            <p:ph idx="1"/>
          </p:nvPr>
        </p:nvSpPr>
        <p:spPr/>
        <p:txBody>
          <a:bodyPr/>
          <a:lstStyle/>
          <a:p>
            <a:r>
              <a:rPr lang="en-US" altLang="zh-CN" dirty="0"/>
              <a:t>Theta</a:t>
            </a:r>
            <a:r>
              <a:rPr lang="zh-CN" altLang="zh-CN" dirty="0"/>
              <a:t>（</a:t>
            </a:r>
            <a:r>
              <a:rPr lang="en-US" altLang="zh-CN" dirty="0" err="1"/>
              <a:t>Θ</a:t>
            </a:r>
            <a:r>
              <a:rPr lang="zh-CN" altLang="zh-CN" dirty="0"/>
              <a:t>）是用于衡量权利期间（</a:t>
            </a:r>
            <a:r>
              <a:rPr lang="en-US" altLang="zh-CN" dirty="0"/>
              <a:t>Time</a:t>
            </a:r>
            <a:r>
              <a:rPr lang="zh-CN" altLang="zh-CN" dirty="0"/>
              <a:t>）对期权价格之影响程度的敏感性指标。</a:t>
            </a:r>
            <a:endParaRPr kumimoji="1" lang="zh-CN" altLang="en-US" dirty="0"/>
          </a:p>
        </p:txBody>
      </p:sp>
      <p:sp>
        <p:nvSpPr>
          <p:cNvPr id="4" name="日期占位符 3"/>
          <p:cNvSpPr>
            <a:spLocks noGrp="1"/>
          </p:cNvSpPr>
          <p:nvPr>
            <p:ph type="dt" sz="half" idx="10"/>
          </p:nvPr>
        </p:nvSpPr>
        <p:spPr/>
        <p:txBody>
          <a:bodyPr/>
          <a:lstStyle/>
          <a:p>
            <a:fld id="{B620A8E7-9F3B-407C-A98C-10401FBDD9C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47</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30634994"/>
              </p:ext>
            </p:extLst>
          </p:nvPr>
        </p:nvGraphicFramePr>
        <p:xfrm>
          <a:off x="3521675" y="2804985"/>
          <a:ext cx="1210963" cy="1019758"/>
        </p:xfrm>
        <a:graphic>
          <a:graphicData uri="http://schemas.openxmlformats.org/presentationml/2006/ole">
            <mc:AlternateContent xmlns:mc="http://schemas.openxmlformats.org/markup-compatibility/2006">
              <mc:Choice xmlns:v="urn:schemas-microsoft-com:vml" Requires="v">
                <p:oleObj spid="_x0000_s35863" r:id="rId3" imgW="482391" imgH="393529" progId="Equation.DSMT4">
                  <p:embed/>
                </p:oleObj>
              </mc:Choice>
              <mc:Fallback>
                <p:oleObj r:id="rId3" imgW="48239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675" y="2804985"/>
                        <a:ext cx="1210963" cy="1019758"/>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57756970"/>
              </p:ext>
            </p:extLst>
          </p:nvPr>
        </p:nvGraphicFramePr>
        <p:xfrm>
          <a:off x="1327853" y="4030212"/>
          <a:ext cx="6438597" cy="2125362"/>
        </p:xfrm>
        <a:graphic>
          <a:graphicData uri="http://schemas.openxmlformats.org/presentationml/2006/ole">
            <mc:AlternateContent xmlns:mc="http://schemas.openxmlformats.org/markup-compatibility/2006">
              <mc:Choice xmlns:v="urn:schemas-microsoft-com:vml" Requires="v">
                <p:oleObj spid="_x0000_s35864" r:id="rId5" imgW="2603500" imgH="863600" progId="Equation.DSMT4">
                  <p:embed/>
                </p:oleObj>
              </mc:Choice>
              <mc:Fallback>
                <p:oleObj r:id="rId5" imgW="2603500" imgH="863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7853" y="4030212"/>
                        <a:ext cx="6438597" cy="2125362"/>
                      </a:xfrm>
                      <a:prstGeom prst="rect">
                        <a:avLst/>
                      </a:prstGeom>
                      <a:noFill/>
                    </p:spPr>
                  </p:pic>
                </p:oleObj>
              </mc:Fallback>
            </mc:AlternateContent>
          </a:graphicData>
        </a:graphic>
      </p:graphicFrame>
    </p:spTree>
    <p:extLst>
      <p:ext uri="{BB962C8B-B14F-4D97-AF65-F5344CB8AC3E}">
        <p14:creationId xmlns:p14="http://schemas.microsoft.com/office/powerpoint/2010/main" val="1081174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a:t>
            </a:r>
            <a:r>
              <a:rPr lang="en-US" altLang="zh-CN" dirty="0"/>
              <a:t>/</a:t>
            </a:r>
            <a:r>
              <a:rPr lang="zh-CN" altLang="zh-CN" dirty="0"/>
              <a:t>看跌期权</a:t>
            </a:r>
            <a:r>
              <a:rPr lang="en-US" altLang="zh-CN" dirty="0"/>
              <a:t>Theta</a:t>
            </a:r>
            <a:r>
              <a:rPr lang="zh-CN" altLang="zh-CN" dirty="0"/>
              <a:t>与标的物价格变动的关系曲线</a:t>
            </a:r>
            <a:endParaRPr kumimoji="1" lang="zh-CN" altLang="en-US" dirty="0"/>
          </a:p>
        </p:txBody>
      </p:sp>
      <p:sp>
        <p:nvSpPr>
          <p:cNvPr id="4" name="日期占位符 3"/>
          <p:cNvSpPr>
            <a:spLocks noGrp="1"/>
          </p:cNvSpPr>
          <p:nvPr>
            <p:ph type="dt" sz="half" idx="10"/>
          </p:nvPr>
        </p:nvSpPr>
        <p:spPr/>
        <p:txBody>
          <a:bodyPr/>
          <a:lstStyle/>
          <a:p>
            <a:fld id="{8DA2913F-88FC-4DE6-8EBA-48BA6E7B265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48</a:t>
            </a:fld>
            <a:endParaRPr lang="en-US" dirty="0"/>
          </a:p>
        </p:txBody>
      </p:sp>
      <p:pic>
        <p:nvPicPr>
          <p:cNvPr id="7" name="内容占位符 6"/>
          <p:cNvPicPr>
            <a:picLocks noGrp="1"/>
          </p:cNvPicPr>
          <p:nvPr>
            <p:ph idx="1"/>
          </p:nvPr>
        </p:nvPicPr>
        <p:blipFill>
          <a:blip r:embed="rId2"/>
          <a:srcRect/>
          <a:stretch>
            <a:fillRect/>
          </a:stretch>
        </p:blipFill>
        <p:spPr bwMode="auto">
          <a:xfrm>
            <a:off x="1433812" y="1844016"/>
            <a:ext cx="6252091" cy="5013983"/>
          </a:xfrm>
          <a:prstGeom prst="rect">
            <a:avLst/>
          </a:prstGeom>
          <a:noFill/>
          <a:ln w="9525">
            <a:noFill/>
            <a:miter lim="800000"/>
            <a:headEnd/>
            <a:tailEnd/>
          </a:ln>
        </p:spPr>
      </p:pic>
    </p:spTree>
    <p:extLst>
      <p:ext uri="{BB962C8B-B14F-4D97-AF65-F5344CB8AC3E}">
        <p14:creationId xmlns:p14="http://schemas.microsoft.com/office/powerpoint/2010/main" val="1450956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Theta</a:t>
            </a:r>
            <a:r>
              <a:rPr lang="zh-CN" altLang="zh-CN" dirty="0"/>
              <a:t>的</a:t>
            </a:r>
            <a:r>
              <a:rPr lang="zh-CN" altLang="en-US" dirty="0"/>
              <a:t>作用</a:t>
            </a:r>
            <a:endParaRPr kumimoji="1" lang="zh-CN" altLang="en-US" dirty="0"/>
          </a:p>
        </p:txBody>
      </p:sp>
      <p:sp>
        <p:nvSpPr>
          <p:cNvPr id="3" name="内容占位符 2"/>
          <p:cNvSpPr>
            <a:spLocks noGrp="1"/>
          </p:cNvSpPr>
          <p:nvPr>
            <p:ph idx="1"/>
          </p:nvPr>
        </p:nvSpPr>
        <p:spPr/>
        <p:txBody>
          <a:bodyPr/>
          <a:lstStyle/>
          <a:p>
            <a:r>
              <a:rPr lang="zh-CN" altLang="zh-CN" dirty="0"/>
              <a:t>在期权交易中，尤其是在期权的日历价差交易中，</a:t>
            </a:r>
            <a:r>
              <a:rPr lang="en-US" altLang="zh-CN" dirty="0"/>
              <a:t>Theta</a:t>
            </a:r>
            <a:r>
              <a:rPr lang="zh-CN" altLang="zh-CN" dirty="0"/>
              <a:t>的大小反映着期权购买者随时间之推移而损失的价值的多少，也反映着期权出售者随时间之推移而增加的价值的多少。</a:t>
            </a:r>
            <a:endParaRPr lang="zh-CN" altLang="en-US" dirty="0"/>
          </a:p>
          <a:p>
            <a:r>
              <a:rPr lang="zh-CN" altLang="zh-CN" dirty="0"/>
              <a:t>无论对套期保值者而言，还是对套利者和投机者而言，</a:t>
            </a:r>
            <a:r>
              <a:rPr lang="en-US" altLang="zh-CN" dirty="0"/>
              <a:t>Theta</a:t>
            </a:r>
            <a:r>
              <a:rPr lang="zh-CN" altLang="zh-CN" dirty="0"/>
              <a:t>都是一个有用的敏感性指标。</a:t>
            </a:r>
          </a:p>
          <a:p>
            <a:endParaRPr kumimoji="1" lang="zh-CN" altLang="en-US" dirty="0"/>
          </a:p>
        </p:txBody>
      </p:sp>
      <p:sp>
        <p:nvSpPr>
          <p:cNvPr id="4" name="日期占位符 3"/>
          <p:cNvSpPr>
            <a:spLocks noGrp="1"/>
          </p:cNvSpPr>
          <p:nvPr>
            <p:ph type="dt" sz="half" idx="10"/>
          </p:nvPr>
        </p:nvSpPr>
        <p:spPr/>
        <p:txBody>
          <a:bodyPr/>
          <a:lstStyle/>
          <a:p>
            <a:fld id="{45CB79B4-AA48-4FDF-8A5A-CA74B5C37CC0}"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49</a:t>
            </a:fld>
            <a:endParaRPr lang="en-US" dirty="0"/>
          </a:p>
        </p:txBody>
      </p:sp>
    </p:spTree>
    <p:extLst>
      <p:ext uri="{BB962C8B-B14F-4D97-AF65-F5344CB8AC3E}">
        <p14:creationId xmlns:p14="http://schemas.microsoft.com/office/powerpoint/2010/main" val="41040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一、</a:t>
            </a:r>
            <a:r>
              <a:rPr lang="en-US" altLang="zh-CN" sz="3200" dirty="0"/>
              <a:t>Black-Scholes</a:t>
            </a:r>
            <a:r>
              <a:rPr lang="zh-CN" altLang="zh-CN" sz="3200" dirty="0"/>
              <a:t>模型的假设条件</a:t>
            </a:r>
            <a:endParaRPr lang="zh-CN" altLang="en-US" sz="3200" dirty="0"/>
          </a:p>
        </p:txBody>
      </p:sp>
      <p:sp>
        <p:nvSpPr>
          <p:cNvPr id="3" name="内容占位符 2"/>
          <p:cNvSpPr>
            <a:spLocks noGrp="1"/>
          </p:cNvSpPr>
          <p:nvPr>
            <p:ph idx="1"/>
          </p:nvPr>
        </p:nvSpPr>
        <p:spPr>
          <a:xfrm>
            <a:off x="208722" y="2246776"/>
            <a:ext cx="8676861" cy="4317309"/>
          </a:xfrm>
        </p:spPr>
        <p:txBody>
          <a:bodyPr>
            <a:normAutofit fontScale="85000" lnSpcReduction="10000"/>
          </a:bodyPr>
          <a:lstStyle/>
          <a:p>
            <a:r>
              <a:rPr lang="zh-CN" altLang="zh-CN" dirty="0"/>
              <a:t>标的资产价格的变动符合几何布朗运动（</a:t>
            </a:r>
            <a:r>
              <a:rPr lang="en-US" altLang="zh-CN" dirty="0"/>
              <a:t>Geometric Brownian Motion</a:t>
            </a:r>
            <a:r>
              <a:rPr lang="zh-CN" altLang="zh-CN" dirty="0"/>
              <a:t>）</a:t>
            </a:r>
            <a:endParaRPr lang="zh-CN" altLang="en-US" dirty="0"/>
          </a:p>
          <a:p>
            <a:pPr lvl="0"/>
            <a:r>
              <a:rPr lang="zh-CN" altLang="zh-CN" dirty="0"/>
              <a:t>投资者可以无限制卖空标的资产。</a:t>
            </a:r>
          </a:p>
          <a:p>
            <a:pPr lvl="0"/>
            <a:r>
              <a:rPr lang="zh-CN" altLang="zh-CN" dirty="0"/>
              <a:t>市场无摩擦，即不存在影响收益的任何外部因素，如税收、交易成本。所有证券都可无限细分。</a:t>
            </a:r>
          </a:p>
          <a:p>
            <a:pPr lvl="0"/>
            <a:r>
              <a:rPr lang="zh-CN" altLang="zh-CN" dirty="0"/>
              <a:t>在欧式期权到期前，标的资产无任何收益（如利息、红利等）的支付。于是，标的资产价格的变动是连续的，且是均匀的，既无跳空上涨，也无跳空下跌。</a:t>
            </a:r>
          </a:p>
          <a:p>
            <a:pPr lvl="0"/>
            <a:r>
              <a:rPr lang="zh-CN" altLang="zh-CN" dirty="0"/>
              <a:t>不存在无风险的套利机会。</a:t>
            </a:r>
          </a:p>
          <a:p>
            <a:pPr lvl="0"/>
            <a:r>
              <a:rPr lang="zh-CN" altLang="zh-CN" dirty="0"/>
              <a:t>标的资产的交易是连续的。</a:t>
            </a:r>
          </a:p>
          <a:p>
            <a:r>
              <a:rPr lang="zh-CN" altLang="zh-CN" dirty="0"/>
              <a:t>存在着一个固定的无风险利率，投资者可以此利率无限制地借贷。 </a:t>
            </a:r>
            <a:endParaRPr lang="zh-CN" altLang="en-US" dirty="0"/>
          </a:p>
        </p:txBody>
      </p:sp>
      <p:sp>
        <p:nvSpPr>
          <p:cNvPr id="4" name="日期占位符 3"/>
          <p:cNvSpPr>
            <a:spLocks noGrp="1"/>
          </p:cNvSpPr>
          <p:nvPr>
            <p:ph type="dt" sz="half" idx="10"/>
          </p:nvPr>
        </p:nvSpPr>
        <p:spPr/>
        <p:txBody>
          <a:bodyPr/>
          <a:lstStyle/>
          <a:p>
            <a:fld id="{A41FB11A-E1CA-4E97-99E9-A5D6C90255B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五、</a:t>
            </a:r>
            <a:r>
              <a:rPr lang="en-US" altLang="zh-CN" dirty="0"/>
              <a:t>Rho</a:t>
            </a:r>
            <a:r>
              <a:rPr lang="zh-CN" altLang="zh-CN" dirty="0"/>
              <a:t>（</a:t>
            </a:r>
            <a:r>
              <a:rPr lang="en-US" altLang="zh-CN" dirty="0" err="1"/>
              <a:t>ρ</a:t>
            </a:r>
            <a:r>
              <a:rPr lang="zh-CN" altLang="zh-CN" dirty="0"/>
              <a:t>）</a:t>
            </a:r>
            <a:endParaRPr kumimoji="1" lang="zh-CN" altLang="en-US" dirty="0"/>
          </a:p>
        </p:txBody>
      </p:sp>
      <p:sp>
        <p:nvSpPr>
          <p:cNvPr id="3" name="内容占位符 2"/>
          <p:cNvSpPr>
            <a:spLocks noGrp="1"/>
          </p:cNvSpPr>
          <p:nvPr>
            <p:ph idx="1"/>
          </p:nvPr>
        </p:nvSpPr>
        <p:spPr/>
        <p:txBody>
          <a:bodyPr/>
          <a:lstStyle/>
          <a:p>
            <a:r>
              <a:rPr lang="en-US" altLang="zh-CN" dirty="0"/>
              <a:t>Rho</a:t>
            </a:r>
            <a:r>
              <a:rPr lang="zh-CN" altLang="zh-CN" dirty="0"/>
              <a:t>（</a:t>
            </a:r>
            <a:r>
              <a:rPr lang="en-US" altLang="zh-CN" dirty="0" err="1"/>
              <a:t>ρ</a:t>
            </a:r>
            <a:r>
              <a:rPr lang="zh-CN" altLang="zh-CN" dirty="0"/>
              <a:t>）是用来反映无风险利率对期权价格之影响程度的敏感性指标。</a:t>
            </a:r>
            <a:endParaRPr lang="zh-CN" altLang="en-US" dirty="0"/>
          </a:p>
          <a:p>
            <a:endParaRPr kumimoji="1" lang="zh-CN" altLang="en-US" dirty="0"/>
          </a:p>
        </p:txBody>
      </p:sp>
      <p:sp>
        <p:nvSpPr>
          <p:cNvPr id="4" name="日期占位符 3"/>
          <p:cNvSpPr>
            <a:spLocks noGrp="1"/>
          </p:cNvSpPr>
          <p:nvPr>
            <p:ph type="dt" sz="half" idx="10"/>
          </p:nvPr>
        </p:nvSpPr>
        <p:spPr/>
        <p:txBody>
          <a:bodyPr/>
          <a:lstStyle/>
          <a:p>
            <a:fld id="{B8986728-448B-46BD-A31F-3D7352B7547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959372260"/>
              </p:ext>
            </p:extLst>
          </p:nvPr>
        </p:nvGraphicFramePr>
        <p:xfrm>
          <a:off x="3173158" y="2928550"/>
          <a:ext cx="1299988" cy="1094727"/>
        </p:xfrm>
        <a:graphic>
          <a:graphicData uri="http://schemas.openxmlformats.org/presentationml/2006/ole">
            <mc:AlternateContent xmlns:mc="http://schemas.openxmlformats.org/markup-compatibility/2006">
              <mc:Choice xmlns:v="urn:schemas-microsoft-com:vml" Requires="v">
                <p:oleObj spid="_x0000_s36881" r:id="rId3" imgW="482391" imgH="393529" progId="Equation.DSMT4">
                  <p:embed/>
                </p:oleObj>
              </mc:Choice>
              <mc:Fallback>
                <p:oleObj r:id="rId3" imgW="48239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3158" y="2928550"/>
                        <a:ext cx="1299988" cy="1094727"/>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71990783"/>
              </p:ext>
            </p:extLst>
          </p:nvPr>
        </p:nvGraphicFramePr>
        <p:xfrm>
          <a:off x="2261286" y="4300151"/>
          <a:ext cx="3848000" cy="1406000"/>
        </p:xfrm>
        <a:graphic>
          <a:graphicData uri="http://schemas.openxmlformats.org/presentationml/2006/ole">
            <mc:AlternateContent xmlns:mc="http://schemas.openxmlformats.org/markup-compatibility/2006">
              <mc:Choice xmlns:v="urn:schemas-microsoft-com:vml" Requires="v">
                <p:oleObj spid="_x0000_s36882" r:id="rId5" imgW="1320227" imgH="482391" progId="Equation.DSMT4">
                  <p:embed/>
                </p:oleObj>
              </mc:Choice>
              <mc:Fallback>
                <p:oleObj r:id="rId5" imgW="1320227" imgH="48239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1286" y="4300151"/>
                        <a:ext cx="3848000" cy="1406000"/>
                      </a:xfrm>
                      <a:prstGeom prst="rect">
                        <a:avLst/>
                      </a:prstGeom>
                      <a:noFill/>
                    </p:spPr>
                  </p:pic>
                </p:oleObj>
              </mc:Fallback>
            </mc:AlternateContent>
          </a:graphicData>
        </a:graphic>
      </p:graphicFrame>
    </p:spTree>
    <p:extLst>
      <p:ext uri="{BB962C8B-B14F-4D97-AF65-F5344CB8AC3E}">
        <p14:creationId xmlns:p14="http://schemas.microsoft.com/office/powerpoint/2010/main" val="1106059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a:t>
            </a:r>
            <a:r>
              <a:rPr lang="en-US" altLang="zh-CN" dirty="0"/>
              <a:t>/</a:t>
            </a:r>
            <a:r>
              <a:rPr lang="zh-CN" altLang="zh-CN" dirty="0"/>
              <a:t>看跌期权</a:t>
            </a:r>
            <a:r>
              <a:rPr lang="en-US" altLang="zh-CN" dirty="0"/>
              <a:t>Rho</a:t>
            </a:r>
            <a:r>
              <a:rPr lang="zh-CN" altLang="zh-CN" dirty="0"/>
              <a:t>与标的物价格变动的关系曲线</a:t>
            </a:r>
            <a:endParaRPr kumimoji="1" lang="zh-CN" altLang="en-US" dirty="0"/>
          </a:p>
        </p:txBody>
      </p:sp>
      <p:sp>
        <p:nvSpPr>
          <p:cNvPr id="4" name="日期占位符 3"/>
          <p:cNvSpPr>
            <a:spLocks noGrp="1"/>
          </p:cNvSpPr>
          <p:nvPr>
            <p:ph type="dt" sz="half" idx="10"/>
          </p:nvPr>
        </p:nvSpPr>
        <p:spPr/>
        <p:txBody>
          <a:bodyPr/>
          <a:lstStyle/>
          <a:p>
            <a:fld id="{878A57FC-0526-4098-837F-19903EE7A38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pic>
        <p:nvPicPr>
          <p:cNvPr id="7" name="内容占位符 6"/>
          <p:cNvPicPr>
            <a:picLocks noGrp="1"/>
          </p:cNvPicPr>
          <p:nvPr>
            <p:ph idx="1"/>
          </p:nvPr>
        </p:nvPicPr>
        <p:blipFill>
          <a:blip r:embed="rId2"/>
          <a:srcRect/>
          <a:stretch>
            <a:fillRect/>
          </a:stretch>
        </p:blipFill>
        <p:spPr bwMode="auto">
          <a:xfrm>
            <a:off x="1433812" y="1844016"/>
            <a:ext cx="6414788" cy="5013983"/>
          </a:xfrm>
          <a:prstGeom prst="rect">
            <a:avLst/>
          </a:prstGeom>
          <a:noFill/>
          <a:ln w="9525">
            <a:noFill/>
            <a:miter lim="800000"/>
            <a:headEnd/>
            <a:tailEnd/>
          </a:ln>
        </p:spPr>
      </p:pic>
    </p:spTree>
    <p:extLst>
      <p:ext uri="{BB962C8B-B14F-4D97-AF65-F5344CB8AC3E}">
        <p14:creationId xmlns:p14="http://schemas.microsoft.com/office/powerpoint/2010/main" val="1095966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Rho</a:t>
            </a:r>
            <a:r>
              <a:rPr lang="zh-CN" altLang="en-US" dirty="0"/>
              <a:t>的作用</a:t>
            </a:r>
            <a:endParaRPr kumimoji="1" lang="zh-CN" altLang="en-US" dirty="0"/>
          </a:p>
        </p:txBody>
      </p:sp>
      <p:sp>
        <p:nvSpPr>
          <p:cNvPr id="3" name="内容占位符 2"/>
          <p:cNvSpPr>
            <a:spLocks noGrp="1"/>
          </p:cNvSpPr>
          <p:nvPr>
            <p:ph idx="1"/>
          </p:nvPr>
        </p:nvSpPr>
        <p:spPr/>
        <p:txBody>
          <a:bodyPr/>
          <a:lstStyle/>
          <a:p>
            <a:r>
              <a:rPr lang="zh-CN" altLang="zh-CN" dirty="0"/>
              <a:t>由于</a:t>
            </a:r>
            <a:r>
              <a:rPr lang="en-US" altLang="zh-CN" dirty="0"/>
              <a:t>Rho</a:t>
            </a:r>
            <a:r>
              <a:rPr lang="zh-CN" altLang="zh-CN" dirty="0"/>
              <a:t>反映着期权价格对无风险利率变动的敏感程度，因而在利率变化比较频繁的条件下，</a:t>
            </a:r>
            <a:r>
              <a:rPr lang="en-US" altLang="zh-CN" dirty="0"/>
              <a:t>Rho</a:t>
            </a:r>
            <a:r>
              <a:rPr lang="zh-CN" altLang="zh-CN" dirty="0"/>
              <a:t>是一个比较重要的敏感性指标。这在期权的套利和投机中，是尤为重要的。</a:t>
            </a:r>
          </a:p>
          <a:p>
            <a:endParaRPr kumimoji="1" lang="zh-CN" altLang="en-US" dirty="0"/>
          </a:p>
        </p:txBody>
      </p:sp>
      <p:sp>
        <p:nvSpPr>
          <p:cNvPr id="4" name="日期占位符 3"/>
          <p:cNvSpPr>
            <a:spLocks noGrp="1"/>
          </p:cNvSpPr>
          <p:nvPr>
            <p:ph type="dt" sz="half" idx="10"/>
          </p:nvPr>
        </p:nvSpPr>
        <p:spPr/>
        <p:txBody>
          <a:bodyPr/>
          <a:lstStyle/>
          <a:p>
            <a:fld id="{12CA9115-D1A5-420F-A380-6742829C477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52</a:t>
            </a:fld>
            <a:endParaRPr lang="en-US" dirty="0"/>
          </a:p>
        </p:txBody>
      </p:sp>
    </p:spTree>
    <p:extLst>
      <p:ext uri="{BB962C8B-B14F-4D97-AF65-F5344CB8AC3E}">
        <p14:creationId xmlns:p14="http://schemas.microsoft.com/office/powerpoint/2010/main" val="151626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相关的符号表示 </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63" y="2313984"/>
            <a:ext cx="8677275" cy="3659220"/>
          </a:xfrm>
        </p:spPr>
      </p:pic>
      <p:sp>
        <p:nvSpPr>
          <p:cNvPr id="4" name="日期占位符 3"/>
          <p:cNvSpPr>
            <a:spLocks noGrp="1"/>
          </p:cNvSpPr>
          <p:nvPr>
            <p:ph type="dt" sz="half" idx="10"/>
          </p:nvPr>
        </p:nvSpPr>
        <p:spPr/>
        <p:txBody>
          <a:bodyPr/>
          <a:lstStyle/>
          <a:p>
            <a:fld id="{D3B08AD1-5E74-4B16-9252-9F45E990BAC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a:t>
            </a:r>
            <a:r>
              <a:rPr lang="en-US" altLang="zh-CN" dirty="0"/>
              <a:t>Black-Scholes</a:t>
            </a:r>
            <a:r>
              <a:rPr lang="zh-CN" altLang="en-US" dirty="0"/>
              <a:t>期权定价公式</a:t>
            </a:r>
            <a:endParaRPr kumimoji="1"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788380902"/>
              </p:ext>
            </p:extLst>
          </p:nvPr>
        </p:nvGraphicFramePr>
        <p:xfrm>
          <a:off x="208722" y="2030109"/>
          <a:ext cx="8676861" cy="4788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FE15C18B-5D67-4323-A0E2-454FCED065C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幻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extLst>
      <p:ext uri="{BB962C8B-B14F-4D97-AF65-F5344CB8AC3E}">
        <p14:creationId xmlns:p14="http://schemas.microsoft.com/office/powerpoint/2010/main" val="146694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现货看涨期权的定价公式 </a:t>
            </a:r>
            <a:endParaRPr lang="zh-CN" altLang="en-US" dirty="0"/>
          </a:p>
        </p:txBody>
      </p:sp>
      <p:sp>
        <p:nvSpPr>
          <p:cNvPr id="3" name="内容占位符 2"/>
          <p:cNvSpPr>
            <a:spLocks noGrp="1"/>
          </p:cNvSpPr>
          <p:nvPr>
            <p:ph idx="1"/>
          </p:nvPr>
        </p:nvSpPr>
        <p:spPr>
          <a:xfrm>
            <a:off x="208722" y="3396343"/>
            <a:ext cx="8676861" cy="2964700"/>
          </a:xfrm>
        </p:spPr>
        <p:txBody>
          <a:bodyPr/>
          <a:lstStyle/>
          <a:p>
            <a:r>
              <a:rPr lang="zh-CN" altLang="en-US" dirty="0"/>
              <a:t>其中：</a:t>
            </a:r>
          </a:p>
        </p:txBody>
      </p:sp>
      <p:sp>
        <p:nvSpPr>
          <p:cNvPr id="4" name="日期占位符 3"/>
          <p:cNvSpPr>
            <a:spLocks noGrp="1"/>
          </p:cNvSpPr>
          <p:nvPr>
            <p:ph type="dt" sz="half" idx="10"/>
          </p:nvPr>
        </p:nvSpPr>
        <p:spPr/>
        <p:txBody>
          <a:bodyPr/>
          <a:lstStyle/>
          <a:p>
            <a:fld id="{001C4EDC-779A-4EE7-9FF6-C111C3260A8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454333378"/>
              </p:ext>
            </p:extLst>
          </p:nvPr>
        </p:nvGraphicFramePr>
        <p:xfrm>
          <a:off x="1251856" y="2362199"/>
          <a:ext cx="5757457" cy="892629"/>
        </p:xfrm>
        <a:graphic>
          <a:graphicData uri="http://schemas.openxmlformats.org/presentationml/2006/ole">
            <mc:AlternateContent xmlns:mc="http://schemas.openxmlformats.org/markup-compatibility/2006">
              <mc:Choice xmlns:v="urn:schemas-microsoft-com:vml" Requires="v">
                <p:oleObj spid="_x0000_s14446" r:id="rId3" imgW="1637589" imgH="253890" progId="Equation.DSMT4">
                  <p:embed/>
                </p:oleObj>
              </mc:Choice>
              <mc:Fallback>
                <p:oleObj r:id="rId3" imgW="1637589"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856" y="2362199"/>
                        <a:ext cx="5757457" cy="892629"/>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1323875"/>
              </p:ext>
            </p:extLst>
          </p:nvPr>
        </p:nvGraphicFramePr>
        <p:xfrm>
          <a:off x="1676400" y="3581399"/>
          <a:ext cx="5922248" cy="2253343"/>
        </p:xfrm>
        <a:graphic>
          <a:graphicData uri="http://schemas.openxmlformats.org/presentationml/2006/ole">
            <mc:AlternateContent xmlns:mc="http://schemas.openxmlformats.org/markup-compatibility/2006">
              <mc:Choice xmlns:v="urn:schemas-microsoft-com:vml" Requires="v">
                <p:oleObj spid="_x0000_s14447" r:id="rId5" imgW="2590800" imgH="990600" progId="Equation.DSMT4">
                  <p:embed/>
                </p:oleObj>
              </mc:Choice>
              <mc:Fallback>
                <p:oleObj r:id="rId5" imgW="2590800" imgH="990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581399"/>
                        <a:ext cx="5922248" cy="2253343"/>
                      </a:xfrm>
                      <a:prstGeom prst="rect">
                        <a:avLst/>
                      </a:prstGeom>
                      <a:no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期货看涨期权的定价公式 </a:t>
            </a:r>
            <a:endParaRPr lang="zh-CN" altLang="en-US" dirty="0"/>
          </a:p>
        </p:txBody>
      </p:sp>
      <p:sp>
        <p:nvSpPr>
          <p:cNvPr id="3" name="内容占位符 2"/>
          <p:cNvSpPr>
            <a:spLocks noGrp="1"/>
          </p:cNvSpPr>
          <p:nvPr>
            <p:ph idx="1"/>
          </p:nvPr>
        </p:nvSpPr>
        <p:spPr/>
        <p:txBody>
          <a:bodyPr/>
          <a:lstStyle/>
          <a:p>
            <a:r>
              <a:rPr lang="en-US" altLang="zh-CN" dirty="0"/>
              <a:t>Black(1976)</a:t>
            </a:r>
            <a:r>
              <a:rPr lang="zh-CN" altLang="zh-CN" dirty="0"/>
              <a:t>将现货看涨期权的定价公式进行了修正</a:t>
            </a:r>
            <a:r>
              <a:rPr lang="zh-CN" altLang="en-US" dirty="0"/>
              <a:t>，将期货定价公式                 代入</a:t>
            </a:r>
          </a:p>
          <a:p>
            <a:endParaRPr lang="zh-CN" altLang="en-US" dirty="0"/>
          </a:p>
          <a:p>
            <a:endParaRPr lang="zh-CN" altLang="en-US" dirty="0"/>
          </a:p>
          <a:p>
            <a:r>
              <a:rPr lang="zh-CN" altLang="en-US" dirty="0"/>
              <a:t>其中：</a:t>
            </a:r>
          </a:p>
        </p:txBody>
      </p:sp>
      <p:sp>
        <p:nvSpPr>
          <p:cNvPr id="4" name="日期占位符 3"/>
          <p:cNvSpPr>
            <a:spLocks noGrp="1"/>
          </p:cNvSpPr>
          <p:nvPr>
            <p:ph type="dt" sz="half" idx="10"/>
          </p:nvPr>
        </p:nvSpPr>
        <p:spPr/>
        <p:txBody>
          <a:bodyPr/>
          <a:lstStyle/>
          <a:p>
            <a:fld id="{11627FBA-10E7-4A11-86BD-D2D8E6F7E43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第十章　期权定价理论</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23380595"/>
              </p:ext>
            </p:extLst>
          </p:nvPr>
        </p:nvGraphicFramePr>
        <p:xfrm>
          <a:off x="1872343" y="2688771"/>
          <a:ext cx="1360714" cy="494805"/>
        </p:xfrm>
        <a:graphic>
          <a:graphicData uri="http://schemas.openxmlformats.org/presentationml/2006/ole">
            <mc:AlternateContent xmlns:mc="http://schemas.openxmlformats.org/markup-compatibility/2006">
              <mc:Choice xmlns:v="urn:schemas-microsoft-com:vml" Requires="v">
                <p:oleObj spid="_x0000_s15524" r:id="rId3" imgW="558558" imgH="203112" progId="Equation.DSMT4">
                  <p:embed/>
                </p:oleObj>
              </mc:Choice>
              <mc:Fallback>
                <p:oleObj r:id="rId3" imgW="558558"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343" y="2688771"/>
                        <a:ext cx="1360714" cy="494805"/>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31742587"/>
              </p:ext>
            </p:extLst>
          </p:nvPr>
        </p:nvGraphicFramePr>
        <p:xfrm>
          <a:off x="2079170" y="3422370"/>
          <a:ext cx="4626691" cy="692430"/>
        </p:xfrm>
        <a:graphic>
          <a:graphicData uri="http://schemas.openxmlformats.org/presentationml/2006/ole">
            <mc:AlternateContent xmlns:mc="http://schemas.openxmlformats.org/markup-compatibility/2006">
              <mc:Choice xmlns:v="urn:schemas-microsoft-com:vml" Requires="v">
                <p:oleObj spid="_x0000_s15525" r:id="rId5" imgW="1879600" imgH="279400" progId="Equation.DSMT4">
                  <p:embed/>
                </p:oleObj>
              </mc:Choice>
              <mc:Fallback>
                <p:oleObj r:id="rId5" imgW="1879600" imgH="279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9170" y="3422370"/>
                        <a:ext cx="4626691" cy="692430"/>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75641892"/>
              </p:ext>
            </p:extLst>
          </p:nvPr>
        </p:nvGraphicFramePr>
        <p:xfrm>
          <a:off x="1872343" y="4353594"/>
          <a:ext cx="4561114" cy="1882364"/>
        </p:xfrm>
        <a:graphic>
          <a:graphicData uri="http://schemas.openxmlformats.org/presentationml/2006/ole">
            <mc:AlternateContent xmlns:mc="http://schemas.openxmlformats.org/markup-compatibility/2006">
              <mc:Choice xmlns:v="urn:schemas-microsoft-com:vml" Requires="v">
                <p:oleObj spid="_x0000_s15526" r:id="rId7" imgW="2400300" imgH="990600" progId="Equation.DSMT4">
                  <p:embed/>
                </p:oleObj>
              </mc:Choice>
              <mc:Fallback>
                <p:oleObj r:id="rId7" imgW="2400300" imgH="990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343" y="4353594"/>
                        <a:ext cx="4561114" cy="1882364"/>
                      </a:xfrm>
                      <a:prstGeom prst="rect">
                        <a:avLst/>
                      </a:prstGeom>
                      <a:noFill/>
                    </p:spPr>
                  </p:pic>
                </p:oleObj>
              </mc:Fallback>
            </mc:AlternateContent>
          </a:graphicData>
        </a:graphic>
      </p:graphicFrame>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387</TotalTime>
  <Words>2352</Words>
  <Application>Microsoft Office PowerPoint</Application>
  <PresentationFormat>全屏显示(4:3)</PresentationFormat>
  <Paragraphs>321</Paragraphs>
  <Slides>52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1" baseType="lpstr">
      <vt:lpstr>Monotype Sorts</vt:lpstr>
      <vt:lpstr>楷体_GB2312</vt:lpstr>
      <vt:lpstr>宋体</vt:lpstr>
      <vt:lpstr>Arial</vt:lpstr>
      <vt:lpstr>Calibri</vt:lpstr>
      <vt:lpstr>Times New Roman</vt:lpstr>
      <vt:lpstr>Trebuchet MS</vt:lpstr>
      <vt:lpstr>柏林</vt:lpstr>
      <vt:lpstr>Equation.DSMT4</vt:lpstr>
      <vt:lpstr>第十章　期权定价理论</vt:lpstr>
      <vt:lpstr>本章内容</vt:lpstr>
      <vt:lpstr>第一节　布莱克—斯科尔斯模型</vt:lpstr>
      <vt:lpstr>名人堂</vt:lpstr>
      <vt:lpstr>一、Black-Scholes模型的假设条件</vt:lpstr>
      <vt:lpstr>相关的符号表示 </vt:lpstr>
      <vt:lpstr>二、Black-Scholes期权定价公式</vt:lpstr>
      <vt:lpstr>现货看涨期权的定价公式 </vt:lpstr>
      <vt:lpstr>期货看涨期权的定价公式 </vt:lpstr>
      <vt:lpstr>欧式现货看跌期权的定价公式 </vt:lpstr>
      <vt:lpstr>欧式期货看跌期权的定价公式 </vt:lpstr>
      <vt:lpstr>三、Black-Scholes模型的具体应用</vt:lpstr>
      <vt:lpstr>（一）无风险收益率的计算</vt:lpstr>
      <vt:lpstr>（二）资产价格波动率的计算</vt:lpstr>
      <vt:lpstr>第二节　二项式模型</vt:lpstr>
      <vt:lpstr>名人堂</vt:lpstr>
      <vt:lpstr>一、一期二项式模型定价——无套利方法</vt:lpstr>
      <vt:lpstr>无套利方法分析</vt:lpstr>
      <vt:lpstr>无套利方法分析(cont.)</vt:lpstr>
      <vt:lpstr>无套利方法分析(cont.)</vt:lpstr>
      <vt:lpstr>思考：</vt:lpstr>
      <vt:lpstr>二、一期二项式模型定价——风险中性定价法</vt:lpstr>
      <vt:lpstr>风险中性定价法</vt:lpstr>
      <vt:lpstr>风险中性定价法(cont.)</vt:lpstr>
      <vt:lpstr>风险中性定价法(cont.)</vt:lpstr>
      <vt:lpstr>三、多期二项式模型的定价</vt:lpstr>
      <vt:lpstr>多期二项式模型</vt:lpstr>
      <vt:lpstr>多期二项式模型的风险中性概率</vt:lpstr>
      <vt:lpstr>多期二项式模型求解方法</vt:lpstr>
      <vt:lpstr>二项式模型与Black-Scholes模型的关系</vt:lpstr>
      <vt:lpstr>二项式模型与Black-Scholes模型的关系(cont.)</vt:lpstr>
      <vt:lpstr>第三节　期权价格的敏感性指标</vt:lpstr>
      <vt:lpstr>一、Delta（Δ）</vt:lpstr>
      <vt:lpstr>Delta的取值范围</vt:lpstr>
      <vt:lpstr>Delta的取值范围(cont.)</vt:lpstr>
      <vt:lpstr>看涨/看跌期权Delta与标的物价格变动的关系曲线 </vt:lpstr>
      <vt:lpstr>看涨/看跌期权Delta的关系 </vt:lpstr>
      <vt:lpstr>Delta对冲 </vt:lpstr>
      <vt:lpstr>二、Gamma（Г）</vt:lpstr>
      <vt:lpstr>Gamma的含义</vt:lpstr>
      <vt:lpstr>Gamma的取值范围</vt:lpstr>
      <vt:lpstr>期权Gamma与标的物价格变动的关系曲线</vt:lpstr>
      <vt:lpstr>Gamma的应用</vt:lpstr>
      <vt:lpstr>三、 Vega（Λ）</vt:lpstr>
      <vt:lpstr>期权Vega与标的物价格变动的关系曲线</vt:lpstr>
      <vt:lpstr>Vega的作用</vt:lpstr>
      <vt:lpstr>四、Theta（Θ）</vt:lpstr>
      <vt:lpstr>看涨/看跌期权Theta与标的物价格变动的关系曲线</vt:lpstr>
      <vt:lpstr>Theta的作用</vt:lpstr>
      <vt:lpstr>五、Rho（ρ）</vt:lpstr>
      <vt:lpstr>看涨/看跌期权Rho与标的物价格变动的关系曲线</vt:lpstr>
      <vt:lpstr>Rho的作用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ASUS</cp:lastModifiedBy>
  <cp:revision>106</cp:revision>
  <dcterms:created xsi:type="dcterms:W3CDTF">2015-09-16T08:00:09Z</dcterms:created>
  <dcterms:modified xsi:type="dcterms:W3CDTF">2019-03-06T08:30:15Z</dcterms:modified>
</cp:coreProperties>
</file>