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1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10" r:id="rId14"/>
    <p:sldId id="311" r:id="rId15"/>
    <p:sldId id="312" r:id="rId16"/>
    <p:sldId id="268" r:id="rId17"/>
    <p:sldId id="313" r:id="rId18"/>
    <p:sldId id="314" r:id="rId19"/>
    <p:sldId id="315" r:id="rId20"/>
    <p:sldId id="283" r:id="rId21"/>
    <p:sldId id="316"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4" r:id="rId37"/>
    <p:sldId id="285" r:id="rId38"/>
    <p:sldId id="286" r:id="rId39"/>
    <p:sldId id="287" r:id="rId40"/>
    <p:sldId id="288" r:id="rId41"/>
    <p:sldId id="289" r:id="rId42"/>
    <p:sldId id="290" r:id="rId43"/>
    <p:sldId id="291" r:id="rId44"/>
    <p:sldId id="292" r:id="rId45"/>
    <p:sldId id="293" r:id="rId46"/>
    <p:sldId id="360" r:id="rId47"/>
    <p:sldId id="361" r:id="rId48"/>
    <p:sldId id="294" r:id="rId49"/>
    <p:sldId id="295" r:id="rId50"/>
    <p:sldId id="317" r:id="rId51"/>
    <p:sldId id="318" r:id="rId52"/>
    <p:sldId id="319" r:id="rId53"/>
    <p:sldId id="320" r:id="rId54"/>
    <p:sldId id="321" r:id="rId55"/>
    <p:sldId id="363" r:id="rId56"/>
    <p:sldId id="364" r:id="rId57"/>
    <p:sldId id="365" r:id="rId58"/>
    <p:sldId id="366" r:id="rId59"/>
    <p:sldId id="323" r:id="rId60"/>
    <p:sldId id="324" r:id="rId61"/>
    <p:sldId id="325" r:id="rId62"/>
    <p:sldId id="326" r:id="rId63"/>
    <p:sldId id="327" r:id="rId64"/>
    <p:sldId id="328" r:id="rId65"/>
    <p:sldId id="329" r:id="rId66"/>
    <p:sldId id="330" r:id="rId67"/>
    <p:sldId id="331" r:id="rId68"/>
    <p:sldId id="332" r:id="rId69"/>
    <p:sldId id="333" r:id="rId70"/>
    <p:sldId id="339" r:id="rId71"/>
    <p:sldId id="340" r:id="rId72"/>
    <p:sldId id="341" r:id="rId73"/>
    <p:sldId id="342" r:id="rId74"/>
    <p:sldId id="343" r:id="rId75"/>
    <p:sldId id="344" r:id="rId76"/>
    <p:sldId id="345" r:id="rId77"/>
    <p:sldId id="346" r:id="rId78"/>
    <p:sldId id="296" r:id="rId79"/>
    <p:sldId id="297" r:id="rId80"/>
    <p:sldId id="298" r:id="rId81"/>
    <p:sldId id="299" r:id="rId82"/>
    <p:sldId id="300" r:id="rId83"/>
    <p:sldId id="301" r:id="rId84"/>
    <p:sldId id="302" r:id="rId85"/>
    <p:sldId id="303" r:id="rId86"/>
    <p:sldId id="304"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07" r:id="rId101"/>
    <p:sldId id="308" r:id="rId102"/>
    <p:sldId id="305" r:id="rId103"/>
    <p:sldId id="306" r:id="rId10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4"/>
    <p:restoredTop sz="86314"/>
  </p:normalViewPr>
  <p:slideViewPr>
    <p:cSldViewPr snapToGrid="0" snapToObjects="1">
      <p:cViewPr varScale="1">
        <p:scale>
          <a:sx n="60" d="100"/>
          <a:sy n="60" d="100"/>
        </p:scale>
        <p:origin x="-1398" y="-90"/>
      </p:cViewPr>
      <p:guideLst>
        <p:guide orient="horz" pos="2160"/>
        <p:guide pos="2880"/>
      </p:guideLst>
    </p:cSldViewPr>
  </p:slideViewPr>
  <p:outlineViewPr>
    <p:cViewPr>
      <p:scale>
        <a:sx n="33" d="100"/>
        <a:sy n="33" d="100"/>
      </p:scale>
      <p:origin x="0" y="-5610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EA4CC9-E2C5-0E4C-B15A-BAA0BB0448FD}" type="doc">
      <dgm:prSet loTypeId="urn:microsoft.com/office/officeart/2005/8/layout/lProcess2" loCatId="hierarchy" qsTypeId="urn:microsoft.com/office/officeart/2005/8/quickstyle/simple5" qsCatId="simple" csTypeId="urn:microsoft.com/office/officeart/2005/8/colors/colorful1#1" csCatId="colorful"/>
      <dgm:spPr/>
      <dgm:t>
        <a:bodyPr/>
        <a:lstStyle/>
        <a:p>
          <a:endParaRPr lang="zh-CN" altLang="en-US"/>
        </a:p>
      </dgm:t>
    </dgm:pt>
    <dgm:pt modelId="{92402CCF-05B5-7441-8007-7E329A49DEE7}">
      <dgm:prSet custT="1"/>
      <dgm:spPr/>
      <dgm:t>
        <a:bodyPr/>
        <a:lstStyle/>
        <a:p>
          <a:pPr rtl="0"/>
          <a:r>
            <a:rPr lang="zh-CN" altLang="en-US" sz="3200" b="1" dirty="0"/>
            <a:t>期权的价差交易策略</a:t>
          </a:r>
          <a:endParaRPr lang="zh-CN" altLang="en-US" sz="3200" dirty="0"/>
        </a:p>
      </dgm:t>
    </dgm:pt>
    <dgm:pt modelId="{48BA6F28-2AF0-3247-8FAC-3569BF50D42B}" type="parTrans" cxnId="{22A8FDD6-C3AA-634F-8C12-3724BFCB61EE}">
      <dgm:prSet/>
      <dgm:spPr/>
      <dgm:t>
        <a:bodyPr/>
        <a:lstStyle/>
        <a:p>
          <a:endParaRPr lang="zh-CN" altLang="en-US"/>
        </a:p>
      </dgm:t>
    </dgm:pt>
    <dgm:pt modelId="{5F63CA4F-AAA1-1A49-9BF8-CDA63DFDFBC0}" type="sibTrans" cxnId="{22A8FDD6-C3AA-634F-8C12-3724BFCB61EE}">
      <dgm:prSet/>
      <dgm:spPr/>
      <dgm:t>
        <a:bodyPr/>
        <a:lstStyle/>
        <a:p>
          <a:endParaRPr lang="zh-CN" altLang="en-US"/>
        </a:p>
      </dgm:t>
    </dgm:pt>
    <dgm:pt modelId="{468EF600-0128-714B-88A5-870D468A6104}">
      <dgm:prSet/>
      <dgm:spPr/>
      <dgm:t>
        <a:bodyPr/>
        <a:lstStyle/>
        <a:p>
          <a:pPr rtl="0"/>
          <a:r>
            <a:rPr lang="zh-CN" altLang="en-US" b="1"/>
            <a:t>垂直价差</a:t>
          </a:r>
          <a:endParaRPr lang="zh-CN" altLang="en-US"/>
        </a:p>
      </dgm:t>
    </dgm:pt>
    <dgm:pt modelId="{D46D8C8B-D9F9-4441-A1F2-C66A61093E25}" type="parTrans" cxnId="{1E04EDF4-B57A-5241-9A9B-2DF5705B7B89}">
      <dgm:prSet/>
      <dgm:spPr/>
      <dgm:t>
        <a:bodyPr/>
        <a:lstStyle/>
        <a:p>
          <a:endParaRPr lang="zh-CN" altLang="en-US"/>
        </a:p>
      </dgm:t>
    </dgm:pt>
    <dgm:pt modelId="{465B68D5-9554-A342-8B44-A592BE4BD7E5}" type="sibTrans" cxnId="{1E04EDF4-B57A-5241-9A9B-2DF5705B7B89}">
      <dgm:prSet/>
      <dgm:spPr/>
      <dgm:t>
        <a:bodyPr/>
        <a:lstStyle/>
        <a:p>
          <a:endParaRPr lang="zh-CN" altLang="en-US"/>
        </a:p>
      </dgm:t>
    </dgm:pt>
    <dgm:pt modelId="{22B92A87-4FA6-414F-975C-FA409AD4CCBD}">
      <dgm:prSet/>
      <dgm:spPr/>
      <dgm:t>
        <a:bodyPr/>
        <a:lstStyle/>
        <a:p>
          <a:pPr rtl="0"/>
          <a:r>
            <a:rPr lang="zh-CN" altLang="en-US" b="1"/>
            <a:t>蝶状价差</a:t>
          </a:r>
          <a:endParaRPr lang="zh-CN" altLang="en-US"/>
        </a:p>
      </dgm:t>
    </dgm:pt>
    <dgm:pt modelId="{1B63DF04-6350-C845-83E5-D9B07CDA8F52}" type="parTrans" cxnId="{3ACEE0CB-FE30-334A-9923-CCD3D858B642}">
      <dgm:prSet/>
      <dgm:spPr/>
      <dgm:t>
        <a:bodyPr/>
        <a:lstStyle/>
        <a:p>
          <a:endParaRPr lang="zh-CN" altLang="en-US"/>
        </a:p>
      </dgm:t>
    </dgm:pt>
    <dgm:pt modelId="{9ACB20D6-910E-0F47-9FF9-EED5290E0274}" type="sibTrans" cxnId="{3ACEE0CB-FE30-334A-9923-CCD3D858B642}">
      <dgm:prSet/>
      <dgm:spPr/>
      <dgm:t>
        <a:bodyPr/>
        <a:lstStyle/>
        <a:p>
          <a:endParaRPr lang="zh-CN" altLang="en-US"/>
        </a:p>
      </dgm:t>
    </dgm:pt>
    <dgm:pt modelId="{6895EDC1-939C-414D-B6EB-9F340C4640A7}">
      <dgm:prSet/>
      <dgm:spPr/>
      <dgm:t>
        <a:bodyPr/>
        <a:lstStyle/>
        <a:p>
          <a:pPr rtl="0"/>
          <a:r>
            <a:rPr lang="zh-CN" altLang="en-US" b="1"/>
            <a:t>鹰状价差</a:t>
          </a:r>
          <a:endParaRPr lang="zh-CN" altLang="en-US"/>
        </a:p>
      </dgm:t>
    </dgm:pt>
    <dgm:pt modelId="{83FEA925-8A2F-5D4C-AF05-8E88CD5C0E30}" type="parTrans" cxnId="{90942D8A-83A9-F444-8F0F-0AEC29D09A58}">
      <dgm:prSet/>
      <dgm:spPr/>
      <dgm:t>
        <a:bodyPr/>
        <a:lstStyle/>
        <a:p>
          <a:endParaRPr lang="zh-CN" altLang="en-US"/>
        </a:p>
      </dgm:t>
    </dgm:pt>
    <dgm:pt modelId="{9B209396-DFAC-A344-84B4-F199D3831FBD}" type="sibTrans" cxnId="{90942D8A-83A9-F444-8F0F-0AEC29D09A58}">
      <dgm:prSet/>
      <dgm:spPr/>
      <dgm:t>
        <a:bodyPr/>
        <a:lstStyle/>
        <a:p>
          <a:endParaRPr lang="zh-CN" altLang="en-US"/>
        </a:p>
      </dgm:t>
    </dgm:pt>
    <dgm:pt modelId="{51C985CF-AA57-B647-82ED-CD4417B5651D}">
      <dgm:prSet/>
      <dgm:spPr/>
      <dgm:t>
        <a:bodyPr/>
        <a:lstStyle/>
        <a:p>
          <a:pPr rtl="0"/>
          <a:r>
            <a:rPr lang="zh-CN" altLang="en-US" b="1"/>
            <a:t>比率价差</a:t>
          </a:r>
          <a:endParaRPr lang="zh-CN" altLang="en-US"/>
        </a:p>
      </dgm:t>
    </dgm:pt>
    <dgm:pt modelId="{50F16E93-A301-ED41-BAA3-253F1AC03DB6}" type="parTrans" cxnId="{FC6925A5-396B-E749-8F28-40C2362123C7}">
      <dgm:prSet/>
      <dgm:spPr/>
      <dgm:t>
        <a:bodyPr/>
        <a:lstStyle/>
        <a:p>
          <a:endParaRPr lang="zh-CN" altLang="en-US"/>
        </a:p>
      </dgm:t>
    </dgm:pt>
    <dgm:pt modelId="{B1F81831-94FD-B64D-807A-0D3B92ADF165}" type="sibTrans" cxnId="{FC6925A5-396B-E749-8F28-40C2362123C7}">
      <dgm:prSet/>
      <dgm:spPr/>
      <dgm:t>
        <a:bodyPr/>
        <a:lstStyle/>
        <a:p>
          <a:endParaRPr lang="zh-CN" altLang="en-US"/>
        </a:p>
      </dgm:t>
    </dgm:pt>
    <dgm:pt modelId="{DC192872-A18E-2440-9465-67F0AB4BDEE3}">
      <dgm:prSet/>
      <dgm:spPr/>
      <dgm:t>
        <a:bodyPr/>
        <a:lstStyle/>
        <a:p>
          <a:pPr rtl="0"/>
          <a:r>
            <a:rPr lang="zh-CN" altLang="en-US" b="1"/>
            <a:t>水平价差</a:t>
          </a:r>
          <a:endParaRPr lang="zh-CN" altLang="en-US"/>
        </a:p>
      </dgm:t>
    </dgm:pt>
    <dgm:pt modelId="{F2A18D37-2911-4540-B42A-AD88241F2F77}" type="parTrans" cxnId="{5DD37BA5-91B1-674B-A341-591075672897}">
      <dgm:prSet/>
      <dgm:spPr/>
      <dgm:t>
        <a:bodyPr/>
        <a:lstStyle/>
        <a:p>
          <a:endParaRPr lang="zh-CN" altLang="en-US"/>
        </a:p>
      </dgm:t>
    </dgm:pt>
    <dgm:pt modelId="{9DEB96CF-11C2-D042-9659-820F7AFEB225}" type="sibTrans" cxnId="{5DD37BA5-91B1-674B-A341-591075672897}">
      <dgm:prSet/>
      <dgm:spPr/>
      <dgm:t>
        <a:bodyPr/>
        <a:lstStyle/>
        <a:p>
          <a:endParaRPr lang="zh-CN" altLang="en-US"/>
        </a:p>
      </dgm:t>
    </dgm:pt>
    <dgm:pt modelId="{D4B398E6-810A-F142-8989-C200928D5D60}">
      <dgm:prSet custT="1"/>
      <dgm:spPr/>
      <dgm:t>
        <a:bodyPr/>
        <a:lstStyle/>
        <a:p>
          <a:pPr rtl="0"/>
          <a:r>
            <a:rPr lang="zh-CN" altLang="en-US" sz="3200" b="1" dirty="0"/>
            <a:t>期权的对敲交易策略</a:t>
          </a:r>
          <a:endParaRPr lang="zh-CN" altLang="en-US" sz="3200" dirty="0"/>
        </a:p>
      </dgm:t>
    </dgm:pt>
    <dgm:pt modelId="{91489AF0-60D7-084E-A7BA-D5F354617F02}" type="parTrans" cxnId="{80C30C9C-315D-624B-A2D7-2B782A848628}">
      <dgm:prSet/>
      <dgm:spPr/>
      <dgm:t>
        <a:bodyPr/>
        <a:lstStyle/>
        <a:p>
          <a:endParaRPr lang="zh-CN" altLang="en-US"/>
        </a:p>
      </dgm:t>
    </dgm:pt>
    <dgm:pt modelId="{0A436243-719B-3B48-861A-5768DBE48C48}" type="sibTrans" cxnId="{80C30C9C-315D-624B-A2D7-2B782A848628}">
      <dgm:prSet/>
      <dgm:spPr/>
      <dgm:t>
        <a:bodyPr/>
        <a:lstStyle/>
        <a:p>
          <a:endParaRPr lang="zh-CN" altLang="en-US"/>
        </a:p>
      </dgm:t>
    </dgm:pt>
    <dgm:pt modelId="{5EF14F5A-CF1B-8A4C-AE38-B2C6DE5E5472}">
      <dgm:prSet/>
      <dgm:spPr/>
      <dgm:t>
        <a:bodyPr/>
        <a:lstStyle/>
        <a:p>
          <a:pPr rtl="0"/>
          <a:r>
            <a:rPr lang="zh-CN" altLang="en-US" b="1"/>
            <a:t>等量同价对敲</a:t>
          </a:r>
          <a:endParaRPr lang="zh-CN" altLang="en-US"/>
        </a:p>
      </dgm:t>
    </dgm:pt>
    <dgm:pt modelId="{BCD17891-5799-0F4C-85A0-C93476015630}" type="parTrans" cxnId="{A816B2D6-C5FE-B649-810A-DE694B7E479A}">
      <dgm:prSet/>
      <dgm:spPr/>
      <dgm:t>
        <a:bodyPr/>
        <a:lstStyle/>
        <a:p>
          <a:endParaRPr lang="zh-CN" altLang="en-US"/>
        </a:p>
      </dgm:t>
    </dgm:pt>
    <dgm:pt modelId="{1DA567E6-41F0-7941-A07C-EFC7D0E1CA4F}" type="sibTrans" cxnId="{A816B2D6-C5FE-B649-810A-DE694B7E479A}">
      <dgm:prSet/>
      <dgm:spPr/>
      <dgm:t>
        <a:bodyPr/>
        <a:lstStyle/>
        <a:p>
          <a:endParaRPr lang="zh-CN" altLang="en-US"/>
        </a:p>
      </dgm:t>
    </dgm:pt>
    <dgm:pt modelId="{7BBFF49A-80FE-2E47-A775-562EB18F7087}">
      <dgm:prSet/>
      <dgm:spPr/>
      <dgm:t>
        <a:bodyPr/>
        <a:lstStyle/>
        <a:p>
          <a:pPr rtl="0"/>
          <a:r>
            <a:rPr lang="zh-CN" altLang="en-US" b="1"/>
            <a:t>不等量同价对敲</a:t>
          </a:r>
          <a:endParaRPr lang="zh-CN" altLang="en-US"/>
        </a:p>
      </dgm:t>
    </dgm:pt>
    <dgm:pt modelId="{ABA391D7-7555-184F-BEAB-43A8A88EB833}" type="parTrans" cxnId="{3FD8F179-DA54-DC4B-9941-5E0496B59916}">
      <dgm:prSet/>
      <dgm:spPr/>
      <dgm:t>
        <a:bodyPr/>
        <a:lstStyle/>
        <a:p>
          <a:endParaRPr lang="zh-CN" altLang="en-US"/>
        </a:p>
      </dgm:t>
    </dgm:pt>
    <dgm:pt modelId="{8E2FF664-4171-9A49-B037-1C44AC722F3A}" type="sibTrans" cxnId="{3FD8F179-DA54-DC4B-9941-5E0496B59916}">
      <dgm:prSet/>
      <dgm:spPr/>
      <dgm:t>
        <a:bodyPr/>
        <a:lstStyle/>
        <a:p>
          <a:endParaRPr lang="zh-CN" altLang="en-US"/>
        </a:p>
      </dgm:t>
    </dgm:pt>
    <dgm:pt modelId="{23CC000D-6C17-4148-B886-E4F1EE491530}">
      <dgm:prSet/>
      <dgm:spPr/>
      <dgm:t>
        <a:bodyPr/>
        <a:lstStyle/>
        <a:p>
          <a:pPr rtl="0"/>
          <a:r>
            <a:rPr lang="zh-CN" altLang="en-US" b="1"/>
            <a:t>等量异价对敲</a:t>
          </a:r>
          <a:endParaRPr lang="zh-CN" altLang="en-US"/>
        </a:p>
      </dgm:t>
    </dgm:pt>
    <dgm:pt modelId="{1B0D0A38-3C7E-9147-A56B-452D26FACCE8}" type="parTrans" cxnId="{3F666E2B-3306-2840-B87C-A0F570E25B47}">
      <dgm:prSet/>
      <dgm:spPr/>
      <dgm:t>
        <a:bodyPr/>
        <a:lstStyle/>
        <a:p>
          <a:endParaRPr lang="zh-CN" altLang="en-US"/>
        </a:p>
      </dgm:t>
    </dgm:pt>
    <dgm:pt modelId="{BDDFC67B-93F3-D84A-8489-4FA12C7F4158}" type="sibTrans" cxnId="{3F666E2B-3306-2840-B87C-A0F570E25B47}">
      <dgm:prSet/>
      <dgm:spPr/>
      <dgm:t>
        <a:bodyPr/>
        <a:lstStyle/>
        <a:p>
          <a:endParaRPr lang="zh-CN" altLang="en-US"/>
        </a:p>
      </dgm:t>
    </dgm:pt>
    <dgm:pt modelId="{B261DFFE-0D15-084D-A189-BE5643FE5591}" type="pres">
      <dgm:prSet presAssocID="{3CEA4CC9-E2C5-0E4C-B15A-BAA0BB0448FD}" presName="theList" presStyleCnt="0">
        <dgm:presLayoutVars>
          <dgm:dir/>
          <dgm:animLvl val="lvl"/>
          <dgm:resizeHandles val="exact"/>
        </dgm:presLayoutVars>
      </dgm:prSet>
      <dgm:spPr/>
      <dgm:t>
        <a:bodyPr/>
        <a:lstStyle/>
        <a:p>
          <a:endParaRPr lang="zh-CN" altLang="en-US"/>
        </a:p>
      </dgm:t>
    </dgm:pt>
    <dgm:pt modelId="{5A51BB97-E9D2-0B4B-B6E8-1B2EBC4ED51A}" type="pres">
      <dgm:prSet presAssocID="{92402CCF-05B5-7441-8007-7E329A49DEE7}" presName="compNode" presStyleCnt="0"/>
      <dgm:spPr/>
    </dgm:pt>
    <dgm:pt modelId="{31637ED1-660F-424B-A243-46A4D8C1FF67}" type="pres">
      <dgm:prSet presAssocID="{92402CCF-05B5-7441-8007-7E329A49DEE7}" presName="aNode" presStyleLbl="bgShp" presStyleIdx="0" presStyleCnt="2"/>
      <dgm:spPr/>
      <dgm:t>
        <a:bodyPr/>
        <a:lstStyle/>
        <a:p>
          <a:endParaRPr lang="zh-CN" altLang="en-US"/>
        </a:p>
      </dgm:t>
    </dgm:pt>
    <dgm:pt modelId="{DB60D131-7B27-9B49-B4E9-08001A4E23D4}" type="pres">
      <dgm:prSet presAssocID="{92402CCF-05B5-7441-8007-7E329A49DEE7}" presName="textNode" presStyleLbl="bgShp" presStyleIdx="0" presStyleCnt="2"/>
      <dgm:spPr/>
      <dgm:t>
        <a:bodyPr/>
        <a:lstStyle/>
        <a:p>
          <a:endParaRPr lang="zh-CN" altLang="en-US"/>
        </a:p>
      </dgm:t>
    </dgm:pt>
    <dgm:pt modelId="{D6FB7BC0-7ABC-EB40-B0C6-3F354402C57E}" type="pres">
      <dgm:prSet presAssocID="{92402CCF-05B5-7441-8007-7E329A49DEE7}" presName="compChildNode" presStyleCnt="0"/>
      <dgm:spPr/>
    </dgm:pt>
    <dgm:pt modelId="{0B3AE0B3-5BA0-F644-B63D-8D69114CB93E}" type="pres">
      <dgm:prSet presAssocID="{92402CCF-05B5-7441-8007-7E329A49DEE7}" presName="theInnerList" presStyleCnt="0"/>
      <dgm:spPr/>
    </dgm:pt>
    <dgm:pt modelId="{96271222-E304-6F4A-8B1A-6AD9D52DD5E4}" type="pres">
      <dgm:prSet presAssocID="{468EF600-0128-714B-88A5-870D468A6104}" presName="childNode" presStyleLbl="node1" presStyleIdx="0" presStyleCnt="8">
        <dgm:presLayoutVars>
          <dgm:bulletEnabled val="1"/>
        </dgm:presLayoutVars>
      </dgm:prSet>
      <dgm:spPr/>
      <dgm:t>
        <a:bodyPr/>
        <a:lstStyle/>
        <a:p>
          <a:endParaRPr lang="zh-CN" altLang="en-US"/>
        </a:p>
      </dgm:t>
    </dgm:pt>
    <dgm:pt modelId="{40486159-39CD-144A-9180-DFFF1CCFECF5}" type="pres">
      <dgm:prSet presAssocID="{468EF600-0128-714B-88A5-870D468A6104}" presName="aSpace2" presStyleCnt="0"/>
      <dgm:spPr/>
    </dgm:pt>
    <dgm:pt modelId="{638F5B35-9A04-D543-9812-69B36027FDFC}" type="pres">
      <dgm:prSet presAssocID="{22B92A87-4FA6-414F-975C-FA409AD4CCBD}" presName="childNode" presStyleLbl="node1" presStyleIdx="1" presStyleCnt="8">
        <dgm:presLayoutVars>
          <dgm:bulletEnabled val="1"/>
        </dgm:presLayoutVars>
      </dgm:prSet>
      <dgm:spPr/>
      <dgm:t>
        <a:bodyPr/>
        <a:lstStyle/>
        <a:p>
          <a:endParaRPr lang="zh-CN" altLang="en-US"/>
        </a:p>
      </dgm:t>
    </dgm:pt>
    <dgm:pt modelId="{4BC4FA39-F1C6-2547-8CB9-307F529E29EA}" type="pres">
      <dgm:prSet presAssocID="{22B92A87-4FA6-414F-975C-FA409AD4CCBD}" presName="aSpace2" presStyleCnt="0"/>
      <dgm:spPr/>
    </dgm:pt>
    <dgm:pt modelId="{11020FA3-79A9-CA41-B25C-71575A678642}" type="pres">
      <dgm:prSet presAssocID="{6895EDC1-939C-414D-B6EB-9F340C4640A7}" presName="childNode" presStyleLbl="node1" presStyleIdx="2" presStyleCnt="8">
        <dgm:presLayoutVars>
          <dgm:bulletEnabled val="1"/>
        </dgm:presLayoutVars>
      </dgm:prSet>
      <dgm:spPr/>
      <dgm:t>
        <a:bodyPr/>
        <a:lstStyle/>
        <a:p>
          <a:endParaRPr lang="zh-CN" altLang="en-US"/>
        </a:p>
      </dgm:t>
    </dgm:pt>
    <dgm:pt modelId="{26E0B277-B97E-BD46-A243-2BCC49895083}" type="pres">
      <dgm:prSet presAssocID="{6895EDC1-939C-414D-B6EB-9F340C4640A7}" presName="aSpace2" presStyleCnt="0"/>
      <dgm:spPr/>
    </dgm:pt>
    <dgm:pt modelId="{489A7F2E-1F10-0F40-8A33-A1CB03A4C3A5}" type="pres">
      <dgm:prSet presAssocID="{51C985CF-AA57-B647-82ED-CD4417B5651D}" presName="childNode" presStyleLbl="node1" presStyleIdx="3" presStyleCnt="8">
        <dgm:presLayoutVars>
          <dgm:bulletEnabled val="1"/>
        </dgm:presLayoutVars>
      </dgm:prSet>
      <dgm:spPr/>
      <dgm:t>
        <a:bodyPr/>
        <a:lstStyle/>
        <a:p>
          <a:endParaRPr lang="zh-CN" altLang="en-US"/>
        </a:p>
      </dgm:t>
    </dgm:pt>
    <dgm:pt modelId="{0CA81A83-E756-114A-86EC-61FA46E5AD8A}" type="pres">
      <dgm:prSet presAssocID="{51C985CF-AA57-B647-82ED-CD4417B5651D}" presName="aSpace2" presStyleCnt="0"/>
      <dgm:spPr/>
    </dgm:pt>
    <dgm:pt modelId="{366EF455-A73F-7843-9650-E0CEE08BC006}" type="pres">
      <dgm:prSet presAssocID="{DC192872-A18E-2440-9465-67F0AB4BDEE3}" presName="childNode" presStyleLbl="node1" presStyleIdx="4" presStyleCnt="8">
        <dgm:presLayoutVars>
          <dgm:bulletEnabled val="1"/>
        </dgm:presLayoutVars>
      </dgm:prSet>
      <dgm:spPr/>
      <dgm:t>
        <a:bodyPr/>
        <a:lstStyle/>
        <a:p>
          <a:endParaRPr lang="zh-CN" altLang="en-US"/>
        </a:p>
      </dgm:t>
    </dgm:pt>
    <dgm:pt modelId="{80DE691C-D0BA-9848-A959-296F68D98D7E}" type="pres">
      <dgm:prSet presAssocID="{92402CCF-05B5-7441-8007-7E329A49DEE7}" presName="aSpace" presStyleCnt="0"/>
      <dgm:spPr/>
    </dgm:pt>
    <dgm:pt modelId="{DBED83CD-0B5C-1546-87A7-3B8D0A0C23C7}" type="pres">
      <dgm:prSet presAssocID="{D4B398E6-810A-F142-8989-C200928D5D60}" presName="compNode" presStyleCnt="0"/>
      <dgm:spPr/>
    </dgm:pt>
    <dgm:pt modelId="{D652C317-8EC7-934E-B166-BB404C78B28C}" type="pres">
      <dgm:prSet presAssocID="{D4B398E6-810A-F142-8989-C200928D5D60}" presName="aNode" presStyleLbl="bgShp" presStyleIdx="1" presStyleCnt="2"/>
      <dgm:spPr/>
      <dgm:t>
        <a:bodyPr/>
        <a:lstStyle/>
        <a:p>
          <a:endParaRPr lang="zh-CN" altLang="en-US"/>
        </a:p>
      </dgm:t>
    </dgm:pt>
    <dgm:pt modelId="{C9E0A71F-7673-9448-B5B7-CB8D0071574D}" type="pres">
      <dgm:prSet presAssocID="{D4B398E6-810A-F142-8989-C200928D5D60}" presName="textNode" presStyleLbl="bgShp" presStyleIdx="1" presStyleCnt="2"/>
      <dgm:spPr/>
      <dgm:t>
        <a:bodyPr/>
        <a:lstStyle/>
        <a:p>
          <a:endParaRPr lang="zh-CN" altLang="en-US"/>
        </a:p>
      </dgm:t>
    </dgm:pt>
    <dgm:pt modelId="{9B26237C-084C-4B49-93D2-50C3E7B4834A}" type="pres">
      <dgm:prSet presAssocID="{D4B398E6-810A-F142-8989-C200928D5D60}" presName="compChildNode" presStyleCnt="0"/>
      <dgm:spPr/>
    </dgm:pt>
    <dgm:pt modelId="{B5869F1A-5EF7-BA4F-B7DC-DBBCA5AEFEE1}" type="pres">
      <dgm:prSet presAssocID="{D4B398E6-810A-F142-8989-C200928D5D60}" presName="theInnerList" presStyleCnt="0"/>
      <dgm:spPr/>
    </dgm:pt>
    <dgm:pt modelId="{4D0E890F-6131-1746-855A-8960A3CF2E1A}" type="pres">
      <dgm:prSet presAssocID="{5EF14F5A-CF1B-8A4C-AE38-B2C6DE5E5472}" presName="childNode" presStyleLbl="node1" presStyleIdx="5" presStyleCnt="8">
        <dgm:presLayoutVars>
          <dgm:bulletEnabled val="1"/>
        </dgm:presLayoutVars>
      </dgm:prSet>
      <dgm:spPr/>
      <dgm:t>
        <a:bodyPr/>
        <a:lstStyle/>
        <a:p>
          <a:endParaRPr lang="zh-CN" altLang="en-US"/>
        </a:p>
      </dgm:t>
    </dgm:pt>
    <dgm:pt modelId="{0EBED5C6-37A3-1940-A547-94F4F7D0B46D}" type="pres">
      <dgm:prSet presAssocID="{5EF14F5A-CF1B-8A4C-AE38-B2C6DE5E5472}" presName="aSpace2" presStyleCnt="0"/>
      <dgm:spPr/>
    </dgm:pt>
    <dgm:pt modelId="{D3826031-A7E4-EF44-888F-01F942928C81}" type="pres">
      <dgm:prSet presAssocID="{7BBFF49A-80FE-2E47-A775-562EB18F7087}" presName="childNode" presStyleLbl="node1" presStyleIdx="6" presStyleCnt="8">
        <dgm:presLayoutVars>
          <dgm:bulletEnabled val="1"/>
        </dgm:presLayoutVars>
      </dgm:prSet>
      <dgm:spPr/>
      <dgm:t>
        <a:bodyPr/>
        <a:lstStyle/>
        <a:p>
          <a:endParaRPr lang="zh-CN" altLang="en-US"/>
        </a:p>
      </dgm:t>
    </dgm:pt>
    <dgm:pt modelId="{6601E994-AC02-3E40-BE8B-F5BD930A4646}" type="pres">
      <dgm:prSet presAssocID="{7BBFF49A-80FE-2E47-A775-562EB18F7087}" presName="aSpace2" presStyleCnt="0"/>
      <dgm:spPr/>
    </dgm:pt>
    <dgm:pt modelId="{D2C32917-74A1-7C42-BEA0-6D466569F0F9}" type="pres">
      <dgm:prSet presAssocID="{23CC000D-6C17-4148-B886-E4F1EE491530}" presName="childNode" presStyleLbl="node1" presStyleIdx="7" presStyleCnt="8">
        <dgm:presLayoutVars>
          <dgm:bulletEnabled val="1"/>
        </dgm:presLayoutVars>
      </dgm:prSet>
      <dgm:spPr/>
      <dgm:t>
        <a:bodyPr/>
        <a:lstStyle/>
        <a:p>
          <a:endParaRPr lang="zh-CN" altLang="en-US"/>
        </a:p>
      </dgm:t>
    </dgm:pt>
  </dgm:ptLst>
  <dgm:cxnLst>
    <dgm:cxn modelId="{75D19D1B-ECF2-7A4B-B95B-CE22DED138DE}" type="presOf" srcId="{92402CCF-05B5-7441-8007-7E329A49DEE7}" destId="{31637ED1-660F-424B-A243-46A4D8C1FF67}" srcOrd="0" destOrd="0" presId="urn:microsoft.com/office/officeart/2005/8/layout/lProcess2"/>
    <dgm:cxn modelId="{747C885A-1906-EB4E-A87D-743FAB029690}" type="presOf" srcId="{5EF14F5A-CF1B-8A4C-AE38-B2C6DE5E5472}" destId="{4D0E890F-6131-1746-855A-8960A3CF2E1A}" srcOrd="0" destOrd="0" presId="urn:microsoft.com/office/officeart/2005/8/layout/lProcess2"/>
    <dgm:cxn modelId="{5DD37BA5-91B1-674B-A341-591075672897}" srcId="{92402CCF-05B5-7441-8007-7E329A49DEE7}" destId="{DC192872-A18E-2440-9465-67F0AB4BDEE3}" srcOrd="4" destOrd="0" parTransId="{F2A18D37-2911-4540-B42A-AD88241F2F77}" sibTransId="{9DEB96CF-11C2-D042-9659-820F7AFEB225}"/>
    <dgm:cxn modelId="{AF1FD713-EF09-8240-A5AD-B28B1CD1B51E}" type="presOf" srcId="{6895EDC1-939C-414D-B6EB-9F340C4640A7}" destId="{11020FA3-79A9-CA41-B25C-71575A678642}" srcOrd="0" destOrd="0" presId="urn:microsoft.com/office/officeart/2005/8/layout/lProcess2"/>
    <dgm:cxn modelId="{57E9AB02-7066-AD45-8452-286822E659E9}" type="presOf" srcId="{D4B398E6-810A-F142-8989-C200928D5D60}" destId="{C9E0A71F-7673-9448-B5B7-CB8D0071574D}" srcOrd="1" destOrd="0" presId="urn:microsoft.com/office/officeart/2005/8/layout/lProcess2"/>
    <dgm:cxn modelId="{1E04EDF4-B57A-5241-9A9B-2DF5705B7B89}" srcId="{92402CCF-05B5-7441-8007-7E329A49DEE7}" destId="{468EF600-0128-714B-88A5-870D468A6104}" srcOrd="0" destOrd="0" parTransId="{D46D8C8B-D9F9-4441-A1F2-C66A61093E25}" sibTransId="{465B68D5-9554-A342-8B44-A592BE4BD7E5}"/>
    <dgm:cxn modelId="{3ACEE0CB-FE30-334A-9923-CCD3D858B642}" srcId="{92402CCF-05B5-7441-8007-7E329A49DEE7}" destId="{22B92A87-4FA6-414F-975C-FA409AD4CCBD}" srcOrd="1" destOrd="0" parTransId="{1B63DF04-6350-C845-83E5-D9B07CDA8F52}" sibTransId="{9ACB20D6-910E-0F47-9FF9-EED5290E0274}"/>
    <dgm:cxn modelId="{90942D8A-83A9-F444-8F0F-0AEC29D09A58}" srcId="{92402CCF-05B5-7441-8007-7E329A49DEE7}" destId="{6895EDC1-939C-414D-B6EB-9F340C4640A7}" srcOrd="2" destOrd="0" parTransId="{83FEA925-8A2F-5D4C-AF05-8E88CD5C0E30}" sibTransId="{9B209396-DFAC-A344-84B4-F199D3831FBD}"/>
    <dgm:cxn modelId="{56AD98B3-EE65-DE43-B7C9-E0EF7E8A0148}" type="presOf" srcId="{51C985CF-AA57-B647-82ED-CD4417B5651D}" destId="{489A7F2E-1F10-0F40-8A33-A1CB03A4C3A5}" srcOrd="0" destOrd="0" presId="urn:microsoft.com/office/officeart/2005/8/layout/lProcess2"/>
    <dgm:cxn modelId="{A0A49A93-0E2D-F342-873F-D0ADD223ABD6}" type="presOf" srcId="{7BBFF49A-80FE-2E47-A775-562EB18F7087}" destId="{D3826031-A7E4-EF44-888F-01F942928C81}" srcOrd="0" destOrd="0" presId="urn:microsoft.com/office/officeart/2005/8/layout/lProcess2"/>
    <dgm:cxn modelId="{3FD8F179-DA54-DC4B-9941-5E0496B59916}" srcId="{D4B398E6-810A-F142-8989-C200928D5D60}" destId="{7BBFF49A-80FE-2E47-A775-562EB18F7087}" srcOrd="1" destOrd="0" parTransId="{ABA391D7-7555-184F-BEAB-43A8A88EB833}" sibTransId="{8E2FF664-4171-9A49-B037-1C44AC722F3A}"/>
    <dgm:cxn modelId="{22A8FDD6-C3AA-634F-8C12-3724BFCB61EE}" srcId="{3CEA4CC9-E2C5-0E4C-B15A-BAA0BB0448FD}" destId="{92402CCF-05B5-7441-8007-7E329A49DEE7}" srcOrd="0" destOrd="0" parTransId="{48BA6F28-2AF0-3247-8FAC-3569BF50D42B}" sibTransId="{5F63CA4F-AAA1-1A49-9BF8-CDA63DFDFBC0}"/>
    <dgm:cxn modelId="{144BD3A3-BEF4-EA43-8E19-64F99A9D4EF4}" type="presOf" srcId="{22B92A87-4FA6-414F-975C-FA409AD4CCBD}" destId="{638F5B35-9A04-D543-9812-69B36027FDFC}" srcOrd="0" destOrd="0" presId="urn:microsoft.com/office/officeart/2005/8/layout/lProcess2"/>
    <dgm:cxn modelId="{D7186544-FE16-E74D-8300-CB590C27A76E}" type="presOf" srcId="{92402CCF-05B5-7441-8007-7E329A49DEE7}" destId="{DB60D131-7B27-9B49-B4E9-08001A4E23D4}" srcOrd="1" destOrd="0" presId="urn:microsoft.com/office/officeart/2005/8/layout/lProcess2"/>
    <dgm:cxn modelId="{80C30C9C-315D-624B-A2D7-2B782A848628}" srcId="{3CEA4CC9-E2C5-0E4C-B15A-BAA0BB0448FD}" destId="{D4B398E6-810A-F142-8989-C200928D5D60}" srcOrd="1" destOrd="0" parTransId="{91489AF0-60D7-084E-A7BA-D5F354617F02}" sibTransId="{0A436243-719B-3B48-861A-5768DBE48C48}"/>
    <dgm:cxn modelId="{253DD712-4D9B-C144-BA3B-50E105DCF23E}" type="presOf" srcId="{468EF600-0128-714B-88A5-870D468A6104}" destId="{96271222-E304-6F4A-8B1A-6AD9D52DD5E4}" srcOrd="0" destOrd="0" presId="urn:microsoft.com/office/officeart/2005/8/layout/lProcess2"/>
    <dgm:cxn modelId="{FC6925A5-396B-E749-8F28-40C2362123C7}" srcId="{92402CCF-05B5-7441-8007-7E329A49DEE7}" destId="{51C985CF-AA57-B647-82ED-CD4417B5651D}" srcOrd="3" destOrd="0" parTransId="{50F16E93-A301-ED41-BAA3-253F1AC03DB6}" sibTransId="{B1F81831-94FD-B64D-807A-0D3B92ADF165}"/>
    <dgm:cxn modelId="{40EF9D47-B6AA-1B45-8D1C-7697FC01A75C}" type="presOf" srcId="{D4B398E6-810A-F142-8989-C200928D5D60}" destId="{D652C317-8EC7-934E-B166-BB404C78B28C}" srcOrd="0" destOrd="0" presId="urn:microsoft.com/office/officeart/2005/8/layout/lProcess2"/>
    <dgm:cxn modelId="{A816B2D6-C5FE-B649-810A-DE694B7E479A}" srcId="{D4B398E6-810A-F142-8989-C200928D5D60}" destId="{5EF14F5A-CF1B-8A4C-AE38-B2C6DE5E5472}" srcOrd="0" destOrd="0" parTransId="{BCD17891-5799-0F4C-85A0-C93476015630}" sibTransId="{1DA567E6-41F0-7941-A07C-EFC7D0E1CA4F}"/>
    <dgm:cxn modelId="{70936A31-AF5E-B945-B424-AF9DDB0AF411}" type="presOf" srcId="{3CEA4CC9-E2C5-0E4C-B15A-BAA0BB0448FD}" destId="{B261DFFE-0D15-084D-A189-BE5643FE5591}" srcOrd="0" destOrd="0" presId="urn:microsoft.com/office/officeart/2005/8/layout/lProcess2"/>
    <dgm:cxn modelId="{D8B87FFB-F37F-4941-A857-150082E4510C}" type="presOf" srcId="{DC192872-A18E-2440-9465-67F0AB4BDEE3}" destId="{366EF455-A73F-7843-9650-E0CEE08BC006}" srcOrd="0" destOrd="0" presId="urn:microsoft.com/office/officeart/2005/8/layout/lProcess2"/>
    <dgm:cxn modelId="{3F666E2B-3306-2840-B87C-A0F570E25B47}" srcId="{D4B398E6-810A-F142-8989-C200928D5D60}" destId="{23CC000D-6C17-4148-B886-E4F1EE491530}" srcOrd="2" destOrd="0" parTransId="{1B0D0A38-3C7E-9147-A56B-452D26FACCE8}" sibTransId="{BDDFC67B-93F3-D84A-8489-4FA12C7F4158}"/>
    <dgm:cxn modelId="{2778B8AA-D903-8B4B-A8FB-8A6EA79094C9}" type="presOf" srcId="{23CC000D-6C17-4148-B886-E4F1EE491530}" destId="{D2C32917-74A1-7C42-BEA0-6D466569F0F9}" srcOrd="0" destOrd="0" presId="urn:microsoft.com/office/officeart/2005/8/layout/lProcess2"/>
    <dgm:cxn modelId="{B5FAD68B-261C-8B46-9CD5-E10617D6EEF1}" type="presParOf" srcId="{B261DFFE-0D15-084D-A189-BE5643FE5591}" destId="{5A51BB97-E9D2-0B4B-B6E8-1B2EBC4ED51A}" srcOrd="0" destOrd="0" presId="urn:microsoft.com/office/officeart/2005/8/layout/lProcess2"/>
    <dgm:cxn modelId="{92FEE8EF-8416-B844-9186-2D188A49CC70}" type="presParOf" srcId="{5A51BB97-E9D2-0B4B-B6E8-1B2EBC4ED51A}" destId="{31637ED1-660F-424B-A243-46A4D8C1FF67}" srcOrd="0" destOrd="0" presId="urn:microsoft.com/office/officeart/2005/8/layout/lProcess2"/>
    <dgm:cxn modelId="{4B05B726-F316-8C47-B363-AAE9BE958D65}" type="presParOf" srcId="{5A51BB97-E9D2-0B4B-B6E8-1B2EBC4ED51A}" destId="{DB60D131-7B27-9B49-B4E9-08001A4E23D4}" srcOrd="1" destOrd="0" presId="urn:microsoft.com/office/officeart/2005/8/layout/lProcess2"/>
    <dgm:cxn modelId="{2E12A9EF-9F2A-1240-9CBF-D0591373C54F}" type="presParOf" srcId="{5A51BB97-E9D2-0B4B-B6E8-1B2EBC4ED51A}" destId="{D6FB7BC0-7ABC-EB40-B0C6-3F354402C57E}" srcOrd="2" destOrd="0" presId="urn:microsoft.com/office/officeart/2005/8/layout/lProcess2"/>
    <dgm:cxn modelId="{F92FC62E-F27F-894C-87BB-2C8FEE98AC65}" type="presParOf" srcId="{D6FB7BC0-7ABC-EB40-B0C6-3F354402C57E}" destId="{0B3AE0B3-5BA0-F644-B63D-8D69114CB93E}" srcOrd="0" destOrd="0" presId="urn:microsoft.com/office/officeart/2005/8/layout/lProcess2"/>
    <dgm:cxn modelId="{8A20DEF6-7583-0D44-ACF0-A5E04608E50B}" type="presParOf" srcId="{0B3AE0B3-5BA0-F644-B63D-8D69114CB93E}" destId="{96271222-E304-6F4A-8B1A-6AD9D52DD5E4}" srcOrd="0" destOrd="0" presId="urn:microsoft.com/office/officeart/2005/8/layout/lProcess2"/>
    <dgm:cxn modelId="{D04931DD-06D4-9241-9694-F5ACB7D1CA2F}" type="presParOf" srcId="{0B3AE0B3-5BA0-F644-B63D-8D69114CB93E}" destId="{40486159-39CD-144A-9180-DFFF1CCFECF5}" srcOrd="1" destOrd="0" presId="urn:microsoft.com/office/officeart/2005/8/layout/lProcess2"/>
    <dgm:cxn modelId="{E44B4192-D677-8E48-AB42-BF37A607E76A}" type="presParOf" srcId="{0B3AE0B3-5BA0-F644-B63D-8D69114CB93E}" destId="{638F5B35-9A04-D543-9812-69B36027FDFC}" srcOrd="2" destOrd="0" presId="urn:microsoft.com/office/officeart/2005/8/layout/lProcess2"/>
    <dgm:cxn modelId="{9216B564-3973-9E45-8AEA-7BC0C6C1C362}" type="presParOf" srcId="{0B3AE0B3-5BA0-F644-B63D-8D69114CB93E}" destId="{4BC4FA39-F1C6-2547-8CB9-307F529E29EA}" srcOrd="3" destOrd="0" presId="urn:microsoft.com/office/officeart/2005/8/layout/lProcess2"/>
    <dgm:cxn modelId="{6D9C697F-C639-8F42-9E07-78B38D111B3A}" type="presParOf" srcId="{0B3AE0B3-5BA0-F644-B63D-8D69114CB93E}" destId="{11020FA3-79A9-CA41-B25C-71575A678642}" srcOrd="4" destOrd="0" presId="urn:microsoft.com/office/officeart/2005/8/layout/lProcess2"/>
    <dgm:cxn modelId="{C22E5646-27C9-CC43-AC7B-BAD6B2CB456B}" type="presParOf" srcId="{0B3AE0B3-5BA0-F644-B63D-8D69114CB93E}" destId="{26E0B277-B97E-BD46-A243-2BCC49895083}" srcOrd="5" destOrd="0" presId="urn:microsoft.com/office/officeart/2005/8/layout/lProcess2"/>
    <dgm:cxn modelId="{26D9F6B0-AF00-EF49-B876-1DDFC65377B2}" type="presParOf" srcId="{0B3AE0B3-5BA0-F644-B63D-8D69114CB93E}" destId="{489A7F2E-1F10-0F40-8A33-A1CB03A4C3A5}" srcOrd="6" destOrd="0" presId="urn:microsoft.com/office/officeart/2005/8/layout/lProcess2"/>
    <dgm:cxn modelId="{1923A369-31A7-CB4C-8551-095A2F13D622}" type="presParOf" srcId="{0B3AE0B3-5BA0-F644-B63D-8D69114CB93E}" destId="{0CA81A83-E756-114A-86EC-61FA46E5AD8A}" srcOrd="7" destOrd="0" presId="urn:microsoft.com/office/officeart/2005/8/layout/lProcess2"/>
    <dgm:cxn modelId="{D4B61BE9-62A7-0F4C-A44C-61E6FE19A994}" type="presParOf" srcId="{0B3AE0B3-5BA0-F644-B63D-8D69114CB93E}" destId="{366EF455-A73F-7843-9650-E0CEE08BC006}" srcOrd="8" destOrd="0" presId="urn:microsoft.com/office/officeart/2005/8/layout/lProcess2"/>
    <dgm:cxn modelId="{1DE3E1C8-F47D-5048-B0CE-CDD61598315A}" type="presParOf" srcId="{B261DFFE-0D15-084D-A189-BE5643FE5591}" destId="{80DE691C-D0BA-9848-A959-296F68D98D7E}" srcOrd="1" destOrd="0" presId="urn:microsoft.com/office/officeart/2005/8/layout/lProcess2"/>
    <dgm:cxn modelId="{3413FE47-342E-1F47-8961-3B7D739FEB36}" type="presParOf" srcId="{B261DFFE-0D15-084D-A189-BE5643FE5591}" destId="{DBED83CD-0B5C-1546-87A7-3B8D0A0C23C7}" srcOrd="2" destOrd="0" presId="urn:microsoft.com/office/officeart/2005/8/layout/lProcess2"/>
    <dgm:cxn modelId="{E4F564BF-6463-3542-9FDC-0BCF39ADA378}" type="presParOf" srcId="{DBED83CD-0B5C-1546-87A7-3B8D0A0C23C7}" destId="{D652C317-8EC7-934E-B166-BB404C78B28C}" srcOrd="0" destOrd="0" presId="urn:microsoft.com/office/officeart/2005/8/layout/lProcess2"/>
    <dgm:cxn modelId="{CDEE81BA-586D-674E-BBF3-2E90F22112EF}" type="presParOf" srcId="{DBED83CD-0B5C-1546-87A7-3B8D0A0C23C7}" destId="{C9E0A71F-7673-9448-B5B7-CB8D0071574D}" srcOrd="1" destOrd="0" presId="urn:microsoft.com/office/officeart/2005/8/layout/lProcess2"/>
    <dgm:cxn modelId="{D6C1A8EC-ADA1-2F40-9335-4F5B1FEB9F53}" type="presParOf" srcId="{DBED83CD-0B5C-1546-87A7-3B8D0A0C23C7}" destId="{9B26237C-084C-4B49-93D2-50C3E7B4834A}" srcOrd="2" destOrd="0" presId="urn:microsoft.com/office/officeart/2005/8/layout/lProcess2"/>
    <dgm:cxn modelId="{3B5F82EF-0309-884C-90A5-D4AE9F2BA0EC}" type="presParOf" srcId="{9B26237C-084C-4B49-93D2-50C3E7B4834A}" destId="{B5869F1A-5EF7-BA4F-B7DC-DBBCA5AEFEE1}" srcOrd="0" destOrd="0" presId="urn:microsoft.com/office/officeart/2005/8/layout/lProcess2"/>
    <dgm:cxn modelId="{BB4E5F92-53F3-2A4B-88EC-5E5D653AA105}" type="presParOf" srcId="{B5869F1A-5EF7-BA4F-B7DC-DBBCA5AEFEE1}" destId="{4D0E890F-6131-1746-855A-8960A3CF2E1A}" srcOrd="0" destOrd="0" presId="urn:microsoft.com/office/officeart/2005/8/layout/lProcess2"/>
    <dgm:cxn modelId="{3B3B3F61-1479-AB48-87A2-80B20BA72D4D}" type="presParOf" srcId="{B5869F1A-5EF7-BA4F-B7DC-DBBCA5AEFEE1}" destId="{0EBED5C6-37A3-1940-A547-94F4F7D0B46D}" srcOrd="1" destOrd="0" presId="urn:microsoft.com/office/officeart/2005/8/layout/lProcess2"/>
    <dgm:cxn modelId="{24FFE50F-136D-4448-A2D3-E2EB2EF0FFC0}" type="presParOf" srcId="{B5869F1A-5EF7-BA4F-B7DC-DBBCA5AEFEE1}" destId="{D3826031-A7E4-EF44-888F-01F942928C81}" srcOrd="2" destOrd="0" presId="urn:microsoft.com/office/officeart/2005/8/layout/lProcess2"/>
    <dgm:cxn modelId="{1AA4DCE1-2FF0-7647-9B64-FC98A9E74C82}" type="presParOf" srcId="{B5869F1A-5EF7-BA4F-B7DC-DBBCA5AEFEE1}" destId="{6601E994-AC02-3E40-BE8B-F5BD930A4646}" srcOrd="3" destOrd="0" presId="urn:microsoft.com/office/officeart/2005/8/layout/lProcess2"/>
    <dgm:cxn modelId="{ADBB744B-CC4F-1248-9424-0D9F93023EE3}" type="presParOf" srcId="{B5869F1A-5EF7-BA4F-B7DC-DBBCA5AEFEE1}" destId="{D2C32917-74A1-7C42-BEA0-6D466569F0F9}" srcOrd="4"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4A865A-38B1-DA46-ABAA-F545E7A36F7F}" type="doc">
      <dgm:prSet loTypeId="urn:microsoft.com/office/officeart/2005/8/layout/cycle2" loCatId="cycle" qsTypeId="urn:microsoft.com/office/officeart/2005/8/quickstyle/simple3" qsCatId="simple" csTypeId="urn:microsoft.com/office/officeart/2005/8/colors/colorful1#2" csCatId="colorful"/>
      <dgm:spPr/>
      <dgm:t>
        <a:bodyPr/>
        <a:lstStyle/>
        <a:p>
          <a:endParaRPr lang="zh-CN" altLang="en-US"/>
        </a:p>
      </dgm:t>
    </dgm:pt>
    <dgm:pt modelId="{A7A1D007-3035-6D45-AE5C-253968782851}">
      <dgm:prSet/>
      <dgm:spPr/>
      <dgm:t>
        <a:bodyPr/>
        <a:lstStyle/>
        <a:p>
          <a:pPr rtl="0"/>
          <a:r>
            <a:rPr lang="zh-CN" altLang="en-US" b="1"/>
            <a:t>风险敞口的性质</a:t>
          </a:r>
          <a:endParaRPr lang="zh-CN" altLang="en-US"/>
        </a:p>
      </dgm:t>
    </dgm:pt>
    <dgm:pt modelId="{C06232F8-08D4-6E40-B2F3-B9EBDE1401C5}" type="parTrans" cxnId="{87941422-2720-B04E-AAB8-3E2325D3DE31}">
      <dgm:prSet/>
      <dgm:spPr/>
      <dgm:t>
        <a:bodyPr/>
        <a:lstStyle/>
        <a:p>
          <a:endParaRPr lang="zh-CN" altLang="en-US"/>
        </a:p>
      </dgm:t>
    </dgm:pt>
    <dgm:pt modelId="{11C98CDF-FD14-AC41-862A-157274D0A746}" type="sibTrans" cxnId="{87941422-2720-B04E-AAB8-3E2325D3DE31}">
      <dgm:prSet/>
      <dgm:spPr/>
      <dgm:t>
        <a:bodyPr/>
        <a:lstStyle/>
        <a:p>
          <a:endParaRPr lang="zh-CN" altLang="en-US"/>
        </a:p>
      </dgm:t>
    </dgm:pt>
    <dgm:pt modelId="{40312A98-4FFB-8343-A2C3-980851042734}">
      <dgm:prSet/>
      <dgm:spPr/>
      <dgm:t>
        <a:bodyPr/>
        <a:lstStyle/>
        <a:p>
          <a:pPr rtl="0"/>
          <a:r>
            <a:rPr lang="zh-CN" altLang="en-US" b="1"/>
            <a:t>风险敞口的数额是否确定</a:t>
          </a:r>
          <a:endParaRPr lang="zh-CN" altLang="en-US"/>
        </a:p>
      </dgm:t>
    </dgm:pt>
    <dgm:pt modelId="{B3CDE91D-43DA-D248-BB98-F3B77CCF3D80}" type="parTrans" cxnId="{B2A49579-B8B6-F642-BA2B-C1C459450CA0}">
      <dgm:prSet/>
      <dgm:spPr/>
      <dgm:t>
        <a:bodyPr/>
        <a:lstStyle/>
        <a:p>
          <a:endParaRPr lang="zh-CN" altLang="en-US"/>
        </a:p>
      </dgm:t>
    </dgm:pt>
    <dgm:pt modelId="{901DADEB-709F-054F-85B8-B16FB8850A13}" type="sibTrans" cxnId="{B2A49579-B8B6-F642-BA2B-C1C459450CA0}">
      <dgm:prSet/>
      <dgm:spPr/>
      <dgm:t>
        <a:bodyPr/>
        <a:lstStyle/>
        <a:p>
          <a:endParaRPr lang="zh-CN" altLang="en-US"/>
        </a:p>
      </dgm:t>
    </dgm:pt>
    <dgm:pt modelId="{1E92E511-417E-9749-8FB3-5CA65217739B}">
      <dgm:prSet/>
      <dgm:spPr/>
      <dgm:t>
        <a:bodyPr/>
        <a:lstStyle/>
        <a:p>
          <a:pPr rtl="0"/>
          <a:r>
            <a:rPr lang="zh-CN" altLang="en-US" b="1"/>
            <a:t>市场价格变动方向的概率</a:t>
          </a:r>
          <a:endParaRPr lang="zh-CN" altLang="en-US"/>
        </a:p>
      </dgm:t>
    </dgm:pt>
    <dgm:pt modelId="{6D18D851-D2E6-FF43-A7C0-521EE7539CC7}" type="parTrans" cxnId="{EA28A028-705D-A74A-A70B-1A2E1E14A160}">
      <dgm:prSet/>
      <dgm:spPr/>
      <dgm:t>
        <a:bodyPr/>
        <a:lstStyle/>
        <a:p>
          <a:endParaRPr lang="zh-CN" altLang="en-US"/>
        </a:p>
      </dgm:t>
    </dgm:pt>
    <dgm:pt modelId="{8A9C0A35-1D7B-C946-82FC-A75569C9B83A}" type="sibTrans" cxnId="{EA28A028-705D-A74A-A70B-1A2E1E14A160}">
      <dgm:prSet/>
      <dgm:spPr/>
      <dgm:t>
        <a:bodyPr/>
        <a:lstStyle/>
        <a:p>
          <a:endParaRPr lang="zh-CN" altLang="en-US"/>
        </a:p>
      </dgm:t>
    </dgm:pt>
    <dgm:pt modelId="{38D94857-D610-4E4F-9BC9-752064E29109}" type="pres">
      <dgm:prSet presAssocID="{644A865A-38B1-DA46-ABAA-F545E7A36F7F}" presName="cycle" presStyleCnt="0">
        <dgm:presLayoutVars>
          <dgm:dir/>
          <dgm:resizeHandles val="exact"/>
        </dgm:presLayoutVars>
      </dgm:prSet>
      <dgm:spPr/>
      <dgm:t>
        <a:bodyPr/>
        <a:lstStyle/>
        <a:p>
          <a:endParaRPr lang="zh-CN" altLang="en-US"/>
        </a:p>
      </dgm:t>
    </dgm:pt>
    <dgm:pt modelId="{1BAFF7BB-8B99-FA48-91AD-11D10DF4CEBB}" type="pres">
      <dgm:prSet presAssocID="{A7A1D007-3035-6D45-AE5C-253968782851}" presName="node" presStyleLbl="node1" presStyleIdx="0" presStyleCnt="3">
        <dgm:presLayoutVars>
          <dgm:bulletEnabled val="1"/>
        </dgm:presLayoutVars>
      </dgm:prSet>
      <dgm:spPr/>
      <dgm:t>
        <a:bodyPr/>
        <a:lstStyle/>
        <a:p>
          <a:endParaRPr lang="zh-CN" altLang="en-US"/>
        </a:p>
      </dgm:t>
    </dgm:pt>
    <dgm:pt modelId="{1D44A78A-290C-5B40-A6C8-5EAC6CED9D5B}" type="pres">
      <dgm:prSet presAssocID="{11C98CDF-FD14-AC41-862A-157274D0A746}" presName="sibTrans" presStyleLbl="sibTrans2D1" presStyleIdx="0" presStyleCnt="3"/>
      <dgm:spPr/>
      <dgm:t>
        <a:bodyPr/>
        <a:lstStyle/>
        <a:p>
          <a:endParaRPr lang="zh-CN" altLang="en-US"/>
        </a:p>
      </dgm:t>
    </dgm:pt>
    <dgm:pt modelId="{C229440F-2934-AC43-8439-C420E59D27CE}" type="pres">
      <dgm:prSet presAssocID="{11C98CDF-FD14-AC41-862A-157274D0A746}" presName="connectorText" presStyleLbl="sibTrans2D1" presStyleIdx="0" presStyleCnt="3"/>
      <dgm:spPr/>
      <dgm:t>
        <a:bodyPr/>
        <a:lstStyle/>
        <a:p>
          <a:endParaRPr lang="zh-CN" altLang="en-US"/>
        </a:p>
      </dgm:t>
    </dgm:pt>
    <dgm:pt modelId="{132354D8-3CB1-CB41-B832-4266517CCD9A}" type="pres">
      <dgm:prSet presAssocID="{40312A98-4FFB-8343-A2C3-980851042734}" presName="node" presStyleLbl="node1" presStyleIdx="1" presStyleCnt="3">
        <dgm:presLayoutVars>
          <dgm:bulletEnabled val="1"/>
        </dgm:presLayoutVars>
      </dgm:prSet>
      <dgm:spPr/>
      <dgm:t>
        <a:bodyPr/>
        <a:lstStyle/>
        <a:p>
          <a:endParaRPr lang="zh-CN" altLang="en-US"/>
        </a:p>
      </dgm:t>
    </dgm:pt>
    <dgm:pt modelId="{C8FE015E-19B7-744D-8526-E8B4231C1C81}" type="pres">
      <dgm:prSet presAssocID="{901DADEB-709F-054F-85B8-B16FB8850A13}" presName="sibTrans" presStyleLbl="sibTrans2D1" presStyleIdx="1" presStyleCnt="3"/>
      <dgm:spPr/>
      <dgm:t>
        <a:bodyPr/>
        <a:lstStyle/>
        <a:p>
          <a:endParaRPr lang="zh-CN" altLang="en-US"/>
        </a:p>
      </dgm:t>
    </dgm:pt>
    <dgm:pt modelId="{28B311FF-515A-0941-8B1B-3DBE6BA95548}" type="pres">
      <dgm:prSet presAssocID="{901DADEB-709F-054F-85B8-B16FB8850A13}" presName="connectorText" presStyleLbl="sibTrans2D1" presStyleIdx="1" presStyleCnt="3"/>
      <dgm:spPr/>
      <dgm:t>
        <a:bodyPr/>
        <a:lstStyle/>
        <a:p>
          <a:endParaRPr lang="zh-CN" altLang="en-US"/>
        </a:p>
      </dgm:t>
    </dgm:pt>
    <dgm:pt modelId="{D2B50834-80B0-D149-B030-A9905D317BD4}" type="pres">
      <dgm:prSet presAssocID="{1E92E511-417E-9749-8FB3-5CA65217739B}" presName="node" presStyleLbl="node1" presStyleIdx="2" presStyleCnt="3">
        <dgm:presLayoutVars>
          <dgm:bulletEnabled val="1"/>
        </dgm:presLayoutVars>
      </dgm:prSet>
      <dgm:spPr/>
      <dgm:t>
        <a:bodyPr/>
        <a:lstStyle/>
        <a:p>
          <a:endParaRPr lang="zh-CN" altLang="en-US"/>
        </a:p>
      </dgm:t>
    </dgm:pt>
    <dgm:pt modelId="{2C727B83-1EBC-CF45-A668-D588D660D5EA}" type="pres">
      <dgm:prSet presAssocID="{8A9C0A35-1D7B-C946-82FC-A75569C9B83A}" presName="sibTrans" presStyleLbl="sibTrans2D1" presStyleIdx="2" presStyleCnt="3"/>
      <dgm:spPr/>
      <dgm:t>
        <a:bodyPr/>
        <a:lstStyle/>
        <a:p>
          <a:endParaRPr lang="zh-CN" altLang="en-US"/>
        </a:p>
      </dgm:t>
    </dgm:pt>
    <dgm:pt modelId="{F1B227AB-5C28-1B42-8F24-1119CAB5539D}" type="pres">
      <dgm:prSet presAssocID="{8A9C0A35-1D7B-C946-82FC-A75569C9B83A}" presName="connectorText" presStyleLbl="sibTrans2D1" presStyleIdx="2" presStyleCnt="3"/>
      <dgm:spPr/>
      <dgm:t>
        <a:bodyPr/>
        <a:lstStyle/>
        <a:p>
          <a:endParaRPr lang="zh-CN" altLang="en-US"/>
        </a:p>
      </dgm:t>
    </dgm:pt>
  </dgm:ptLst>
  <dgm:cxnLst>
    <dgm:cxn modelId="{1F9872EA-13AD-B24F-8E2E-B2F52D0C7ED8}" type="presOf" srcId="{1E92E511-417E-9749-8FB3-5CA65217739B}" destId="{D2B50834-80B0-D149-B030-A9905D317BD4}" srcOrd="0" destOrd="0" presId="urn:microsoft.com/office/officeart/2005/8/layout/cycle2"/>
    <dgm:cxn modelId="{40B6258D-382B-1645-BAF1-6246B8FB9627}" type="presOf" srcId="{644A865A-38B1-DA46-ABAA-F545E7A36F7F}" destId="{38D94857-D610-4E4F-9BC9-752064E29109}" srcOrd="0" destOrd="0" presId="urn:microsoft.com/office/officeart/2005/8/layout/cycle2"/>
    <dgm:cxn modelId="{87941422-2720-B04E-AAB8-3E2325D3DE31}" srcId="{644A865A-38B1-DA46-ABAA-F545E7A36F7F}" destId="{A7A1D007-3035-6D45-AE5C-253968782851}" srcOrd="0" destOrd="0" parTransId="{C06232F8-08D4-6E40-B2F3-B9EBDE1401C5}" sibTransId="{11C98CDF-FD14-AC41-862A-157274D0A746}"/>
    <dgm:cxn modelId="{CA86F85B-FB22-8A44-A441-3FB5D6C4939E}" type="presOf" srcId="{11C98CDF-FD14-AC41-862A-157274D0A746}" destId="{1D44A78A-290C-5B40-A6C8-5EAC6CED9D5B}" srcOrd="0" destOrd="0" presId="urn:microsoft.com/office/officeart/2005/8/layout/cycle2"/>
    <dgm:cxn modelId="{F58A656B-BAA3-854D-A1F8-4C9BB7C45695}" type="presOf" srcId="{40312A98-4FFB-8343-A2C3-980851042734}" destId="{132354D8-3CB1-CB41-B832-4266517CCD9A}" srcOrd="0" destOrd="0" presId="urn:microsoft.com/office/officeart/2005/8/layout/cycle2"/>
    <dgm:cxn modelId="{9DD90B85-2BEB-B141-BB4A-8B4F35A7DC3E}" type="presOf" srcId="{901DADEB-709F-054F-85B8-B16FB8850A13}" destId="{28B311FF-515A-0941-8B1B-3DBE6BA95548}" srcOrd="1" destOrd="0" presId="urn:microsoft.com/office/officeart/2005/8/layout/cycle2"/>
    <dgm:cxn modelId="{D7F9D2AF-33E3-4A48-992D-06BF1C5DD0C5}" type="presOf" srcId="{A7A1D007-3035-6D45-AE5C-253968782851}" destId="{1BAFF7BB-8B99-FA48-91AD-11D10DF4CEBB}" srcOrd="0" destOrd="0" presId="urn:microsoft.com/office/officeart/2005/8/layout/cycle2"/>
    <dgm:cxn modelId="{B2A49579-B8B6-F642-BA2B-C1C459450CA0}" srcId="{644A865A-38B1-DA46-ABAA-F545E7A36F7F}" destId="{40312A98-4FFB-8343-A2C3-980851042734}" srcOrd="1" destOrd="0" parTransId="{B3CDE91D-43DA-D248-BB98-F3B77CCF3D80}" sibTransId="{901DADEB-709F-054F-85B8-B16FB8850A13}"/>
    <dgm:cxn modelId="{EA28A028-705D-A74A-A70B-1A2E1E14A160}" srcId="{644A865A-38B1-DA46-ABAA-F545E7A36F7F}" destId="{1E92E511-417E-9749-8FB3-5CA65217739B}" srcOrd="2" destOrd="0" parTransId="{6D18D851-D2E6-FF43-A7C0-521EE7539CC7}" sibTransId="{8A9C0A35-1D7B-C946-82FC-A75569C9B83A}"/>
    <dgm:cxn modelId="{2C5B3E1B-4A74-F843-98B6-9CE5E4D9BDE6}" type="presOf" srcId="{8A9C0A35-1D7B-C946-82FC-A75569C9B83A}" destId="{F1B227AB-5C28-1B42-8F24-1119CAB5539D}" srcOrd="1" destOrd="0" presId="urn:microsoft.com/office/officeart/2005/8/layout/cycle2"/>
    <dgm:cxn modelId="{012FC002-DAAA-0D44-862E-A2199766F383}" type="presOf" srcId="{901DADEB-709F-054F-85B8-B16FB8850A13}" destId="{C8FE015E-19B7-744D-8526-E8B4231C1C81}" srcOrd="0" destOrd="0" presId="urn:microsoft.com/office/officeart/2005/8/layout/cycle2"/>
    <dgm:cxn modelId="{FA309D52-4CA7-4B44-9DDD-D378BE62EC56}" type="presOf" srcId="{8A9C0A35-1D7B-C946-82FC-A75569C9B83A}" destId="{2C727B83-1EBC-CF45-A668-D588D660D5EA}" srcOrd="0" destOrd="0" presId="urn:microsoft.com/office/officeart/2005/8/layout/cycle2"/>
    <dgm:cxn modelId="{9B654A55-3F22-C643-B5B9-FB49993BF4E4}" type="presOf" srcId="{11C98CDF-FD14-AC41-862A-157274D0A746}" destId="{C229440F-2934-AC43-8439-C420E59D27CE}" srcOrd="1" destOrd="0" presId="urn:microsoft.com/office/officeart/2005/8/layout/cycle2"/>
    <dgm:cxn modelId="{09C3040B-9C3C-B141-A70D-74A0DF28BE2A}" type="presParOf" srcId="{38D94857-D610-4E4F-9BC9-752064E29109}" destId="{1BAFF7BB-8B99-FA48-91AD-11D10DF4CEBB}" srcOrd="0" destOrd="0" presId="urn:microsoft.com/office/officeart/2005/8/layout/cycle2"/>
    <dgm:cxn modelId="{8151E8E7-A997-8E4C-BE09-C7DDA8F287C4}" type="presParOf" srcId="{38D94857-D610-4E4F-9BC9-752064E29109}" destId="{1D44A78A-290C-5B40-A6C8-5EAC6CED9D5B}" srcOrd="1" destOrd="0" presId="urn:microsoft.com/office/officeart/2005/8/layout/cycle2"/>
    <dgm:cxn modelId="{508079E5-1920-B248-9EC9-1E7C4D84D93E}" type="presParOf" srcId="{1D44A78A-290C-5B40-A6C8-5EAC6CED9D5B}" destId="{C229440F-2934-AC43-8439-C420E59D27CE}" srcOrd="0" destOrd="0" presId="urn:microsoft.com/office/officeart/2005/8/layout/cycle2"/>
    <dgm:cxn modelId="{DAB28AE0-A96B-9F4E-8A5F-74EF4DA4C486}" type="presParOf" srcId="{38D94857-D610-4E4F-9BC9-752064E29109}" destId="{132354D8-3CB1-CB41-B832-4266517CCD9A}" srcOrd="2" destOrd="0" presId="urn:microsoft.com/office/officeart/2005/8/layout/cycle2"/>
    <dgm:cxn modelId="{7EE67494-BCA8-F24E-A380-EC64F0C80583}" type="presParOf" srcId="{38D94857-D610-4E4F-9BC9-752064E29109}" destId="{C8FE015E-19B7-744D-8526-E8B4231C1C81}" srcOrd="3" destOrd="0" presId="urn:microsoft.com/office/officeart/2005/8/layout/cycle2"/>
    <dgm:cxn modelId="{4B99EEF6-C712-CE48-8786-AD81B38F3AE7}" type="presParOf" srcId="{C8FE015E-19B7-744D-8526-E8B4231C1C81}" destId="{28B311FF-515A-0941-8B1B-3DBE6BA95548}" srcOrd="0" destOrd="0" presId="urn:microsoft.com/office/officeart/2005/8/layout/cycle2"/>
    <dgm:cxn modelId="{E6F14429-0445-F04E-8C96-B29B7124D743}" type="presParOf" srcId="{38D94857-D610-4E4F-9BC9-752064E29109}" destId="{D2B50834-80B0-D149-B030-A9905D317BD4}" srcOrd="4" destOrd="0" presId="urn:microsoft.com/office/officeart/2005/8/layout/cycle2"/>
    <dgm:cxn modelId="{A8FC017F-E110-3A4B-85BE-672AF2A2197E}" type="presParOf" srcId="{38D94857-D610-4E4F-9BC9-752064E29109}" destId="{2C727B83-1EBC-CF45-A668-D588D660D5EA}" srcOrd="5" destOrd="0" presId="urn:microsoft.com/office/officeart/2005/8/layout/cycle2"/>
    <dgm:cxn modelId="{41A007AD-BB81-F048-B8A7-1C347BE17112}" type="presParOf" srcId="{2C727B83-1EBC-CF45-A668-D588D660D5EA}" destId="{F1B227AB-5C28-1B42-8F24-1119CAB5539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37ED1-660F-424B-A243-46A4D8C1FF67}">
      <dsp:nvSpPr>
        <dsp:cNvPr id="0" name=""/>
        <dsp:cNvSpPr/>
      </dsp:nvSpPr>
      <dsp:spPr>
        <a:xfrm>
          <a:off x="4342" y="0"/>
          <a:ext cx="4177434" cy="41142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dirty="0"/>
            <a:t>期权的价差交易策略</a:t>
          </a:r>
          <a:endParaRPr lang="zh-CN" altLang="en-US" sz="3200" kern="1200" dirty="0"/>
        </a:p>
      </dsp:txBody>
      <dsp:txXfrm>
        <a:off x="4342" y="0"/>
        <a:ext cx="4177434" cy="1234279"/>
      </dsp:txXfrm>
    </dsp:sp>
    <dsp:sp modelId="{96271222-E304-6F4A-8B1A-6AD9D52DD5E4}">
      <dsp:nvSpPr>
        <dsp:cNvPr id="0" name=""/>
        <dsp:cNvSpPr/>
      </dsp:nvSpPr>
      <dsp:spPr>
        <a:xfrm>
          <a:off x="422086" y="1235058"/>
          <a:ext cx="3341947" cy="475963"/>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垂直价差</a:t>
          </a:r>
          <a:endParaRPr lang="zh-CN" altLang="en-US" sz="2400" kern="1200"/>
        </a:p>
      </dsp:txBody>
      <dsp:txXfrm>
        <a:off x="436026" y="1248998"/>
        <a:ext cx="3314067" cy="448083"/>
      </dsp:txXfrm>
    </dsp:sp>
    <dsp:sp modelId="{638F5B35-9A04-D543-9812-69B36027FDFC}">
      <dsp:nvSpPr>
        <dsp:cNvPr id="0" name=""/>
        <dsp:cNvSpPr/>
      </dsp:nvSpPr>
      <dsp:spPr>
        <a:xfrm>
          <a:off x="422086" y="1784246"/>
          <a:ext cx="3341947" cy="475963"/>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蝶状价差</a:t>
          </a:r>
          <a:endParaRPr lang="zh-CN" altLang="en-US" sz="2400" kern="1200"/>
        </a:p>
      </dsp:txBody>
      <dsp:txXfrm>
        <a:off x="436026" y="1798186"/>
        <a:ext cx="3314067" cy="448083"/>
      </dsp:txXfrm>
    </dsp:sp>
    <dsp:sp modelId="{11020FA3-79A9-CA41-B25C-71575A678642}">
      <dsp:nvSpPr>
        <dsp:cNvPr id="0" name=""/>
        <dsp:cNvSpPr/>
      </dsp:nvSpPr>
      <dsp:spPr>
        <a:xfrm>
          <a:off x="422086" y="2333434"/>
          <a:ext cx="3341947" cy="475963"/>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鹰状价差</a:t>
          </a:r>
          <a:endParaRPr lang="zh-CN" altLang="en-US" sz="2400" kern="1200"/>
        </a:p>
      </dsp:txBody>
      <dsp:txXfrm>
        <a:off x="436026" y="2347374"/>
        <a:ext cx="3314067" cy="448083"/>
      </dsp:txXfrm>
    </dsp:sp>
    <dsp:sp modelId="{489A7F2E-1F10-0F40-8A33-A1CB03A4C3A5}">
      <dsp:nvSpPr>
        <dsp:cNvPr id="0" name=""/>
        <dsp:cNvSpPr/>
      </dsp:nvSpPr>
      <dsp:spPr>
        <a:xfrm>
          <a:off x="422086" y="2882622"/>
          <a:ext cx="3341947" cy="475963"/>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比率价差</a:t>
          </a:r>
          <a:endParaRPr lang="zh-CN" altLang="en-US" sz="2400" kern="1200"/>
        </a:p>
      </dsp:txBody>
      <dsp:txXfrm>
        <a:off x="436026" y="2896562"/>
        <a:ext cx="3314067" cy="448083"/>
      </dsp:txXfrm>
    </dsp:sp>
    <dsp:sp modelId="{366EF455-A73F-7843-9650-E0CEE08BC006}">
      <dsp:nvSpPr>
        <dsp:cNvPr id="0" name=""/>
        <dsp:cNvSpPr/>
      </dsp:nvSpPr>
      <dsp:spPr>
        <a:xfrm>
          <a:off x="422086" y="3431811"/>
          <a:ext cx="3341947" cy="475963"/>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水平价差</a:t>
          </a:r>
          <a:endParaRPr lang="zh-CN" altLang="en-US" sz="2400" kern="1200"/>
        </a:p>
      </dsp:txBody>
      <dsp:txXfrm>
        <a:off x="436026" y="3445751"/>
        <a:ext cx="3314067" cy="448083"/>
      </dsp:txXfrm>
    </dsp:sp>
    <dsp:sp modelId="{D652C317-8EC7-934E-B166-BB404C78B28C}">
      <dsp:nvSpPr>
        <dsp:cNvPr id="0" name=""/>
        <dsp:cNvSpPr/>
      </dsp:nvSpPr>
      <dsp:spPr>
        <a:xfrm>
          <a:off x="4495084" y="0"/>
          <a:ext cx="4177434" cy="41142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dirty="0"/>
            <a:t>期权的对敲交易策略</a:t>
          </a:r>
          <a:endParaRPr lang="zh-CN" altLang="en-US" sz="3200" kern="1200" dirty="0"/>
        </a:p>
      </dsp:txBody>
      <dsp:txXfrm>
        <a:off x="4495084" y="0"/>
        <a:ext cx="4177434" cy="1234279"/>
      </dsp:txXfrm>
    </dsp:sp>
    <dsp:sp modelId="{4D0E890F-6131-1746-855A-8960A3CF2E1A}">
      <dsp:nvSpPr>
        <dsp:cNvPr id="0" name=""/>
        <dsp:cNvSpPr/>
      </dsp:nvSpPr>
      <dsp:spPr>
        <a:xfrm>
          <a:off x="4912827" y="1234631"/>
          <a:ext cx="3341947" cy="808288"/>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等量同价对敲</a:t>
          </a:r>
          <a:endParaRPr lang="zh-CN" altLang="en-US" sz="2400" kern="1200"/>
        </a:p>
      </dsp:txBody>
      <dsp:txXfrm>
        <a:off x="4936501" y="1258305"/>
        <a:ext cx="3294599" cy="760940"/>
      </dsp:txXfrm>
    </dsp:sp>
    <dsp:sp modelId="{D3826031-A7E4-EF44-888F-01F942928C81}">
      <dsp:nvSpPr>
        <dsp:cNvPr id="0" name=""/>
        <dsp:cNvSpPr/>
      </dsp:nvSpPr>
      <dsp:spPr>
        <a:xfrm>
          <a:off x="4912827" y="2167271"/>
          <a:ext cx="3341947" cy="808288"/>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不等量同价对敲</a:t>
          </a:r>
          <a:endParaRPr lang="zh-CN" altLang="en-US" sz="2400" kern="1200"/>
        </a:p>
      </dsp:txBody>
      <dsp:txXfrm>
        <a:off x="4936501" y="2190945"/>
        <a:ext cx="3294599" cy="760940"/>
      </dsp:txXfrm>
    </dsp:sp>
    <dsp:sp modelId="{D2C32917-74A1-7C42-BEA0-6D466569F0F9}">
      <dsp:nvSpPr>
        <dsp:cNvPr id="0" name=""/>
        <dsp:cNvSpPr/>
      </dsp:nvSpPr>
      <dsp:spPr>
        <a:xfrm>
          <a:off x="4912827" y="3099912"/>
          <a:ext cx="3341947" cy="808288"/>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等量异价对敲</a:t>
          </a:r>
          <a:endParaRPr lang="zh-CN" altLang="en-US" sz="2400" kern="1200"/>
        </a:p>
      </dsp:txBody>
      <dsp:txXfrm>
        <a:off x="4936501" y="3123586"/>
        <a:ext cx="3294599" cy="760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FF7BB-8B99-FA48-91AD-11D10DF4CEBB}">
      <dsp:nvSpPr>
        <dsp:cNvPr id="0" name=""/>
        <dsp:cNvSpPr/>
      </dsp:nvSpPr>
      <dsp:spPr>
        <a:xfrm>
          <a:off x="3365037" y="533"/>
          <a:ext cx="1946785" cy="1946785"/>
        </a:xfrm>
        <a:prstGeom prst="ellipse">
          <a:avLst/>
        </a:prstGeom>
        <a:gradFill rotWithShape="0">
          <a:gsLst>
            <a:gs pos="0">
              <a:schemeClr val="accent2">
                <a:hueOff val="0"/>
                <a:satOff val="0"/>
                <a:lumOff val="0"/>
                <a:alphaOff val="0"/>
                <a:tint val="60000"/>
                <a:satMod val="100000"/>
                <a:lumMod val="110000"/>
              </a:schemeClr>
            </a:gs>
            <a:gs pos="100000">
              <a:schemeClr val="accent2">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rtl="0">
            <a:lnSpc>
              <a:spcPct val="90000"/>
            </a:lnSpc>
            <a:spcBef>
              <a:spcPct val="0"/>
            </a:spcBef>
            <a:spcAft>
              <a:spcPct val="35000"/>
            </a:spcAft>
            <a:buNone/>
          </a:pPr>
          <a:r>
            <a:rPr lang="zh-CN" altLang="en-US" sz="2500" b="1" kern="1200"/>
            <a:t>风险敞口的性质</a:t>
          </a:r>
          <a:endParaRPr lang="zh-CN" altLang="en-US" sz="2500" kern="1200"/>
        </a:p>
      </dsp:txBody>
      <dsp:txXfrm>
        <a:off x="3650137" y="285633"/>
        <a:ext cx="1376585" cy="1376585"/>
      </dsp:txXfrm>
    </dsp:sp>
    <dsp:sp modelId="{1D44A78A-290C-5B40-A6C8-5EAC6CED9D5B}">
      <dsp:nvSpPr>
        <dsp:cNvPr id="0" name=""/>
        <dsp:cNvSpPr/>
      </dsp:nvSpPr>
      <dsp:spPr>
        <a:xfrm rot="3600000">
          <a:off x="4803191" y="1897872"/>
          <a:ext cx="516700" cy="657040"/>
        </a:xfrm>
        <a:prstGeom prst="rightArrow">
          <a:avLst>
            <a:gd name="adj1" fmla="val 60000"/>
            <a:gd name="adj2" fmla="val 50000"/>
          </a:avLst>
        </a:prstGeom>
        <a:gradFill rotWithShape="0">
          <a:gsLst>
            <a:gs pos="0">
              <a:schemeClr val="accent2">
                <a:hueOff val="0"/>
                <a:satOff val="0"/>
                <a:lumOff val="0"/>
                <a:alphaOff val="0"/>
                <a:tint val="60000"/>
                <a:satMod val="100000"/>
                <a:lumMod val="110000"/>
              </a:schemeClr>
            </a:gs>
            <a:gs pos="100000">
              <a:schemeClr val="accent2">
                <a:hueOff val="0"/>
                <a:satOff val="0"/>
                <a:lumOff val="0"/>
                <a:alphaOff val="0"/>
                <a:tint val="70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841944" y="1962159"/>
        <a:ext cx="361690" cy="394224"/>
      </dsp:txXfrm>
    </dsp:sp>
    <dsp:sp modelId="{132354D8-3CB1-CB41-B832-4266517CCD9A}">
      <dsp:nvSpPr>
        <dsp:cNvPr id="0" name=""/>
        <dsp:cNvSpPr/>
      </dsp:nvSpPr>
      <dsp:spPr>
        <a:xfrm>
          <a:off x="4825883" y="2530794"/>
          <a:ext cx="1946785" cy="1946785"/>
        </a:xfrm>
        <a:prstGeom prst="ellipse">
          <a:avLst/>
        </a:prstGeom>
        <a:gradFill rotWithShape="0">
          <a:gsLst>
            <a:gs pos="0">
              <a:schemeClr val="accent3">
                <a:hueOff val="0"/>
                <a:satOff val="0"/>
                <a:lumOff val="0"/>
                <a:alphaOff val="0"/>
                <a:tint val="60000"/>
                <a:satMod val="100000"/>
                <a:lumMod val="11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rtl="0">
            <a:lnSpc>
              <a:spcPct val="90000"/>
            </a:lnSpc>
            <a:spcBef>
              <a:spcPct val="0"/>
            </a:spcBef>
            <a:spcAft>
              <a:spcPct val="35000"/>
            </a:spcAft>
            <a:buNone/>
          </a:pPr>
          <a:r>
            <a:rPr lang="zh-CN" altLang="en-US" sz="2500" b="1" kern="1200"/>
            <a:t>风险敞口的数额是否确定</a:t>
          </a:r>
          <a:endParaRPr lang="zh-CN" altLang="en-US" sz="2500" kern="1200"/>
        </a:p>
      </dsp:txBody>
      <dsp:txXfrm>
        <a:off x="5110983" y="2815894"/>
        <a:ext cx="1376585" cy="1376585"/>
      </dsp:txXfrm>
    </dsp:sp>
    <dsp:sp modelId="{C8FE015E-19B7-744D-8526-E8B4231C1C81}">
      <dsp:nvSpPr>
        <dsp:cNvPr id="0" name=""/>
        <dsp:cNvSpPr/>
      </dsp:nvSpPr>
      <dsp:spPr>
        <a:xfrm rot="10800000">
          <a:off x="4094703" y="3175666"/>
          <a:ext cx="516700" cy="657040"/>
        </a:xfrm>
        <a:prstGeom prst="rightArrow">
          <a:avLst>
            <a:gd name="adj1" fmla="val 60000"/>
            <a:gd name="adj2" fmla="val 50000"/>
          </a:avLst>
        </a:prstGeom>
        <a:gradFill rotWithShape="0">
          <a:gsLst>
            <a:gs pos="0">
              <a:schemeClr val="accent3">
                <a:hueOff val="0"/>
                <a:satOff val="0"/>
                <a:lumOff val="0"/>
                <a:alphaOff val="0"/>
                <a:tint val="60000"/>
                <a:satMod val="100000"/>
                <a:lumMod val="110000"/>
              </a:schemeClr>
            </a:gs>
            <a:gs pos="100000">
              <a:schemeClr val="accent3">
                <a:hueOff val="0"/>
                <a:satOff val="0"/>
                <a:lumOff val="0"/>
                <a:alphaOff val="0"/>
                <a:tint val="70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10800000">
        <a:off x="4249713" y="3307074"/>
        <a:ext cx="361690" cy="394224"/>
      </dsp:txXfrm>
    </dsp:sp>
    <dsp:sp modelId="{D2B50834-80B0-D149-B030-A9905D317BD4}">
      <dsp:nvSpPr>
        <dsp:cNvPr id="0" name=""/>
        <dsp:cNvSpPr/>
      </dsp:nvSpPr>
      <dsp:spPr>
        <a:xfrm>
          <a:off x="1904191" y="2530794"/>
          <a:ext cx="1946785" cy="1946785"/>
        </a:xfrm>
        <a:prstGeom prst="ellipse">
          <a:avLst/>
        </a:prstGeom>
        <a:gradFill rotWithShape="0">
          <a:gsLst>
            <a:gs pos="0">
              <a:schemeClr val="accent4">
                <a:hueOff val="0"/>
                <a:satOff val="0"/>
                <a:lumOff val="0"/>
                <a:alphaOff val="0"/>
                <a:tint val="60000"/>
                <a:satMod val="100000"/>
                <a:lumMod val="110000"/>
              </a:schemeClr>
            </a:gs>
            <a:gs pos="100000">
              <a:schemeClr val="accent4">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rtl="0">
            <a:lnSpc>
              <a:spcPct val="90000"/>
            </a:lnSpc>
            <a:spcBef>
              <a:spcPct val="0"/>
            </a:spcBef>
            <a:spcAft>
              <a:spcPct val="35000"/>
            </a:spcAft>
            <a:buNone/>
          </a:pPr>
          <a:r>
            <a:rPr lang="zh-CN" altLang="en-US" sz="2500" b="1" kern="1200"/>
            <a:t>市场价格变动方向的概率</a:t>
          </a:r>
          <a:endParaRPr lang="zh-CN" altLang="en-US" sz="2500" kern="1200"/>
        </a:p>
      </dsp:txBody>
      <dsp:txXfrm>
        <a:off x="2189291" y="2815894"/>
        <a:ext cx="1376585" cy="1376585"/>
      </dsp:txXfrm>
    </dsp:sp>
    <dsp:sp modelId="{2C727B83-1EBC-CF45-A668-D588D660D5EA}">
      <dsp:nvSpPr>
        <dsp:cNvPr id="0" name=""/>
        <dsp:cNvSpPr/>
      </dsp:nvSpPr>
      <dsp:spPr>
        <a:xfrm rot="18000000">
          <a:off x="3342345" y="1923201"/>
          <a:ext cx="516700" cy="657040"/>
        </a:xfrm>
        <a:prstGeom prst="rightArrow">
          <a:avLst>
            <a:gd name="adj1" fmla="val 60000"/>
            <a:gd name="adj2" fmla="val 50000"/>
          </a:avLst>
        </a:prstGeom>
        <a:gradFill rotWithShape="0">
          <a:gsLst>
            <a:gs pos="0">
              <a:schemeClr val="accent4">
                <a:hueOff val="0"/>
                <a:satOff val="0"/>
                <a:lumOff val="0"/>
                <a:alphaOff val="0"/>
                <a:tint val="60000"/>
                <a:satMod val="100000"/>
                <a:lumMod val="110000"/>
              </a:schemeClr>
            </a:gs>
            <a:gs pos="100000">
              <a:schemeClr val="accent4">
                <a:hueOff val="0"/>
                <a:satOff val="0"/>
                <a:lumOff val="0"/>
                <a:alphaOff val="0"/>
                <a:tint val="70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381098" y="2121730"/>
        <a:ext cx="361690" cy="39422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5ED48E-DE26-4647-A61E-DF1D37858217}" type="datetimeFigureOut">
              <a:rPr lang="zh-CN" altLang="en-US" smtClean="0"/>
              <a:pPr/>
              <a:t>2019/5/10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6373F7-1E91-4289-B6F8-0A11358ECD97}" type="slidenum">
              <a:rPr lang="zh-CN" altLang="en-US" smtClean="0"/>
              <a:pPr/>
              <a:t>‹#›</a:t>
            </a:fld>
            <a:endParaRPr lang="zh-CN" altLang="en-US"/>
          </a:p>
        </p:txBody>
      </p:sp>
    </p:spTree>
    <p:extLst>
      <p:ext uri="{BB962C8B-B14F-4D97-AF65-F5344CB8AC3E}">
        <p14:creationId xmlns:p14="http://schemas.microsoft.com/office/powerpoint/2010/main" xmlns="" val="2122393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0758083F-BA81-4BBC-85F8-CDF3CBC5D891}" type="datetime1">
              <a:rPr lang="en-US" altLang="zh-CN" smtClean="0"/>
              <a:pPr/>
              <a:t>5/10/2019</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a:t>第十一章  期权的交易策略</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6220853"/>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4846546-95B6-4804-90C0-AF6B83D2D4B2}" type="datetime1">
              <a:rPr lang="en-US" altLang="zh-CN" smtClean="0"/>
              <a:pPr/>
              <a:t>5/10/2019</a:t>
            </a:fld>
            <a:endParaRPr lang="en-US" dirty="0"/>
          </a:p>
        </p:txBody>
      </p:sp>
      <p:sp>
        <p:nvSpPr>
          <p:cNvPr id="6" name="Footer Placeholder 5"/>
          <p:cNvSpPr>
            <a:spLocks noGrp="1"/>
          </p:cNvSpPr>
          <p:nvPr>
            <p:ph type="ftr" sz="quarter" idx="11"/>
          </p:nvPr>
        </p:nvSpPr>
        <p:spPr/>
        <p:txBody>
          <a:bodyPr/>
          <a:lstStyle/>
          <a:p>
            <a:r>
              <a:rPr lang="zh-CN" altLang="en-US"/>
              <a:t>第十一章  期权的交易策略</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18AB6A1-48EB-4FF0-9614-7FA2BA182B27}" type="datetime1">
              <a:rPr lang="en-US" altLang="zh-CN" smtClean="0"/>
              <a:pPr/>
              <a:t>5/10/2019</a:t>
            </a:fld>
            <a:endParaRPr lang="en-US" dirty="0"/>
          </a:p>
        </p:txBody>
      </p:sp>
      <p:sp>
        <p:nvSpPr>
          <p:cNvPr id="6" name="Footer Placeholder 5"/>
          <p:cNvSpPr>
            <a:spLocks noGrp="1"/>
          </p:cNvSpPr>
          <p:nvPr>
            <p:ph type="ftr" sz="quarter" idx="11"/>
          </p:nvPr>
        </p:nvSpPr>
        <p:spPr/>
        <p:txBody>
          <a:bodyPr/>
          <a:lstStyle/>
          <a:p>
            <a:r>
              <a:rPr lang="zh-CN" altLang="en-US"/>
              <a:t>第十一章  期权的交易策略</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16EDCE-22E8-4D09-BDBE-38C1D985EBD7}" type="datetime1">
              <a:rPr lang="en-US" altLang="zh-CN" smtClean="0"/>
              <a:pPr/>
              <a:t>5/10/2019</a:t>
            </a:fld>
            <a:endParaRPr lang="en-US" dirty="0"/>
          </a:p>
        </p:txBody>
      </p:sp>
      <p:sp>
        <p:nvSpPr>
          <p:cNvPr id="6" name="Footer Placeholder 5"/>
          <p:cNvSpPr>
            <a:spLocks noGrp="1"/>
          </p:cNvSpPr>
          <p:nvPr>
            <p:ph type="ftr" sz="quarter" idx="11"/>
          </p:nvPr>
        </p:nvSpPr>
        <p:spPr/>
        <p:txBody>
          <a:bodyPr/>
          <a:lstStyle/>
          <a:p>
            <a:r>
              <a:rPr lang="zh-CN" altLang="en-US"/>
              <a:t>第十一章  期权的交易策略</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7EEE6B9-DFEF-438A-8940-D897B521CC47}" type="datetime1">
              <a:rPr lang="en-US" altLang="zh-CN" smtClean="0"/>
              <a:pPr/>
              <a:t>5/10/2019</a:t>
            </a:fld>
            <a:endParaRPr lang="en-US" dirty="0"/>
          </a:p>
        </p:txBody>
      </p:sp>
      <p:sp>
        <p:nvSpPr>
          <p:cNvPr id="6" name="Footer Placeholder 5"/>
          <p:cNvSpPr>
            <a:spLocks noGrp="1"/>
          </p:cNvSpPr>
          <p:nvPr>
            <p:ph type="ftr" sz="quarter" idx="11"/>
          </p:nvPr>
        </p:nvSpPr>
        <p:spPr/>
        <p:txBody>
          <a:bodyPr/>
          <a:lstStyle/>
          <a:p>
            <a:r>
              <a:rPr lang="zh-CN" altLang="en-US"/>
              <a:t>第十一章  期权的交易策略</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670D8D3C-2D5B-40C2-A7F0-955160E134F6}" type="datetime1">
              <a:rPr lang="en-US" altLang="zh-CN" smtClean="0"/>
              <a:pPr/>
              <a:t>5/10/2019</a:t>
            </a:fld>
            <a:endParaRPr lang="en-US" dirty="0"/>
          </a:p>
        </p:txBody>
      </p:sp>
      <p:sp>
        <p:nvSpPr>
          <p:cNvPr id="4" name="Footer Placeholder 3"/>
          <p:cNvSpPr>
            <a:spLocks noGrp="1"/>
          </p:cNvSpPr>
          <p:nvPr>
            <p:ph type="ftr" sz="quarter" idx="11"/>
          </p:nvPr>
        </p:nvSpPr>
        <p:spPr/>
        <p:txBody>
          <a:bodyPr/>
          <a:lstStyle/>
          <a:p>
            <a:r>
              <a:rPr lang="zh-CN" altLang="en-US"/>
              <a:t>第十一章  期权的交易策略</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66D8C9A5-D968-4BB8-9067-1BDBC9269D2A}" type="datetime1">
              <a:rPr lang="en-US" altLang="zh-CN" smtClean="0"/>
              <a:pPr/>
              <a:t>5/10/2019</a:t>
            </a:fld>
            <a:endParaRPr lang="en-US" dirty="0"/>
          </a:p>
        </p:txBody>
      </p:sp>
      <p:sp>
        <p:nvSpPr>
          <p:cNvPr id="4" name="Footer Placeholder 3"/>
          <p:cNvSpPr>
            <a:spLocks noGrp="1"/>
          </p:cNvSpPr>
          <p:nvPr>
            <p:ph type="ftr" sz="quarter" idx="11"/>
          </p:nvPr>
        </p:nvSpPr>
        <p:spPr/>
        <p:txBody>
          <a:bodyPr/>
          <a:lstStyle/>
          <a:p>
            <a:r>
              <a:rPr lang="zh-CN" altLang="en-US"/>
              <a:t>第十一章  期权的交易策略</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85310E-DECA-4764-801E-4637B3134406}" type="datetime1">
              <a:rPr lang="en-US" altLang="zh-CN" smtClean="0"/>
              <a:pPr/>
              <a:t>5/10/2019</a:t>
            </a:fld>
            <a:endParaRPr lang="en-US" dirty="0"/>
          </a:p>
        </p:txBody>
      </p:sp>
      <p:sp>
        <p:nvSpPr>
          <p:cNvPr id="5" name="Footer Placeholder 4"/>
          <p:cNvSpPr>
            <a:spLocks noGrp="1"/>
          </p:cNvSpPr>
          <p:nvPr>
            <p:ph type="ftr" sz="quarter" idx="11"/>
          </p:nvPr>
        </p:nvSpPr>
        <p:spPr/>
        <p:txBody>
          <a:bodyPr/>
          <a:lstStyle/>
          <a:p>
            <a:r>
              <a:rPr lang="zh-CN" altLang="en-US"/>
              <a:t>第十一章  期权的交易策略</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BC69C169-2080-449D-9F93-2DF66F1C60B3}" type="datetime1">
              <a:rPr lang="en-US" altLang="zh-CN" smtClean="0"/>
              <a:pPr/>
              <a:t>5/10/2019</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第十一章  期权的交易策略</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49228398"/>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D7676E1A-6135-46C3-AEB1-594CB82B59D1}" type="datetime1">
              <a:rPr lang="en-US" altLang="zh-CN" smtClean="0"/>
              <a:pPr/>
              <a:t>5/10/2019</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a:t>第十一章  期权的交易策略</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xmlns=""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EF38D1AC-4E28-4C2F-A641-42A2ECD94F80}" type="datetime1">
              <a:rPr lang="en-US" altLang="zh-CN" smtClean="0"/>
              <a:pPr/>
              <a:t>5/10/2019</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a:t>第十一章  期权的交易策略</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67107722"/>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6301D95-9291-47BA-A1F6-FA18D5929A1B}" type="datetime1">
              <a:rPr lang="en-US" altLang="zh-CN" smtClean="0"/>
              <a:pPr/>
              <a:t>5/10/2019</a:t>
            </a:fld>
            <a:endParaRPr lang="en-US" dirty="0"/>
          </a:p>
        </p:txBody>
      </p:sp>
      <p:sp>
        <p:nvSpPr>
          <p:cNvPr id="6" name="Footer Placeholder 5"/>
          <p:cNvSpPr>
            <a:spLocks noGrp="1"/>
          </p:cNvSpPr>
          <p:nvPr>
            <p:ph type="ftr" sz="quarter" idx="11"/>
          </p:nvPr>
        </p:nvSpPr>
        <p:spPr/>
        <p:txBody>
          <a:bodyPr/>
          <a:lstStyle/>
          <a:p>
            <a:r>
              <a:rPr lang="zh-CN" altLang="en-US"/>
              <a:t>第十一章  期权的交易策略</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xmlns=""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0090CE6-1E5D-48FF-A734-30A6719599D6}" type="datetime1">
              <a:rPr lang="en-US" altLang="zh-CN" smtClean="0"/>
              <a:pPr/>
              <a:t>5/10/2019</a:t>
            </a:fld>
            <a:endParaRPr lang="en-US" dirty="0"/>
          </a:p>
        </p:txBody>
      </p:sp>
      <p:sp>
        <p:nvSpPr>
          <p:cNvPr id="8" name="Footer Placeholder 7"/>
          <p:cNvSpPr>
            <a:spLocks noGrp="1"/>
          </p:cNvSpPr>
          <p:nvPr>
            <p:ph type="ftr" sz="quarter" idx="11"/>
          </p:nvPr>
        </p:nvSpPr>
        <p:spPr/>
        <p:txBody>
          <a:bodyPr/>
          <a:lstStyle/>
          <a:p>
            <a:r>
              <a:rPr lang="zh-CN" altLang="en-US"/>
              <a:t>第十一章  期权的交易策略</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01A2D1F-3675-49C4-9447-AAE23CB6819B}" type="datetime1">
              <a:rPr lang="en-US" altLang="zh-CN" smtClean="0"/>
              <a:pPr/>
              <a:t>5/10/2019</a:t>
            </a:fld>
            <a:endParaRPr lang="en-US" dirty="0"/>
          </a:p>
        </p:txBody>
      </p:sp>
      <p:sp>
        <p:nvSpPr>
          <p:cNvPr id="4" name="Footer Placeholder 3"/>
          <p:cNvSpPr>
            <a:spLocks noGrp="1"/>
          </p:cNvSpPr>
          <p:nvPr>
            <p:ph type="ftr" sz="quarter" idx="11"/>
          </p:nvPr>
        </p:nvSpPr>
        <p:spPr/>
        <p:txBody>
          <a:bodyPr/>
          <a:lstStyle/>
          <a:p>
            <a:r>
              <a:rPr lang="zh-CN" altLang="en-US"/>
              <a:t>第十一章  期权的交易策略</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xmlns=""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26E45E5-1CE5-4F75-B27E-322B140422F9}" type="datetime1">
              <a:rPr lang="en-US" altLang="zh-CN" smtClean="0"/>
              <a:pPr/>
              <a:t>5/10/2019</a:t>
            </a:fld>
            <a:endParaRPr lang="en-US" dirty="0"/>
          </a:p>
        </p:txBody>
      </p:sp>
      <p:sp>
        <p:nvSpPr>
          <p:cNvPr id="3" name="Footer Placeholder 2"/>
          <p:cNvSpPr>
            <a:spLocks noGrp="1"/>
          </p:cNvSpPr>
          <p:nvPr>
            <p:ph type="ftr" sz="quarter" idx="11"/>
          </p:nvPr>
        </p:nvSpPr>
        <p:spPr/>
        <p:txBody>
          <a:bodyPr/>
          <a:lstStyle/>
          <a:p>
            <a:r>
              <a:rPr lang="zh-CN" altLang="en-US"/>
              <a:t>第十一章  期权的交易策略</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10009097"/>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EC8222-5976-4AA4-8E29-13EBF49A6987}" type="datetime1">
              <a:rPr lang="en-US" altLang="zh-CN" smtClean="0"/>
              <a:pPr/>
              <a:t>5/10/2019</a:t>
            </a:fld>
            <a:endParaRPr lang="en-US" dirty="0"/>
          </a:p>
        </p:txBody>
      </p:sp>
      <p:sp>
        <p:nvSpPr>
          <p:cNvPr id="6" name="Footer Placeholder 5"/>
          <p:cNvSpPr>
            <a:spLocks noGrp="1"/>
          </p:cNvSpPr>
          <p:nvPr>
            <p:ph type="ftr" sz="quarter" idx="11"/>
          </p:nvPr>
        </p:nvSpPr>
        <p:spPr/>
        <p:txBody>
          <a:bodyPr/>
          <a:lstStyle/>
          <a:p>
            <a:r>
              <a:rPr lang="zh-CN" altLang="en-US"/>
              <a:t>第十一章  期权的交易策略</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56363827"/>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63FCA6-CD2F-4164-8D57-B15703BED52E}" type="datetime1">
              <a:rPr lang="en-US" altLang="zh-CN" smtClean="0"/>
              <a:pPr/>
              <a:t>5/10/2019</a:t>
            </a:fld>
            <a:endParaRPr lang="en-US" dirty="0"/>
          </a:p>
        </p:txBody>
      </p:sp>
      <p:sp>
        <p:nvSpPr>
          <p:cNvPr id="6" name="Footer Placeholder 5"/>
          <p:cNvSpPr>
            <a:spLocks noGrp="1"/>
          </p:cNvSpPr>
          <p:nvPr>
            <p:ph type="ftr" sz="quarter" idx="11"/>
          </p:nvPr>
        </p:nvSpPr>
        <p:spPr/>
        <p:txBody>
          <a:bodyPr/>
          <a:lstStyle/>
          <a:p>
            <a:r>
              <a:rPr lang="zh-CN" altLang="en-US"/>
              <a:t>第十一章  期权的交易策略</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xmlns=""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80AE6E-B6F4-4B98-B1CC-211FA1E57543}" type="datetime1">
              <a:rPr lang="en-US" altLang="zh-CN" smtClean="0"/>
              <a:pPr/>
              <a:t>5/10/2019</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第十一章  期权的交易策略</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9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9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1.bin"/></Relationships>
</file>

<file path=ppt/slides/_rels/slide9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sz="3600" b="1" dirty="0"/>
              <a:t>第十</a:t>
            </a:r>
            <a:r>
              <a:rPr lang="zh-CN" altLang="en-US" sz="3600" b="1" dirty="0"/>
              <a:t>一</a:t>
            </a:r>
            <a:r>
              <a:rPr lang="zh-CN" altLang="zh-CN" sz="3600" b="1" dirty="0"/>
              <a:t>章  期权的交易策略</a:t>
            </a:r>
          </a:p>
        </p:txBody>
      </p:sp>
      <p:sp>
        <p:nvSpPr>
          <p:cNvPr id="3" name="副标题 2"/>
          <p:cNvSpPr>
            <a:spLocks noGrp="1"/>
          </p:cNvSpPr>
          <p:nvPr>
            <p:ph type="subTitle" idx="1"/>
          </p:nvPr>
        </p:nvSpPr>
        <p:spPr/>
        <p:txBody>
          <a:bodyPr/>
          <a:lstStyle/>
          <a:p>
            <a:endParaRPr kumimoji="1" lang="zh-CN" altLang="en-US" dirty="0"/>
          </a:p>
        </p:txBody>
      </p:sp>
      <p:sp>
        <p:nvSpPr>
          <p:cNvPr id="4" name="日期占位符 3"/>
          <p:cNvSpPr>
            <a:spLocks noGrp="1"/>
          </p:cNvSpPr>
          <p:nvPr>
            <p:ph type="dt" sz="half" idx="10"/>
          </p:nvPr>
        </p:nvSpPr>
        <p:spPr/>
        <p:txBody>
          <a:bodyPr/>
          <a:lstStyle/>
          <a:p>
            <a:fld id="{EDD24B1B-EA81-4D93-9901-046A9C67F84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xmlns=""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三、多头看跌期权</a:t>
            </a:r>
            <a:endParaRPr lang="zh-CN" altLang="en-US" dirty="0"/>
          </a:p>
        </p:txBody>
      </p:sp>
      <p:sp>
        <p:nvSpPr>
          <p:cNvPr id="3" name="内容占位符 2"/>
          <p:cNvSpPr>
            <a:spLocks noGrp="1"/>
          </p:cNvSpPr>
          <p:nvPr>
            <p:ph idx="1"/>
          </p:nvPr>
        </p:nvSpPr>
        <p:spPr/>
        <p:txBody>
          <a:bodyPr/>
          <a:lstStyle/>
          <a:p>
            <a:r>
              <a:rPr lang="zh-CN" altLang="zh-CN" dirty="0"/>
              <a:t>投资者之所以选择多头看跌期权，是因为他预期标的资产的市场价格将下跌。若标的资产的市场价格果然下降且跌至协定价格之下，则投资者可以行使其权利，以较高的协定价格卖出他所持有的标的资产，从而可以避免市场价格下跌的损失。 </a:t>
            </a:r>
            <a:endParaRPr lang="zh-CN" altLang="en-US" dirty="0"/>
          </a:p>
          <a:p>
            <a:r>
              <a:rPr lang="zh-CN" altLang="zh-CN" dirty="0"/>
              <a:t>对看跌期权的多头方而言，其潜在的损失是有限的（仅限于他所支付的期权费），其潜在的最大利润也只能限于协定价格与期权费之差。</a:t>
            </a:r>
          </a:p>
        </p:txBody>
      </p:sp>
      <p:sp>
        <p:nvSpPr>
          <p:cNvPr id="4" name="日期占位符 3"/>
          <p:cNvSpPr>
            <a:spLocks noGrp="1"/>
          </p:cNvSpPr>
          <p:nvPr>
            <p:ph type="dt" sz="half" idx="10"/>
          </p:nvPr>
        </p:nvSpPr>
        <p:spPr/>
        <p:txBody>
          <a:bodyPr/>
          <a:lstStyle/>
          <a:p>
            <a:fld id="{4A977701-D90D-4C60-8607-3C96F1E86C74}"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a:t>
            </a:fld>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第五节　期货与期权的比较与选择</a:t>
            </a:r>
            <a:endParaRPr lang="zh-CN" altLang="en-US" sz="3200" dirty="0"/>
          </a:p>
        </p:txBody>
      </p:sp>
      <p:sp>
        <p:nvSpPr>
          <p:cNvPr id="3" name="内容占位符 2"/>
          <p:cNvSpPr>
            <a:spLocks noGrp="1"/>
          </p:cNvSpPr>
          <p:nvPr>
            <p:ph idx="1"/>
          </p:nvPr>
        </p:nvSpPr>
        <p:spPr/>
        <p:txBody>
          <a:bodyPr>
            <a:normAutofit/>
          </a:bodyPr>
          <a:lstStyle/>
          <a:p>
            <a:r>
              <a:rPr lang="zh-CN" altLang="zh-CN" dirty="0"/>
              <a:t>期货与期权都是人们最常用的套期保值工具。但是，在套期保值的实践中，这两种工具的作用与效果却不尽相同。</a:t>
            </a:r>
            <a:endParaRPr lang="zh-CN" altLang="en-US" dirty="0"/>
          </a:p>
          <a:p>
            <a:endParaRPr lang="zh-CN" altLang="en-US" dirty="0"/>
          </a:p>
        </p:txBody>
      </p:sp>
      <p:sp>
        <p:nvSpPr>
          <p:cNvPr id="4" name="日期占位符 3"/>
          <p:cNvSpPr>
            <a:spLocks noGrp="1"/>
          </p:cNvSpPr>
          <p:nvPr>
            <p:ph type="dt" sz="half" idx="10"/>
          </p:nvPr>
        </p:nvSpPr>
        <p:spPr/>
        <p:txBody>
          <a:bodyPr/>
          <a:lstStyle/>
          <a:p>
            <a:fld id="{5318144D-7D9E-4210-99DF-18908383FF2A}"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100</a:t>
            </a:fld>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zh-CN" dirty="0"/>
              <a:t>期货与期权的比较</a:t>
            </a:r>
            <a:endParaRPr lang="zh-CN" altLang="en-US" dirty="0"/>
          </a:p>
        </p:txBody>
      </p:sp>
      <p:sp>
        <p:nvSpPr>
          <p:cNvPr id="3" name="内容占位符 2"/>
          <p:cNvSpPr>
            <a:spLocks noGrp="1"/>
          </p:cNvSpPr>
          <p:nvPr>
            <p:ph idx="1"/>
          </p:nvPr>
        </p:nvSpPr>
        <p:spPr>
          <a:xfrm>
            <a:off x="208722" y="2246777"/>
            <a:ext cx="8676861" cy="4512838"/>
          </a:xfrm>
        </p:spPr>
        <p:txBody>
          <a:bodyPr>
            <a:normAutofit fontScale="92500" lnSpcReduction="10000"/>
          </a:bodyPr>
          <a:lstStyle/>
          <a:p>
            <a:r>
              <a:rPr lang="zh-CN" altLang="zh-CN" dirty="0"/>
              <a:t>人们利用期货进行套期保值，实际上就是通过期货交易来抵消对称性风险。也就是说，人们通过期货交易可避免因价格发生不利变动而造成的损失，但为了达到这一目的，人们也必须放弃因价格发生有利变动而带来的利益。</a:t>
            </a:r>
          </a:p>
          <a:p>
            <a:r>
              <a:rPr lang="zh-CN" altLang="zh-CN" dirty="0"/>
              <a:t>与期货的套期保值不同，人们利用期权进行套期保值，实际上是将对称性风险转化为不对称性风险（</a:t>
            </a:r>
            <a:r>
              <a:rPr lang="en-US" altLang="zh-CN" dirty="0"/>
              <a:t>asymmetric risk</a:t>
            </a:r>
            <a:r>
              <a:rPr lang="zh-CN" altLang="zh-CN" dirty="0"/>
              <a:t>）。也就是说，在利用期权进行套期保值时，若价格发生不利的变动，则套期保值者可通过执行期权而避免损失；反之，若价格发生有利的变动，则套期保值者又可通过放弃期权来保护利益。因此，人们通过期权交易，既可避免价格的不利变动所造成的损失，又可在相当程度上保住价格的有利变动而带来的利益。</a:t>
            </a:r>
          </a:p>
        </p:txBody>
      </p:sp>
      <p:sp>
        <p:nvSpPr>
          <p:cNvPr id="4" name="日期占位符 3"/>
          <p:cNvSpPr>
            <a:spLocks noGrp="1"/>
          </p:cNvSpPr>
          <p:nvPr>
            <p:ph type="dt" sz="half" idx="10"/>
          </p:nvPr>
        </p:nvSpPr>
        <p:spPr/>
        <p:txBody>
          <a:bodyPr/>
          <a:lstStyle/>
          <a:p>
            <a:fld id="{2FD422EE-4EEF-4EB4-AB5B-5AB4B9E87B06}"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101</a:t>
            </a:fld>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期货与期权的比较</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人们通过期货或期权进行套期保值，其主要目的只是为了保值，而不是为了获利。如从保值的角度来说，期货通常比期权更为有效，也更为便宜。 </a:t>
            </a:r>
            <a:endParaRPr lang="zh-CN" altLang="en-US" dirty="0"/>
          </a:p>
          <a:p>
            <a:r>
              <a:rPr lang="zh-CN" altLang="zh-CN" dirty="0"/>
              <a:t>人们在期权交易中要真正做到既保值，又获利，事实上也绝非易事。 </a:t>
            </a:r>
            <a:endParaRPr lang="zh-CN" altLang="en-US" dirty="0"/>
          </a:p>
        </p:txBody>
      </p:sp>
      <p:sp>
        <p:nvSpPr>
          <p:cNvPr id="4" name="日期占位符 3"/>
          <p:cNvSpPr>
            <a:spLocks noGrp="1"/>
          </p:cNvSpPr>
          <p:nvPr>
            <p:ph type="dt" sz="half" idx="10"/>
          </p:nvPr>
        </p:nvSpPr>
        <p:spPr/>
        <p:txBody>
          <a:bodyPr/>
          <a:lstStyle/>
          <a:p>
            <a:fld id="{0EAEA68E-EAC2-41D4-9701-051964B39D2A}"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102</a:t>
            </a:fld>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二、期货与</a:t>
            </a:r>
            <a:r>
              <a:rPr lang="zh-CN" altLang="zh-CN"/>
              <a:t>期权的选择</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631704567"/>
              </p:ext>
            </p:extLst>
          </p:nvPr>
        </p:nvGraphicFramePr>
        <p:xfrm>
          <a:off x="208722" y="2246777"/>
          <a:ext cx="8676861" cy="4478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24C08DBA-D397-4FE6-BA91-E51C61E2C5D7}"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103</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多头看跌期权到期日盈亏图 </a:t>
            </a:r>
            <a:endParaRPr lang="zh-CN" altLang="en-US" dirty="0"/>
          </a:p>
        </p:txBody>
      </p:sp>
      <p:pic>
        <p:nvPicPr>
          <p:cNvPr id="1028" name="图片 12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1169" y="2089551"/>
            <a:ext cx="6146157" cy="4614723"/>
          </a:xfrm>
          <a:prstGeom prst="rect">
            <a:avLst/>
          </a:prstGeom>
          <a:noFill/>
          <a:extLst>
            <a:ext uri="{909E8E84-426E-40DD-AFC4-6F175D3DCCD1}">
              <a14:hiddenFill xmlns:a14="http://schemas.microsoft.com/office/drawing/2010/main" xmlns="">
                <a:solidFill>
                  <a:srgbClr val="FFFFFF"/>
                </a:solidFill>
              </a14:hiddenFill>
            </a:ext>
          </a:extLst>
        </p:spPr>
      </p:pic>
      <p:sp>
        <p:nvSpPr>
          <p:cNvPr id="3" name="日期占位符 2"/>
          <p:cNvSpPr>
            <a:spLocks noGrp="1"/>
          </p:cNvSpPr>
          <p:nvPr>
            <p:ph type="dt" sz="half" idx="10"/>
          </p:nvPr>
        </p:nvSpPr>
        <p:spPr/>
        <p:txBody>
          <a:bodyPr/>
          <a:lstStyle/>
          <a:p>
            <a:fld id="{25DC01DB-8330-46D8-B99C-97109D22A13C}" type="datetime1">
              <a:rPr lang="en-US" altLang="zh-CN" smtClean="0"/>
              <a:pPr/>
              <a:t>5/10/2019</a:t>
            </a:fld>
            <a:endParaRPr lang="en-US" dirty="0"/>
          </a:p>
        </p:txBody>
      </p:sp>
      <p:sp>
        <p:nvSpPr>
          <p:cNvPr id="4" name="页脚占位符 3"/>
          <p:cNvSpPr>
            <a:spLocks noGrp="1"/>
          </p:cNvSpPr>
          <p:nvPr>
            <p:ph type="ftr" sz="quarter" idx="11"/>
          </p:nvPr>
        </p:nvSpPr>
        <p:spPr/>
        <p:txBody>
          <a:bodyPr/>
          <a:lstStyle/>
          <a:p>
            <a:r>
              <a:rPr lang="zh-CN" altLang="en-US"/>
              <a:t>第十一章  期权的交易策略</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四、空头看跌期权</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对投资者来说，空头看跌期权的目的是通过收取的期权费来获利。投资者能否获得这一收益，取决于他对期权标的物的市场价格的预测是否正确。</a:t>
            </a:r>
            <a:endParaRPr lang="zh-CN" altLang="en-US" dirty="0"/>
          </a:p>
          <a:p>
            <a:r>
              <a:rPr lang="zh-CN" altLang="zh-CN" dirty="0"/>
              <a:t>从获取利润的角度来讲，投资者空头看跌期权与空头看涨期权是一样的，其最大利润是他们所收取的期权费。所以对投资者来说，其空头看跌期权的最大利润也是有限且已知的。但是从产生亏损的角度来说，则因卖出看跌期权与买进看跌期权在盈亏方</a:t>
            </a:r>
            <a:r>
              <a:rPr lang="zh-CN" altLang="en-US" dirty="0"/>
              <a:t>面</a:t>
            </a:r>
            <a:r>
              <a:rPr lang="zh-CN" altLang="zh-CN" dirty="0"/>
              <a:t>的对称性，投资者的最大损失便是协定价格与期权费之差。</a:t>
            </a:r>
          </a:p>
        </p:txBody>
      </p:sp>
      <p:sp>
        <p:nvSpPr>
          <p:cNvPr id="4" name="日期占位符 3"/>
          <p:cNvSpPr>
            <a:spLocks noGrp="1"/>
          </p:cNvSpPr>
          <p:nvPr>
            <p:ph type="dt" sz="half" idx="10"/>
          </p:nvPr>
        </p:nvSpPr>
        <p:spPr/>
        <p:txBody>
          <a:bodyPr/>
          <a:lstStyle/>
          <a:p>
            <a:fld id="{0D1EB828-61AF-449E-B83A-4E9E1C7B5928}"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空头看跌期权到期日盈亏图 </a:t>
            </a:r>
            <a:endParaRPr kumimoji="1" lang="zh-CN" altLang="en-US" dirty="0"/>
          </a:p>
        </p:txBody>
      </p:sp>
      <p:pic>
        <p:nvPicPr>
          <p:cNvPr id="4" name="内容占位符 3"/>
          <p:cNvPicPr>
            <a:picLocks noGrp="1"/>
          </p:cNvPicPr>
          <p:nvPr>
            <p:ph idx="1"/>
          </p:nvPr>
        </p:nvPicPr>
        <p:blipFill>
          <a:blip r:embed="rId2"/>
          <a:srcRect/>
          <a:stretch>
            <a:fillRect/>
          </a:stretch>
        </p:blipFill>
        <p:spPr bwMode="auto">
          <a:xfrm>
            <a:off x="1367499" y="1984354"/>
            <a:ext cx="6060673" cy="4705813"/>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0B9C793A-2F3A-4A8B-B033-EE0CC6D11252}"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13</a:t>
            </a:fld>
            <a:endParaRPr lang="en-US" dirty="0"/>
          </a:p>
        </p:txBody>
      </p:sp>
    </p:spTree>
    <p:extLst>
      <p:ext uri="{BB962C8B-B14F-4D97-AF65-F5344CB8AC3E}">
        <p14:creationId xmlns:p14="http://schemas.microsoft.com/office/powerpoint/2010/main" xmlns="" val="13780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看</a:t>
            </a:r>
            <a:r>
              <a:rPr lang="zh-CN" altLang="en-US" sz="3200" dirty="0"/>
              <a:t>跌</a:t>
            </a:r>
            <a:r>
              <a:rPr lang="zh-CN" altLang="zh-CN" sz="3200" dirty="0"/>
              <a:t>期权</a:t>
            </a:r>
            <a:r>
              <a:rPr lang="zh-CN" altLang="en-US" sz="3200" dirty="0"/>
              <a:t>的多</a:t>
            </a:r>
            <a:r>
              <a:rPr lang="zh-CN" altLang="zh-CN" sz="3200" dirty="0"/>
              <a:t>空</a:t>
            </a:r>
            <a:r>
              <a:rPr lang="zh-CN" altLang="en-US" sz="3200" dirty="0"/>
              <a:t>双方</a:t>
            </a:r>
            <a:r>
              <a:rPr lang="zh-CN" altLang="zh-CN" sz="3200" dirty="0"/>
              <a:t>到期日盈亏图 </a:t>
            </a:r>
            <a:endParaRPr kumimoji="1" lang="zh-CN" altLang="en-US" sz="3200" dirty="0"/>
          </a:p>
        </p:txBody>
      </p:sp>
      <p:pic>
        <p:nvPicPr>
          <p:cNvPr id="4" name="内容占位符 3"/>
          <p:cNvPicPr>
            <a:picLocks noGrp="1"/>
          </p:cNvPicPr>
          <p:nvPr>
            <p:ph idx="1"/>
          </p:nvPr>
        </p:nvPicPr>
        <p:blipFill>
          <a:blip r:embed="rId2"/>
          <a:srcRect/>
          <a:stretch>
            <a:fillRect/>
          </a:stretch>
        </p:blipFill>
        <p:spPr bwMode="auto">
          <a:xfrm>
            <a:off x="1240178" y="2007504"/>
            <a:ext cx="6352813" cy="4850496"/>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E2564ABE-A794-484F-8D02-0CBD0E43E5A0}"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14</a:t>
            </a:fld>
            <a:endParaRPr lang="en-US" dirty="0"/>
          </a:p>
        </p:txBody>
      </p:sp>
    </p:spTree>
    <p:extLst>
      <p:ext uri="{BB962C8B-B14F-4D97-AF65-F5344CB8AC3E}">
        <p14:creationId xmlns:p14="http://schemas.microsoft.com/office/powerpoint/2010/main" xmlns="" val="42999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期权交易的四种基本策略总结 </a:t>
            </a:r>
            <a:endParaRPr kumimoji="1" lang="zh-CN" altLang="en-US" dirty="0"/>
          </a:p>
        </p:txBody>
      </p:sp>
      <p:pic>
        <p:nvPicPr>
          <p:cNvPr id="43" name="图片 4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3929" y="2693204"/>
            <a:ext cx="7708739" cy="2529586"/>
          </a:xfrm>
          <a:prstGeom prst="rect">
            <a:avLst/>
          </a:prstGeom>
        </p:spPr>
      </p:pic>
      <p:sp>
        <p:nvSpPr>
          <p:cNvPr id="3" name="日期占位符 2"/>
          <p:cNvSpPr>
            <a:spLocks noGrp="1"/>
          </p:cNvSpPr>
          <p:nvPr>
            <p:ph type="dt" sz="half" idx="10"/>
          </p:nvPr>
        </p:nvSpPr>
        <p:spPr/>
        <p:txBody>
          <a:bodyPr/>
          <a:lstStyle/>
          <a:p>
            <a:fld id="{996342A2-E08C-454A-9324-6923B8E22671}" type="datetime1">
              <a:rPr lang="en-US" altLang="zh-CN" smtClean="0"/>
              <a:pPr/>
              <a:t>5/10/2019</a:t>
            </a:fld>
            <a:endParaRPr lang="en-US" dirty="0"/>
          </a:p>
        </p:txBody>
      </p:sp>
      <p:sp>
        <p:nvSpPr>
          <p:cNvPr id="4" name="页脚占位符 3"/>
          <p:cNvSpPr>
            <a:spLocks noGrp="1"/>
          </p:cNvSpPr>
          <p:nvPr>
            <p:ph type="ftr" sz="quarter" idx="11"/>
          </p:nvPr>
        </p:nvSpPr>
        <p:spPr/>
        <p:txBody>
          <a:bodyPr/>
          <a:lstStyle/>
          <a:p>
            <a:r>
              <a:rPr lang="zh-CN" altLang="en-US"/>
              <a:t>第十一章  期权的交易策略</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15</a:t>
            </a:fld>
            <a:endParaRPr lang="en-US" dirty="0"/>
          </a:p>
        </p:txBody>
      </p:sp>
    </p:spTree>
    <p:extLst>
      <p:ext uri="{BB962C8B-B14F-4D97-AF65-F5344CB8AC3E}">
        <p14:creationId xmlns:p14="http://schemas.microsoft.com/office/powerpoint/2010/main" xmlns="" val="982906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第二节  期权的投机交易</a:t>
            </a:r>
            <a:endParaRPr lang="zh-CN" altLang="en-US" dirty="0"/>
          </a:p>
        </p:txBody>
      </p:sp>
      <p:sp>
        <p:nvSpPr>
          <p:cNvPr id="3" name="内容占位符 2"/>
          <p:cNvSpPr>
            <a:spLocks noGrp="1"/>
          </p:cNvSpPr>
          <p:nvPr>
            <p:ph idx="1"/>
          </p:nvPr>
        </p:nvSpPr>
        <p:spPr/>
        <p:txBody>
          <a:bodyPr/>
          <a:lstStyle/>
          <a:p>
            <a:r>
              <a:rPr lang="zh-CN" altLang="zh-CN" b="1" dirty="0"/>
              <a:t>多头投机</a:t>
            </a:r>
          </a:p>
          <a:p>
            <a:pPr marL="228600" marR="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zh-CN" altLang="zh-CN" sz="2400" b="1" kern="1200" dirty="0">
                <a:solidFill>
                  <a:schemeClr val="tx1"/>
                </a:solidFill>
                <a:effectLst/>
                <a:latin typeface="+mn-lt"/>
                <a:ea typeface="+mn-ea"/>
                <a:cs typeface="+mn-cs"/>
              </a:rPr>
              <a:t>空头投机</a:t>
            </a:r>
          </a:p>
          <a:p>
            <a:r>
              <a:rPr lang="zh-CN" altLang="zh-CN" b="1" dirty="0"/>
              <a:t>期权投机应注意的问题</a:t>
            </a:r>
          </a:p>
          <a:p>
            <a:endParaRPr lang="zh-CN" altLang="en-US" dirty="0"/>
          </a:p>
        </p:txBody>
      </p:sp>
      <p:sp>
        <p:nvSpPr>
          <p:cNvPr id="4" name="日期占位符 3"/>
          <p:cNvSpPr>
            <a:spLocks noGrp="1"/>
          </p:cNvSpPr>
          <p:nvPr>
            <p:ph type="dt" sz="half" idx="10"/>
          </p:nvPr>
        </p:nvSpPr>
        <p:spPr/>
        <p:txBody>
          <a:bodyPr/>
          <a:lstStyle/>
          <a:p>
            <a:fld id="{D67D8CA5-4D74-4896-9078-8F99666E6B2B}"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一、多头投机</a:t>
            </a:r>
            <a:endParaRPr kumimoji="1" lang="zh-CN" altLang="en-US" dirty="0"/>
          </a:p>
        </p:txBody>
      </p:sp>
      <p:sp>
        <p:nvSpPr>
          <p:cNvPr id="3" name="内容占位符 2"/>
          <p:cNvSpPr>
            <a:spLocks noGrp="1"/>
          </p:cNvSpPr>
          <p:nvPr>
            <p:ph idx="1"/>
          </p:nvPr>
        </p:nvSpPr>
        <p:spPr>
          <a:xfrm>
            <a:off x="208722" y="2246776"/>
            <a:ext cx="8676861" cy="4489689"/>
          </a:xfrm>
        </p:spPr>
        <p:txBody>
          <a:bodyPr>
            <a:normAutofit/>
          </a:bodyPr>
          <a:lstStyle/>
          <a:p>
            <a:r>
              <a:rPr lang="zh-CN" altLang="zh-CN" b="1" dirty="0"/>
              <a:t>多头看涨期权投机</a:t>
            </a:r>
          </a:p>
          <a:p>
            <a:pPr lvl="1"/>
            <a:r>
              <a:rPr lang="zh-CN" altLang="zh-CN" dirty="0"/>
              <a:t>多头看涨期权的投机者相信标的物价格会大幅上涨，以使他在合约到期时以较低的协定价格买入标的物行权，从而在交易中获利；或者利用标的物价格上涨带来的看涨期权价格的上涨，将手中的看涨期权以高价卖出而获利。</a:t>
            </a:r>
          </a:p>
          <a:p>
            <a:r>
              <a:rPr lang="zh-CN" altLang="zh-CN" b="1" dirty="0"/>
              <a:t>多头看跌期权投机</a:t>
            </a:r>
          </a:p>
          <a:p>
            <a:pPr lvl="1"/>
            <a:r>
              <a:rPr lang="zh-CN" altLang="zh-CN" dirty="0"/>
              <a:t>多头看跌期权的投机者相信标的物价格会大幅下跌，以使他在合约到期时以较高的协定价格卖出标的物行权，从而在交易中获利；或者利用标的物价格</a:t>
            </a:r>
            <a:r>
              <a:rPr lang="zh-CN" altLang="en-US" dirty="0"/>
              <a:t>下跌</a:t>
            </a:r>
            <a:r>
              <a:rPr lang="zh-CN" altLang="zh-CN" dirty="0"/>
              <a:t>带来的看</a:t>
            </a:r>
            <a:r>
              <a:rPr lang="zh-CN" altLang="en-US" dirty="0"/>
              <a:t>跌</a:t>
            </a:r>
            <a:r>
              <a:rPr lang="zh-CN" altLang="zh-CN" dirty="0"/>
              <a:t>期权价格的上涨，将手中的看</a:t>
            </a:r>
            <a:r>
              <a:rPr lang="zh-CN" altLang="en-US" dirty="0"/>
              <a:t>跌</a:t>
            </a:r>
            <a:r>
              <a:rPr lang="zh-CN" altLang="zh-CN" dirty="0"/>
              <a:t>期权以高价卖出而获利。</a:t>
            </a:r>
            <a:endParaRPr lang="zh-CN" altLang="zh-CN" b="1" dirty="0"/>
          </a:p>
        </p:txBody>
      </p:sp>
      <p:sp>
        <p:nvSpPr>
          <p:cNvPr id="4" name="日期占位符 3"/>
          <p:cNvSpPr>
            <a:spLocks noGrp="1"/>
          </p:cNvSpPr>
          <p:nvPr>
            <p:ph type="dt" sz="half" idx="10"/>
          </p:nvPr>
        </p:nvSpPr>
        <p:spPr/>
        <p:txBody>
          <a:bodyPr/>
          <a:lstStyle/>
          <a:p>
            <a:fld id="{CC2579F3-4E15-44C4-A593-6A799AA6E719}"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17</a:t>
            </a:fld>
            <a:endParaRPr lang="en-US" dirty="0"/>
          </a:p>
        </p:txBody>
      </p:sp>
    </p:spTree>
    <p:extLst>
      <p:ext uri="{BB962C8B-B14F-4D97-AF65-F5344CB8AC3E}">
        <p14:creationId xmlns:p14="http://schemas.microsoft.com/office/powerpoint/2010/main" xmlns="" val="13549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二、空头投机</a:t>
            </a:r>
            <a:endParaRPr kumimoji="1" lang="zh-CN" altLang="en-US" dirty="0"/>
          </a:p>
        </p:txBody>
      </p:sp>
      <p:sp>
        <p:nvSpPr>
          <p:cNvPr id="3" name="内容占位符 2"/>
          <p:cNvSpPr>
            <a:spLocks noGrp="1"/>
          </p:cNvSpPr>
          <p:nvPr>
            <p:ph idx="1"/>
          </p:nvPr>
        </p:nvSpPr>
        <p:spPr>
          <a:xfrm>
            <a:off x="208722" y="2246776"/>
            <a:ext cx="8676861" cy="4362367"/>
          </a:xfrm>
        </p:spPr>
        <p:txBody>
          <a:bodyPr>
            <a:normAutofit/>
          </a:bodyPr>
          <a:lstStyle/>
          <a:p>
            <a:r>
              <a:rPr lang="zh-CN" altLang="zh-CN" b="1" dirty="0"/>
              <a:t>空头看涨期权投机</a:t>
            </a:r>
          </a:p>
          <a:p>
            <a:pPr lvl="1"/>
            <a:r>
              <a:rPr lang="zh-CN" altLang="zh-CN" dirty="0"/>
              <a:t>空头看涨期权的投机者相信标的物价格会大幅下跌，以使看涨期权无法行权，从而在交易中稳赚期权费收入；或者利用标的物价格下跌带来的看涨期权价格的下跌，将手中的空头头寸以多头平仓的方式获利。</a:t>
            </a:r>
            <a:endParaRPr lang="zh-CN" altLang="en-US" dirty="0"/>
          </a:p>
          <a:p>
            <a:r>
              <a:rPr lang="zh-CN" altLang="zh-CN" b="1" dirty="0"/>
              <a:t>空头看跌期权投机</a:t>
            </a:r>
          </a:p>
          <a:p>
            <a:pPr lvl="1"/>
            <a:r>
              <a:rPr lang="zh-CN" altLang="zh-CN" dirty="0"/>
              <a:t>空头看跌期权的投机者相信标的物价格会大幅上涨，以使看跌期权无法行权，从而在交易中稳赚期权费收入；或者利用标的物价格上涨带来的看跌期权价格的下跌，将手中的空头头寸以多头平仓的方式获利。</a:t>
            </a:r>
            <a:endParaRPr kumimoji="1" lang="zh-CN" altLang="en-US" dirty="0"/>
          </a:p>
        </p:txBody>
      </p:sp>
      <p:sp>
        <p:nvSpPr>
          <p:cNvPr id="4" name="日期占位符 3"/>
          <p:cNvSpPr>
            <a:spLocks noGrp="1"/>
          </p:cNvSpPr>
          <p:nvPr>
            <p:ph type="dt" sz="half" idx="10"/>
          </p:nvPr>
        </p:nvSpPr>
        <p:spPr/>
        <p:txBody>
          <a:bodyPr/>
          <a:lstStyle/>
          <a:p>
            <a:fld id="{A6B64B21-F3D9-4468-A5A2-505B328FBF8C}"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18</a:t>
            </a:fld>
            <a:endParaRPr lang="en-US" dirty="0"/>
          </a:p>
        </p:txBody>
      </p:sp>
    </p:spTree>
    <p:extLst>
      <p:ext uri="{BB962C8B-B14F-4D97-AF65-F5344CB8AC3E}">
        <p14:creationId xmlns:p14="http://schemas.microsoft.com/office/powerpoint/2010/main" xmlns="" val="511702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三、期权投机应注意的问题</a:t>
            </a:r>
            <a:endParaRPr kumimoji="1" lang="zh-CN" altLang="en-US" dirty="0"/>
          </a:p>
        </p:txBody>
      </p:sp>
      <p:sp>
        <p:nvSpPr>
          <p:cNvPr id="3" name="内容占位符 2"/>
          <p:cNvSpPr>
            <a:spLocks noGrp="1"/>
          </p:cNvSpPr>
          <p:nvPr>
            <p:ph idx="1"/>
          </p:nvPr>
        </p:nvSpPr>
        <p:spPr/>
        <p:txBody>
          <a:bodyPr/>
          <a:lstStyle/>
          <a:p>
            <a:r>
              <a:rPr lang="zh-CN" altLang="zh-CN" dirty="0"/>
              <a:t>选择交易活跃的合约</a:t>
            </a:r>
          </a:p>
          <a:p>
            <a:r>
              <a:rPr lang="zh-CN" altLang="zh-CN" dirty="0"/>
              <a:t>看对方向再交易</a:t>
            </a:r>
          </a:p>
          <a:p>
            <a:r>
              <a:rPr lang="zh-CN" altLang="zh-CN" dirty="0"/>
              <a:t>谨慎买入深度实值期权、深度虚值期权</a:t>
            </a:r>
            <a:endParaRPr lang="zh-CN" altLang="en-US" dirty="0"/>
          </a:p>
          <a:p>
            <a:r>
              <a:rPr lang="zh-CN" altLang="zh-CN" dirty="0"/>
              <a:t>对标的资产价格进行务实的分析</a:t>
            </a:r>
          </a:p>
          <a:p>
            <a:r>
              <a:rPr lang="zh-CN" altLang="zh-CN" dirty="0"/>
              <a:t>注意波动率的变化</a:t>
            </a:r>
            <a:endParaRPr lang="zh-CN" altLang="en-US" dirty="0"/>
          </a:p>
          <a:p>
            <a:r>
              <a:rPr lang="zh-CN" altLang="zh-CN" dirty="0"/>
              <a:t>注意到期时间的影响 </a:t>
            </a:r>
          </a:p>
        </p:txBody>
      </p:sp>
      <p:sp>
        <p:nvSpPr>
          <p:cNvPr id="4" name="日期占位符 3"/>
          <p:cNvSpPr>
            <a:spLocks noGrp="1"/>
          </p:cNvSpPr>
          <p:nvPr>
            <p:ph type="dt" sz="half" idx="10"/>
          </p:nvPr>
        </p:nvSpPr>
        <p:spPr/>
        <p:txBody>
          <a:bodyPr/>
          <a:lstStyle/>
          <a:p>
            <a:fld id="{3D3EC6BF-9061-4278-B0A4-38F46D1A16C0}"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19</a:t>
            </a:fld>
            <a:endParaRPr lang="en-US" dirty="0"/>
          </a:p>
        </p:txBody>
      </p:sp>
    </p:spTree>
    <p:extLst>
      <p:ext uri="{BB962C8B-B14F-4D97-AF65-F5344CB8AC3E}">
        <p14:creationId xmlns:p14="http://schemas.microsoft.com/office/powerpoint/2010/main" xmlns="" val="208442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zh-CN" b="1" dirty="0"/>
              <a:t>期权的基本交易策略</a:t>
            </a:r>
          </a:p>
          <a:p>
            <a:pPr marL="228600" marR="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zh-CN" altLang="zh-CN" sz="2400" b="1" kern="1200" dirty="0">
                <a:solidFill>
                  <a:schemeClr val="tx1"/>
                </a:solidFill>
                <a:effectLst/>
                <a:latin typeface="+mn-lt"/>
                <a:ea typeface="+mn-ea"/>
                <a:cs typeface="+mn-cs"/>
              </a:rPr>
              <a:t>期权的投机交易</a:t>
            </a:r>
            <a:endParaRPr lang="zh-CN" altLang="en-US" sz="2400" b="1" kern="1200" dirty="0">
              <a:solidFill>
                <a:schemeClr val="tx1"/>
              </a:solidFill>
              <a:effectLst/>
              <a:latin typeface="+mn-lt"/>
              <a:ea typeface="+mn-ea"/>
              <a:cs typeface="+mn-cs"/>
            </a:endParaRPr>
          </a:p>
          <a:p>
            <a:r>
              <a:rPr lang="zh-CN" altLang="zh-CN" b="1" dirty="0"/>
              <a:t>期权的套利交易</a:t>
            </a:r>
          </a:p>
          <a:p>
            <a:pPr marL="228600" marR="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zh-CN" altLang="zh-CN" sz="2400" b="1" kern="1200" dirty="0">
                <a:solidFill>
                  <a:schemeClr val="tx1"/>
                </a:solidFill>
                <a:effectLst/>
                <a:latin typeface="+mn-lt"/>
                <a:ea typeface="+mn-ea"/>
                <a:cs typeface="+mn-cs"/>
              </a:rPr>
              <a:t>期权的套期保值交易</a:t>
            </a:r>
          </a:p>
          <a:p>
            <a:r>
              <a:rPr lang="zh-CN" altLang="zh-CN" b="1" dirty="0"/>
              <a:t>期货与期权的比较与选择</a:t>
            </a:r>
          </a:p>
        </p:txBody>
      </p:sp>
      <p:sp>
        <p:nvSpPr>
          <p:cNvPr id="4" name="日期占位符 3"/>
          <p:cNvSpPr>
            <a:spLocks noGrp="1"/>
          </p:cNvSpPr>
          <p:nvPr>
            <p:ph type="dt" sz="half" idx="10"/>
          </p:nvPr>
        </p:nvSpPr>
        <p:spPr/>
        <p:txBody>
          <a:bodyPr/>
          <a:lstStyle/>
          <a:p>
            <a:fld id="{B745DE63-6890-47B6-A085-81A45F52CE15}"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xmlns=""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第三节  期权的套利交易</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485560280"/>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7B8D16E8-05E3-4F87-8785-65A16277AD14}"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一、期权的价差交易策略</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价差交易策略，通常被简称为价差（spread），是指投资者在期权市场上买进一种期权，而同时又卖出另一种期权以赚取其中的价差收益的交易行为。 </a:t>
            </a:r>
            <a:endParaRPr lang="zh-CN" altLang="en-US" dirty="0"/>
          </a:p>
          <a:p>
            <a:r>
              <a:rPr lang="zh-CN" altLang="zh-CN" dirty="0"/>
              <a:t>两个基本类型的期权分别称为期权的两个大类（class）。在每一个大类中（无论是看涨期权，还是看跌期权），凡到期日相同或协定价格相同的各种期权均可合称为一个期权系列（options series）。</a:t>
            </a:r>
          </a:p>
          <a:p>
            <a:r>
              <a:rPr lang="zh-CN" altLang="zh-CN" dirty="0"/>
              <a:t>在每一大类中，凡是到期日相同而协定价格不同的各种期权，可称之为一个垂直系列（vertical series）的期权；凡是协定价格相同但到期日不同的各种期权，可称之为一个水平系列（horizontal series）的期权。</a:t>
            </a:r>
          </a:p>
        </p:txBody>
      </p:sp>
      <p:sp>
        <p:nvSpPr>
          <p:cNvPr id="4" name="日期占位符 3"/>
          <p:cNvSpPr>
            <a:spLocks noGrp="1"/>
          </p:cNvSpPr>
          <p:nvPr>
            <p:ph type="dt" sz="half" idx="10"/>
          </p:nvPr>
        </p:nvSpPr>
        <p:spPr/>
        <p:txBody>
          <a:bodyPr/>
          <a:lstStyle/>
          <a:p>
            <a:fld id="{1A217C25-3A6D-43C8-9AA4-0204485CCFDE}"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21</a:t>
            </a:fld>
            <a:endParaRPr lang="en-US" dirty="0"/>
          </a:p>
        </p:txBody>
      </p:sp>
    </p:spTree>
    <p:extLst>
      <p:ext uri="{BB962C8B-B14F-4D97-AF65-F5344CB8AC3E}">
        <p14:creationId xmlns:p14="http://schemas.microsoft.com/office/powerpoint/2010/main" xmlns="" val="1937477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期权的价差</a:t>
            </a:r>
            <a:endParaRPr lang="zh-CN" altLang="en-US" dirty="0"/>
          </a:p>
        </p:txBody>
      </p:sp>
      <p:sp>
        <p:nvSpPr>
          <p:cNvPr id="3" name="内容占位符 2"/>
          <p:cNvSpPr>
            <a:spLocks noGrp="1"/>
          </p:cNvSpPr>
          <p:nvPr>
            <p:ph idx="1"/>
          </p:nvPr>
        </p:nvSpPr>
        <p:spPr/>
        <p:txBody>
          <a:bodyPr/>
          <a:lstStyle/>
          <a:p>
            <a:r>
              <a:rPr lang="zh-CN" altLang="zh-CN" dirty="0"/>
              <a:t>在期权的价差交易中，如果投资者所买进和卖出的是同一个垂直系列的期权，则该价差可称之为垂直价差（vertical spread）；如果投资者所买进和卖出的是同一个水平系列的期权，则该价差可称之为水平价差（horizontal spread）。</a:t>
            </a:r>
          </a:p>
          <a:p>
            <a:r>
              <a:rPr lang="zh-CN" altLang="zh-CN" dirty="0"/>
              <a:t>垂直价差与水平价差是价差交易策略的基本形式。除了这两种基本形式之外，价差交易策略还有其他多种比较复杂的形式，如对角价差、蝶状价差、鹰状价差、盒状价差及比率价差等。</a:t>
            </a:r>
            <a:endParaRPr lang="zh-CN" altLang="en-US" dirty="0"/>
          </a:p>
        </p:txBody>
      </p:sp>
      <p:sp>
        <p:nvSpPr>
          <p:cNvPr id="4" name="日期占位符 3"/>
          <p:cNvSpPr>
            <a:spLocks noGrp="1"/>
          </p:cNvSpPr>
          <p:nvPr>
            <p:ph type="dt" sz="half" idx="10"/>
          </p:nvPr>
        </p:nvSpPr>
        <p:spPr/>
        <p:txBody>
          <a:bodyPr/>
          <a:lstStyle/>
          <a:p>
            <a:fld id="{0590F492-31A0-47C7-89E5-46909A44DD27}"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（一）垂直价差</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垂直价差也称</a:t>
            </a:r>
            <a:r>
              <a:rPr lang="zh-CN" altLang="en-US" dirty="0"/>
              <a:t>“</a:t>
            </a:r>
            <a:r>
              <a:rPr lang="zh-CN" altLang="zh-CN" dirty="0"/>
              <a:t>价格价差</a:t>
            </a:r>
            <a:r>
              <a:rPr lang="zh-CN" altLang="en-US" dirty="0"/>
              <a:t>”</a:t>
            </a:r>
            <a:r>
              <a:rPr lang="zh-CN" altLang="zh-CN" dirty="0"/>
              <a:t>或</a:t>
            </a:r>
            <a:r>
              <a:rPr lang="zh-CN" altLang="en-US" dirty="0"/>
              <a:t>“</a:t>
            </a:r>
            <a:r>
              <a:rPr lang="zh-CN" altLang="zh-CN" dirty="0"/>
              <a:t>货币价差</a:t>
            </a:r>
            <a:r>
              <a:rPr lang="zh-CN" altLang="en-US" dirty="0"/>
              <a:t>”</a:t>
            </a:r>
            <a:r>
              <a:rPr lang="zh-CN" altLang="zh-CN" dirty="0"/>
              <a:t>，是指投资者买进一个期权，而同时又卖出一个期权，这两个期权有着相同的标的物和相同的到期日，但有着不同的协定价格。</a:t>
            </a:r>
            <a:endParaRPr lang="zh-CN" altLang="en-US" dirty="0"/>
          </a:p>
          <a:p>
            <a:r>
              <a:rPr lang="zh-CN" altLang="zh-CN" dirty="0"/>
              <a:t>垂直价差有</a:t>
            </a:r>
            <a:r>
              <a:rPr lang="en-US" altLang="zh-CN" dirty="0"/>
              <a:t>“</a:t>
            </a:r>
            <a:r>
              <a:rPr lang="zh-CN" altLang="zh-CN" dirty="0"/>
              <a:t>牛市价差</a:t>
            </a:r>
            <a:r>
              <a:rPr lang="en-US" altLang="zh-CN" dirty="0"/>
              <a:t>”</a:t>
            </a:r>
            <a:r>
              <a:rPr lang="zh-CN" altLang="zh-CN" dirty="0"/>
              <a:t>（</a:t>
            </a:r>
            <a:r>
              <a:rPr lang="en-US" altLang="zh-CN" dirty="0"/>
              <a:t>bull spread</a:t>
            </a:r>
            <a:r>
              <a:rPr lang="zh-CN" altLang="zh-CN" dirty="0"/>
              <a:t>）和</a:t>
            </a:r>
            <a:r>
              <a:rPr lang="en-US" altLang="zh-CN" dirty="0"/>
              <a:t>“</a:t>
            </a:r>
            <a:r>
              <a:rPr lang="zh-CN" altLang="zh-CN" dirty="0"/>
              <a:t>熊市价差</a:t>
            </a:r>
            <a:r>
              <a:rPr lang="en-US" altLang="zh-CN" dirty="0"/>
              <a:t>”</a:t>
            </a:r>
            <a:r>
              <a:rPr lang="zh-CN" altLang="zh-CN" dirty="0"/>
              <a:t>（</a:t>
            </a:r>
            <a:r>
              <a:rPr lang="en-US" altLang="zh-CN" dirty="0"/>
              <a:t>bear spread</a:t>
            </a:r>
            <a:r>
              <a:rPr lang="zh-CN" altLang="zh-CN" dirty="0"/>
              <a:t>）两种基本策略。牛市价差适用于投资者对市场行情温和看涨的场合，而熊市价差则适用于投资者对市场行情温和看跌的场合。 </a:t>
            </a:r>
            <a:endParaRPr lang="zh-CN" altLang="en-US" dirty="0"/>
          </a:p>
          <a:p>
            <a:r>
              <a:rPr lang="zh-CN" altLang="zh-CN" dirty="0"/>
              <a:t>基本的垂直价差可分为四种具体的策略：牛市看涨期权价差、牛市看跌期权价差、熊市看涨期权价差和熊市看跌期权价差。</a:t>
            </a:r>
          </a:p>
        </p:txBody>
      </p:sp>
      <p:sp>
        <p:nvSpPr>
          <p:cNvPr id="4" name="日期占位符 3"/>
          <p:cNvSpPr>
            <a:spLocks noGrp="1"/>
          </p:cNvSpPr>
          <p:nvPr>
            <p:ph type="dt" sz="half" idx="10"/>
          </p:nvPr>
        </p:nvSpPr>
        <p:spPr/>
        <p:txBody>
          <a:bodyPr/>
          <a:lstStyle/>
          <a:p>
            <a:fld id="{49FFAF82-FDAF-40DC-80AD-BFC995E59B5B}"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牛市看涨期权价差</a:t>
            </a:r>
            <a:endParaRPr lang="zh-CN" altLang="en-US" dirty="0"/>
          </a:p>
        </p:txBody>
      </p:sp>
      <p:sp>
        <p:nvSpPr>
          <p:cNvPr id="3" name="内容占位符 2"/>
          <p:cNvSpPr>
            <a:spLocks noGrp="1"/>
          </p:cNvSpPr>
          <p:nvPr>
            <p:ph idx="1"/>
          </p:nvPr>
        </p:nvSpPr>
        <p:spPr/>
        <p:txBody>
          <a:bodyPr/>
          <a:lstStyle/>
          <a:p>
            <a:r>
              <a:rPr lang="zh-CN" altLang="zh-CN" dirty="0"/>
              <a:t>牛市看涨期权价差，是指投资者在买进一个协定价格较低的看涨期权的同时，又卖出一个标的物相同、到期日也相同，但协定价格较高的看涨期权。</a:t>
            </a:r>
            <a:endParaRPr lang="zh-CN" altLang="en-US" dirty="0"/>
          </a:p>
          <a:p>
            <a:r>
              <a:rPr lang="zh-CN" altLang="zh-CN" dirty="0"/>
              <a:t>对看涨期权而言，协定价格较低，则期权费较高；反之，协定价格较高，则期权费较低。所以，在牛市看涨期权价差交易中，投资者所付出的期权费必多于他所收取的期权费，从而发生期权费的净支出。  </a:t>
            </a:r>
            <a:endParaRPr lang="zh-CN" altLang="en-US" dirty="0"/>
          </a:p>
        </p:txBody>
      </p:sp>
      <p:sp>
        <p:nvSpPr>
          <p:cNvPr id="4" name="日期占位符 3"/>
          <p:cNvSpPr>
            <a:spLocks noGrp="1"/>
          </p:cNvSpPr>
          <p:nvPr>
            <p:ph type="dt" sz="half" idx="10"/>
          </p:nvPr>
        </p:nvSpPr>
        <p:spPr/>
        <p:txBody>
          <a:bodyPr/>
          <a:lstStyle/>
          <a:p>
            <a:fld id="{C2A38355-5619-4B48-B846-1F09A8830AA0}"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牛市看涨期权价差的盈亏图 </a:t>
            </a:r>
            <a:endParaRPr lang="zh-CN" altLang="en-US" dirty="0"/>
          </a:p>
        </p:txBody>
      </p:sp>
      <p:pic>
        <p:nvPicPr>
          <p:cNvPr id="4" name="图片 3"/>
          <p:cNvPicPr/>
          <p:nvPr/>
        </p:nvPicPr>
        <p:blipFill>
          <a:blip r:embed="rId2"/>
          <a:srcRect/>
          <a:stretch>
            <a:fillRect/>
          </a:stretch>
        </p:blipFill>
        <p:spPr bwMode="auto">
          <a:xfrm>
            <a:off x="1439613" y="1934692"/>
            <a:ext cx="6431172" cy="5010117"/>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CA53B3DD-00C6-47E5-9AAB-E3AEB552E737}"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牛市看跌期权价差</a:t>
            </a:r>
            <a:endParaRPr lang="zh-CN" altLang="en-US" dirty="0"/>
          </a:p>
        </p:txBody>
      </p:sp>
      <p:sp>
        <p:nvSpPr>
          <p:cNvPr id="3" name="内容占位符 2"/>
          <p:cNvSpPr>
            <a:spLocks noGrp="1"/>
          </p:cNvSpPr>
          <p:nvPr>
            <p:ph idx="1"/>
          </p:nvPr>
        </p:nvSpPr>
        <p:spPr/>
        <p:txBody>
          <a:bodyPr/>
          <a:lstStyle/>
          <a:p>
            <a:r>
              <a:rPr lang="zh-CN" altLang="zh-CN" dirty="0"/>
              <a:t>牛市看跌期权价差，是指投资者在买进一个较低协定价格的看跌期权的同时，又卖出一个标的物相同、到期日也相同，但协定价格较高的看跌期权。</a:t>
            </a:r>
            <a:endParaRPr lang="zh-CN" altLang="en-US" dirty="0"/>
          </a:p>
          <a:p>
            <a:r>
              <a:rPr lang="zh-CN" altLang="zh-CN" dirty="0"/>
              <a:t>对看跌期权来说，协定价格较低，则期权费也较低；协定价格较高，则期权费也较高，所以，在建立牛市看跌期权价差头寸时，投资者所收取的期权费将多于他所支付的期权费，从而发生期权费的净收入</a:t>
            </a:r>
            <a:r>
              <a:rPr lang="zh-CN" altLang="en-US" dirty="0"/>
              <a:t>。</a:t>
            </a:r>
          </a:p>
        </p:txBody>
      </p:sp>
      <p:sp>
        <p:nvSpPr>
          <p:cNvPr id="4" name="日期占位符 3"/>
          <p:cNvSpPr>
            <a:spLocks noGrp="1"/>
          </p:cNvSpPr>
          <p:nvPr>
            <p:ph type="dt" sz="half" idx="10"/>
          </p:nvPr>
        </p:nvSpPr>
        <p:spPr/>
        <p:txBody>
          <a:bodyPr/>
          <a:lstStyle/>
          <a:p>
            <a:fld id="{73B867E4-E37E-4FD8-938B-0D9C06A5479B}"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牛市看跌期权价差的盈亏图 </a:t>
            </a:r>
            <a:endParaRPr lang="zh-CN" altLang="en-US" dirty="0"/>
          </a:p>
        </p:txBody>
      </p:sp>
      <p:pic>
        <p:nvPicPr>
          <p:cNvPr id="4" name="图片 3"/>
          <p:cNvPicPr/>
          <p:nvPr/>
        </p:nvPicPr>
        <p:blipFill>
          <a:blip r:embed="rId2"/>
          <a:srcRect/>
          <a:stretch>
            <a:fillRect/>
          </a:stretch>
        </p:blipFill>
        <p:spPr bwMode="auto">
          <a:xfrm>
            <a:off x="1501902" y="1931980"/>
            <a:ext cx="6530927" cy="5012830"/>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45AC8641-80A2-4397-8F54-F6A520AA8C70}"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熊市看涨期权价差</a:t>
            </a:r>
            <a:endParaRPr lang="zh-CN" altLang="en-US" dirty="0"/>
          </a:p>
        </p:txBody>
      </p:sp>
      <p:sp>
        <p:nvSpPr>
          <p:cNvPr id="3" name="内容占位符 2"/>
          <p:cNvSpPr>
            <a:spLocks noGrp="1"/>
          </p:cNvSpPr>
          <p:nvPr>
            <p:ph idx="1"/>
          </p:nvPr>
        </p:nvSpPr>
        <p:spPr/>
        <p:txBody>
          <a:bodyPr/>
          <a:lstStyle/>
          <a:p>
            <a:r>
              <a:rPr lang="zh-CN" altLang="zh-CN" dirty="0"/>
              <a:t>熊市看涨期权价差，是指投资者在买进一个协定价格较高的看涨期权的同时，又卖出一个标的物相同、到期日也相同，但协定价格较低的看涨期权。投资者之所以建立这一价差交易头寸，是因为他对市场行情看跌。</a:t>
            </a:r>
            <a:endParaRPr lang="zh-CN" altLang="en-US" dirty="0"/>
          </a:p>
          <a:p>
            <a:r>
              <a:rPr lang="zh-CN" altLang="zh-CN" dirty="0"/>
              <a:t>由于看涨期权的期权费与协定价格负相关，因此，在建立熊市看涨期权价差头寸时，投资者所收取的期权费将多于他所支付的期权费，从而形成期权费的期初净收入。 </a:t>
            </a:r>
          </a:p>
          <a:p>
            <a:endParaRPr lang="zh-CN" altLang="en-US" dirty="0"/>
          </a:p>
        </p:txBody>
      </p:sp>
      <p:sp>
        <p:nvSpPr>
          <p:cNvPr id="4" name="日期占位符 3"/>
          <p:cNvSpPr>
            <a:spLocks noGrp="1"/>
          </p:cNvSpPr>
          <p:nvPr>
            <p:ph type="dt" sz="half" idx="10"/>
          </p:nvPr>
        </p:nvSpPr>
        <p:spPr/>
        <p:txBody>
          <a:bodyPr/>
          <a:lstStyle/>
          <a:p>
            <a:fld id="{456DB373-220C-451B-9381-0B77FB4DD29E}"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熊市看涨期权价差的盈亏图</a:t>
            </a:r>
            <a:endParaRPr lang="zh-CN" altLang="en-US" dirty="0"/>
          </a:p>
        </p:txBody>
      </p:sp>
      <p:pic>
        <p:nvPicPr>
          <p:cNvPr id="4" name="图片 3"/>
          <p:cNvPicPr/>
          <p:nvPr/>
        </p:nvPicPr>
        <p:blipFill>
          <a:blip r:embed="rId2"/>
          <a:srcRect/>
          <a:stretch>
            <a:fillRect/>
          </a:stretch>
        </p:blipFill>
        <p:spPr bwMode="auto">
          <a:xfrm>
            <a:off x="1471997" y="1958823"/>
            <a:ext cx="6271466" cy="5009136"/>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1AB9C4AC-DDF7-4B59-BC93-AF836B14F3D3}"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第一节  期权的基本交易策略</a:t>
            </a:r>
          </a:p>
        </p:txBody>
      </p:sp>
      <p:sp>
        <p:nvSpPr>
          <p:cNvPr id="3" name="内容占位符 2"/>
          <p:cNvSpPr>
            <a:spLocks noGrp="1"/>
          </p:cNvSpPr>
          <p:nvPr>
            <p:ph idx="1"/>
          </p:nvPr>
        </p:nvSpPr>
        <p:spPr/>
        <p:txBody>
          <a:bodyPr/>
          <a:lstStyle/>
          <a:p>
            <a:r>
              <a:rPr lang="zh-CN" altLang="zh-CN" dirty="0"/>
              <a:t>多头看涨期权（long call）</a:t>
            </a:r>
            <a:endParaRPr lang="zh-CN" altLang="en-US" dirty="0"/>
          </a:p>
          <a:p>
            <a:r>
              <a:rPr lang="zh-CN" altLang="zh-CN" dirty="0"/>
              <a:t>空头看涨期权（short call）</a:t>
            </a:r>
            <a:endParaRPr lang="zh-CN" altLang="en-US" dirty="0"/>
          </a:p>
          <a:p>
            <a:r>
              <a:rPr lang="zh-CN" altLang="zh-CN" dirty="0"/>
              <a:t>多头看跌期权（long put）</a:t>
            </a:r>
            <a:endParaRPr lang="zh-CN" altLang="en-US" dirty="0"/>
          </a:p>
          <a:p>
            <a:r>
              <a:rPr lang="zh-CN" altLang="zh-CN" dirty="0"/>
              <a:t>空头看跌期权（short put） </a:t>
            </a:r>
            <a:endParaRPr kumimoji="1" lang="zh-CN" altLang="en-US" dirty="0"/>
          </a:p>
        </p:txBody>
      </p:sp>
      <p:sp>
        <p:nvSpPr>
          <p:cNvPr id="4" name="日期占位符 3"/>
          <p:cNvSpPr>
            <a:spLocks noGrp="1"/>
          </p:cNvSpPr>
          <p:nvPr>
            <p:ph type="dt" sz="half" idx="10"/>
          </p:nvPr>
        </p:nvSpPr>
        <p:spPr/>
        <p:txBody>
          <a:bodyPr/>
          <a:lstStyle/>
          <a:p>
            <a:fld id="{5CB0ED44-8DE7-4289-910A-80FA76B47093}"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a:t>
            </a:fld>
            <a:endParaRPr lang="en-US" dirty="0"/>
          </a:p>
        </p:txBody>
      </p:sp>
    </p:spTree>
    <p:extLst>
      <p:ext uri="{BB962C8B-B14F-4D97-AF65-F5344CB8AC3E}">
        <p14:creationId xmlns:p14="http://schemas.microsoft.com/office/powerpoint/2010/main" xmlns="" val="197359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熊市看跌期权价差</a:t>
            </a:r>
            <a:endParaRPr lang="zh-CN" altLang="en-US" dirty="0"/>
          </a:p>
        </p:txBody>
      </p:sp>
      <p:sp>
        <p:nvSpPr>
          <p:cNvPr id="3" name="内容占位符 2"/>
          <p:cNvSpPr>
            <a:spLocks noGrp="1"/>
          </p:cNvSpPr>
          <p:nvPr>
            <p:ph idx="1"/>
          </p:nvPr>
        </p:nvSpPr>
        <p:spPr/>
        <p:txBody>
          <a:bodyPr/>
          <a:lstStyle/>
          <a:p>
            <a:r>
              <a:rPr lang="zh-CN" altLang="zh-CN" dirty="0"/>
              <a:t>熊市看跌期权价差是指投资者买进一个协定价格较高的看跌期权，而同时又卖出一个标的物相同、到期日也相同，但协定价格较低的看跌期权。 </a:t>
            </a:r>
            <a:endParaRPr lang="zh-CN" altLang="en-US" dirty="0"/>
          </a:p>
          <a:p>
            <a:r>
              <a:rPr lang="zh-CN" altLang="zh-CN" dirty="0"/>
              <a:t>熊市看跌期权价差是牛市看跌期权价差的反向操作。投资者之所以作此交易，是因为他预期标的物的市场价格有温和的下跌。通过这种交易，投资者可在市场价格下跌时获利，而在市场价格上涨时受损。 </a:t>
            </a:r>
            <a:endParaRPr lang="zh-CN" altLang="en-US" dirty="0"/>
          </a:p>
        </p:txBody>
      </p:sp>
      <p:sp>
        <p:nvSpPr>
          <p:cNvPr id="4" name="日期占位符 3"/>
          <p:cNvSpPr>
            <a:spLocks noGrp="1"/>
          </p:cNvSpPr>
          <p:nvPr>
            <p:ph type="dt" sz="half" idx="10"/>
          </p:nvPr>
        </p:nvSpPr>
        <p:spPr/>
        <p:txBody>
          <a:bodyPr/>
          <a:lstStyle/>
          <a:p>
            <a:fld id="{058F93DC-0BDA-4B9D-8A49-51DF89B005A8}"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熊市看跌期权价差的盈亏图 </a:t>
            </a:r>
            <a:endParaRPr lang="zh-CN" altLang="en-US" dirty="0"/>
          </a:p>
        </p:txBody>
      </p:sp>
      <p:pic>
        <p:nvPicPr>
          <p:cNvPr id="4" name="图片 3"/>
          <p:cNvPicPr/>
          <p:nvPr/>
        </p:nvPicPr>
        <p:blipFill>
          <a:blip r:embed="rId2"/>
          <a:srcRect/>
          <a:stretch>
            <a:fillRect/>
          </a:stretch>
        </p:blipFill>
        <p:spPr bwMode="auto">
          <a:xfrm>
            <a:off x="1255342" y="1998887"/>
            <a:ext cx="6800638" cy="5003797"/>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03B7A886-BF49-4E10-B91B-8C6E5D731DD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（二）蝶状价差</a:t>
            </a:r>
            <a:endParaRPr lang="zh-CN" altLang="en-US" dirty="0"/>
          </a:p>
        </p:txBody>
      </p:sp>
      <p:sp>
        <p:nvSpPr>
          <p:cNvPr id="3" name="内容占位符 2"/>
          <p:cNvSpPr>
            <a:spLocks noGrp="1"/>
          </p:cNvSpPr>
          <p:nvPr>
            <p:ph idx="1"/>
          </p:nvPr>
        </p:nvSpPr>
        <p:spPr/>
        <p:txBody>
          <a:bodyPr/>
          <a:lstStyle/>
          <a:p>
            <a:r>
              <a:rPr lang="zh-CN" altLang="zh-CN" dirty="0"/>
              <a:t>蝶状价差（</a:t>
            </a:r>
            <a:r>
              <a:rPr lang="en-US" altLang="zh-CN" dirty="0"/>
              <a:t>butterfly spreads</a:t>
            </a:r>
            <a:r>
              <a:rPr lang="zh-CN" altLang="zh-CN" dirty="0"/>
              <a:t>），是指投资者在买进两个期权的同时卖出两个期权，这</a:t>
            </a:r>
            <a:r>
              <a:rPr lang="en-US" altLang="zh-CN" dirty="0"/>
              <a:t>4</a:t>
            </a:r>
            <a:r>
              <a:rPr lang="zh-CN" altLang="zh-CN" dirty="0"/>
              <a:t>个期权的标的物相同，到期日也相同，但协定价格不同。</a:t>
            </a:r>
            <a:endParaRPr lang="zh-CN" altLang="en-US" dirty="0"/>
          </a:p>
          <a:p>
            <a:r>
              <a:rPr lang="zh-CN" altLang="zh-CN" dirty="0"/>
              <a:t>根据具体的交易方式的不同，蝶状价差可分为多头蝶状价差（</a:t>
            </a:r>
            <a:r>
              <a:rPr lang="en-US" altLang="zh-CN" dirty="0"/>
              <a:t>long butterfly</a:t>
            </a:r>
            <a:r>
              <a:rPr lang="zh-CN" altLang="zh-CN" dirty="0"/>
              <a:t>）与空头蝶状价差（</a:t>
            </a:r>
            <a:r>
              <a:rPr lang="en-US" altLang="zh-CN" dirty="0"/>
              <a:t>short butterfly</a:t>
            </a:r>
            <a:r>
              <a:rPr lang="zh-CN" altLang="zh-CN" dirty="0"/>
              <a:t>）两种。 </a:t>
            </a:r>
            <a:endParaRPr lang="zh-CN" altLang="en-US" dirty="0"/>
          </a:p>
        </p:txBody>
      </p:sp>
      <p:sp>
        <p:nvSpPr>
          <p:cNvPr id="4" name="日期占位符 3"/>
          <p:cNvSpPr>
            <a:spLocks noGrp="1"/>
          </p:cNvSpPr>
          <p:nvPr>
            <p:ph type="dt" sz="half" idx="10"/>
          </p:nvPr>
        </p:nvSpPr>
        <p:spPr/>
        <p:txBody>
          <a:bodyPr/>
          <a:lstStyle/>
          <a:p>
            <a:fld id="{42D813B3-DD50-4D0B-AE89-FA88E24CAB88}"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多头蝶状价差</a:t>
            </a:r>
            <a:endParaRPr lang="zh-CN" altLang="en-US" dirty="0"/>
          </a:p>
        </p:txBody>
      </p:sp>
      <p:sp>
        <p:nvSpPr>
          <p:cNvPr id="3" name="内容占位符 2"/>
          <p:cNvSpPr>
            <a:spLocks noGrp="1"/>
          </p:cNvSpPr>
          <p:nvPr>
            <p:ph idx="1"/>
          </p:nvPr>
        </p:nvSpPr>
        <p:spPr/>
        <p:txBody>
          <a:bodyPr/>
          <a:lstStyle/>
          <a:p>
            <a:r>
              <a:rPr lang="zh-CN" altLang="zh-CN" dirty="0"/>
              <a:t>多头蝶状价差，是指投资者买进一个协定价格较低的期权和一个协定价格较高的期权，而同时又卖出两个协定价格介于上述两个协定价格之间的期权。其中买进和卖出的均是看涨或看跌期权。</a:t>
            </a:r>
          </a:p>
          <a:p>
            <a:endParaRPr lang="zh-CN" altLang="en-US" dirty="0"/>
          </a:p>
        </p:txBody>
      </p:sp>
      <p:sp>
        <p:nvSpPr>
          <p:cNvPr id="4" name="日期占位符 3"/>
          <p:cNvSpPr>
            <a:spLocks noGrp="1"/>
          </p:cNvSpPr>
          <p:nvPr>
            <p:ph type="dt" sz="half" idx="10"/>
          </p:nvPr>
        </p:nvSpPr>
        <p:spPr/>
        <p:txBody>
          <a:bodyPr/>
          <a:lstStyle/>
          <a:p>
            <a:fld id="{1656D863-BE7F-45AE-B72A-D742F8B49604}"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多头蝶状价差交易的盈亏图</a:t>
            </a:r>
            <a:r>
              <a:rPr lang="zh-CN" altLang="en-US" dirty="0"/>
              <a:t/>
            </a:r>
            <a:br>
              <a:rPr lang="zh-CN" altLang="en-US" dirty="0"/>
            </a:br>
            <a:r>
              <a:rPr lang="zh-CN" altLang="zh-CN" dirty="0"/>
              <a:t>（由看涨期权构造） </a:t>
            </a:r>
            <a:endParaRPr lang="zh-CN" altLang="en-US" dirty="0"/>
          </a:p>
        </p:txBody>
      </p:sp>
      <p:pic>
        <p:nvPicPr>
          <p:cNvPr id="4" name="图片 3"/>
          <p:cNvPicPr/>
          <p:nvPr/>
        </p:nvPicPr>
        <p:blipFill>
          <a:blip r:embed="rId2"/>
          <a:srcRect/>
          <a:stretch>
            <a:fillRect/>
          </a:stretch>
        </p:blipFill>
        <p:spPr bwMode="auto">
          <a:xfrm>
            <a:off x="1131549" y="1990117"/>
            <a:ext cx="6924431" cy="5116739"/>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69217578-1819-43DD-8313-B4E93E8B5CED}"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多头蝶状价差交易的盈亏图</a:t>
            </a:r>
            <a:r>
              <a:rPr lang="zh-CN" altLang="en-US" dirty="0"/>
              <a:t/>
            </a:r>
            <a:br>
              <a:rPr lang="zh-CN" altLang="en-US" dirty="0"/>
            </a:br>
            <a:r>
              <a:rPr lang="zh-CN" altLang="zh-CN" dirty="0"/>
              <a:t>（由看跌期权构造） </a:t>
            </a:r>
            <a:endParaRPr lang="zh-CN" altLang="en-US" dirty="0"/>
          </a:p>
        </p:txBody>
      </p:sp>
      <p:pic>
        <p:nvPicPr>
          <p:cNvPr id="5" name="图片 4"/>
          <p:cNvPicPr/>
          <p:nvPr/>
        </p:nvPicPr>
        <p:blipFill>
          <a:blip r:embed="rId2"/>
          <a:srcRect/>
          <a:stretch>
            <a:fillRect/>
          </a:stretch>
        </p:blipFill>
        <p:spPr bwMode="auto">
          <a:xfrm>
            <a:off x="962865" y="1990926"/>
            <a:ext cx="6965793" cy="5023332"/>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14D5626F-3CEC-41A7-9081-46D36FB11E77}" type="datetime1">
              <a:rPr lang="en-US" altLang="zh-CN" smtClean="0"/>
              <a:pPr/>
              <a:t>5/10/2019</a:t>
            </a:fld>
            <a:endParaRPr lang="en-US" dirty="0"/>
          </a:p>
        </p:txBody>
      </p:sp>
      <p:sp>
        <p:nvSpPr>
          <p:cNvPr id="4" name="页脚占位符 3"/>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多头蝶状价差</a:t>
            </a:r>
            <a:r>
              <a:rPr lang="zh-CN" altLang="en-US" dirty="0"/>
              <a:t>适用条件</a:t>
            </a:r>
          </a:p>
        </p:txBody>
      </p:sp>
      <p:sp>
        <p:nvSpPr>
          <p:cNvPr id="3" name="内容占位符 2"/>
          <p:cNvSpPr>
            <a:spLocks noGrp="1"/>
          </p:cNvSpPr>
          <p:nvPr>
            <p:ph idx="1"/>
          </p:nvPr>
        </p:nvSpPr>
        <p:spPr/>
        <p:txBody>
          <a:bodyPr/>
          <a:lstStyle/>
          <a:p>
            <a:r>
              <a:rPr lang="zh-CN" altLang="zh-CN" dirty="0"/>
              <a:t>多头蝶状价差一般适用于投资者预期市场价格相对平稳的场合。</a:t>
            </a:r>
            <a:endParaRPr lang="zh-CN" altLang="en-US" dirty="0"/>
          </a:p>
          <a:p>
            <a:r>
              <a:rPr lang="zh-CN" altLang="zh-CN" dirty="0"/>
              <a:t>在建立多头蝶状价差头寸时，投资者可能预期市场价格略有上涨，但不可能大幅度上涨。如果预期准确，他即可获利；而如果预期错误，他将受到损失，但是这种损失仅局限于期初发生的期权费净支出。 </a:t>
            </a:r>
            <a:endParaRPr lang="zh-CN" altLang="en-US" dirty="0"/>
          </a:p>
        </p:txBody>
      </p:sp>
      <p:sp>
        <p:nvSpPr>
          <p:cNvPr id="4" name="日期占位符 3"/>
          <p:cNvSpPr>
            <a:spLocks noGrp="1"/>
          </p:cNvSpPr>
          <p:nvPr>
            <p:ph type="dt" sz="half" idx="10"/>
          </p:nvPr>
        </p:nvSpPr>
        <p:spPr/>
        <p:txBody>
          <a:bodyPr/>
          <a:lstStyle/>
          <a:p>
            <a:fld id="{D913D4E9-07BC-4693-847E-6E6D32352DE9}"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空头蝶状价差</a:t>
            </a:r>
            <a:endParaRPr lang="zh-CN" altLang="en-US" dirty="0"/>
          </a:p>
        </p:txBody>
      </p:sp>
      <p:sp>
        <p:nvSpPr>
          <p:cNvPr id="3" name="内容占位符 2"/>
          <p:cNvSpPr>
            <a:spLocks noGrp="1"/>
          </p:cNvSpPr>
          <p:nvPr>
            <p:ph idx="1"/>
          </p:nvPr>
        </p:nvSpPr>
        <p:spPr/>
        <p:txBody>
          <a:bodyPr/>
          <a:lstStyle/>
          <a:p>
            <a:r>
              <a:rPr lang="zh-CN" altLang="zh-CN" dirty="0"/>
              <a:t>空头蝶状价差，是指投资者卖出一个协定价格较低的期权和一个协定价格较高的期权，而同时又买进两个协定价格介于上述两个协定价格之间的期权。其中买进和卖出的均是看涨或看跌期权。</a:t>
            </a:r>
          </a:p>
          <a:p>
            <a:endParaRPr lang="zh-CN" altLang="en-US" dirty="0"/>
          </a:p>
        </p:txBody>
      </p:sp>
      <p:sp>
        <p:nvSpPr>
          <p:cNvPr id="4" name="日期占位符 3"/>
          <p:cNvSpPr>
            <a:spLocks noGrp="1"/>
          </p:cNvSpPr>
          <p:nvPr>
            <p:ph type="dt" sz="half" idx="10"/>
          </p:nvPr>
        </p:nvSpPr>
        <p:spPr/>
        <p:txBody>
          <a:bodyPr/>
          <a:lstStyle/>
          <a:p>
            <a:fld id="{06C26064-A928-4521-8DFE-98A278A4DD80}"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空头蝶状价差交易的盈亏图</a:t>
            </a:r>
            <a:r>
              <a:rPr lang="zh-CN" altLang="en-US" dirty="0"/>
              <a:t/>
            </a:r>
            <a:br>
              <a:rPr lang="zh-CN" altLang="en-US" dirty="0"/>
            </a:br>
            <a:r>
              <a:rPr lang="zh-CN" altLang="zh-CN" dirty="0"/>
              <a:t>（由看涨期权构造）</a:t>
            </a:r>
            <a:endParaRPr lang="zh-CN" altLang="en-US" dirty="0"/>
          </a:p>
        </p:txBody>
      </p:sp>
      <p:pic>
        <p:nvPicPr>
          <p:cNvPr id="4" name="图片 3"/>
          <p:cNvPicPr/>
          <p:nvPr/>
        </p:nvPicPr>
        <p:blipFill>
          <a:blip r:embed="rId2"/>
          <a:srcRect/>
          <a:stretch>
            <a:fillRect/>
          </a:stretch>
        </p:blipFill>
        <p:spPr bwMode="auto">
          <a:xfrm>
            <a:off x="1061206" y="1977792"/>
            <a:ext cx="6902176" cy="5059616"/>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86DD7014-62FE-4062-ACF3-9B0EDBAACE1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空头蝶状价差交易的盈亏图</a:t>
            </a:r>
            <a:r>
              <a:rPr lang="zh-CN" altLang="en-US" dirty="0"/>
              <a:t/>
            </a:r>
            <a:br>
              <a:rPr lang="zh-CN" altLang="en-US" dirty="0"/>
            </a:br>
            <a:r>
              <a:rPr lang="zh-CN" altLang="zh-CN" dirty="0"/>
              <a:t>（由看跌期权构造）</a:t>
            </a:r>
            <a:endParaRPr lang="zh-CN" altLang="en-US" dirty="0"/>
          </a:p>
        </p:txBody>
      </p:sp>
      <p:pic>
        <p:nvPicPr>
          <p:cNvPr id="4" name="图片 3"/>
          <p:cNvPicPr/>
          <p:nvPr/>
        </p:nvPicPr>
        <p:blipFill>
          <a:blip r:embed="rId2"/>
          <a:srcRect/>
          <a:stretch>
            <a:fillRect/>
          </a:stretch>
        </p:blipFill>
        <p:spPr bwMode="auto">
          <a:xfrm>
            <a:off x="971477" y="2031855"/>
            <a:ext cx="7072928" cy="4826145"/>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B619ADEC-F53D-4DBB-AE67-707BAA280FC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zh-CN" dirty="0"/>
              <a:t>多头看涨期权</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当投资者预计某种标的资产的市场价格将上升时，他可么买进该标的资产的看涨期权。日后若市场价格真的上升时，且价格上涨至期权合约的协定价格以上，则该投资者可以执行期权从而获利，获利的多少将视市场价格上涨的幅度而定。</a:t>
            </a:r>
          </a:p>
          <a:p>
            <a:r>
              <a:rPr lang="zh-CN" altLang="zh-CN" dirty="0"/>
              <a:t>理论上，标的资产市场价格上涨的幅度无限，故期权购买者的获利程度亦将无限。反之，如市场价格不是上升，而是下跌，</a:t>
            </a:r>
            <a:r>
              <a:rPr lang="zh-CN" altLang="en-US" dirty="0"/>
              <a:t>即</a:t>
            </a:r>
            <a:r>
              <a:rPr lang="zh-CN" altLang="zh-CN" dirty="0"/>
              <a:t>投资者预测错误，他可以选择放弃行权。此时，投资者将受到一定的损失，但这种损失是有限且已知的，他的最大损失就是购买期权时所支付的期权费。</a:t>
            </a:r>
          </a:p>
          <a:p>
            <a:endParaRPr lang="zh-CN" altLang="en-US" dirty="0"/>
          </a:p>
        </p:txBody>
      </p:sp>
      <p:sp>
        <p:nvSpPr>
          <p:cNvPr id="4" name="日期占位符 3"/>
          <p:cNvSpPr>
            <a:spLocks noGrp="1"/>
          </p:cNvSpPr>
          <p:nvPr>
            <p:ph type="dt" sz="half" idx="10"/>
          </p:nvPr>
        </p:nvSpPr>
        <p:spPr/>
        <p:txBody>
          <a:bodyPr/>
          <a:lstStyle/>
          <a:p>
            <a:fld id="{2F3E668C-0DD4-4E7E-8473-216A850C50D2}"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空头蝶状价差</a:t>
            </a:r>
            <a:r>
              <a:rPr lang="zh-CN" altLang="en-US" dirty="0"/>
              <a:t>适用条件</a:t>
            </a:r>
          </a:p>
        </p:txBody>
      </p:sp>
      <p:sp>
        <p:nvSpPr>
          <p:cNvPr id="3" name="内容占位符 2"/>
          <p:cNvSpPr>
            <a:spLocks noGrp="1"/>
          </p:cNvSpPr>
          <p:nvPr>
            <p:ph idx="1"/>
          </p:nvPr>
        </p:nvSpPr>
        <p:spPr/>
        <p:txBody>
          <a:bodyPr/>
          <a:lstStyle/>
          <a:p>
            <a:r>
              <a:rPr lang="zh-CN" altLang="zh-CN" dirty="0"/>
              <a:t>在建立空头蝶状价差头寸时，投资者将获取期权费净收入。这一期权费净收入将是投资者从事这种空头蝶状价差交易的最大利润。</a:t>
            </a:r>
            <a:endParaRPr lang="zh-CN" altLang="en-US" dirty="0"/>
          </a:p>
          <a:p>
            <a:r>
              <a:rPr lang="zh-CN" altLang="zh-CN" dirty="0"/>
              <a:t>当市场价格等于或低于最低协定价格，或者当市场价格等于或高于最高协定价格时，投资者就将获得这一最大利润。但是，当市场价格等于中间协定价格时，投资者将发生最大损失。这种蝶状价差适用于投资者预期市场价格将有较大幅度的变动，但又无法确定变动方向的场合。</a:t>
            </a:r>
            <a:endParaRPr lang="zh-CN" altLang="en-US" dirty="0"/>
          </a:p>
        </p:txBody>
      </p:sp>
      <p:sp>
        <p:nvSpPr>
          <p:cNvPr id="4" name="日期占位符 3"/>
          <p:cNvSpPr>
            <a:spLocks noGrp="1"/>
          </p:cNvSpPr>
          <p:nvPr>
            <p:ph type="dt" sz="half" idx="10"/>
          </p:nvPr>
        </p:nvSpPr>
        <p:spPr/>
        <p:txBody>
          <a:bodyPr/>
          <a:lstStyle/>
          <a:p>
            <a:fld id="{FABF4E75-1A3F-4CB5-93D7-D1EE28743F7A}"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蝶状价差</a:t>
            </a:r>
            <a:r>
              <a:rPr lang="zh-CN" altLang="en-US" dirty="0"/>
              <a:t>的说明 </a:t>
            </a:r>
          </a:p>
        </p:txBody>
      </p:sp>
      <p:sp>
        <p:nvSpPr>
          <p:cNvPr id="3" name="内容占位符 2"/>
          <p:cNvSpPr>
            <a:spLocks noGrp="1"/>
          </p:cNvSpPr>
          <p:nvPr>
            <p:ph idx="1"/>
          </p:nvPr>
        </p:nvSpPr>
        <p:spPr/>
        <p:txBody>
          <a:bodyPr/>
          <a:lstStyle/>
          <a:p>
            <a:r>
              <a:rPr lang="zh-CN" altLang="zh-CN" dirty="0"/>
              <a:t>在建立蝶状价差头寸时，投资者面临两个方面的有关协定价格选择的问题：一是以何种协定价格作为中间协定价格；二是以哪两种协定价格分别作为最高协定价格和最低协定价格</a:t>
            </a:r>
            <a:r>
              <a:rPr lang="zh-CN" altLang="zh-CN"/>
              <a:t>。 </a:t>
            </a:r>
            <a:endParaRPr lang="zh-CN" altLang="en-US"/>
          </a:p>
          <a:p>
            <a:endParaRPr lang="zh-CN" altLang="en-US" dirty="0"/>
          </a:p>
        </p:txBody>
      </p:sp>
      <p:sp>
        <p:nvSpPr>
          <p:cNvPr id="4" name="日期占位符 3"/>
          <p:cNvSpPr>
            <a:spLocks noGrp="1"/>
          </p:cNvSpPr>
          <p:nvPr>
            <p:ph type="dt" sz="half" idx="10"/>
          </p:nvPr>
        </p:nvSpPr>
        <p:spPr/>
        <p:txBody>
          <a:bodyPr/>
          <a:lstStyle/>
          <a:p>
            <a:fld id="{5878F98B-0E16-4AE6-B20A-3BBDD3152313}"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（三）鹰状价差</a:t>
            </a:r>
            <a:endParaRPr lang="zh-CN" altLang="en-US" dirty="0"/>
          </a:p>
        </p:txBody>
      </p:sp>
      <p:sp>
        <p:nvSpPr>
          <p:cNvPr id="3" name="内容占位符 2"/>
          <p:cNvSpPr>
            <a:spLocks noGrp="1"/>
          </p:cNvSpPr>
          <p:nvPr>
            <p:ph idx="1"/>
          </p:nvPr>
        </p:nvSpPr>
        <p:spPr/>
        <p:txBody>
          <a:bodyPr/>
          <a:lstStyle/>
          <a:p>
            <a:r>
              <a:rPr lang="zh-CN" altLang="zh-CN" dirty="0"/>
              <a:t>鹰状价差（</a:t>
            </a:r>
            <a:r>
              <a:rPr lang="en-US" altLang="zh-CN" dirty="0"/>
              <a:t>Eagle Spread</a:t>
            </a:r>
            <a:r>
              <a:rPr lang="zh-CN" altLang="zh-CN" dirty="0"/>
              <a:t>）也称秃鹰式价差（</a:t>
            </a:r>
            <a:r>
              <a:rPr lang="en-US" altLang="zh-CN" dirty="0"/>
              <a:t>Condor Spread</a:t>
            </a:r>
            <a:r>
              <a:rPr lang="zh-CN" altLang="zh-CN" dirty="0"/>
              <a:t>），是指分别卖出（买入）两种不同协定价格的期权，同时分别买入（卖出）较低与较高协定价格的期权各一份，这里的所有期权具有相同的类型、标的物与到期日。</a:t>
            </a:r>
          </a:p>
          <a:p>
            <a:endParaRPr lang="zh-CN" altLang="en-US" dirty="0"/>
          </a:p>
        </p:txBody>
      </p:sp>
      <p:sp>
        <p:nvSpPr>
          <p:cNvPr id="4" name="日期占位符 3"/>
          <p:cNvSpPr>
            <a:spLocks noGrp="1"/>
          </p:cNvSpPr>
          <p:nvPr>
            <p:ph type="dt" sz="half" idx="10"/>
          </p:nvPr>
        </p:nvSpPr>
        <p:spPr/>
        <p:txBody>
          <a:bodyPr/>
          <a:lstStyle/>
          <a:p>
            <a:fld id="{F0DE60B0-131B-4733-B9C7-D19EC424417B}"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多头鹰状价差交易的盈亏图 </a:t>
            </a:r>
            <a:endParaRPr lang="zh-CN" altLang="en-US" dirty="0"/>
          </a:p>
        </p:txBody>
      </p:sp>
      <p:pic>
        <p:nvPicPr>
          <p:cNvPr id="4" name="内容占位符 3"/>
          <p:cNvPicPr>
            <a:picLocks noGrp="1"/>
          </p:cNvPicPr>
          <p:nvPr>
            <p:ph idx="1"/>
          </p:nvPr>
        </p:nvPicPr>
        <p:blipFill>
          <a:blip r:embed="rId2"/>
          <a:srcRect/>
          <a:stretch>
            <a:fillRect/>
          </a:stretch>
        </p:blipFill>
        <p:spPr bwMode="auto">
          <a:xfrm>
            <a:off x="1078133" y="2088526"/>
            <a:ext cx="6619032" cy="4769473"/>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76A963CD-70AF-4E29-B5EA-F46458D4639D}"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空头鹰状价差交易的盈亏图</a:t>
            </a:r>
            <a:endParaRPr lang="zh-CN" altLang="en-US" dirty="0"/>
          </a:p>
        </p:txBody>
      </p:sp>
      <p:pic>
        <p:nvPicPr>
          <p:cNvPr id="4" name="内容占位符 3"/>
          <p:cNvPicPr>
            <a:picLocks noGrp="1"/>
          </p:cNvPicPr>
          <p:nvPr>
            <p:ph idx="1"/>
          </p:nvPr>
        </p:nvPicPr>
        <p:blipFill>
          <a:blip r:embed="rId2"/>
          <a:srcRect/>
          <a:stretch>
            <a:fillRect/>
          </a:stretch>
        </p:blipFill>
        <p:spPr bwMode="auto">
          <a:xfrm>
            <a:off x="1031834" y="2007505"/>
            <a:ext cx="6665330" cy="4850495"/>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B3D48D8D-054E-4AA7-BEC8-934B169367D3}"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b="1" kern="1200" dirty="0">
                <a:solidFill>
                  <a:schemeClr val="tx1"/>
                </a:solidFill>
                <a:effectLst/>
                <a:latin typeface="+mj-lt"/>
                <a:ea typeface="+mj-ea"/>
                <a:cs typeface="+mj-cs"/>
              </a:rPr>
              <a:t>鹰状价差</a:t>
            </a:r>
            <a:r>
              <a:rPr lang="zh-CN" altLang="en-US" sz="3600" b="1" kern="1200" dirty="0">
                <a:solidFill>
                  <a:schemeClr val="tx1"/>
                </a:solidFill>
                <a:effectLst/>
                <a:latin typeface="+mj-lt"/>
                <a:ea typeface="+mj-ea"/>
                <a:cs typeface="+mj-cs"/>
              </a:rPr>
              <a:t>适用条件</a:t>
            </a:r>
            <a:endParaRPr lang="zh-CN" altLang="en-US" dirty="0"/>
          </a:p>
        </p:txBody>
      </p:sp>
      <p:sp>
        <p:nvSpPr>
          <p:cNvPr id="3" name="内容占位符 2"/>
          <p:cNvSpPr>
            <a:spLocks noGrp="1"/>
          </p:cNvSpPr>
          <p:nvPr>
            <p:ph idx="1"/>
          </p:nvPr>
        </p:nvSpPr>
        <p:spPr/>
        <p:txBody>
          <a:bodyPr/>
          <a:lstStyle/>
          <a:p>
            <a:r>
              <a:rPr lang="zh-CN" altLang="zh-CN" dirty="0"/>
              <a:t>多头鹰状价差交易适用于投资者对后市没有把握，但希望到期日标的物价格能在中间两个协定价格之间，可适当采取此种策略。 </a:t>
            </a:r>
            <a:endParaRPr lang="zh-CN" altLang="en-US" dirty="0"/>
          </a:p>
          <a:p>
            <a:r>
              <a:rPr lang="zh-CN" altLang="zh-CN" dirty="0"/>
              <a:t>空头鹰状价差交易适用于投资者对后市没有把握，但希望到期日标的物价格能低于最低协定价格，或高于最高协定价格，可适当采取此种策略。 </a:t>
            </a:r>
            <a:endParaRPr lang="zh-CN" altLang="en-US" dirty="0"/>
          </a:p>
          <a:p>
            <a:r>
              <a:rPr lang="zh-CN" altLang="zh-CN" dirty="0"/>
              <a:t>蝶状价差，相当于鹰状价差的特殊形式，因为蝶状价差当中，中间的两个期权的协定价格刚好相等 </a:t>
            </a:r>
            <a:endParaRPr lang="zh-CN" altLang="en-US" dirty="0"/>
          </a:p>
        </p:txBody>
      </p:sp>
      <p:sp>
        <p:nvSpPr>
          <p:cNvPr id="4" name="日期占位符 3"/>
          <p:cNvSpPr>
            <a:spLocks noGrp="1"/>
          </p:cNvSpPr>
          <p:nvPr>
            <p:ph type="dt" sz="half" idx="10"/>
          </p:nvPr>
        </p:nvSpPr>
        <p:spPr/>
        <p:txBody>
          <a:bodyPr/>
          <a:lstStyle/>
          <a:p>
            <a:fld id="{C6ED4130-0469-40E3-8D05-CBD1B6E2A222}"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（四）盒状价差</a:t>
            </a:r>
            <a:endParaRPr lang="zh-CN" altLang="en-US" dirty="0"/>
          </a:p>
        </p:txBody>
      </p:sp>
      <p:sp>
        <p:nvSpPr>
          <p:cNvPr id="3" name="内容占位符 2"/>
          <p:cNvSpPr>
            <a:spLocks noGrp="1"/>
          </p:cNvSpPr>
          <p:nvPr>
            <p:ph idx="1"/>
          </p:nvPr>
        </p:nvSpPr>
        <p:spPr/>
        <p:txBody>
          <a:bodyPr/>
          <a:lstStyle/>
          <a:p>
            <a:r>
              <a:rPr lang="zh-CN" altLang="zh-CN" dirty="0"/>
              <a:t>盒状价差（Box Spread），又称箱式价差，是指利用协定价格不同的看涨和看跌期权，分别复制期货多头和期货空头，通过期权平价公式获取无风险收益的套利方式。</a:t>
            </a:r>
            <a:endParaRPr lang="en-US" altLang="zh-CN" dirty="0"/>
          </a:p>
          <a:p>
            <a:r>
              <a:rPr lang="zh-CN" altLang="zh-CN" dirty="0"/>
              <a:t>具体说来，盒状价差利用了不同协定价格的看涨和看跌期权之间价格关系不合理之处进行的套利。</a:t>
            </a:r>
            <a:endParaRPr lang="zh-CN" altLang="en-US" dirty="0"/>
          </a:p>
        </p:txBody>
      </p:sp>
      <p:sp>
        <p:nvSpPr>
          <p:cNvPr id="4" name="日期占位符 3"/>
          <p:cNvSpPr>
            <a:spLocks noGrp="1"/>
          </p:cNvSpPr>
          <p:nvPr>
            <p:ph type="dt" sz="half" idx="10"/>
          </p:nvPr>
        </p:nvSpPr>
        <p:spPr/>
        <p:txBody>
          <a:bodyPr/>
          <a:lstStyle/>
          <a:p>
            <a:fld id="{D7676E1A-6135-46C3-AEB1-594CB82B59D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46</a:t>
            </a:fld>
            <a:endParaRPr lang="en-US" dirty="0"/>
          </a:p>
        </p:txBody>
      </p:sp>
    </p:spTree>
    <p:extLst>
      <p:ext uri="{BB962C8B-B14F-4D97-AF65-F5344CB8AC3E}">
        <p14:creationId xmlns:p14="http://schemas.microsoft.com/office/powerpoint/2010/main" xmlns="" val="201848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盒状价差交易的盈亏图</a:t>
            </a:r>
            <a:endParaRPr lang="zh-CN" altLang="en-US" dirty="0"/>
          </a:p>
        </p:txBody>
      </p:sp>
      <p:sp>
        <p:nvSpPr>
          <p:cNvPr id="4" name="日期占位符 3"/>
          <p:cNvSpPr>
            <a:spLocks noGrp="1"/>
          </p:cNvSpPr>
          <p:nvPr>
            <p:ph type="dt" sz="half" idx="10"/>
          </p:nvPr>
        </p:nvSpPr>
        <p:spPr/>
        <p:txBody>
          <a:bodyPr/>
          <a:lstStyle/>
          <a:p>
            <a:fld id="{D7676E1A-6135-46C3-AEB1-594CB82B59D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47</a:t>
            </a:fld>
            <a:endParaRPr lang="en-US" dirty="0"/>
          </a:p>
        </p:txBody>
      </p:sp>
      <p:pic>
        <p:nvPicPr>
          <p:cNvPr id="7" name="图片 6"/>
          <p:cNvPicPr/>
          <p:nvPr/>
        </p:nvPicPr>
        <p:blipFill>
          <a:blip r:embed="rId2">
            <a:extLst>
              <a:ext uri="{28A0092B-C50C-407E-A947-70E740481C1C}">
                <a14:useLocalDpi xmlns:a14="http://schemas.microsoft.com/office/drawing/2010/main" xmlns="" val="0"/>
              </a:ext>
            </a:extLst>
          </a:blip>
          <a:srcRect/>
          <a:stretch>
            <a:fillRect/>
          </a:stretch>
        </p:blipFill>
        <p:spPr bwMode="auto">
          <a:xfrm>
            <a:off x="1245455" y="1959927"/>
            <a:ext cx="6392932" cy="4794958"/>
          </a:xfrm>
          <a:prstGeom prst="rect">
            <a:avLst/>
          </a:prstGeom>
          <a:noFill/>
          <a:ln>
            <a:noFill/>
          </a:ln>
        </p:spPr>
      </p:pic>
    </p:spTree>
    <p:extLst>
      <p:ext uri="{BB962C8B-B14F-4D97-AF65-F5344CB8AC3E}">
        <p14:creationId xmlns:p14="http://schemas.microsoft.com/office/powerpoint/2010/main" xmlns="" val="2487853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zh-CN" altLang="en-US" dirty="0"/>
              <a:t>五</a:t>
            </a:r>
            <a:r>
              <a:rPr lang="zh-CN" altLang="zh-CN" dirty="0"/>
              <a:t>）比率价差</a:t>
            </a:r>
            <a:r>
              <a:rPr lang="zh-CN" altLang="en-US" dirty="0"/>
              <a:t>和反向比率价差</a:t>
            </a:r>
          </a:p>
        </p:txBody>
      </p:sp>
      <p:sp>
        <p:nvSpPr>
          <p:cNvPr id="3" name="内容占位符 2"/>
          <p:cNvSpPr>
            <a:spLocks noGrp="1"/>
          </p:cNvSpPr>
          <p:nvPr>
            <p:ph idx="1"/>
          </p:nvPr>
        </p:nvSpPr>
        <p:spPr/>
        <p:txBody>
          <a:bodyPr>
            <a:normAutofit lnSpcReduction="10000"/>
          </a:bodyPr>
          <a:lstStyle/>
          <a:p>
            <a:r>
              <a:rPr lang="zh-CN" altLang="zh-CN" dirty="0"/>
              <a:t>比率价差（</a:t>
            </a:r>
            <a:r>
              <a:rPr lang="en-US" altLang="zh-CN" dirty="0"/>
              <a:t>ratio spread</a:t>
            </a:r>
            <a:r>
              <a:rPr lang="zh-CN" altLang="zh-CN" dirty="0"/>
              <a:t>），是指投资者买进一定数量的期权，而同时又卖出更多数量的期权。买进的期权与卖出的期权有着相同的标的物和相同的到期日，但协定价格不同。</a:t>
            </a:r>
            <a:endParaRPr lang="zh-CN" altLang="en-US" dirty="0"/>
          </a:p>
          <a:p>
            <a:r>
              <a:rPr lang="zh-CN" altLang="zh-CN" dirty="0"/>
              <a:t>比率价差实际上也是垂直价差的一种特殊形式。 </a:t>
            </a:r>
            <a:endParaRPr lang="zh-CN" altLang="en-US" dirty="0"/>
          </a:p>
          <a:p>
            <a:r>
              <a:rPr lang="zh-CN" altLang="zh-CN" dirty="0"/>
              <a:t>根据投资者所买进和卖出的期权的不同，比率价差可分为看涨期权的比率价差（</a:t>
            </a:r>
            <a:r>
              <a:rPr lang="en-US" altLang="zh-CN" dirty="0"/>
              <a:t>ratio call spread</a:t>
            </a:r>
            <a:r>
              <a:rPr lang="zh-CN" altLang="zh-CN" dirty="0"/>
              <a:t>）和看跌期权的比率价差（</a:t>
            </a:r>
            <a:r>
              <a:rPr lang="en-US" altLang="zh-CN" dirty="0"/>
              <a:t>ratio put spread</a:t>
            </a:r>
            <a:r>
              <a:rPr lang="zh-CN" altLang="zh-CN" dirty="0"/>
              <a:t>）两种。</a:t>
            </a:r>
            <a:endParaRPr lang="en-US" altLang="zh-CN" dirty="0"/>
          </a:p>
          <a:p>
            <a:r>
              <a:rPr lang="zh-CN" altLang="zh-CN" dirty="0"/>
              <a:t>与之相反的</a:t>
            </a:r>
            <a:r>
              <a:rPr lang="en-US" altLang="zh-CN" dirty="0"/>
              <a:t>“</a:t>
            </a:r>
            <a:r>
              <a:rPr lang="zh-CN" altLang="zh-CN" dirty="0"/>
              <a:t>反向比率价差</a:t>
            </a:r>
            <a:r>
              <a:rPr lang="en-US" altLang="zh-CN" dirty="0"/>
              <a:t>” </a:t>
            </a:r>
            <a:r>
              <a:rPr lang="zh-CN" altLang="zh-CN" dirty="0"/>
              <a:t>（</a:t>
            </a:r>
            <a:r>
              <a:rPr lang="en-US" altLang="zh-CN" dirty="0"/>
              <a:t>reverse ratio spread</a:t>
            </a:r>
            <a:r>
              <a:rPr lang="zh-CN" altLang="zh-CN" dirty="0"/>
              <a:t>）则是投资者卖出一定数量的期权，而同时买进更多数量的期权。</a:t>
            </a:r>
          </a:p>
          <a:p>
            <a:endParaRPr lang="zh-CN" altLang="en-US" dirty="0"/>
          </a:p>
        </p:txBody>
      </p:sp>
      <p:sp>
        <p:nvSpPr>
          <p:cNvPr id="4" name="日期占位符 3"/>
          <p:cNvSpPr>
            <a:spLocks noGrp="1"/>
          </p:cNvSpPr>
          <p:nvPr>
            <p:ph type="dt" sz="half" idx="10"/>
          </p:nvPr>
        </p:nvSpPr>
        <p:spPr/>
        <p:txBody>
          <a:bodyPr/>
          <a:lstStyle/>
          <a:p>
            <a:fld id="{F6024E64-6BB7-41E9-B04D-EBFE6966316B}"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看涨期权的比率价差</a:t>
            </a:r>
            <a:endParaRPr lang="zh-CN" altLang="en-US" dirty="0"/>
          </a:p>
        </p:txBody>
      </p:sp>
      <p:sp>
        <p:nvSpPr>
          <p:cNvPr id="3" name="内容占位符 2"/>
          <p:cNvSpPr>
            <a:spLocks noGrp="1"/>
          </p:cNvSpPr>
          <p:nvPr>
            <p:ph idx="1"/>
          </p:nvPr>
        </p:nvSpPr>
        <p:spPr/>
        <p:txBody>
          <a:bodyPr/>
          <a:lstStyle/>
          <a:p>
            <a:r>
              <a:rPr lang="zh-CN" altLang="zh-CN" dirty="0"/>
              <a:t>看涨期权比率价差是指投资者买进一定数量的看涨期权，而同时又卖出更多数量的看涨期权，这里买入和卖出的看涨期权都是同一垂直系列的期权。</a:t>
            </a:r>
          </a:p>
          <a:p>
            <a:r>
              <a:rPr lang="zh-CN" altLang="zh-CN" dirty="0"/>
              <a:t>由于投资者卖出的看涨期权多于他买进的看涨期权，因此，这种期初的期权费净支出可望减少，甚至转变为期初的期权费净收入。</a:t>
            </a:r>
          </a:p>
          <a:p>
            <a:endParaRPr lang="zh-CN" altLang="en-US" dirty="0"/>
          </a:p>
        </p:txBody>
      </p:sp>
      <p:sp>
        <p:nvSpPr>
          <p:cNvPr id="4" name="日期占位符 3"/>
          <p:cNvSpPr>
            <a:spLocks noGrp="1"/>
          </p:cNvSpPr>
          <p:nvPr>
            <p:ph type="dt" sz="half" idx="10"/>
          </p:nvPr>
        </p:nvSpPr>
        <p:spPr/>
        <p:txBody>
          <a:bodyPr/>
          <a:lstStyle/>
          <a:p>
            <a:fld id="{D4186303-83F2-4583-8DA2-D771FF780B1B}"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多头看涨期权到期日盈亏图</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rcRect/>
          <a:stretch>
            <a:fillRect/>
          </a:stretch>
        </p:blipFill>
        <p:spPr bwMode="auto">
          <a:xfrm>
            <a:off x="1073965" y="1872971"/>
            <a:ext cx="6488609" cy="4861878"/>
          </a:xfrm>
          <a:prstGeom prst="rect">
            <a:avLst/>
          </a:prstGeom>
          <a:noFill/>
          <a:ln w="9525">
            <a:noFill/>
            <a:miter lim="800000"/>
            <a:headEnd/>
            <a:tailEnd/>
          </a:ln>
        </p:spPr>
      </p:pic>
      <p:sp>
        <p:nvSpPr>
          <p:cNvPr id="5" name="日期占位符 4"/>
          <p:cNvSpPr>
            <a:spLocks noGrp="1"/>
          </p:cNvSpPr>
          <p:nvPr>
            <p:ph type="dt" sz="half" idx="10"/>
          </p:nvPr>
        </p:nvSpPr>
        <p:spPr/>
        <p:txBody>
          <a:bodyPr/>
          <a:lstStyle/>
          <a:p>
            <a:fld id="{556F2B36-9CEC-4CEF-8E0B-6A2CE259A6FD}" type="datetime1">
              <a:rPr lang="en-US" altLang="zh-CN" smtClean="0"/>
              <a:pPr/>
              <a:t>5/10/2019</a:t>
            </a:fld>
            <a:endParaRPr lang="en-US" dirty="0"/>
          </a:p>
        </p:txBody>
      </p:sp>
      <p:sp>
        <p:nvSpPr>
          <p:cNvPr id="6" name="页脚占位符 5"/>
          <p:cNvSpPr>
            <a:spLocks noGrp="1"/>
          </p:cNvSpPr>
          <p:nvPr>
            <p:ph type="ftr" sz="quarter" idx="11"/>
          </p:nvPr>
        </p:nvSpPr>
        <p:spPr/>
        <p:txBody>
          <a:bodyPr/>
          <a:lstStyle/>
          <a:p>
            <a:r>
              <a:rPr lang="zh-CN" altLang="en-US"/>
              <a:t>第十一章  期权的交易策略</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看涨期权的比率价差盈亏图 </a:t>
            </a:r>
            <a:endParaRPr kumimoji="1" lang="zh-CN" altLang="en-US" dirty="0"/>
          </a:p>
        </p:txBody>
      </p:sp>
      <p:pic>
        <p:nvPicPr>
          <p:cNvPr id="4" name="图片 3"/>
          <p:cNvPicPr/>
          <p:nvPr/>
        </p:nvPicPr>
        <p:blipFill>
          <a:blip r:embed="rId2"/>
          <a:srcRect/>
          <a:stretch>
            <a:fillRect/>
          </a:stretch>
        </p:blipFill>
        <p:spPr bwMode="auto">
          <a:xfrm>
            <a:off x="1042814" y="1937955"/>
            <a:ext cx="6955292" cy="5030004"/>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BEEE8D85-7441-4F16-ADBB-3CFD04D04B6D}"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50</a:t>
            </a:fld>
            <a:endParaRPr lang="en-US" dirty="0"/>
          </a:p>
        </p:txBody>
      </p:sp>
    </p:spTree>
    <p:extLst>
      <p:ext uri="{BB962C8B-B14F-4D97-AF65-F5344CB8AC3E}">
        <p14:creationId xmlns:p14="http://schemas.microsoft.com/office/powerpoint/2010/main" xmlns="" val="608413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看涨期权比率价差的盈亏特征</a:t>
            </a:r>
            <a:endParaRPr kumimoji="1" lang="zh-CN" altLang="en-US" dirty="0"/>
          </a:p>
        </p:txBody>
      </p:sp>
      <p:sp>
        <p:nvSpPr>
          <p:cNvPr id="3" name="内容占位符 2"/>
          <p:cNvSpPr>
            <a:spLocks noGrp="1"/>
          </p:cNvSpPr>
          <p:nvPr>
            <p:ph idx="1"/>
          </p:nvPr>
        </p:nvSpPr>
        <p:spPr/>
        <p:txBody>
          <a:bodyPr>
            <a:normAutofit fontScale="85000" lnSpcReduction="10000"/>
          </a:bodyPr>
          <a:lstStyle/>
          <a:p>
            <a:r>
              <a:rPr lang="zh-CN" altLang="zh-CN" dirty="0"/>
              <a:t>当市场价格等于或低于较低协定价格时，买进的期权与卖出的期权都不会被执行，故投资者的盈利（亏损）就是期初的期权费净收入（净支出）。</a:t>
            </a:r>
          </a:p>
          <a:p>
            <a:r>
              <a:rPr lang="zh-CN" altLang="zh-CN" dirty="0"/>
              <a:t>当市场价格介于两个协定价格之间时，买进的期权被执行，而卖出的期权不会被执行。因此，投资者可从期权执行中获取利润，这一利润可抵补期初的期权费净支出，或在期初的期权费净收入的基础上再增加收入，从而使整个头寸的损失减少或利润增加。</a:t>
            </a:r>
          </a:p>
          <a:p>
            <a:r>
              <a:rPr lang="zh-CN" altLang="zh-CN" dirty="0"/>
              <a:t>当市场价格等于较高协定价格时，买进的期权被执行，而卖出的期权仍不被执行。此时，投资者通过执行期权可获得最大利润。</a:t>
            </a:r>
          </a:p>
          <a:p>
            <a:r>
              <a:rPr lang="zh-CN" altLang="zh-CN" dirty="0"/>
              <a:t>当市场价格高于较高协定价格时，买进的期权与卖出的期权都将被执行。执行买进的期权，投资者可获利，而执行卖出的期权，投资者将亏损。</a:t>
            </a:r>
          </a:p>
          <a:p>
            <a:endParaRPr kumimoji="1" lang="zh-CN" altLang="en-US" dirty="0"/>
          </a:p>
        </p:txBody>
      </p:sp>
      <p:sp>
        <p:nvSpPr>
          <p:cNvPr id="4" name="日期占位符 3"/>
          <p:cNvSpPr>
            <a:spLocks noGrp="1"/>
          </p:cNvSpPr>
          <p:nvPr>
            <p:ph type="dt" sz="half" idx="10"/>
          </p:nvPr>
        </p:nvSpPr>
        <p:spPr/>
        <p:txBody>
          <a:bodyPr/>
          <a:lstStyle/>
          <a:p>
            <a:fld id="{71D491E4-726F-442F-9E0A-5D29462984B5}"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51</a:t>
            </a:fld>
            <a:endParaRPr lang="en-US" dirty="0"/>
          </a:p>
        </p:txBody>
      </p:sp>
    </p:spTree>
    <p:extLst>
      <p:ext uri="{BB962C8B-B14F-4D97-AF65-F5344CB8AC3E}">
        <p14:creationId xmlns:p14="http://schemas.microsoft.com/office/powerpoint/2010/main" xmlns="" val="756898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看跌期权的比率价差</a:t>
            </a:r>
            <a:endParaRPr kumimoji="1" lang="zh-CN" altLang="en-US" dirty="0"/>
          </a:p>
        </p:txBody>
      </p:sp>
      <p:sp>
        <p:nvSpPr>
          <p:cNvPr id="3" name="内容占位符 2"/>
          <p:cNvSpPr>
            <a:spLocks noGrp="1"/>
          </p:cNvSpPr>
          <p:nvPr>
            <p:ph idx="1"/>
          </p:nvPr>
        </p:nvSpPr>
        <p:spPr/>
        <p:txBody>
          <a:bodyPr/>
          <a:lstStyle/>
          <a:p>
            <a:r>
              <a:rPr lang="zh-CN" altLang="zh-CN" dirty="0"/>
              <a:t>看跌期权比率价差是指投资者买进一定数量的看跌期权，而同时又卖出更多数量的看跌期权，这里买入和卖出的看跌期权都是同一垂直系列的期权。</a:t>
            </a:r>
          </a:p>
          <a:p>
            <a:r>
              <a:rPr lang="zh-CN" altLang="zh-CN" dirty="0"/>
              <a:t>同样，这里投资者卖出的看跌期权多于他买进的看跌期权，因此，这种期初的期权费净支出可望减少，甚至转变为期初的期权费净收入。</a:t>
            </a:r>
          </a:p>
          <a:p>
            <a:endParaRPr kumimoji="1" lang="zh-CN" altLang="en-US" dirty="0"/>
          </a:p>
        </p:txBody>
      </p:sp>
      <p:sp>
        <p:nvSpPr>
          <p:cNvPr id="4" name="日期占位符 3"/>
          <p:cNvSpPr>
            <a:spLocks noGrp="1"/>
          </p:cNvSpPr>
          <p:nvPr>
            <p:ph type="dt" sz="half" idx="10"/>
          </p:nvPr>
        </p:nvSpPr>
        <p:spPr/>
        <p:txBody>
          <a:bodyPr/>
          <a:lstStyle/>
          <a:p>
            <a:fld id="{31E2BD1C-7418-4982-B8DC-4B273850701F}"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52</a:t>
            </a:fld>
            <a:endParaRPr lang="en-US" dirty="0"/>
          </a:p>
        </p:txBody>
      </p:sp>
    </p:spTree>
    <p:extLst>
      <p:ext uri="{BB962C8B-B14F-4D97-AF65-F5344CB8AC3E}">
        <p14:creationId xmlns:p14="http://schemas.microsoft.com/office/powerpoint/2010/main" xmlns="" val="17345751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看跌期权的比率价差盈亏图</a:t>
            </a:r>
            <a:endParaRPr kumimoji="1" lang="zh-CN" altLang="en-US" dirty="0"/>
          </a:p>
        </p:txBody>
      </p:sp>
      <p:pic>
        <p:nvPicPr>
          <p:cNvPr id="4" name="内容占位符 3"/>
          <p:cNvPicPr>
            <a:picLocks noGrp="1"/>
          </p:cNvPicPr>
          <p:nvPr>
            <p:ph idx="1"/>
          </p:nvPr>
        </p:nvPicPr>
        <p:blipFill>
          <a:blip r:embed="rId2"/>
          <a:srcRect/>
          <a:stretch>
            <a:fillRect/>
          </a:stretch>
        </p:blipFill>
        <p:spPr bwMode="auto">
          <a:xfrm>
            <a:off x="997111" y="1961205"/>
            <a:ext cx="6885247" cy="5134075"/>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8E93081C-F445-4B50-A95E-C838EE55B77E}"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53</a:t>
            </a:fld>
            <a:endParaRPr lang="en-US" dirty="0"/>
          </a:p>
        </p:txBody>
      </p:sp>
    </p:spTree>
    <p:extLst>
      <p:ext uri="{BB962C8B-B14F-4D97-AF65-F5344CB8AC3E}">
        <p14:creationId xmlns:p14="http://schemas.microsoft.com/office/powerpoint/2010/main" xmlns="" val="1973594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a:t>
            </a:r>
            <a:r>
              <a:rPr lang="zh-CN" altLang="en-US" dirty="0"/>
              <a:t>跌</a:t>
            </a:r>
            <a:r>
              <a:rPr lang="zh-CN" altLang="zh-CN" dirty="0"/>
              <a:t>期权比率价差的盈亏特征</a:t>
            </a:r>
            <a:endParaRPr kumimoji="1" lang="zh-CN" altLang="en-US" dirty="0"/>
          </a:p>
        </p:txBody>
      </p:sp>
      <p:sp>
        <p:nvSpPr>
          <p:cNvPr id="3" name="内容占位符 2"/>
          <p:cNvSpPr>
            <a:spLocks noGrp="1"/>
          </p:cNvSpPr>
          <p:nvPr>
            <p:ph idx="1"/>
          </p:nvPr>
        </p:nvSpPr>
        <p:spPr/>
        <p:txBody>
          <a:bodyPr>
            <a:normAutofit fontScale="85000" lnSpcReduction="10000"/>
          </a:bodyPr>
          <a:lstStyle/>
          <a:p>
            <a:r>
              <a:rPr lang="zh-CN" altLang="zh-CN" dirty="0"/>
              <a:t>当市场价格等于或高于较高协定价格时，买进的期权与卖出的期权都不会被执行，故投资者的盈利（亏损）就是期初的期权费净收入（净支出）。</a:t>
            </a:r>
          </a:p>
          <a:p>
            <a:r>
              <a:rPr lang="zh-CN" altLang="zh-CN" dirty="0"/>
              <a:t>当市场价格介于两个协定价格之间时，买进的期权被执行，而卖出的期权不会被执行。因此，投资者可从期权执行中获取利润，这一利润可抵补期初的期权费净支出，或在期初的期权费净收入的基础上再增加收入，从而使整个头寸的损失减少或利润增加。</a:t>
            </a:r>
          </a:p>
          <a:p>
            <a:r>
              <a:rPr lang="zh-CN" altLang="zh-CN" dirty="0"/>
              <a:t>当市场价格等于较低协定价格时，买进的期权被执行，而卖出的期权仍不被执行。此时，投资者通过执行期权可获得最大利润。</a:t>
            </a:r>
          </a:p>
          <a:p>
            <a:r>
              <a:rPr lang="zh-CN" altLang="zh-CN" dirty="0"/>
              <a:t>当市场价格低于较低协定价格时，买进的期权与卖出的期权都将被执行。执行买进的期权，投资者可获利，而执行卖出的期权，投资者将亏损。</a:t>
            </a:r>
          </a:p>
          <a:p>
            <a:endParaRPr kumimoji="1" lang="zh-CN" altLang="en-US" dirty="0"/>
          </a:p>
        </p:txBody>
      </p:sp>
      <p:sp>
        <p:nvSpPr>
          <p:cNvPr id="4" name="日期占位符 3"/>
          <p:cNvSpPr>
            <a:spLocks noGrp="1"/>
          </p:cNvSpPr>
          <p:nvPr>
            <p:ph type="dt" sz="half" idx="10"/>
          </p:nvPr>
        </p:nvSpPr>
        <p:spPr/>
        <p:txBody>
          <a:bodyPr/>
          <a:lstStyle/>
          <a:p>
            <a:fld id="{00218A51-9FC3-4CAE-90A0-C62C99B04CC8}"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54</a:t>
            </a:fld>
            <a:endParaRPr lang="en-US" dirty="0"/>
          </a:p>
        </p:txBody>
      </p:sp>
    </p:spTree>
    <p:extLst>
      <p:ext uri="{BB962C8B-B14F-4D97-AF65-F5344CB8AC3E}">
        <p14:creationId xmlns:p14="http://schemas.microsoft.com/office/powerpoint/2010/main" xmlns="" val="149798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看涨期权的反向比率价差</a:t>
            </a:r>
            <a:endParaRPr lang="zh-CN" altLang="en-US" dirty="0"/>
          </a:p>
        </p:txBody>
      </p:sp>
      <p:sp>
        <p:nvSpPr>
          <p:cNvPr id="3" name="内容占位符 2"/>
          <p:cNvSpPr>
            <a:spLocks noGrp="1"/>
          </p:cNvSpPr>
          <p:nvPr>
            <p:ph idx="1"/>
          </p:nvPr>
        </p:nvSpPr>
        <p:spPr/>
        <p:txBody>
          <a:bodyPr/>
          <a:lstStyle/>
          <a:p>
            <a:r>
              <a:rPr lang="zh-CN" altLang="zh-CN" dirty="0"/>
              <a:t>看涨期权的反向比率价差是指投资者卖出一定数量协定价格较低的看涨期权，而同时又买进更多数量协定价格较高的看涨期权，这里的期权到期时间相同。</a:t>
            </a:r>
            <a:endParaRPr lang="en-US" altLang="zh-CN" dirty="0"/>
          </a:p>
          <a:p>
            <a:r>
              <a:rPr lang="zh-CN" altLang="zh-CN" dirty="0"/>
              <a:t>看涨期权反向比率价差策略对标的物是强烈看涨的。在标的物价格大幅上涨时，其盈利空间将是巨大的。该策略的最大收益没有上限，最大损失有限。</a:t>
            </a:r>
            <a:endParaRPr lang="zh-CN" altLang="en-US" dirty="0"/>
          </a:p>
        </p:txBody>
      </p:sp>
      <p:sp>
        <p:nvSpPr>
          <p:cNvPr id="4" name="日期占位符 3"/>
          <p:cNvSpPr>
            <a:spLocks noGrp="1"/>
          </p:cNvSpPr>
          <p:nvPr>
            <p:ph type="dt" sz="half" idx="10"/>
          </p:nvPr>
        </p:nvSpPr>
        <p:spPr/>
        <p:txBody>
          <a:bodyPr/>
          <a:lstStyle/>
          <a:p>
            <a:fld id="{D7676E1A-6135-46C3-AEB1-594CB82B59D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55</a:t>
            </a:fld>
            <a:endParaRPr lang="en-US" dirty="0"/>
          </a:p>
        </p:txBody>
      </p:sp>
    </p:spTree>
    <p:extLst>
      <p:ext uri="{BB962C8B-B14F-4D97-AF65-F5344CB8AC3E}">
        <p14:creationId xmlns:p14="http://schemas.microsoft.com/office/powerpoint/2010/main" xmlns="" val="228012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看涨期权的反向比率价差盈亏图</a:t>
            </a:r>
            <a:endParaRPr lang="zh-CN" altLang="en-US" dirty="0"/>
          </a:p>
        </p:txBody>
      </p:sp>
      <p:sp>
        <p:nvSpPr>
          <p:cNvPr id="4" name="日期占位符 3"/>
          <p:cNvSpPr>
            <a:spLocks noGrp="1"/>
          </p:cNvSpPr>
          <p:nvPr>
            <p:ph type="dt" sz="half" idx="10"/>
          </p:nvPr>
        </p:nvSpPr>
        <p:spPr/>
        <p:txBody>
          <a:bodyPr/>
          <a:lstStyle/>
          <a:p>
            <a:fld id="{D7676E1A-6135-46C3-AEB1-594CB82B59D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56</a:t>
            </a:fld>
            <a:endParaRPr lang="en-US" dirty="0"/>
          </a:p>
        </p:txBody>
      </p:sp>
      <p:pic>
        <p:nvPicPr>
          <p:cNvPr id="7" name="图片 6"/>
          <p:cNvPicPr/>
          <p:nvPr/>
        </p:nvPicPr>
        <p:blipFill>
          <a:blip r:embed="rId2">
            <a:extLst>
              <a:ext uri="{28A0092B-C50C-407E-A947-70E740481C1C}">
                <a14:useLocalDpi xmlns:a14="http://schemas.microsoft.com/office/drawing/2010/main" xmlns="" val="0"/>
              </a:ext>
            </a:extLst>
          </a:blip>
          <a:srcRect/>
          <a:stretch>
            <a:fillRect/>
          </a:stretch>
        </p:blipFill>
        <p:spPr bwMode="auto">
          <a:xfrm>
            <a:off x="1056542" y="1856862"/>
            <a:ext cx="6371631" cy="4778723"/>
          </a:xfrm>
          <a:prstGeom prst="rect">
            <a:avLst/>
          </a:prstGeom>
          <a:noFill/>
          <a:ln>
            <a:noFill/>
          </a:ln>
        </p:spPr>
      </p:pic>
    </p:spTree>
    <p:extLst>
      <p:ext uri="{BB962C8B-B14F-4D97-AF65-F5344CB8AC3E}">
        <p14:creationId xmlns:p14="http://schemas.microsoft.com/office/powerpoint/2010/main" xmlns="" val="524624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看跌期权的反向比率价差</a:t>
            </a:r>
            <a:endParaRPr lang="zh-CN" altLang="en-US" dirty="0"/>
          </a:p>
        </p:txBody>
      </p:sp>
      <p:sp>
        <p:nvSpPr>
          <p:cNvPr id="3" name="内容占位符 2"/>
          <p:cNvSpPr>
            <a:spLocks noGrp="1"/>
          </p:cNvSpPr>
          <p:nvPr>
            <p:ph idx="1"/>
          </p:nvPr>
        </p:nvSpPr>
        <p:spPr/>
        <p:txBody>
          <a:bodyPr/>
          <a:lstStyle/>
          <a:p>
            <a:r>
              <a:rPr lang="zh-CN" altLang="zh-CN" dirty="0"/>
              <a:t>看跌期权的反向比率价差是指投资者卖出一定数量协定价格较高的看跌期权，而同时又买进更多数量协定价格较低的看跌期权，这里的期权到期时间相同。</a:t>
            </a:r>
          </a:p>
          <a:p>
            <a:r>
              <a:rPr lang="zh-CN" altLang="zh-CN" dirty="0"/>
              <a:t>看跌期权反向比率价差策略对标的物是强烈看跌的。在标的物价格大幅下跌时，其盈利空间将是巨大的。</a:t>
            </a:r>
          </a:p>
        </p:txBody>
      </p:sp>
      <p:sp>
        <p:nvSpPr>
          <p:cNvPr id="4" name="日期占位符 3"/>
          <p:cNvSpPr>
            <a:spLocks noGrp="1"/>
          </p:cNvSpPr>
          <p:nvPr>
            <p:ph type="dt" sz="half" idx="10"/>
          </p:nvPr>
        </p:nvSpPr>
        <p:spPr/>
        <p:txBody>
          <a:bodyPr/>
          <a:lstStyle/>
          <a:p>
            <a:fld id="{D7676E1A-6135-46C3-AEB1-594CB82B59D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57</a:t>
            </a:fld>
            <a:endParaRPr lang="en-US" dirty="0"/>
          </a:p>
        </p:txBody>
      </p:sp>
    </p:spTree>
    <p:extLst>
      <p:ext uri="{BB962C8B-B14F-4D97-AF65-F5344CB8AC3E}">
        <p14:creationId xmlns:p14="http://schemas.microsoft.com/office/powerpoint/2010/main" xmlns="" val="3474145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看跌期权的反向比率价差盈亏图</a:t>
            </a:r>
            <a:endParaRPr lang="zh-CN" altLang="en-US" dirty="0"/>
          </a:p>
        </p:txBody>
      </p:sp>
      <p:sp>
        <p:nvSpPr>
          <p:cNvPr id="4" name="日期占位符 3"/>
          <p:cNvSpPr>
            <a:spLocks noGrp="1"/>
          </p:cNvSpPr>
          <p:nvPr>
            <p:ph type="dt" sz="half" idx="10"/>
          </p:nvPr>
        </p:nvSpPr>
        <p:spPr/>
        <p:txBody>
          <a:bodyPr/>
          <a:lstStyle/>
          <a:p>
            <a:fld id="{D7676E1A-6135-46C3-AEB1-594CB82B59D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58</a:t>
            </a:fld>
            <a:endParaRPr lang="en-US" dirty="0"/>
          </a:p>
        </p:txBody>
      </p:sp>
      <p:pic>
        <p:nvPicPr>
          <p:cNvPr id="7" name="图片 6"/>
          <p:cNvPicPr/>
          <p:nvPr/>
        </p:nvPicPr>
        <p:blipFill>
          <a:blip r:embed="rId2">
            <a:extLst>
              <a:ext uri="{28A0092B-C50C-407E-A947-70E740481C1C}">
                <a14:useLocalDpi xmlns:a14="http://schemas.microsoft.com/office/drawing/2010/main" xmlns="" val="0"/>
              </a:ext>
            </a:extLst>
          </a:blip>
          <a:srcRect/>
          <a:stretch>
            <a:fillRect/>
          </a:stretch>
        </p:blipFill>
        <p:spPr bwMode="auto">
          <a:xfrm>
            <a:off x="1393249" y="1947555"/>
            <a:ext cx="6034924" cy="4526193"/>
          </a:xfrm>
          <a:prstGeom prst="rect">
            <a:avLst/>
          </a:prstGeom>
          <a:noFill/>
          <a:ln>
            <a:noFill/>
          </a:ln>
        </p:spPr>
      </p:pic>
    </p:spTree>
    <p:extLst>
      <p:ext uri="{BB962C8B-B14F-4D97-AF65-F5344CB8AC3E}">
        <p14:creationId xmlns:p14="http://schemas.microsoft.com/office/powerpoint/2010/main" xmlns="" val="38861145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zh-CN" altLang="en-US" dirty="0"/>
              <a:t>六</a:t>
            </a:r>
            <a:r>
              <a:rPr lang="zh-CN" altLang="zh-CN" dirty="0"/>
              <a:t>）水平价差</a:t>
            </a:r>
            <a:endParaRPr kumimoji="1" lang="zh-CN" altLang="en-US" dirty="0"/>
          </a:p>
        </p:txBody>
      </p:sp>
      <p:sp>
        <p:nvSpPr>
          <p:cNvPr id="3" name="内容占位符 2"/>
          <p:cNvSpPr>
            <a:spLocks noGrp="1"/>
          </p:cNvSpPr>
          <p:nvPr>
            <p:ph idx="1"/>
          </p:nvPr>
        </p:nvSpPr>
        <p:spPr>
          <a:xfrm>
            <a:off x="208722" y="2246776"/>
            <a:ext cx="8676861" cy="4316069"/>
          </a:xfrm>
        </p:spPr>
        <p:txBody>
          <a:bodyPr>
            <a:normAutofit/>
          </a:bodyPr>
          <a:lstStyle/>
          <a:p>
            <a:r>
              <a:rPr lang="zh-CN" altLang="zh-CN" dirty="0"/>
              <a:t>水平价差（</a:t>
            </a:r>
            <a:r>
              <a:rPr lang="en-US" altLang="zh-CN" dirty="0"/>
              <a:t>horizontal spread</a:t>
            </a:r>
            <a:r>
              <a:rPr lang="zh-CN" altLang="zh-CN" dirty="0"/>
              <a:t>），也称日历价差（</a:t>
            </a:r>
            <a:r>
              <a:rPr lang="en-US" altLang="zh-CN" dirty="0"/>
              <a:t>calendar spread</a:t>
            </a:r>
            <a:r>
              <a:rPr lang="zh-CN" altLang="zh-CN" dirty="0"/>
              <a:t>）或时间价差（</a:t>
            </a:r>
            <a:r>
              <a:rPr lang="en-US" altLang="zh-CN" dirty="0"/>
              <a:t>time spread</a:t>
            </a:r>
            <a:r>
              <a:rPr lang="zh-CN" altLang="zh-CN" dirty="0"/>
              <a:t>），是指投资者买进离到期日较远的期权（简称</a:t>
            </a:r>
            <a:r>
              <a:rPr lang="en-US" altLang="zh-CN" dirty="0"/>
              <a:t>“</a:t>
            </a:r>
            <a:r>
              <a:rPr lang="zh-CN" altLang="zh-CN" dirty="0"/>
              <a:t>远期期权</a:t>
            </a:r>
            <a:r>
              <a:rPr lang="en-US" altLang="zh-CN" dirty="0"/>
              <a:t>”</a:t>
            </a:r>
            <a:r>
              <a:rPr lang="zh-CN" altLang="zh-CN" dirty="0"/>
              <a:t>），而同时又卖出数量相同、协定价格也相同，但离到期日较近的期权（简称</a:t>
            </a:r>
            <a:r>
              <a:rPr lang="en-US" altLang="zh-CN" dirty="0"/>
              <a:t>“</a:t>
            </a:r>
            <a:r>
              <a:rPr lang="zh-CN" altLang="zh-CN" dirty="0"/>
              <a:t>近期期权</a:t>
            </a:r>
            <a:r>
              <a:rPr lang="en-US" altLang="zh-CN" dirty="0"/>
              <a:t>”</a:t>
            </a:r>
            <a:r>
              <a:rPr lang="zh-CN" altLang="zh-CN" dirty="0"/>
              <a:t>），以获取价差收益的交易策略。</a:t>
            </a:r>
            <a:endParaRPr lang="zh-CN" altLang="en-US" dirty="0"/>
          </a:p>
          <a:p>
            <a:r>
              <a:rPr lang="zh-CN" altLang="zh-CN" dirty="0"/>
              <a:t>从理论上说，水平价差之所以能获利，主要是因为远期期权与近期期权有着不同的时间价值的衰减速度。 </a:t>
            </a:r>
            <a:endParaRPr lang="zh-CN" altLang="en-US" dirty="0"/>
          </a:p>
          <a:p>
            <a:r>
              <a:rPr lang="zh-CN" altLang="zh-CN" dirty="0"/>
              <a:t>水平价差适用于投资者预期标的物的市场价格比较稳定的场合。在建立水平价差头寸时，一般以买卖平价期权为最好。 </a:t>
            </a:r>
          </a:p>
          <a:p>
            <a:endParaRPr kumimoji="1" lang="zh-CN" altLang="en-US" dirty="0"/>
          </a:p>
        </p:txBody>
      </p:sp>
      <p:sp>
        <p:nvSpPr>
          <p:cNvPr id="4" name="日期占位符 3"/>
          <p:cNvSpPr>
            <a:spLocks noGrp="1"/>
          </p:cNvSpPr>
          <p:nvPr>
            <p:ph type="dt" sz="half" idx="10"/>
          </p:nvPr>
        </p:nvSpPr>
        <p:spPr/>
        <p:txBody>
          <a:bodyPr/>
          <a:lstStyle/>
          <a:p>
            <a:fld id="{5ABAD0A3-D31C-443F-946B-A758A84D9755}"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59</a:t>
            </a:fld>
            <a:endParaRPr lang="en-US" dirty="0"/>
          </a:p>
        </p:txBody>
      </p:sp>
    </p:spTree>
    <p:extLst>
      <p:ext uri="{BB962C8B-B14F-4D97-AF65-F5344CB8AC3E}">
        <p14:creationId xmlns:p14="http://schemas.microsoft.com/office/powerpoint/2010/main" xmlns="" val="112956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多头看涨期权</a:t>
            </a:r>
            <a:r>
              <a:rPr lang="en-US" altLang="zh-CN" dirty="0"/>
              <a:t>(cont.)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即使投资者可以通过行权获利，若获利的数额小于期权费的支出，他还是会出现亏损，只有当未来的股票价格高过盈亏平衡点，他才有获利的可能。在现实交易中，如果考虑到交易成本的因素，实际的盈亏平衡点价格将比理论价格还要高。</a:t>
            </a:r>
          </a:p>
          <a:p>
            <a:r>
              <a:rPr lang="zh-CN" altLang="zh-CN" dirty="0"/>
              <a:t>一般来说，当标的资产的市场价格上升时，其看涨期权的期权费也将上涨。因此在标的资产的市场价格上升后，买进看涨期权的投资者既可以通过履约而获利，也可以通过转让期权合约而获利。如就投资收益率而言，转让期权的收益率往往比执行期权所获得的收益率更高。尤其是在期权合约临近到期，投资者又一时难以筹措履约所需的资金时，转让期权合约不失为一个可取的策略。</a:t>
            </a:r>
          </a:p>
          <a:p>
            <a:endParaRPr lang="zh-CN" altLang="en-US" dirty="0"/>
          </a:p>
        </p:txBody>
      </p:sp>
      <p:sp>
        <p:nvSpPr>
          <p:cNvPr id="4" name="日期占位符 3"/>
          <p:cNvSpPr>
            <a:spLocks noGrp="1"/>
          </p:cNvSpPr>
          <p:nvPr>
            <p:ph type="dt" sz="half" idx="10"/>
          </p:nvPr>
        </p:nvSpPr>
        <p:spPr/>
        <p:txBody>
          <a:bodyPr/>
          <a:lstStyle/>
          <a:p>
            <a:fld id="{99524310-D530-40EB-8FFA-A6922AC5C0F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由看涨期权构成的水平价差盈亏图 </a:t>
            </a:r>
            <a:endParaRPr kumimoji="1" lang="zh-CN" altLang="en-US" sz="3200" dirty="0"/>
          </a:p>
        </p:txBody>
      </p:sp>
      <p:pic>
        <p:nvPicPr>
          <p:cNvPr id="4" name="内容占位符 3"/>
          <p:cNvPicPr>
            <a:picLocks noGrp="1"/>
          </p:cNvPicPr>
          <p:nvPr>
            <p:ph idx="1"/>
          </p:nvPr>
        </p:nvPicPr>
        <p:blipFill>
          <a:blip r:embed="rId2"/>
          <a:srcRect/>
          <a:stretch>
            <a:fillRect/>
          </a:stretch>
        </p:blipFill>
        <p:spPr bwMode="auto">
          <a:xfrm>
            <a:off x="754041" y="1949631"/>
            <a:ext cx="6674131" cy="5145650"/>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42E338C5-0692-4314-A64D-EB79A24E0F8F}"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60</a:t>
            </a:fld>
            <a:endParaRPr lang="en-US" dirty="0"/>
          </a:p>
        </p:txBody>
      </p:sp>
    </p:spTree>
    <p:extLst>
      <p:ext uri="{BB962C8B-B14F-4D97-AF65-F5344CB8AC3E}">
        <p14:creationId xmlns:p14="http://schemas.microsoft.com/office/powerpoint/2010/main" xmlns="" val="1848035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由看</a:t>
            </a:r>
            <a:r>
              <a:rPr lang="zh-CN" altLang="en-US" sz="3200" dirty="0"/>
              <a:t>跌</a:t>
            </a:r>
            <a:r>
              <a:rPr lang="zh-CN" altLang="zh-CN" sz="3200" dirty="0"/>
              <a:t>期权构成的水平价差盈亏图 </a:t>
            </a:r>
            <a:endParaRPr kumimoji="1" lang="zh-CN" altLang="en-US" sz="3200" dirty="0"/>
          </a:p>
        </p:txBody>
      </p:sp>
      <p:sp>
        <p:nvSpPr>
          <p:cNvPr id="3" name="日期占位符 2"/>
          <p:cNvSpPr>
            <a:spLocks noGrp="1"/>
          </p:cNvSpPr>
          <p:nvPr>
            <p:ph type="dt" sz="half" idx="10"/>
          </p:nvPr>
        </p:nvSpPr>
        <p:spPr/>
        <p:txBody>
          <a:bodyPr/>
          <a:lstStyle/>
          <a:p>
            <a:fld id="{B30741B9-E296-4D46-BAFB-937B8264ACA2}"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61</a:t>
            </a:fld>
            <a:endParaRPr lang="en-US" dirty="0"/>
          </a:p>
        </p:txBody>
      </p:sp>
      <p:pic>
        <p:nvPicPr>
          <p:cNvPr id="8" name="内容占位符 7"/>
          <p:cNvPicPr>
            <a:picLocks noGrp="1"/>
          </p:cNvPicPr>
          <p:nvPr>
            <p:ph idx="1"/>
          </p:nvPr>
        </p:nvPicPr>
        <p:blipFill>
          <a:blip r:embed="rId2"/>
          <a:srcRect/>
          <a:stretch>
            <a:fillRect/>
          </a:stretch>
        </p:blipFill>
        <p:spPr bwMode="auto">
          <a:xfrm>
            <a:off x="880073" y="1844017"/>
            <a:ext cx="6968527" cy="5229501"/>
          </a:xfrm>
          <a:prstGeom prst="rect">
            <a:avLst/>
          </a:prstGeom>
          <a:noFill/>
          <a:ln w="9525">
            <a:noFill/>
            <a:miter lim="800000"/>
            <a:headEnd/>
            <a:tailEnd/>
          </a:ln>
        </p:spPr>
      </p:pic>
    </p:spTree>
    <p:extLst>
      <p:ext uri="{BB962C8B-B14F-4D97-AF65-F5344CB8AC3E}">
        <p14:creationId xmlns:p14="http://schemas.microsoft.com/office/powerpoint/2010/main" xmlns="" val="137806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二、期权的对敲交易策略</a:t>
            </a:r>
            <a:endParaRPr kumimoji="1" lang="zh-CN" altLang="en-US" dirty="0"/>
          </a:p>
        </p:txBody>
      </p:sp>
      <p:sp>
        <p:nvSpPr>
          <p:cNvPr id="3" name="内容占位符 2"/>
          <p:cNvSpPr>
            <a:spLocks noGrp="1"/>
          </p:cNvSpPr>
          <p:nvPr>
            <p:ph idx="1"/>
          </p:nvPr>
        </p:nvSpPr>
        <p:spPr/>
        <p:txBody>
          <a:bodyPr/>
          <a:lstStyle/>
          <a:p>
            <a:r>
              <a:rPr lang="zh-CN" altLang="zh-CN" dirty="0"/>
              <a:t>对敲策略，是指投资者同时买进或卖出看涨期权和看跌期权。如为同时买进，则称为</a:t>
            </a:r>
            <a:r>
              <a:rPr lang="en-US" altLang="zh-CN" dirty="0"/>
              <a:t>“</a:t>
            </a:r>
            <a:r>
              <a:rPr lang="zh-CN" altLang="zh-CN" dirty="0"/>
              <a:t>买进对敲</a:t>
            </a:r>
            <a:r>
              <a:rPr lang="en-US" altLang="zh-CN" dirty="0"/>
              <a:t>”</a:t>
            </a:r>
            <a:r>
              <a:rPr lang="zh-CN" altLang="zh-CN" dirty="0"/>
              <a:t>；如为同时卖出，则称为</a:t>
            </a:r>
            <a:r>
              <a:rPr lang="en-US" altLang="zh-CN" dirty="0"/>
              <a:t>“</a:t>
            </a:r>
            <a:r>
              <a:rPr lang="zh-CN" altLang="zh-CN" dirty="0"/>
              <a:t>卖出对敲</a:t>
            </a:r>
            <a:r>
              <a:rPr lang="en-US" altLang="zh-CN" dirty="0"/>
              <a:t>”</a:t>
            </a:r>
            <a:r>
              <a:rPr lang="zh-CN" altLang="zh-CN" dirty="0"/>
              <a:t>。</a:t>
            </a:r>
          </a:p>
          <a:p>
            <a:r>
              <a:rPr lang="zh-CN" altLang="zh-CN" dirty="0"/>
              <a:t>根据投资者所买进或卖出的看涨期权与看跌期权的协定价格是否相同，对敲策略又可分为</a:t>
            </a:r>
            <a:r>
              <a:rPr lang="en-US" altLang="zh-CN" dirty="0"/>
              <a:t>“</a:t>
            </a:r>
            <a:r>
              <a:rPr lang="zh-CN" altLang="zh-CN" dirty="0"/>
              <a:t>同价对敲</a:t>
            </a:r>
            <a:r>
              <a:rPr lang="en-US" altLang="zh-CN" dirty="0"/>
              <a:t>”</a:t>
            </a:r>
            <a:r>
              <a:rPr lang="zh-CN" altLang="zh-CN" dirty="0"/>
              <a:t>与</a:t>
            </a:r>
            <a:r>
              <a:rPr lang="en-US" altLang="zh-CN" dirty="0"/>
              <a:t>“</a:t>
            </a:r>
            <a:r>
              <a:rPr lang="zh-CN" altLang="zh-CN" dirty="0"/>
              <a:t>异价对敲</a:t>
            </a:r>
            <a:r>
              <a:rPr lang="en-US" altLang="zh-CN" dirty="0"/>
              <a:t>”</a:t>
            </a:r>
            <a:r>
              <a:rPr lang="zh-CN" altLang="zh-CN" dirty="0"/>
              <a:t>两大类。 </a:t>
            </a:r>
            <a:endParaRPr lang="zh-CN" altLang="en-US" dirty="0"/>
          </a:p>
          <a:p>
            <a:r>
              <a:rPr lang="zh-CN" altLang="zh-CN" dirty="0"/>
              <a:t>根据投资者同时买进或同时卖出的看涨期权与看跌期权数量是否相同。对敲策略还可分为</a:t>
            </a:r>
            <a:r>
              <a:rPr lang="en-US" altLang="zh-CN" dirty="0"/>
              <a:t>“</a:t>
            </a:r>
            <a:r>
              <a:rPr lang="zh-CN" altLang="zh-CN" dirty="0"/>
              <a:t>等量对敲</a:t>
            </a:r>
            <a:r>
              <a:rPr lang="en-US" altLang="zh-CN" dirty="0"/>
              <a:t>”</a:t>
            </a:r>
            <a:r>
              <a:rPr lang="zh-CN" altLang="zh-CN" dirty="0"/>
              <a:t>和</a:t>
            </a:r>
            <a:r>
              <a:rPr lang="en-US" altLang="zh-CN" dirty="0"/>
              <a:t>“</a:t>
            </a:r>
            <a:r>
              <a:rPr lang="zh-CN" altLang="zh-CN" dirty="0"/>
              <a:t>不等量对敲</a:t>
            </a:r>
            <a:r>
              <a:rPr lang="en-US" altLang="zh-CN" dirty="0"/>
              <a:t>”</a:t>
            </a:r>
            <a:r>
              <a:rPr lang="zh-CN" altLang="zh-CN" dirty="0"/>
              <a:t>。 </a:t>
            </a:r>
            <a:endParaRPr kumimoji="1" lang="zh-CN" altLang="en-US" dirty="0"/>
          </a:p>
        </p:txBody>
      </p:sp>
      <p:sp>
        <p:nvSpPr>
          <p:cNvPr id="4" name="日期占位符 3"/>
          <p:cNvSpPr>
            <a:spLocks noGrp="1"/>
          </p:cNvSpPr>
          <p:nvPr>
            <p:ph type="dt" sz="half" idx="10"/>
          </p:nvPr>
        </p:nvSpPr>
        <p:spPr/>
        <p:txBody>
          <a:bodyPr/>
          <a:lstStyle/>
          <a:p>
            <a:fld id="{8498620E-3D39-46C6-94AE-128ABCDC87DC}"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62</a:t>
            </a:fld>
            <a:endParaRPr lang="en-US" dirty="0"/>
          </a:p>
        </p:txBody>
      </p:sp>
    </p:spTree>
    <p:extLst>
      <p:ext uri="{BB962C8B-B14F-4D97-AF65-F5344CB8AC3E}">
        <p14:creationId xmlns:p14="http://schemas.microsoft.com/office/powerpoint/2010/main" xmlns="" val="42999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（一）等量同价对敲</a:t>
            </a:r>
            <a:endParaRPr kumimoji="1" lang="zh-CN" altLang="en-US" dirty="0"/>
          </a:p>
        </p:txBody>
      </p:sp>
      <p:sp>
        <p:nvSpPr>
          <p:cNvPr id="3" name="内容占位符 2"/>
          <p:cNvSpPr>
            <a:spLocks noGrp="1"/>
          </p:cNvSpPr>
          <p:nvPr>
            <p:ph idx="1"/>
          </p:nvPr>
        </p:nvSpPr>
        <p:spPr/>
        <p:txBody>
          <a:bodyPr/>
          <a:lstStyle/>
          <a:p>
            <a:r>
              <a:rPr lang="zh-CN" altLang="zh-CN" dirty="0"/>
              <a:t>等量同价对敲（</a:t>
            </a:r>
            <a:r>
              <a:rPr lang="en-US" altLang="zh-CN" dirty="0"/>
              <a:t>straddle</a:t>
            </a:r>
            <a:r>
              <a:rPr lang="zh-CN" altLang="zh-CN" dirty="0"/>
              <a:t>），也称跨式组合期权交易策略，是指投资者同时且等量地买进或卖出相同标的物、相同到期日和相同协定价格的看涨期权与看跌期权。</a:t>
            </a:r>
          </a:p>
          <a:p>
            <a:r>
              <a:rPr lang="zh-CN" altLang="zh-CN" dirty="0"/>
              <a:t>根据投资者买卖方向的不同，等量同价对敲又可分为等量买进同价对敲（</a:t>
            </a:r>
            <a:r>
              <a:rPr lang="en-US" altLang="zh-CN" dirty="0"/>
              <a:t>long straddle</a:t>
            </a:r>
            <a:r>
              <a:rPr lang="zh-CN" altLang="zh-CN" dirty="0"/>
              <a:t>）和等量卖出同价对敲（</a:t>
            </a:r>
            <a:r>
              <a:rPr lang="en-US" altLang="zh-CN" dirty="0"/>
              <a:t>short straddle</a:t>
            </a:r>
            <a:r>
              <a:rPr lang="zh-CN" altLang="zh-CN" dirty="0"/>
              <a:t>）。</a:t>
            </a:r>
          </a:p>
          <a:p>
            <a:endParaRPr kumimoji="1" lang="zh-CN" altLang="en-US" dirty="0"/>
          </a:p>
        </p:txBody>
      </p:sp>
      <p:sp>
        <p:nvSpPr>
          <p:cNvPr id="4" name="日期占位符 3"/>
          <p:cNvSpPr>
            <a:spLocks noGrp="1"/>
          </p:cNvSpPr>
          <p:nvPr>
            <p:ph type="dt" sz="half" idx="10"/>
          </p:nvPr>
        </p:nvSpPr>
        <p:spPr/>
        <p:txBody>
          <a:bodyPr/>
          <a:lstStyle/>
          <a:p>
            <a:fld id="{9EEFDC49-DF8F-4587-A32D-6389D845B48F}"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63</a:t>
            </a:fld>
            <a:endParaRPr lang="en-US" dirty="0"/>
          </a:p>
        </p:txBody>
      </p:sp>
    </p:spTree>
    <p:extLst>
      <p:ext uri="{BB962C8B-B14F-4D97-AF65-F5344CB8AC3E}">
        <p14:creationId xmlns:p14="http://schemas.microsoft.com/office/powerpoint/2010/main" xmlns="" val="9829069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等量买进同价对敲</a:t>
            </a:r>
            <a:endParaRPr kumimoji="1" lang="zh-CN" altLang="en-US" dirty="0"/>
          </a:p>
        </p:txBody>
      </p:sp>
      <p:sp>
        <p:nvSpPr>
          <p:cNvPr id="3" name="内容占位符 2"/>
          <p:cNvSpPr>
            <a:spLocks noGrp="1"/>
          </p:cNvSpPr>
          <p:nvPr>
            <p:ph idx="1"/>
          </p:nvPr>
        </p:nvSpPr>
        <p:spPr/>
        <p:txBody>
          <a:bodyPr/>
          <a:lstStyle/>
          <a:p>
            <a:r>
              <a:rPr lang="zh-CN" altLang="zh-CN" dirty="0"/>
              <a:t>等量买进同价对敲策略，也称底部跨式组合（</a:t>
            </a:r>
            <a:r>
              <a:rPr lang="en-US" altLang="zh-CN" dirty="0"/>
              <a:t>Bottom Straddle</a:t>
            </a:r>
            <a:r>
              <a:rPr lang="zh-CN" altLang="zh-CN" dirty="0"/>
              <a:t>）期权交易策略，是指投资者同时买进相同标的物、相同到期日和相同协定价格的看涨期权与看跌期权，而且所买进的看涨期权的数量和看跌期权的数量是相等的。</a:t>
            </a:r>
          </a:p>
          <a:p>
            <a:r>
              <a:rPr lang="zh-CN" altLang="zh-CN" dirty="0"/>
              <a:t>投资者之所以建立这一头寸，是因为他预期标的物的市场价格将有大幅度的变动，但又不能确定变动的方向究竟是大幅度地上涨，还是大幅度地下跌。 </a:t>
            </a:r>
            <a:endParaRPr kumimoji="1" lang="zh-CN" altLang="en-US" dirty="0"/>
          </a:p>
        </p:txBody>
      </p:sp>
      <p:sp>
        <p:nvSpPr>
          <p:cNvPr id="4" name="日期占位符 3"/>
          <p:cNvSpPr>
            <a:spLocks noGrp="1"/>
          </p:cNvSpPr>
          <p:nvPr>
            <p:ph type="dt" sz="half" idx="10"/>
          </p:nvPr>
        </p:nvSpPr>
        <p:spPr/>
        <p:txBody>
          <a:bodyPr/>
          <a:lstStyle/>
          <a:p>
            <a:fld id="{B8B25A24-29BA-41B3-BE61-B04869125FE0}"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64</a:t>
            </a:fld>
            <a:endParaRPr lang="en-US" dirty="0"/>
          </a:p>
        </p:txBody>
      </p:sp>
    </p:spTree>
    <p:extLst>
      <p:ext uri="{BB962C8B-B14F-4D97-AF65-F5344CB8AC3E}">
        <p14:creationId xmlns:p14="http://schemas.microsoft.com/office/powerpoint/2010/main" xmlns="" val="1354972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等量买进同价对敲的盈亏图 </a:t>
            </a:r>
            <a:endParaRPr kumimoji="1" lang="zh-CN" altLang="en-US" dirty="0"/>
          </a:p>
        </p:txBody>
      </p:sp>
      <p:pic>
        <p:nvPicPr>
          <p:cNvPr id="4" name="内容占位符 3"/>
          <p:cNvPicPr>
            <a:picLocks noGrp="1"/>
          </p:cNvPicPr>
          <p:nvPr>
            <p:ph idx="1"/>
          </p:nvPr>
        </p:nvPicPr>
        <p:blipFill>
          <a:blip r:embed="rId2"/>
          <a:srcRect/>
          <a:stretch>
            <a:fillRect/>
          </a:stretch>
        </p:blipFill>
        <p:spPr bwMode="auto">
          <a:xfrm>
            <a:off x="904513" y="1995930"/>
            <a:ext cx="6523660" cy="4862070"/>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C93D2C52-C888-4DD5-BA63-636574B7E10B}"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65</a:t>
            </a:fld>
            <a:endParaRPr lang="en-US" dirty="0"/>
          </a:p>
        </p:txBody>
      </p:sp>
    </p:spTree>
    <p:extLst>
      <p:ext uri="{BB962C8B-B14F-4D97-AF65-F5344CB8AC3E}">
        <p14:creationId xmlns:p14="http://schemas.microsoft.com/office/powerpoint/2010/main" xmlns="" val="5117023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等量卖出同价对敲</a:t>
            </a:r>
            <a:endParaRPr kumimoji="1" lang="zh-CN" altLang="en-US" dirty="0"/>
          </a:p>
        </p:txBody>
      </p:sp>
      <p:sp>
        <p:nvSpPr>
          <p:cNvPr id="3" name="内容占位符 2"/>
          <p:cNvSpPr>
            <a:spLocks noGrp="1"/>
          </p:cNvSpPr>
          <p:nvPr>
            <p:ph idx="1"/>
          </p:nvPr>
        </p:nvSpPr>
        <p:spPr/>
        <p:txBody>
          <a:bodyPr>
            <a:normAutofit/>
          </a:bodyPr>
          <a:lstStyle/>
          <a:p>
            <a:r>
              <a:rPr lang="zh-CN" altLang="zh-CN" dirty="0"/>
              <a:t>等量卖出同价对敲策略，也称顶部跨式组合（</a:t>
            </a:r>
            <a:r>
              <a:rPr lang="en-US" altLang="zh-CN" dirty="0"/>
              <a:t>Top Straddle</a:t>
            </a:r>
            <a:r>
              <a:rPr lang="zh-CN" altLang="zh-CN" dirty="0"/>
              <a:t>）期权交易策略，投资者将同时卖出相同标的物、相同到期日及相同协定价格的看涨期权与看跌期权，而且所卖出的看涨期权的数量与看跌期权的数量相同。</a:t>
            </a:r>
          </a:p>
          <a:p>
            <a:r>
              <a:rPr lang="zh-CN" altLang="zh-CN" dirty="0"/>
              <a:t>投资者之所以建立这一头寸，是因为他预期标的物的市场价格将比较稳定。</a:t>
            </a:r>
            <a:endParaRPr kumimoji="1" lang="zh-CN" altLang="en-US" dirty="0"/>
          </a:p>
        </p:txBody>
      </p:sp>
      <p:sp>
        <p:nvSpPr>
          <p:cNvPr id="4" name="日期占位符 3"/>
          <p:cNvSpPr>
            <a:spLocks noGrp="1"/>
          </p:cNvSpPr>
          <p:nvPr>
            <p:ph type="dt" sz="half" idx="10"/>
          </p:nvPr>
        </p:nvSpPr>
        <p:spPr/>
        <p:txBody>
          <a:bodyPr/>
          <a:lstStyle/>
          <a:p>
            <a:fld id="{86D47E69-0CE5-434E-BB1F-2138895E003A}"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66</a:t>
            </a:fld>
            <a:endParaRPr lang="en-US" dirty="0"/>
          </a:p>
        </p:txBody>
      </p:sp>
    </p:spTree>
    <p:extLst>
      <p:ext uri="{BB962C8B-B14F-4D97-AF65-F5344CB8AC3E}">
        <p14:creationId xmlns:p14="http://schemas.microsoft.com/office/powerpoint/2010/main" xmlns="" val="20844209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kern="1200" dirty="0">
                <a:solidFill>
                  <a:schemeClr val="tx1"/>
                </a:solidFill>
                <a:effectLst/>
                <a:latin typeface="+mj-lt"/>
                <a:ea typeface="+mj-ea"/>
                <a:cs typeface="+mj-cs"/>
              </a:rPr>
              <a:t>等量卖出同价对敲</a:t>
            </a:r>
            <a:r>
              <a:rPr lang="zh-CN" altLang="zh-CN" dirty="0"/>
              <a:t>的盈亏图</a:t>
            </a:r>
            <a:r>
              <a:rPr lang="zh-CN" altLang="en-US" dirty="0"/>
              <a:t> </a:t>
            </a:r>
            <a:endParaRPr kumimoji="1" lang="zh-CN" altLang="en-US" dirty="0"/>
          </a:p>
        </p:txBody>
      </p:sp>
      <p:pic>
        <p:nvPicPr>
          <p:cNvPr id="4" name="内容占位符 3"/>
          <p:cNvPicPr>
            <a:picLocks noGrp="1"/>
          </p:cNvPicPr>
          <p:nvPr>
            <p:ph idx="1"/>
          </p:nvPr>
        </p:nvPicPr>
        <p:blipFill>
          <a:blip r:embed="rId2"/>
          <a:srcRect/>
          <a:stretch>
            <a:fillRect/>
          </a:stretch>
        </p:blipFill>
        <p:spPr bwMode="auto">
          <a:xfrm>
            <a:off x="916087" y="2007505"/>
            <a:ext cx="6931547" cy="4960454"/>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4CC9F86A-EFA6-448E-A396-9822D81D87FC}"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67</a:t>
            </a:fld>
            <a:endParaRPr lang="en-US" dirty="0"/>
          </a:p>
        </p:txBody>
      </p:sp>
    </p:spTree>
    <p:extLst>
      <p:ext uri="{BB962C8B-B14F-4D97-AF65-F5344CB8AC3E}">
        <p14:creationId xmlns:p14="http://schemas.microsoft.com/office/powerpoint/2010/main" xmlns="" val="19374770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（二）不等量同价对敲</a:t>
            </a:r>
            <a:endParaRPr kumimoji="1" lang="zh-CN" altLang="en-US" dirty="0"/>
          </a:p>
        </p:txBody>
      </p:sp>
      <p:sp>
        <p:nvSpPr>
          <p:cNvPr id="3" name="内容占位符 2"/>
          <p:cNvSpPr>
            <a:spLocks noGrp="1"/>
          </p:cNvSpPr>
          <p:nvPr>
            <p:ph idx="1"/>
          </p:nvPr>
        </p:nvSpPr>
        <p:spPr>
          <a:xfrm>
            <a:off x="208722" y="2246776"/>
            <a:ext cx="8676861" cy="4489689"/>
          </a:xfrm>
        </p:spPr>
        <p:txBody>
          <a:bodyPr>
            <a:normAutofit/>
          </a:bodyPr>
          <a:lstStyle/>
          <a:p>
            <a:r>
              <a:rPr lang="zh-CN" altLang="zh-CN" dirty="0"/>
              <a:t>不等量同价对敲，是指投资者所买进或卖出的看涨期权与看跌期权数量不同。</a:t>
            </a:r>
            <a:endParaRPr lang="zh-CN" altLang="en-US" dirty="0"/>
          </a:p>
          <a:p>
            <a:pPr lvl="1"/>
            <a:r>
              <a:rPr lang="zh-CN" altLang="zh-CN" dirty="0"/>
              <a:t>看涨对敲（</a:t>
            </a:r>
            <a:r>
              <a:rPr lang="en-US" altLang="zh-CN" dirty="0"/>
              <a:t>strap</a:t>
            </a:r>
            <a:r>
              <a:rPr lang="zh-CN" altLang="zh-CN" dirty="0"/>
              <a:t>），也称带式组合</a:t>
            </a:r>
            <a:r>
              <a:rPr lang="zh-CN" altLang="en-US" dirty="0"/>
              <a:t>，</a:t>
            </a:r>
            <a:r>
              <a:rPr lang="zh-CN" altLang="zh-CN" dirty="0"/>
              <a:t>是</a:t>
            </a:r>
            <a:r>
              <a:rPr lang="zh-CN" altLang="en-US" dirty="0"/>
              <a:t>指</a:t>
            </a:r>
            <a:r>
              <a:rPr lang="zh-CN" altLang="zh-CN" dirty="0"/>
              <a:t>投资者买进或卖出的看涨期权多于看跌期权</a:t>
            </a:r>
            <a:r>
              <a:rPr lang="zh-CN" altLang="en-US" dirty="0"/>
              <a:t>。</a:t>
            </a:r>
          </a:p>
          <a:p>
            <a:pPr lvl="1"/>
            <a:r>
              <a:rPr lang="zh-CN" altLang="zh-CN" dirty="0"/>
              <a:t>看跌对敲（</a:t>
            </a:r>
            <a:r>
              <a:rPr lang="en-US" altLang="zh-CN" dirty="0"/>
              <a:t>strip</a:t>
            </a:r>
            <a:r>
              <a:rPr lang="zh-CN" altLang="zh-CN" dirty="0"/>
              <a:t>），也称条式组合</a:t>
            </a:r>
            <a:r>
              <a:rPr lang="zh-CN" altLang="en-US" dirty="0"/>
              <a:t>，</a:t>
            </a:r>
            <a:r>
              <a:rPr lang="zh-CN" altLang="zh-CN" dirty="0"/>
              <a:t>是投资者买进或卖出的看跌期权多于看涨期权。</a:t>
            </a:r>
          </a:p>
          <a:p>
            <a:r>
              <a:rPr lang="zh-CN" altLang="zh-CN" dirty="0"/>
              <a:t>在实践中，因卖出同价对敲适用于投资者预期标的物之市场价格比较稳定的场合，故在一般情况下，等量卖出与不等量卖出没有多大差别。因此，不等量同价对敲主要关注的是不等量买进同价对敲，即买进看涨对敲与买进看跌对敲。</a:t>
            </a:r>
          </a:p>
          <a:p>
            <a:endParaRPr kumimoji="1" lang="zh-CN" altLang="en-US" dirty="0"/>
          </a:p>
        </p:txBody>
      </p:sp>
      <p:sp>
        <p:nvSpPr>
          <p:cNvPr id="4" name="日期占位符 3"/>
          <p:cNvSpPr>
            <a:spLocks noGrp="1"/>
          </p:cNvSpPr>
          <p:nvPr>
            <p:ph type="dt" sz="half" idx="10"/>
          </p:nvPr>
        </p:nvSpPr>
        <p:spPr/>
        <p:txBody>
          <a:bodyPr/>
          <a:lstStyle/>
          <a:p>
            <a:fld id="{4DBD2E1B-0BAC-4CC8-A6DD-D0F9E0C02FFB}"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68</a:t>
            </a:fld>
            <a:endParaRPr lang="en-US" dirty="0"/>
          </a:p>
        </p:txBody>
      </p:sp>
    </p:spTree>
    <p:extLst>
      <p:ext uri="{BB962C8B-B14F-4D97-AF65-F5344CB8AC3E}">
        <p14:creationId xmlns:p14="http://schemas.microsoft.com/office/powerpoint/2010/main" xmlns="" val="18273363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买进看涨对敲</a:t>
            </a:r>
            <a:endParaRPr kumimoji="1" lang="zh-CN" altLang="en-US" dirty="0"/>
          </a:p>
        </p:txBody>
      </p:sp>
      <p:sp>
        <p:nvSpPr>
          <p:cNvPr id="3" name="内容占位符 2"/>
          <p:cNvSpPr>
            <a:spLocks noGrp="1"/>
          </p:cNvSpPr>
          <p:nvPr>
            <p:ph idx="1"/>
          </p:nvPr>
        </p:nvSpPr>
        <p:spPr/>
        <p:txBody>
          <a:bodyPr/>
          <a:lstStyle/>
          <a:p>
            <a:r>
              <a:rPr lang="zh-CN" altLang="zh-CN" dirty="0"/>
              <a:t>买进看涨对敲，是指投资者同时买进相同标的物、相同到期日和相同协定价格的看涨期权与看跌期权，但买进的看涨期权多于买进的看跌期权。</a:t>
            </a:r>
            <a:endParaRPr lang="zh-CN" altLang="en-US" dirty="0"/>
          </a:p>
          <a:p>
            <a:r>
              <a:rPr lang="zh-CN" altLang="zh-CN" dirty="0"/>
              <a:t>投资者之所以建立这样的头寸，是因为他预期标的物的市场价格将有大幅度的上涨或大幅度的下跌，但大幅度上涨的可能性较大，而大幅度下跌的可能性较小。</a:t>
            </a:r>
            <a:endParaRPr lang="zh-CN" altLang="en-US" dirty="0"/>
          </a:p>
          <a:p>
            <a:endParaRPr lang="zh-CN" altLang="zh-CN" dirty="0"/>
          </a:p>
          <a:p>
            <a:endParaRPr kumimoji="1" lang="zh-CN" altLang="en-US" dirty="0"/>
          </a:p>
        </p:txBody>
      </p:sp>
      <p:sp>
        <p:nvSpPr>
          <p:cNvPr id="4" name="日期占位符 3"/>
          <p:cNvSpPr>
            <a:spLocks noGrp="1"/>
          </p:cNvSpPr>
          <p:nvPr>
            <p:ph type="dt" sz="half" idx="10"/>
          </p:nvPr>
        </p:nvSpPr>
        <p:spPr/>
        <p:txBody>
          <a:bodyPr/>
          <a:lstStyle/>
          <a:p>
            <a:fld id="{196E43E5-0187-462F-88D5-69887743F1CC}"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69</a:t>
            </a:fld>
            <a:endParaRPr lang="en-US" dirty="0"/>
          </a:p>
        </p:txBody>
      </p:sp>
    </p:spTree>
    <p:extLst>
      <p:ext uri="{BB962C8B-B14F-4D97-AF65-F5344CB8AC3E}">
        <p14:creationId xmlns:p14="http://schemas.microsoft.com/office/powerpoint/2010/main" xmlns="" val="57266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二、空头看涨期权</a:t>
            </a:r>
            <a:endParaRPr lang="zh-CN" altLang="en-US" dirty="0"/>
          </a:p>
        </p:txBody>
      </p:sp>
      <p:sp>
        <p:nvSpPr>
          <p:cNvPr id="3" name="内容占位符 2"/>
          <p:cNvSpPr>
            <a:spLocks noGrp="1"/>
          </p:cNvSpPr>
          <p:nvPr>
            <p:ph idx="1"/>
          </p:nvPr>
        </p:nvSpPr>
        <p:spPr/>
        <p:txBody>
          <a:bodyPr/>
          <a:lstStyle/>
          <a:p>
            <a:r>
              <a:rPr lang="zh-CN" altLang="zh-CN" dirty="0"/>
              <a:t>对看涨期权的出售者而言，其最大的利润是他出售期权所得到的期权费，而其最大的损失则随着标的物的市场价格来定。从理论上讲，这种损失将是无限的。 </a:t>
            </a:r>
            <a:endParaRPr lang="zh-CN" altLang="en-US" dirty="0"/>
          </a:p>
        </p:txBody>
      </p:sp>
      <p:sp>
        <p:nvSpPr>
          <p:cNvPr id="4" name="日期占位符 3"/>
          <p:cNvSpPr>
            <a:spLocks noGrp="1"/>
          </p:cNvSpPr>
          <p:nvPr>
            <p:ph type="dt" sz="half" idx="10"/>
          </p:nvPr>
        </p:nvSpPr>
        <p:spPr/>
        <p:txBody>
          <a:bodyPr/>
          <a:lstStyle/>
          <a:p>
            <a:fld id="{A82D4F17-A3CF-403F-A698-15E337A7A292}"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买进看涨对敲的盈亏图</a:t>
            </a:r>
            <a:endParaRPr kumimoji="1" lang="zh-CN" altLang="en-US" dirty="0"/>
          </a:p>
        </p:txBody>
      </p:sp>
      <p:pic>
        <p:nvPicPr>
          <p:cNvPr id="4" name="内容占位符 3"/>
          <p:cNvPicPr>
            <a:picLocks noGrp="1"/>
          </p:cNvPicPr>
          <p:nvPr>
            <p:ph idx="1"/>
          </p:nvPr>
        </p:nvPicPr>
        <p:blipFill>
          <a:blip r:embed="rId2"/>
          <a:srcRect/>
          <a:stretch>
            <a:fillRect/>
          </a:stretch>
        </p:blipFill>
        <p:spPr bwMode="auto">
          <a:xfrm>
            <a:off x="661445" y="1949631"/>
            <a:ext cx="6766728" cy="5006754"/>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7229E7B4-70D1-45F7-9BB7-77B73CA5387A}"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70</a:t>
            </a:fld>
            <a:endParaRPr lang="en-US" dirty="0"/>
          </a:p>
        </p:txBody>
      </p:sp>
    </p:spTree>
    <p:extLst>
      <p:ext uri="{BB962C8B-B14F-4D97-AF65-F5344CB8AC3E}">
        <p14:creationId xmlns:p14="http://schemas.microsoft.com/office/powerpoint/2010/main" xmlns="" val="843538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买进看跌对敲</a:t>
            </a:r>
            <a:endParaRPr kumimoji="1" lang="zh-CN" altLang="en-US" dirty="0"/>
          </a:p>
        </p:txBody>
      </p:sp>
      <p:sp>
        <p:nvSpPr>
          <p:cNvPr id="3" name="内容占位符 2"/>
          <p:cNvSpPr>
            <a:spLocks noGrp="1"/>
          </p:cNvSpPr>
          <p:nvPr>
            <p:ph idx="1"/>
          </p:nvPr>
        </p:nvSpPr>
        <p:spPr/>
        <p:txBody>
          <a:bodyPr/>
          <a:lstStyle/>
          <a:p>
            <a:r>
              <a:rPr lang="zh-CN" altLang="zh-CN" dirty="0"/>
              <a:t>买进看跌对敲，是指投资者同时买进相同标的物、相同到期日和相同协定价格的看涨期权与看跌期权，但买进的看跌期权多于买进的看涨期权。</a:t>
            </a:r>
            <a:endParaRPr lang="zh-CN" altLang="en-US" dirty="0"/>
          </a:p>
          <a:p>
            <a:r>
              <a:rPr lang="zh-CN" altLang="zh-CN" dirty="0"/>
              <a:t>投资者之所以建立这样的头寸，是因为他预期标的物的市场价格将有大幅度的上涨或大幅度的下跌，但大幅度下跌的可能性较大，而大幅度上涨的可能性较小。</a:t>
            </a:r>
            <a:endParaRPr kumimoji="1" lang="zh-CN" altLang="en-US" dirty="0"/>
          </a:p>
        </p:txBody>
      </p:sp>
      <p:sp>
        <p:nvSpPr>
          <p:cNvPr id="4" name="日期占位符 3"/>
          <p:cNvSpPr>
            <a:spLocks noGrp="1"/>
          </p:cNvSpPr>
          <p:nvPr>
            <p:ph type="dt" sz="half" idx="10"/>
          </p:nvPr>
        </p:nvSpPr>
        <p:spPr/>
        <p:txBody>
          <a:bodyPr/>
          <a:lstStyle/>
          <a:p>
            <a:fld id="{E6E32D10-9B14-4D72-900C-720BFECA0FF2}"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71</a:t>
            </a:fld>
            <a:endParaRPr lang="en-US" dirty="0"/>
          </a:p>
        </p:txBody>
      </p:sp>
    </p:spTree>
    <p:extLst>
      <p:ext uri="{BB962C8B-B14F-4D97-AF65-F5344CB8AC3E}">
        <p14:creationId xmlns:p14="http://schemas.microsoft.com/office/powerpoint/2010/main" xmlns="" val="939819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买进看跌对敲的盈亏图</a:t>
            </a:r>
            <a:endParaRPr kumimoji="1" lang="zh-CN" altLang="en-US" dirty="0"/>
          </a:p>
        </p:txBody>
      </p:sp>
      <p:pic>
        <p:nvPicPr>
          <p:cNvPr id="4" name="内容占位符 3"/>
          <p:cNvPicPr>
            <a:picLocks noGrp="1"/>
          </p:cNvPicPr>
          <p:nvPr>
            <p:ph idx="1"/>
          </p:nvPr>
        </p:nvPicPr>
        <p:blipFill>
          <a:blip r:embed="rId2"/>
          <a:srcRect/>
          <a:stretch>
            <a:fillRect/>
          </a:stretch>
        </p:blipFill>
        <p:spPr bwMode="auto">
          <a:xfrm>
            <a:off x="881363" y="2019078"/>
            <a:ext cx="6546809" cy="5064627"/>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3119DEE0-6FCD-49B2-BBC1-1CB07B3468EA}"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72</a:t>
            </a:fld>
            <a:endParaRPr lang="en-US" dirty="0"/>
          </a:p>
        </p:txBody>
      </p:sp>
    </p:spTree>
    <p:extLst>
      <p:ext uri="{BB962C8B-B14F-4D97-AF65-F5344CB8AC3E}">
        <p14:creationId xmlns:p14="http://schemas.microsoft.com/office/powerpoint/2010/main" xmlns="" val="2001100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（三）等量异价对敲</a:t>
            </a:r>
            <a:endParaRPr kumimoji="1" lang="zh-CN" altLang="en-US" dirty="0"/>
          </a:p>
        </p:txBody>
      </p:sp>
      <p:sp>
        <p:nvSpPr>
          <p:cNvPr id="3" name="内容占位符 2"/>
          <p:cNvSpPr>
            <a:spLocks noGrp="1"/>
          </p:cNvSpPr>
          <p:nvPr>
            <p:ph idx="1"/>
          </p:nvPr>
        </p:nvSpPr>
        <p:spPr/>
        <p:txBody>
          <a:bodyPr/>
          <a:lstStyle/>
          <a:p>
            <a:r>
              <a:rPr lang="zh-CN" altLang="zh-CN" dirty="0"/>
              <a:t>等量异价对敲（</a:t>
            </a:r>
            <a:r>
              <a:rPr lang="en-US" altLang="zh-CN" dirty="0"/>
              <a:t>strangle</a:t>
            </a:r>
            <a:r>
              <a:rPr lang="zh-CN" altLang="zh-CN" dirty="0"/>
              <a:t>），也称宽跨式组合期权交易策略，是指投资者同时买进或卖出相同数量、相同标的物、相同到期日，但不同协定价格的看涨期权与看跌期权。</a:t>
            </a:r>
            <a:endParaRPr lang="zh-CN" altLang="en-US" dirty="0"/>
          </a:p>
          <a:p>
            <a:r>
              <a:rPr lang="zh-CN" altLang="zh-CN" dirty="0"/>
              <a:t>根据投资者买卖方向的不同，等量异价对敲可分为</a:t>
            </a:r>
            <a:r>
              <a:rPr lang="en-US" altLang="zh-CN" dirty="0"/>
              <a:t>“</a:t>
            </a:r>
            <a:r>
              <a:rPr lang="zh-CN" altLang="zh-CN" dirty="0"/>
              <a:t>等量买进异价对敲</a:t>
            </a:r>
            <a:r>
              <a:rPr lang="en-US" altLang="zh-CN" dirty="0"/>
              <a:t>”</a:t>
            </a:r>
            <a:r>
              <a:rPr lang="zh-CN" altLang="zh-CN" dirty="0"/>
              <a:t>（</a:t>
            </a:r>
            <a:r>
              <a:rPr lang="en-US" altLang="zh-CN" dirty="0"/>
              <a:t>long strangle</a:t>
            </a:r>
            <a:r>
              <a:rPr lang="zh-CN" altLang="zh-CN" dirty="0"/>
              <a:t>）与</a:t>
            </a:r>
            <a:r>
              <a:rPr lang="en-US" altLang="zh-CN" dirty="0"/>
              <a:t>“</a:t>
            </a:r>
            <a:r>
              <a:rPr lang="zh-CN" altLang="zh-CN" dirty="0"/>
              <a:t>等量卖出异价对敲</a:t>
            </a:r>
            <a:r>
              <a:rPr lang="en-US" altLang="zh-CN" dirty="0"/>
              <a:t>”</a:t>
            </a:r>
            <a:r>
              <a:rPr lang="zh-CN" altLang="zh-CN" dirty="0"/>
              <a:t>（</a:t>
            </a:r>
            <a:r>
              <a:rPr lang="en-US" altLang="zh-CN" dirty="0"/>
              <a:t>short strangle</a:t>
            </a:r>
            <a:r>
              <a:rPr lang="zh-CN" altLang="zh-CN" dirty="0"/>
              <a:t>）两种不同的策略。</a:t>
            </a:r>
          </a:p>
          <a:p>
            <a:endParaRPr kumimoji="1" lang="zh-CN" altLang="en-US" dirty="0"/>
          </a:p>
        </p:txBody>
      </p:sp>
      <p:sp>
        <p:nvSpPr>
          <p:cNvPr id="4" name="日期占位符 3"/>
          <p:cNvSpPr>
            <a:spLocks noGrp="1"/>
          </p:cNvSpPr>
          <p:nvPr>
            <p:ph type="dt" sz="half" idx="10"/>
          </p:nvPr>
        </p:nvSpPr>
        <p:spPr/>
        <p:txBody>
          <a:bodyPr/>
          <a:lstStyle/>
          <a:p>
            <a:fld id="{93667A30-A38C-4ABC-B9B0-DBC662CE72E7}"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73</a:t>
            </a:fld>
            <a:endParaRPr lang="en-US" dirty="0"/>
          </a:p>
        </p:txBody>
      </p:sp>
    </p:spTree>
    <p:extLst>
      <p:ext uri="{BB962C8B-B14F-4D97-AF65-F5344CB8AC3E}">
        <p14:creationId xmlns:p14="http://schemas.microsoft.com/office/powerpoint/2010/main" xmlns="" val="19988988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等量买进异价对敲</a:t>
            </a:r>
            <a:endParaRPr kumimoji="1" lang="zh-CN" altLang="en-US" dirty="0"/>
          </a:p>
        </p:txBody>
      </p:sp>
      <p:sp>
        <p:nvSpPr>
          <p:cNvPr id="3" name="内容占位符 2"/>
          <p:cNvSpPr>
            <a:spLocks noGrp="1"/>
          </p:cNvSpPr>
          <p:nvPr>
            <p:ph idx="1"/>
          </p:nvPr>
        </p:nvSpPr>
        <p:spPr/>
        <p:txBody>
          <a:bodyPr/>
          <a:lstStyle/>
          <a:p>
            <a:r>
              <a:rPr lang="zh-CN" altLang="zh-CN" dirty="0"/>
              <a:t>等量买进异价对敲，是指投资者同时买进标的物与到期日均相同，但协定价格不同的看涨期权与看跌期权。</a:t>
            </a:r>
            <a:endParaRPr lang="zh-CN" altLang="en-US" dirty="0"/>
          </a:p>
          <a:p>
            <a:endParaRPr kumimoji="1" lang="zh-CN" altLang="en-US" dirty="0"/>
          </a:p>
        </p:txBody>
      </p:sp>
      <p:sp>
        <p:nvSpPr>
          <p:cNvPr id="4" name="日期占位符 3"/>
          <p:cNvSpPr>
            <a:spLocks noGrp="1"/>
          </p:cNvSpPr>
          <p:nvPr>
            <p:ph type="dt" sz="half" idx="10"/>
          </p:nvPr>
        </p:nvSpPr>
        <p:spPr/>
        <p:txBody>
          <a:bodyPr/>
          <a:lstStyle/>
          <a:p>
            <a:fld id="{E167A5F1-45AA-4F92-B9E0-45F52DD5D6D7}"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74</a:t>
            </a:fld>
            <a:endParaRPr lang="en-US" dirty="0"/>
          </a:p>
        </p:txBody>
      </p:sp>
    </p:spTree>
    <p:extLst>
      <p:ext uri="{BB962C8B-B14F-4D97-AF65-F5344CB8AC3E}">
        <p14:creationId xmlns:p14="http://schemas.microsoft.com/office/powerpoint/2010/main" xmlns="" val="15482333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等量买进异价对敲的盈亏图</a:t>
            </a:r>
            <a:endParaRPr kumimoji="1" lang="zh-CN" altLang="en-US" dirty="0"/>
          </a:p>
        </p:txBody>
      </p:sp>
      <p:pic>
        <p:nvPicPr>
          <p:cNvPr id="4" name="内容占位符 3"/>
          <p:cNvPicPr>
            <a:picLocks noGrp="1"/>
          </p:cNvPicPr>
          <p:nvPr>
            <p:ph idx="1"/>
          </p:nvPr>
        </p:nvPicPr>
        <p:blipFill>
          <a:blip r:embed="rId2"/>
          <a:srcRect/>
          <a:stretch>
            <a:fillRect/>
          </a:stretch>
        </p:blipFill>
        <p:spPr bwMode="auto">
          <a:xfrm>
            <a:off x="997110" y="1834166"/>
            <a:ext cx="6885249" cy="5029903"/>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6D940893-8702-4508-81EB-BB083D48E773}"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75</a:t>
            </a:fld>
            <a:endParaRPr lang="en-US" dirty="0"/>
          </a:p>
        </p:txBody>
      </p:sp>
    </p:spTree>
    <p:extLst>
      <p:ext uri="{BB962C8B-B14F-4D97-AF65-F5344CB8AC3E}">
        <p14:creationId xmlns:p14="http://schemas.microsoft.com/office/powerpoint/2010/main" xmlns="" val="6105154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等量卖出异价对敲</a:t>
            </a:r>
            <a:endParaRPr kumimoji="1" lang="zh-CN" altLang="en-US" dirty="0"/>
          </a:p>
        </p:txBody>
      </p:sp>
      <p:sp>
        <p:nvSpPr>
          <p:cNvPr id="3" name="内容占位符 2"/>
          <p:cNvSpPr>
            <a:spLocks noGrp="1"/>
          </p:cNvSpPr>
          <p:nvPr>
            <p:ph idx="1"/>
          </p:nvPr>
        </p:nvSpPr>
        <p:spPr/>
        <p:txBody>
          <a:bodyPr/>
          <a:lstStyle/>
          <a:p>
            <a:r>
              <a:rPr lang="zh-CN" altLang="zh-CN" dirty="0"/>
              <a:t>等量卖出异价对敲，是指投资者同时卖出标的物与到期日均相同，但协定价格不同的看涨期权与看跌期权。</a:t>
            </a:r>
            <a:endParaRPr kumimoji="1" lang="zh-CN" altLang="en-US" dirty="0"/>
          </a:p>
        </p:txBody>
      </p:sp>
      <p:sp>
        <p:nvSpPr>
          <p:cNvPr id="4" name="日期占位符 3"/>
          <p:cNvSpPr>
            <a:spLocks noGrp="1"/>
          </p:cNvSpPr>
          <p:nvPr>
            <p:ph type="dt" sz="half" idx="10"/>
          </p:nvPr>
        </p:nvSpPr>
        <p:spPr/>
        <p:txBody>
          <a:bodyPr/>
          <a:lstStyle/>
          <a:p>
            <a:fld id="{6C775774-2565-4171-9774-35FE97F91650}"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76</a:t>
            </a:fld>
            <a:endParaRPr lang="en-US" dirty="0"/>
          </a:p>
        </p:txBody>
      </p:sp>
    </p:spTree>
    <p:extLst>
      <p:ext uri="{BB962C8B-B14F-4D97-AF65-F5344CB8AC3E}">
        <p14:creationId xmlns:p14="http://schemas.microsoft.com/office/powerpoint/2010/main" xmlns="" val="15859903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等量卖出异价对敲的盈亏图</a:t>
            </a:r>
            <a:endParaRPr kumimoji="1" lang="zh-CN" altLang="en-US" dirty="0"/>
          </a:p>
        </p:txBody>
      </p:sp>
      <p:pic>
        <p:nvPicPr>
          <p:cNvPr id="4" name="内容占位符 3"/>
          <p:cNvPicPr>
            <a:picLocks noGrp="1"/>
          </p:cNvPicPr>
          <p:nvPr>
            <p:ph idx="1"/>
          </p:nvPr>
        </p:nvPicPr>
        <p:blipFill>
          <a:blip r:embed="rId2"/>
          <a:srcRect/>
          <a:stretch>
            <a:fillRect/>
          </a:stretch>
        </p:blipFill>
        <p:spPr bwMode="auto">
          <a:xfrm>
            <a:off x="754042" y="1995930"/>
            <a:ext cx="7035720" cy="5018328"/>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CC7E3D09-133A-4823-AE41-0BF1925EA38C}"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77</a:t>
            </a:fld>
            <a:endParaRPr lang="en-US" dirty="0"/>
          </a:p>
        </p:txBody>
      </p:sp>
    </p:spTree>
    <p:extLst>
      <p:ext uri="{BB962C8B-B14F-4D97-AF65-F5344CB8AC3E}">
        <p14:creationId xmlns:p14="http://schemas.microsoft.com/office/powerpoint/2010/main" xmlns="" val="13743440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第四节  期权的套期保值交易</a:t>
            </a:r>
            <a:endParaRPr lang="zh-CN" altLang="en-US" dirty="0"/>
          </a:p>
        </p:txBody>
      </p:sp>
      <p:sp>
        <p:nvSpPr>
          <p:cNvPr id="3" name="内容占位符 2"/>
          <p:cNvSpPr>
            <a:spLocks noGrp="1"/>
          </p:cNvSpPr>
          <p:nvPr>
            <p:ph idx="1"/>
          </p:nvPr>
        </p:nvSpPr>
        <p:spPr/>
        <p:txBody>
          <a:bodyPr/>
          <a:lstStyle/>
          <a:p>
            <a:r>
              <a:rPr lang="zh-CN" altLang="zh-CN" dirty="0"/>
              <a:t>在实践中，期权的套期保值也要比期货的套期保值更为复杂。</a:t>
            </a:r>
            <a:endParaRPr lang="zh-CN" altLang="en-US" dirty="0"/>
          </a:p>
          <a:p>
            <a:r>
              <a:rPr lang="zh-CN" altLang="zh-CN" dirty="0"/>
              <a:t>根据具体的操作方式的不同，期权的套期保值可分成静态套期保值与动态套期保值两种不同的策略。</a:t>
            </a:r>
            <a:endParaRPr lang="zh-CN" altLang="en-US" dirty="0"/>
          </a:p>
        </p:txBody>
      </p:sp>
      <p:sp>
        <p:nvSpPr>
          <p:cNvPr id="4" name="日期占位符 3"/>
          <p:cNvSpPr>
            <a:spLocks noGrp="1"/>
          </p:cNvSpPr>
          <p:nvPr>
            <p:ph type="dt" sz="half" idx="10"/>
          </p:nvPr>
        </p:nvSpPr>
        <p:spPr/>
        <p:txBody>
          <a:bodyPr/>
          <a:lstStyle/>
          <a:p>
            <a:fld id="{CB4BF9CD-6A65-45A7-B332-EE02559DA4A2}"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78</a:t>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静态套期保值</a:t>
            </a:r>
            <a:endParaRPr lang="zh-CN" altLang="en-US" dirty="0"/>
          </a:p>
        </p:txBody>
      </p:sp>
      <p:sp>
        <p:nvSpPr>
          <p:cNvPr id="3" name="内容占位符 2"/>
          <p:cNvSpPr>
            <a:spLocks noGrp="1"/>
          </p:cNvSpPr>
          <p:nvPr>
            <p:ph idx="1"/>
          </p:nvPr>
        </p:nvSpPr>
        <p:spPr>
          <a:xfrm>
            <a:off x="208722" y="2246776"/>
            <a:ext cx="8676861" cy="4385517"/>
          </a:xfrm>
        </p:spPr>
        <p:txBody>
          <a:bodyPr>
            <a:normAutofit/>
          </a:bodyPr>
          <a:lstStyle/>
          <a:p>
            <a:r>
              <a:rPr lang="zh-CN" altLang="zh-CN" dirty="0"/>
              <a:t>静态套期保值（</a:t>
            </a:r>
            <a:r>
              <a:rPr lang="en-US" altLang="zh-CN" dirty="0"/>
              <a:t>static hedging</a:t>
            </a:r>
            <a:r>
              <a:rPr lang="zh-CN" altLang="zh-CN" dirty="0"/>
              <a:t>），是指套期保值者在期权市场上建立一种与其现货市场数额相等、方向相反的头寸后，不作任何调整，而当市场价格发生不利变动时，通过执行其持有的期权，或通过期权头寸的对冲，而达到保值目的的套期保值策略。</a:t>
            </a:r>
            <a:endParaRPr lang="zh-CN" altLang="en-US" dirty="0"/>
          </a:p>
          <a:p>
            <a:r>
              <a:rPr lang="zh-CN" altLang="zh-CN" dirty="0"/>
              <a:t>静态套期保值的优点是简便易行，因为套期保值者在建立这种头寸后，无需再作任何调整。但它的缺点是套期保值的效果往往不甚理想。</a:t>
            </a:r>
            <a:endParaRPr lang="zh-CN" altLang="en-US" dirty="0"/>
          </a:p>
          <a:p>
            <a:r>
              <a:rPr lang="zh-CN" altLang="zh-CN" dirty="0"/>
              <a:t>弥补静态套期保值缺点的办法便是实行动态套期保值。</a:t>
            </a:r>
          </a:p>
        </p:txBody>
      </p:sp>
      <p:sp>
        <p:nvSpPr>
          <p:cNvPr id="4" name="日期占位符 3"/>
          <p:cNvSpPr>
            <a:spLocks noGrp="1"/>
          </p:cNvSpPr>
          <p:nvPr>
            <p:ph type="dt" sz="half" idx="10"/>
          </p:nvPr>
        </p:nvSpPr>
        <p:spPr/>
        <p:txBody>
          <a:bodyPr/>
          <a:lstStyle/>
          <a:p>
            <a:fld id="{B02B7188-CB48-402E-A18F-37487313578C}"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空头看涨期权到期日盈亏图 </a:t>
            </a:r>
            <a:endParaRPr lang="zh-CN" altLang="en-US" dirty="0"/>
          </a:p>
        </p:txBody>
      </p:sp>
      <p:pic>
        <p:nvPicPr>
          <p:cNvPr id="4" name="图片 3"/>
          <p:cNvPicPr/>
          <p:nvPr/>
        </p:nvPicPr>
        <p:blipFill>
          <a:blip r:embed="rId2"/>
          <a:srcRect/>
          <a:stretch>
            <a:fillRect/>
          </a:stretch>
        </p:blipFill>
        <p:spPr bwMode="auto">
          <a:xfrm>
            <a:off x="1338395" y="1978850"/>
            <a:ext cx="6439792" cy="4879150"/>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DAABE42F-9ED8-451F-8DCC-D5BFA8653D42}"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a:t>
            </a:fld>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动态套期保值</a:t>
            </a:r>
            <a:endParaRPr lang="zh-CN" altLang="en-US" dirty="0"/>
          </a:p>
        </p:txBody>
      </p:sp>
      <p:sp>
        <p:nvSpPr>
          <p:cNvPr id="3" name="内容占位符 2"/>
          <p:cNvSpPr>
            <a:spLocks noGrp="1"/>
          </p:cNvSpPr>
          <p:nvPr>
            <p:ph idx="1"/>
          </p:nvPr>
        </p:nvSpPr>
        <p:spPr/>
        <p:txBody>
          <a:bodyPr/>
          <a:lstStyle/>
          <a:p>
            <a:r>
              <a:rPr lang="zh-CN" altLang="zh-CN" dirty="0"/>
              <a:t>动态套期保值（</a:t>
            </a:r>
            <a:r>
              <a:rPr lang="en-US" altLang="zh-CN" dirty="0"/>
              <a:t>dynamic hedging</a:t>
            </a:r>
            <a:r>
              <a:rPr lang="zh-CN" altLang="zh-CN" dirty="0"/>
              <a:t>），也称</a:t>
            </a:r>
            <a:r>
              <a:rPr lang="en-US" altLang="zh-CN" dirty="0"/>
              <a:t>delta</a:t>
            </a:r>
            <a:r>
              <a:rPr lang="zh-CN" altLang="zh-CN" dirty="0"/>
              <a:t>套期保值（</a:t>
            </a:r>
            <a:r>
              <a:rPr lang="en-US" altLang="zh-CN" dirty="0"/>
              <a:t>delta hedging</a:t>
            </a:r>
            <a:r>
              <a:rPr lang="zh-CN" altLang="zh-CN" dirty="0"/>
              <a:t>），是指套期保值者以期权合约的</a:t>
            </a:r>
            <a:r>
              <a:rPr lang="en-US" altLang="zh-CN" dirty="0"/>
              <a:t>delta</a:t>
            </a:r>
            <a:r>
              <a:rPr lang="zh-CN" altLang="zh-CN" dirty="0"/>
              <a:t>作为套期保值比率的确定依据，来建立所谓</a:t>
            </a:r>
            <a:r>
              <a:rPr lang="en-US" altLang="zh-CN" dirty="0"/>
              <a:t>“delta</a:t>
            </a:r>
            <a:r>
              <a:rPr lang="zh-CN" altLang="zh-CN" dirty="0"/>
              <a:t>中性</a:t>
            </a:r>
            <a:r>
              <a:rPr lang="en-US" altLang="zh-CN" dirty="0"/>
              <a:t>”</a:t>
            </a:r>
            <a:r>
              <a:rPr lang="zh-CN" altLang="zh-CN" dirty="0"/>
              <a:t>的套期保值头寸，然后再根据</a:t>
            </a:r>
            <a:r>
              <a:rPr lang="en-US" altLang="zh-CN" dirty="0"/>
              <a:t>delta</a:t>
            </a:r>
            <a:r>
              <a:rPr lang="zh-CN" altLang="zh-CN" dirty="0"/>
              <a:t>值的变动，经常不断地调整其套期保值头寸的数额，以确保套期保值的完全性。</a:t>
            </a:r>
          </a:p>
          <a:p>
            <a:endParaRPr lang="zh-CN" altLang="en-US" dirty="0"/>
          </a:p>
        </p:txBody>
      </p:sp>
      <p:sp>
        <p:nvSpPr>
          <p:cNvPr id="4" name="日期占位符 3"/>
          <p:cNvSpPr>
            <a:spLocks noGrp="1"/>
          </p:cNvSpPr>
          <p:nvPr>
            <p:ph type="dt" sz="half" idx="10"/>
          </p:nvPr>
        </p:nvSpPr>
        <p:spPr/>
        <p:txBody>
          <a:bodyPr/>
          <a:lstStyle/>
          <a:p>
            <a:fld id="{E3F66E6B-BA5C-4DA4-A086-2CFC4F3BEE7D}"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套期保值比率的确定（</a:t>
            </a:r>
            <a:r>
              <a:rPr lang="en-US" altLang="zh-CN" dirty="0"/>
              <a:t>Delta</a:t>
            </a:r>
            <a:r>
              <a:rPr lang="zh-CN" altLang="en-US" dirty="0"/>
              <a:t>中性）</a:t>
            </a:r>
          </a:p>
        </p:txBody>
      </p:sp>
      <p:sp>
        <p:nvSpPr>
          <p:cNvPr id="3" name="内容占位符 2"/>
          <p:cNvSpPr>
            <a:spLocks noGrp="1"/>
          </p:cNvSpPr>
          <p:nvPr>
            <p:ph idx="1"/>
          </p:nvPr>
        </p:nvSpPr>
        <p:spPr/>
        <p:txBody>
          <a:bodyPr/>
          <a:lstStyle/>
          <a:p>
            <a:r>
              <a:rPr lang="zh-CN" altLang="zh-CN" dirty="0"/>
              <a:t>为实现完全套期保值，套期保值比率（即套期保值对象的价格变动额与期权合约价格变动额的比率），应该等于该期权</a:t>
            </a:r>
            <a:r>
              <a:rPr lang="en-US" altLang="zh-CN" dirty="0"/>
              <a:t>delta</a:t>
            </a:r>
            <a:r>
              <a:rPr lang="zh-CN" altLang="zh-CN" dirty="0"/>
              <a:t>绝对值的倒数</a:t>
            </a:r>
            <a:endParaRPr lang="zh-CN" altLang="en-US" dirty="0"/>
          </a:p>
        </p:txBody>
      </p:sp>
      <p:sp>
        <p:nvSpPr>
          <p:cNvPr id="4" name="Rectangle 2"/>
          <p:cNvSpPr>
            <a:spLocks noChangeArrowheads="1"/>
          </p:cNvSpPr>
          <p:nvPr/>
        </p:nvSpPr>
        <p:spPr bwMode="auto">
          <a:xfrm>
            <a:off x="2407534" y="4409954"/>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945117276"/>
              </p:ext>
            </p:extLst>
          </p:nvPr>
        </p:nvGraphicFramePr>
        <p:xfrm>
          <a:off x="1016872" y="3912242"/>
          <a:ext cx="7060560" cy="1412112"/>
        </p:xfrm>
        <a:graphic>
          <a:graphicData uri="http://schemas.openxmlformats.org/presentationml/2006/ole">
            <p:oleObj spid="_x0000_s1048" r:id="rId3" imgW="54864000" imgH="10972800" progId="">
              <p:embed/>
            </p:oleObj>
          </a:graphicData>
        </a:graphic>
      </p:graphicFrame>
      <p:sp>
        <p:nvSpPr>
          <p:cNvPr id="6" name="日期占位符 5"/>
          <p:cNvSpPr>
            <a:spLocks noGrp="1"/>
          </p:cNvSpPr>
          <p:nvPr>
            <p:ph type="dt" sz="half" idx="10"/>
          </p:nvPr>
        </p:nvSpPr>
        <p:spPr/>
        <p:txBody>
          <a:bodyPr/>
          <a:lstStyle/>
          <a:p>
            <a:fld id="{5B9DF2FE-5C31-4417-B295-CC9833AC806E}" type="datetime1">
              <a:rPr lang="en-US" altLang="zh-CN" smtClean="0"/>
              <a:pPr/>
              <a:t>5/10/2019</a:t>
            </a:fld>
            <a:endParaRPr lang="en-US" dirty="0"/>
          </a:p>
        </p:txBody>
      </p:sp>
      <p:sp>
        <p:nvSpPr>
          <p:cNvPr id="7" name="页脚占位符 6"/>
          <p:cNvSpPr>
            <a:spLocks noGrp="1"/>
          </p:cNvSpPr>
          <p:nvPr>
            <p:ph type="ftr" sz="quarter" idx="11"/>
          </p:nvPr>
        </p:nvSpPr>
        <p:spPr/>
        <p:txBody>
          <a:bodyPr/>
          <a:lstStyle/>
          <a:p>
            <a:r>
              <a:rPr lang="zh-CN" altLang="en-US"/>
              <a:t>第十一章  期权的交易策略</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pPr/>
              <a:t>81</a:t>
            </a:fld>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动态套期保值的缺点</a:t>
            </a:r>
            <a:endParaRPr lang="zh-CN" altLang="en-US" dirty="0"/>
          </a:p>
        </p:txBody>
      </p:sp>
      <p:sp>
        <p:nvSpPr>
          <p:cNvPr id="3" name="内容占位符 2"/>
          <p:cNvSpPr>
            <a:spLocks noGrp="1"/>
          </p:cNvSpPr>
          <p:nvPr>
            <p:ph idx="1"/>
          </p:nvPr>
        </p:nvSpPr>
        <p:spPr/>
        <p:txBody>
          <a:bodyPr>
            <a:normAutofit/>
          </a:bodyPr>
          <a:lstStyle/>
          <a:p>
            <a:r>
              <a:rPr lang="zh-CN" altLang="zh-CN" dirty="0"/>
              <a:t>在动态套期保值中，被作为套期保值工具的往往是场内期权。这是因为只有场内期权才具有较高的流动性，投资者才可随时通过反向交易来实现对冲。但是，场内期权的标准化特征却限制了人们的选择余地，从而影响了套期保值的实际效率。</a:t>
            </a:r>
            <a:endParaRPr lang="zh-CN" altLang="en-US" dirty="0"/>
          </a:p>
          <a:p>
            <a:r>
              <a:rPr lang="zh-CN" altLang="zh-CN" dirty="0"/>
              <a:t>要实现完全套期保值，投资者必须不断地随着股市的波动及权利期间的缩短，计算新的</a:t>
            </a:r>
            <a:r>
              <a:rPr lang="en-US" altLang="zh-CN" dirty="0"/>
              <a:t>delta</a:t>
            </a:r>
            <a:r>
              <a:rPr lang="zh-CN" altLang="zh-CN" dirty="0"/>
              <a:t>值，并以此调整套期保值头寸。头寸调整得越频繁，投资者所需支付的交易成本也就越高</a:t>
            </a:r>
            <a:r>
              <a:rPr lang="zh-CN" altLang="en-US" dirty="0"/>
              <a:t>，</a:t>
            </a:r>
            <a:r>
              <a:rPr lang="zh-CN" altLang="zh-CN" dirty="0"/>
              <a:t>从而影响套期保值的实际效果。</a:t>
            </a:r>
          </a:p>
          <a:p>
            <a:endParaRPr lang="zh-CN" altLang="en-US" dirty="0"/>
          </a:p>
        </p:txBody>
      </p:sp>
      <p:sp>
        <p:nvSpPr>
          <p:cNvPr id="4" name="日期占位符 3"/>
          <p:cNvSpPr>
            <a:spLocks noGrp="1"/>
          </p:cNvSpPr>
          <p:nvPr>
            <p:ph type="dt" sz="half" idx="10"/>
          </p:nvPr>
        </p:nvSpPr>
        <p:spPr/>
        <p:txBody>
          <a:bodyPr/>
          <a:lstStyle/>
          <a:p>
            <a:fld id="{CBDD3C09-E3A1-4A5A-8FE3-1005CE67B277}"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82</a:t>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三、合成策略</a:t>
            </a:r>
            <a:endParaRPr lang="zh-CN" altLang="en-US" dirty="0"/>
          </a:p>
        </p:txBody>
      </p:sp>
      <p:sp>
        <p:nvSpPr>
          <p:cNvPr id="3" name="内容占位符 2"/>
          <p:cNvSpPr>
            <a:spLocks noGrp="1"/>
          </p:cNvSpPr>
          <p:nvPr>
            <p:ph idx="1"/>
          </p:nvPr>
        </p:nvSpPr>
        <p:spPr/>
        <p:txBody>
          <a:bodyPr/>
          <a:lstStyle/>
          <a:p>
            <a:r>
              <a:rPr lang="zh-CN" altLang="zh-CN" dirty="0"/>
              <a:t>同种资产的期</a:t>
            </a:r>
            <a:r>
              <a:rPr lang="en-US" altLang="zh-CN" dirty="0"/>
              <a:t>/</a:t>
            </a:r>
            <a:r>
              <a:rPr lang="zh-CN" altLang="zh-CN" dirty="0"/>
              <a:t>现货与期权价格之间存在相关性。期权套期保值交易，从本质上就是利用期权价格与期</a:t>
            </a:r>
            <a:r>
              <a:rPr lang="en-US" altLang="zh-CN" dirty="0"/>
              <a:t>/</a:t>
            </a:r>
            <a:r>
              <a:rPr lang="zh-CN" altLang="zh-CN" dirty="0"/>
              <a:t>现货价格的相关性原理来进行操作，价格的变化会引起一个头寸盈利和一个头寸亏损。</a:t>
            </a:r>
          </a:p>
          <a:p>
            <a:r>
              <a:rPr lang="zh-CN" altLang="zh-CN" dirty="0"/>
              <a:t>根据合成的头寸不同，套期保值或合成策略共有六种方式。</a:t>
            </a:r>
          </a:p>
          <a:p>
            <a:endParaRPr lang="zh-CN" altLang="en-US" dirty="0"/>
          </a:p>
        </p:txBody>
      </p:sp>
      <p:sp>
        <p:nvSpPr>
          <p:cNvPr id="4" name="日期占位符 3"/>
          <p:cNvSpPr>
            <a:spLocks noGrp="1"/>
          </p:cNvSpPr>
          <p:nvPr>
            <p:ph type="dt" sz="half" idx="10"/>
          </p:nvPr>
        </p:nvSpPr>
        <p:spPr/>
        <p:txBody>
          <a:bodyPr/>
          <a:lstStyle/>
          <a:p>
            <a:fld id="{088C4B2D-579B-470B-8723-A75B3AD06115}"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83</a:t>
            </a:fld>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合成多头</a:t>
            </a:r>
            <a:endParaRPr lang="zh-CN" altLang="en-US" dirty="0"/>
          </a:p>
        </p:txBody>
      </p:sp>
      <p:sp>
        <p:nvSpPr>
          <p:cNvPr id="3" name="内容占位符 2"/>
          <p:cNvSpPr>
            <a:spLocks noGrp="1"/>
          </p:cNvSpPr>
          <p:nvPr>
            <p:ph idx="1"/>
          </p:nvPr>
        </p:nvSpPr>
        <p:spPr/>
        <p:txBody>
          <a:bodyPr/>
          <a:lstStyle/>
          <a:p>
            <a:r>
              <a:rPr lang="zh-CN" altLang="zh-CN" dirty="0"/>
              <a:t>如果投资者在买进某种看涨期权的同时，又卖出相同标的物、相同到期日和相同执行价格的看跌期权，则其盈亏情况如同买进这两种期权标的物本身，所以称为合成多头(Synthetic Long Position)</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xmlns="" val="1918502651"/>
              </p:ext>
            </p:extLst>
          </p:nvPr>
        </p:nvGraphicFramePr>
        <p:xfrm>
          <a:off x="832581" y="4491185"/>
          <a:ext cx="7061353" cy="520653"/>
        </p:xfrm>
        <a:graphic>
          <a:graphicData uri="http://schemas.openxmlformats.org/presentationml/2006/ole">
            <p:oleObj spid="_x0000_s3093" r:id="rId3" imgW="66141600" imgH="4876800" progId="">
              <p:embed/>
            </p:oleObj>
          </a:graphicData>
        </a:graphic>
      </p:graphicFrame>
      <p:sp>
        <p:nvSpPr>
          <p:cNvPr id="4" name="日期占位符 3"/>
          <p:cNvSpPr>
            <a:spLocks noGrp="1"/>
          </p:cNvSpPr>
          <p:nvPr>
            <p:ph type="dt" sz="half" idx="10"/>
          </p:nvPr>
        </p:nvSpPr>
        <p:spPr/>
        <p:txBody>
          <a:bodyPr/>
          <a:lstStyle/>
          <a:p>
            <a:fld id="{2B727302-89DB-4A03-B27A-2B033132608E}" type="datetime1">
              <a:rPr lang="en-US" altLang="zh-CN" smtClean="0"/>
              <a:pPr/>
              <a:t>5/10/2019</a:t>
            </a:fld>
            <a:endParaRPr lang="en-US" dirty="0"/>
          </a:p>
        </p:txBody>
      </p:sp>
      <p:sp>
        <p:nvSpPr>
          <p:cNvPr id="6" name="页脚占位符 5"/>
          <p:cNvSpPr>
            <a:spLocks noGrp="1"/>
          </p:cNvSpPr>
          <p:nvPr>
            <p:ph type="ftr" sz="quarter" idx="11"/>
          </p:nvPr>
        </p:nvSpPr>
        <p:spPr/>
        <p:txBody>
          <a:bodyPr/>
          <a:lstStyle/>
          <a:p>
            <a:r>
              <a:rPr lang="zh-CN" altLang="en-US"/>
              <a:t>第十一章  期权的交易策略</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84</a:t>
            </a:fld>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b="1" kern="1200" dirty="0">
                <a:solidFill>
                  <a:schemeClr val="tx1"/>
                </a:solidFill>
                <a:effectLst/>
                <a:latin typeface="+mj-lt"/>
                <a:ea typeface="+mj-ea"/>
                <a:cs typeface="+mj-cs"/>
              </a:rPr>
              <a:t>合成多头策略盈亏图</a:t>
            </a:r>
            <a:r>
              <a:rPr lang="zh-CN" altLang="zh-CN" dirty="0">
                <a:effectLst/>
              </a:rPr>
              <a:t> </a:t>
            </a:r>
            <a:endParaRPr lang="zh-CN" altLang="en-US" dirty="0"/>
          </a:p>
        </p:txBody>
      </p:sp>
      <p:pic>
        <p:nvPicPr>
          <p:cNvPr id="4" name="内容占位符 3"/>
          <p:cNvPicPr>
            <a:picLocks noGrp="1"/>
          </p:cNvPicPr>
          <p:nvPr>
            <p:ph idx="1"/>
          </p:nvPr>
        </p:nvPicPr>
        <p:blipFill>
          <a:blip r:embed="rId2"/>
          <a:srcRect/>
          <a:stretch>
            <a:fillRect/>
          </a:stretch>
        </p:blipFill>
        <p:spPr bwMode="auto">
          <a:xfrm>
            <a:off x="936927" y="2014818"/>
            <a:ext cx="6829685" cy="4999439"/>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5197F213-1E87-4E29-B6FC-17329AEF0D41}"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85</a:t>
            </a:fld>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合成空头</a:t>
            </a:r>
            <a:endParaRPr lang="zh-CN" altLang="en-US" dirty="0"/>
          </a:p>
        </p:txBody>
      </p:sp>
      <p:sp>
        <p:nvSpPr>
          <p:cNvPr id="3" name="内容占位符 2"/>
          <p:cNvSpPr>
            <a:spLocks noGrp="1"/>
          </p:cNvSpPr>
          <p:nvPr>
            <p:ph idx="1"/>
          </p:nvPr>
        </p:nvSpPr>
        <p:spPr/>
        <p:txBody>
          <a:bodyPr/>
          <a:lstStyle/>
          <a:p>
            <a:r>
              <a:rPr lang="zh-CN" altLang="zh-CN" dirty="0"/>
              <a:t>如果投资者在买进某种看跌期权的同时，又卖出相同标的物、相同到期日和相同执行价格的看涨期权，则其盈亏情况如同卖出这两种期权标的物本身，所以称为合成空头(Synthetic Short Position)。</a:t>
            </a:r>
            <a:endParaRPr lang="zh-CN" altLang="en-US" dirty="0"/>
          </a:p>
        </p:txBody>
      </p:sp>
      <p:sp>
        <p:nvSpPr>
          <p:cNvPr id="4" name="Rectangle 2"/>
          <p:cNvSpPr>
            <a:spLocks noChangeArrowheads="1"/>
          </p:cNvSpPr>
          <p:nvPr/>
        </p:nvSpPr>
        <p:spPr bwMode="auto">
          <a:xfrm>
            <a:off x="752355" y="465302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1749698586"/>
              </p:ext>
            </p:extLst>
          </p:nvPr>
        </p:nvGraphicFramePr>
        <p:xfrm>
          <a:off x="752355" y="4653022"/>
          <a:ext cx="7692094" cy="567159"/>
        </p:xfrm>
        <a:graphic>
          <a:graphicData uri="http://schemas.openxmlformats.org/presentationml/2006/ole">
            <p:oleObj spid="_x0000_s4116" r:id="rId3" imgW="66141600" imgH="4876800" progId="">
              <p:embed/>
            </p:oleObj>
          </a:graphicData>
        </a:graphic>
      </p:graphicFrame>
      <p:sp>
        <p:nvSpPr>
          <p:cNvPr id="6" name="日期占位符 5"/>
          <p:cNvSpPr>
            <a:spLocks noGrp="1"/>
          </p:cNvSpPr>
          <p:nvPr>
            <p:ph type="dt" sz="half" idx="10"/>
          </p:nvPr>
        </p:nvSpPr>
        <p:spPr/>
        <p:txBody>
          <a:bodyPr/>
          <a:lstStyle/>
          <a:p>
            <a:fld id="{43C040CD-2FC2-47D9-B9C2-5B7A1A78D0D8}" type="datetime1">
              <a:rPr lang="en-US" altLang="zh-CN" smtClean="0"/>
              <a:pPr/>
              <a:t>5/10/2019</a:t>
            </a:fld>
            <a:endParaRPr lang="en-US" dirty="0"/>
          </a:p>
        </p:txBody>
      </p:sp>
      <p:sp>
        <p:nvSpPr>
          <p:cNvPr id="7" name="页脚占位符 6"/>
          <p:cNvSpPr>
            <a:spLocks noGrp="1"/>
          </p:cNvSpPr>
          <p:nvPr>
            <p:ph type="ftr" sz="quarter" idx="11"/>
          </p:nvPr>
        </p:nvSpPr>
        <p:spPr/>
        <p:txBody>
          <a:bodyPr/>
          <a:lstStyle/>
          <a:p>
            <a:r>
              <a:rPr lang="zh-CN" altLang="en-US"/>
              <a:t>第十一章  期权的交易策略</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pPr/>
              <a:t>86</a:t>
            </a:fld>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b="1" kern="1200" dirty="0">
                <a:solidFill>
                  <a:schemeClr val="tx1"/>
                </a:solidFill>
                <a:effectLst/>
                <a:latin typeface="+mj-lt"/>
                <a:ea typeface="+mj-ea"/>
                <a:cs typeface="+mj-cs"/>
              </a:rPr>
              <a:t>合成空头策略盈亏图</a:t>
            </a:r>
            <a:r>
              <a:rPr lang="zh-CN" altLang="zh-CN" dirty="0">
                <a:effectLst/>
              </a:rPr>
              <a:t> </a:t>
            </a:r>
            <a:endParaRPr kumimoji="1" lang="zh-CN" altLang="en-US" dirty="0"/>
          </a:p>
        </p:txBody>
      </p:sp>
      <p:pic>
        <p:nvPicPr>
          <p:cNvPr id="4" name="内容占位符 3"/>
          <p:cNvPicPr>
            <a:picLocks noGrp="1"/>
          </p:cNvPicPr>
          <p:nvPr>
            <p:ph idx="1"/>
          </p:nvPr>
        </p:nvPicPr>
        <p:blipFill>
          <a:blip r:embed="rId2"/>
          <a:srcRect/>
          <a:stretch>
            <a:fillRect/>
          </a:stretch>
        </p:blipFill>
        <p:spPr bwMode="auto">
          <a:xfrm>
            <a:off x="902029" y="1834166"/>
            <a:ext cx="7107652" cy="5272690"/>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E1E22E0B-1D03-4D7C-9455-D20BDC2078F0}"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87</a:t>
            </a:fld>
            <a:endParaRPr lang="en-US" dirty="0"/>
          </a:p>
        </p:txBody>
      </p:sp>
    </p:spTree>
    <p:extLst>
      <p:ext uri="{BB962C8B-B14F-4D97-AF65-F5344CB8AC3E}">
        <p14:creationId xmlns:p14="http://schemas.microsoft.com/office/powerpoint/2010/main" xmlns="" val="7523927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合成买进看涨期权</a:t>
            </a:r>
            <a:endParaRPr kumimoji="1" lang="zh-CN" altLang="en-US" dirty="0"/>
          </a:p>
        </p:txBody>
      </p:sp>
      <p:sp>
        <p:nvSpPr>
          <p:cNvPr id="3" name="内容占位符 2"/>
          <p:cNvSpPr>
            <a:spLocks noGrp="1"/>
          </p:cNvSpPr>
          <p:nvPr>
            <p:ph idx="1"/>
          </p:nvPr>
        </p:nvSpPr>
        <p:spPr>
          <a:xfrm>
            <a:off x="208722" y="2246776"/>
            <a:ext cx="8676861" cy="4385517"/>
          </a:xfrm>
        </p:spPr>
        <p:txBody>
          <a:bodyPr>
            <a:normAutofit fontScale="92500" lnSpcReduction="10000"/>
          </a:bodyPr>
          <a:lstStyle/>
          <a:p>
            <a:r>
              <a:rPr lang="zh-CN" altLang="zh-CN" dirty="0"/>
              <a:t>在经济活动中，为防止价格上涨带来的未来商品进货成本增加的损失，可以通过购买相关期货合约的方式进行套期保值，以保证预期的进货成本。可是一旦价格不但没有上涨反而下跌，期货合约交易将会发生亏损，虽然这一亏损可以由价格下跌带来的低价购进的盈余来弥补，但也因此失去了低成本购进的好处。</a:t>
            </a:r>
          </a:p>
          <a:p>
            <a:r>
              <a:rPr lang="zh-CN" altLang="zh-CN" dirty="0"/>
              <a:t>为弥补这一不足，可以通过在买进期</a:t>
            </a:r>
            <a:r>
              <a:rPr lang="en-US" altLang="zh-CN" dirty="0"/>
              <a:t>/</a:t>
            </a:r>
            <a:r>
              <a:rPr lang="zh-CN" altLang="zh-CN" dirty="0"/>
              <a:t>现货合约的同时，买入相关期</a:t>
            </a:r>
            <a:r>
              <a:rPr lang="en-US" altLang="zh-CN" dirty="0"/>
              <a:t>/</a:t>
            </a:r>
            <a:r>
              <a:rPr lang="zh-CN" altLang="zh-CN" dirty="0"/>
              <a:t>现货的看跌期权。这样，价格上涨时，放弃或转让看跌期权，同时高价卖出期</a:t>
            </a:r>
            <a:r>
              <a:rPr lang="en-US" altLang="zh-CN" dirty="0"/>
              <a:t>/</a:t>
            </a:r>
            <a:r>
              <a:rPr lang="zh-CN" altLang="zh-CN" dirty="0"/>
              <a:t>现货合约平仓，获取期</a:t>
            </a:r>
            <a:r>
              <a:rPr lang="en-US" altLang="zh-CN" dirty="0"/>
              <a:t>/</a:t>
            </a:r>
            <a:r>
              <a:rPr lang="zh-CN" altLang="zh-CN" dirty="0"/>
              <a:t>现货合约的差价利润，弥补已支付的期权费后还有盈余，为期</a:t>
            </a:r>
            <a:r>
              <a:rPr lang="en-US" altLang="zh-CN" dirty="0"/>
              <a:t>/</a:t>
            </a:r>
            <a:r>
              <a:rPr lang="zh-CN" altLang="zh-CN" dirty="0"/>
              <a:t>现货交易起到了一定的保值作用。一旦价格下跌时，则履行看跌期权，卖出期</a:t>
            </a:r>
            <a:r>
              <a:rPr lang="en-US" altLang="zh-CN" dirty="0"/>
              <a:t>/</a:t>
            </a:r>
            <a:r>
              <a:rPr lang="zh-CN" altLang="zh-CN" dirty="0"/>
              <a:t>现货合约与手中的期</a:t>
            </a:r>
            <a:r>
              <a:rPr lang="en-US" altLang="zh-CN" dirty="0"/>
              <a:t>/</a:t>
            </a:r>
            <a:r>
              <a:rPr lang="zh-CN" altLang="zh-CN" dirty="0"/>
              <a:t>现货多头对冲，其最大损失只是已支付的期权费。</a:t>
            </a:r>
            <a:endParaRPr kumimoji="1" lang="zh-CN" altLang="en-US" dirty="0"/>
          </a:p>
        </p:txBody>
      </p:sp>
      <p:sp>
        <p:nvSpPr>
          <p:cNvPr id="4" name="日期占位符 3"/>
          <p:cNvSpPr>
            <a:spLocks noGrp="1"/>
          </p:cNvSpPr>
          <p:nvPr>
            <p:ph type="dt" sz="half" idx="10"/>
          </p:nvPr>
        </p:nvSpPr>
        <p:spPr/>
        <p:txBody>
          <a:bodyPr/>
          <a:lstStyle/>
          <a:p>
            <a:fld id="{EF20994E-DEE1-4B65-9836-DBA09D11CC67}"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88</a:t>
            </a:fld>
            <a:endParaRPr lang="en-US" dirty="0"/>
          </a:p>
        </p:txBody>
      </p:sp>
    </p:spTree>
    <p:extLst>
      <p:ext uri="{BB962C8B-B14F-4D97-AF65-F5344CB8AC3E}">
        <p14:creationId xmlns:p14="http://schemas.microsoft.com/office/powerpoint/2010/main" xmlns="" val="14746123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合成买进看涨期权</a:t>
            </a:r>
            <a:r>
              <a:rPr lang="en-US" altLang="zh-CN" dirty="0"/>
              <a:t>(cont.)</a:t>
            </a:r>
            <a:endParaRPr kumimoji="1" lang="zh-CN" altLang="en-US" dirty="0"/>
          </a:p>
        </p:txBody>
      </p:sp>
      <p:sp>
        <p:nvSpPr>
          <p:cNvPr id="3" name="内容占位符 2"/>
          <p:cNvSpPr>
            <a:spLocks noGrp="1"/>
          </p:cNvSpPr>
          <p:nvPr>
            <p:ph idx="1"/>
          </p:nvPr>
        </p:nvSpPr>
        <p:spPr/>
        <p:txBody>
          <a:bodyPr/>
          <a:lstStyle/>
          <a:p>
            <a:r>
              <a:rPr lang="zh-CN" altLang="zh-CN" dirty="0"/>
              <a:t>买进期</a:t>
            </a:r>
            <a:r>
              <a:rPr lang="en-US" altLang="zh-CN" dirty="0"/>
              <a:t>/</a:t>
            </a:r>
            <a:r>
              <a:rPr lang="zh-CN" altLang="zh-CN" dirty="0"/>
              <a:t>现货合约、买入相关看跌期权的组合交易就称为</a:t>
            </a:r>
            <a:r>
              <a:rPr lang="en-US" altLang="zh-CN" dirty="0"/>
              <a:t>“</a:t>
            </a:r>
            <a:r>
              <a:rPr lang="zh-CN" altLang="zh-CN" dirty="0"/>
              <a:t>合成买进看涨期权</a:t>
            </a:r>
            <a:r>
              <a:rPr lang="en-US" altLang="zh-CN" dirty="0"/>
              <a:t>”</a:t>
            </a:r>
            <a:r>
              <a:rPr lang="zh-CN" altLang="zh-CN" dirty="0"/>
              <a:t>（</a:t>
            </a:r>
            <a:r>
              <a:rPr lang="en-US" altLang="zh-CN" dirty="0"/>
              <a:t>Synthetic Long Call</a:t>
            </a:r>
            <a:r>
              <a:rPr lang="zh-CN" altLang="zh-CN" dirty="0"/>
              <a:t>）的策略</a:t>
            </a:r>
            <a:endParaRPr kumimoji="1"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xmlns="" val="1036140795"/>
              </p:ext>
            </p:extLst>
          </p:nvPr>
        </p:nvGraphicFramePr>
        <p:xfrm>
          <a:off x="694481" y="3553426"/>
          <a:ext cx="7859950" cy="474563"/>
        </p:xfrm>
        <a:graphic>
          <a:graphicData uri="http://schemas.openxmlformats.org/presentationml/2006/ole">
            <p:oleObj spid="_x0000_s5157" r:id="rId3" imgW="80772000" imgH="4876800" progId="">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1975960378"/>
              </p:ext>
            </p:extLst>
          </p:nvPr>
        </p:nvGraphicFramePr>
        <p:xfrm>
          <a:off x="694481" y="4440600"/>
          <a:ext cx="7890938" cy="476434"/>
        </p:xfrm>
        <a:graphic>
          <a:graphicData uri="http://schemas.openxmlformats.org/presentationml/2006/ole">
            <p:oleObj spid="_x0000_s5158" r:id="rId4" imgW="80772000" imgH="4876800" progId="">
              <p:embed/>
            </p:oleObj>
          </a:graphicData>
        </a:graphic>
      </p:graphicFrame>
      <p:sp>
        <p:nvSpPr>
          <p:cNvPr id="4" name="日期占位符 3"/>
          <p:cNvSpPr>
            <a:spLocks noGrp="1"/>
          </p:cNvSpPr>
          <p:nvPr>
            <p:ph type="dt" sz="half" idx="10"/>
          </p:nvPr>
        </p:nvSpPr>
        <p:spPr/>
        <p:txBody>
          <a:bodyPr/>
          <a:lstStyle/>
          <a:p>
            <a:fld id="{13C8F4F2-562F-4A71-8725-986C77061B9B}" type="datetime1">
              <a:rPr lang="en-US" altLang="zh-CN" smtClean="0"/>
              <a:pPr/>
              <a:t>5/10/2019</a:t>
            </a:fld>
            <a:endParaRPr lang="en-US" dirty="0"/>
          </a:p>
        </p:txBody>
      </p:sp>
      <p:sp>
        <p:nvSpPr>
          <p:cNvPr id="6" name="页脚占位符 5"/>
          <p:cNvSpPr>
            <a:spLocks noGrp="1"/>
          </p:cNvSpPr>
          <p:nvPr>
            <p:ph type="ftr" sz="quarter" idx="11"/>
          </p:nvPr>
        </p:nvSpPr>
        <p:spPr/>
        <p:txBody>
          <a:bodyPr/>
          <a:lstStyle/>
          <a:p>
            <a:r>
              <a:rPr lang="zh-CN" altLang="en-US"/>
              <a:t>第十一章  期权的交易策略</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pPr/>
              <a:t>89</a:t>
            </a:fld>
            <a:endParaRPr lang="en-US" dirty="0"/>
          </a:p>
        </p:txBody>
      </p:sp>
    </p:spTree>
    <p:extLst>
      <p:ext uri="{BB962C8B-B14F-4D97-AF65-F5344CB8AC3E}">
        <p14:creationId xmlns:p14="http://schemas.microsoft.com/office/powerpoint/2010/main" xmlns="" val="205399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看涨期权多空双方的盈亏图 </a:t>
            </a:r>
            <a:endParaRPr lang="zh-CN" altLang="en-US" dirty="0"/>
          </a:p>
        </p:txBody>
      </p:sp>
      <p:sp>
        <p:nvSpPr>
          <p:cNvPr id="3" name="内容占位符 2"/>
          <p:cNvSpPr>
            <a:spLocks noGrp="1"/>
          </p:cNvSpPr>
          <p:nvPr>
            <p:ph idx="1"/>
          </p:nvPr>
        </p:nvSpPr>
        <p:spPr>
          <a:xfrm>
            <a:off x="208722" y="2246777"/>
            <a:ext cx="5057759" cy="4114266"/>
          </a:xfrm>
        </p:spPr>
        <p:txBody>
          <a:bodyPr>
            <a:normAutofit fontScale="92500"/>
          </a:bodyPr>
          <a:lstStyle/>
          <a:p>
            <a:r>
              <a:rPr lang="zh-CN" altLang="zh-CN" dirty="0"/>
              <a:t>期权买卖双方的盈亏图关于横轴呈现轴对称的关系，并且两图交于盈亏平衡点A。</a:t>
            </a:r>
            <a:endParaRPr lang="zh-CN" altLang="en-US" dirty="0"/>
          </a:p>
          <a:p>
            <a:r>
              <a:rPr lang="zh-CN" altLang="zh-CN" dirty="0"/>
              <a:t>在不考虑交易成本的前提下，期权买卖双方是零和博弈（Zero-Sum Game）的关系，即标的物的价格发生变化时，则在买卖双方中必有一方赢利，而另一方发生亏损，且一方的赢利将与另一方的亏损数额相等。</a:t>
            </a:r>
          </a:p>
          <a:p>
            <a:endParaRPr lang="zh-CN" altLang="en-US" dirty="0"/>
          </a:p>
        </p:txBody>
      </p:sp>
      <p:pic>
        <p:nvPicPr>
          <p:cNvPr id="4" name="图片 3"/>
          <p:cNvPicPr/>
          <p:nvPr/>
        </p:nvPicPr>
        <p:blipFill>
          <a:blip r:embed="rId2"/>
          <a:srcRect/>
          <a:stretch>
            <a:fillRect/>
          </a:stretch>
        </p:blipFill>
        <p:spPr bwMode="auto">
          <a:xfrm>
            <a:off x="4900106" y="2490022"/>
            <a:ext cx="4440664" cy="3389917"/>
          </a:xfrm>
          <a:prstGeom prst="rect">
            <a:avLst/>
          </a:prstGeom>
          <a:noFill/>
          <a:ln w="9525">
            <a:noFill/>
            <a:miter lim="800000"/>
            <a:headEnd/>
            <a:tailEnd/>
          </a:ln>
        </p:spPr>
      </p:pic>
      <p:sp>
        <p:nvSpPr>
          <p:cNvPr id="5" name="日期占位符 4"/>
          <p:cNvSpPr>
            <a:spLocks noGrp="1"/>
          </p:cNvSpPr>
          <p:nvPr>
            <p:ph type="dt" sz="half" idx="10"/>
          </p:nvPr>
        </p:nvSpPr>
        <p:spPr/>
        <p:txBody>
          <a:bodyPr/>
          <a:lstStyle/>
          <a:p>
            <a:fld id="{76D8CA58-41CA-4B32-87FD-C9F471CA3E84}" type="datetime1">
              <a:rPr lang="en-US" altLang="zh-CN" smtClean="0"/>
              <a:pPr/>
              <a:t>5/10/2019</a:t>
            </a:fld>
            <a:endParaRPr lang="en-US" dirty="0"/>
          </a:p>
        </p:txBody>
      </p:sp>
      <p:sp>
        <p:nvSpPr>
          <p:cNvPr id="6" name="页脚占位符 5"/>
          <p:cNvSpPr>
            <a:spLocks noGrp="1"/>
          </p:cNvSpPr>
          <p:nvPr>
            <p:ph type="ftr" sz="quarter" idx="11"/>
          </p:nvPr>
        </p:nvSpPr>
        <p:spPr/>
        <p:txBody>
          <a:bodyPr/>
          <a:lstStyle/>
          <a:p>
            <a:r>
              <a:rPr lang="zh-CN" altLang="en-US"/>
              <a:t>第十一章  期权的交易策略</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9</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合成买进看涨期权策略盈亏图</a:t>
            </a:r>
            <a:endParaRPr kumimoji="1" lang="zh-CN" altLang="en-US" dirty="0"/>
          </a:p>
        </p:txBody>
      </p:sp>
      <p:pic>
        <p:nvPicPr>
          <p:cNvPr id="4" name="内容占位符 3"/>
          <p:cNvPicPr>
            <a:picLocks noGrp="1"/>
          </p:cNvPicPr>
          <p:nvPr>
            <p:ph idx="1"/>
          </p:nvPr>
        </p:nvPicPr>
        <p:blipFill>
          <a:blip r:embed="rId2"/>
          <a:srcRect/>
          <a:stretch>
            <a:fillRect/>
          </a:stretch>
        </p:blipFill>
        <p:spPr bwMode="auto">
          <a:xfrm>
            <a:off x="774883" y="1922222"/>
            <a:ext cx="6899132" cy="5126760"/>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ED8F1A4B-F0E4-4C8C-B20D-21E2B07712FF}"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90</a:t>
            </a:fld>
            <a:endParaRPr lang="en-US" dirty="0"/>
          </a:p>
        </p:txBody>
      </p:sp>
    </p:spTree>
    <p:extLst>
      <p:ext uri="{BB962C8B-B14F-4D97-AF65-F5344CB8AC3E}">
        <p14:creationId xmlns:p14="http://schemas.microsoft.com/office/powerpoint/2010/main" xmlns="" val="12640950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合成卖出看涨期权</a:t>
            </a:r>
            <a:endParaRPr kumimoji="1" lang="zh-CN" altLang="en-US" dirty="0"/>
          </a:p>
        </p:txBody>
      </p:sp>
      <p:sp>
        <p:nvSpPr>
          <p:cNvPr id="3" name="内容占位符 2"/>
          <p:cNvSpPr>
            <a:spLocks noGrp="1"/>
          </p:cNvSpPr>
          <p:nvPr>
            <p:ph idx="1"/>
          </p:nvPr>
        </p:nvSpPr>
        <p:spPr/>
        <p:txBody>
          <a:bodyPr/>
          <a:lstStyle/>
          <a:p>
            <a:r>
              <a:rPr lang="zh-CN" altLang="zh-CN" dirty="0"/>
              <a:t>投资者持有期/现货的空头头寸，同时在期权市场上卖出相应标的物的看跌期权，通过收取期权费，规避价格上涨的风险。这种组合交易称为合成卖出看涨期权（</a:t>
            </a:r>
            <a:r>
              <a:rPr lang="en-US" altLang="zh-CN" dirty="0"/>
              <a:t>Synthetic Short Call</a:t>
            </a:r>
            <a:r>
              <a:rPr lang="zh-CN" altLang="zh-CN" dirty="0"/>
              <a:t>）的策略。</a:t>
            </a:r>
            <a:endParaRPr kumimoji="1"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xmlns="" val="1892066601"/>
              </p:ext>
            </p:extLst>
          </p:nvPr>
        </p:nvGraphicFramePr>
        <p:xfrm>
          <a:off x="798652" y="4303909"/>
          <a:ext cx="7507533" cy="453285"/>
        </p:xfrm>
        <a:graphic>
          <a:graphicData uri="http://schemas.openxmlformats.org/presentationml/2006/ole">
            <p:oleObj spid="_x0000_s6179" r:id="rId3" imgW="80772000" imgH="4876800" progId="">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1330573317"/>
              </p:ext>
            </p:extLst>
          </p:nvPr>
        </p:nvGraphicFramePr>
        <p:xfrm>
          <a:off x="804714" y="5169805"/>
          <a:ext cx="7501471" cy="452919"/>
        </p:xfrm>
        <a:graphic>
          <a:graphicData uri="http://schemas.openxmlformats.org/presentationml/2006/ole">
            <p:oleObj spid="_x0000_s6180" r:id="rId4" imgW="80772000" imgH="4876800" progId="">
              <p:embed/>
            </p:oleObj>
          </a:graphicData>
        </a:graphic>
      </p:graphicFrame>
      <p:sp>
        <p:nvSpPr>
          <p:cNvPr id="4" name="日期占位符 3"/>
          <p:cNvSpPr>
            <a:spLocks noGrp="1"/>
          </p:cNvSpPr>
          <p:nvPr>
            <p:ph type="dt" sz="half" idx="10"/>
          </p:nvPr>
        </p:nvSpPr>
        <p:spPr/>
        <p:txBody>
          <a:bodyPr/>
          <a:lstStyle/>
          <a:p>
            <a:fld id="{932329E5-80E0-48EB-9D28-A4FF6068CA94}" type="datetime1">
              <a:rPr lang="en-US" altLang="zh-CN" smtClean="0"/>
              <a:pPr/>
              <a:t>5/10/2019</a:t>
            </a:fld>
            <a:endParaRPr lang="en-US" dirty="0"/>
          </a:p>
        </p:txBody>
      </p:sp>
      <p:sp>
        <p:nvSpPr>
          <p:cNvPr id="6" name="页脚占位符 5"/>
          <p:cNvSpPr>
            <a:spLocks noGrp="1"/>
          </p:cNvSpPr>
          <p:nvPr>
            <p:ph type="ftr" sz="quarter" idx="11"/>
          </p:nvPr>
        </p:nvSpPr>
        <p:spPr/>
        <p:txBody>
          <a:bodyPr/>
          <a:lstStyle/>
          <a:p>
            <a:r>
              <a:rPr lang="zh-CN" altLang="en-US"/>
              <a:t>第十一章  期权的交易策略</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pPr/>
              <a:t>91</a:t>
            </a:fld>
            <a:endParaRPr lang="en-US" dirty="0"/>
          </a:p>
        </p:txBody>
      </p:sp>
    </p:spTree>
    <p:extLst>
      <p:ext uri="{BB962C8B-B14F-4D97-AF65-F5344CB8AC3E}">
        <p14:creationId xmlns:p14="http://schemas.microsoft.com/office/powerpoint/2010/main" xmlns="" val="14115496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合成卖出看涨期权策略盈亏图</a:t>
            </a:r>
            <a:endParaRPr kumimoji="1" lang="zh-CN" altLang="en-US" dirty="0"/>
          </a:p>
        </p:txBody>
      </p:sp>
      <p:pic>
        <p:nvPicPr>
          <p:cNvPr id="4" name="图片 3"/>
          <p:cNvPicPr/>
          <p:nvPr/>
        </p:nvPicPr>
        <p:blipFill>
          <a:blip r:embed="rId2"/>
          <a:srcRect/>
          <a:stretch>
            <a:fillRect/>
          </a:stretch>
        </p:blipFill>
        <p:spPr bwMode="auto">
          <a:xfrm>
            <a:off x="988264" y="1996813"/>
            <a:ext cx="6813073" cy="4947997"/>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9CFD6532-FDDB-4BB8-A7C9-C6C12A065456}"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92</a:t>
            </a:fld>
            <a:endParaRPr lang="en-US" dirty="0"/>
          </a:p>
        </p:txBody>
      </p:sp>
    </p:spTree>
    <p:extLst>
      <p:ext uri="{BB962C8B-B14F-4D97-AF65-F5344CB8AC3E}">
        <p14:creationId xmlns:p14="http://schemas.microsoft.com/office/powerpoint/2010/main" xmlns="" val="18439933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合成卖出看涨期权</a:t>
            </a:r>
            <a:r>
              <a:rPr lang="zh-CN" altLang="en-US" dirty="0"/>
              <a:t>策略评价</a:t>
            </a:r>
            <a:endParaRPr kumimoji="1" lang="zh-CN" altLang="en-US" dirty="0"/>
          </a:p>
        </p:txBody>
      </p:sp>
      <p:sp>
        <p:nvSpPr>
          <p:cNvPr id="3" name="内容占位符 2"/>
          <p:cNvSpPr>
            <a:spLocks noGrp="1"/>
          </p:cNvSpPr>
          <p:nvPr>
            <p:ph idx="1"/>
          </p:nvPr>
        </p:nvSpPr>
        <p:spPr/>
        <p:txBody>
          <a:bodyPr/>
          <a:lstStyle/>
          <a:p>
            <a:r>
              <a:rPr lang="zh-CN" altLang="zh-CN" dirty="0"/>
              <a:t>该策略的套期保值的效果可能并不是很好，一旦股票价格跌至看跌期权执行价格之下时，该看跌期权有可能被要求履约，由此产生的损失，会抵消市场价格下跌带来的未来时刻低成本购进股票的收益。而当价格大幅上涨时，微薄的期权费收入无法弥补股票高价购回的损失，从而出现较大亏损。</a:t>
            </a:r>
          </a:p>
          <a:p>
            <a:r>
              <a:rPr lang="zh-CN" altLang="zh-CN" dirty="0"/>
              <a:t>正因如此，投资者在采用该策略进行套期保值时，一定要非常慎重，只有在预期未来股票价格变动幅度不大时，才可以考虑采用这一策略。</a:t>
            </a:r>
          </a:p>
          <a:p>
            <a:endParaRPr kumimoji="1" lang="zh-CN" altLang="en-US" dirty="0"/>
          </a:p>
        </p:txBody>
      </p:sp>
      <p:sp>
        <p:nvSpPr>
          <p:cNvPr id="4" name="日期占位符 3"/>
          <p:cNvSpPr>
            <a:spLocks noGrp="1"/>
          </p:cNvSpPr>
          <p:nvPr>
            <p:ph type="dt" sz="half" idx="10"/>
          </p:nvPr>
        </p:nvSpPr>
        <p:spPr/>
        <p:txBody>
          <a:bodyPr/>
          <a:lstStyle/>
          <a:p>
            <a:fld id="{68E2A76C-433B-4282-8B47-38D83C9C1B25}"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93</a:t>
            </a:fld>
            <a:endParaRPr lang="en-US" dirty="0"/>
          </a:p>
        </p:txBody>
      </p:sp>
    </p:spTree>
    <p:extLst>
      <p:ext uri="{BB962C8B-B14F-4D97-AF65-F5344CB8AC3E}">
        <p14:creationId xmlns:p14="http://schemas.microsoft.com/office/powerpoint/2010/main" xmlns="" val="9439477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b="1" kern="1200" dirty="0">
                <a:solidFill>
                  <a:schemeClr val="tx1"/>
                </a:solidFill>
                <a:effectLst/>
                <a:latin typeface="+mj-lt"/>
                <a:ea typeface="+mj-ea"/>
                <a:cs typeface="+mj-cs"/>
              </a:rPr>
              <a:t>合成买进看跌期权</a:t>
            </a:r>
            <a:r>
              <a:rPr lang="zh-CN" altLang="zh-CN" dirty="0">
                <a:effectLst/>
              </a:rPr>
              <a:t> </a:t>
            </a:r>
            <a:endParaRPr kumimoji="1" lang="zh-CN" altLang="en-US" dirty="0"/>
          </a:p>
        </p:txBody>
      </p:sp>
      <p:sp>
        <p:nvSpPr>
          <p:cNvPr id="3" name="内容占位符 2"/>
          <p:cNvSpPr>
            <a:spLocks noGrp="1"/>
          </p:cNvSpPr>
          <p:nvPr>
            <p:ph idx="1"/>
          </p:nvPr>
        </p:nvSpPr>
        <p:spPr>
          <a:xfrm>
            <a:off x="208722" y="2246776"/>
            <a:ext cx="8676861" cy="4489689"/>
          </a:xfrm>
        </p:spPr>
        <p:txBody>
          <a:bodyPr>
            <a:normAutofit lnSpcReduction="10000"/>
          </a:bodyPr>
          <a:lstStyle/>
          <a:p>
            <a:r>
              <a:rPr lang="zh-CN" altLang="zh-CN" dirty="0"/>
              <a:t>当投资者拥有即将出售的现货时，为防止价格下跌的损失，可以通过卖出相关期货合约的套期保值交易来保证其预期的利润。可一旦价格不但没有下跌反而上涨、其期货合约交易将会发生亏损。虽然锁定了现货出售价格，但是价格上涨的好处却失去了。</a:t>
            </a:r>
          </a:p>
          <a:p>
            <a:r>
              <a:rPr lang="zh-CN" altLang="zh-CN" dirty="0"/>
              <a:t>这时可以考虑在卖出期货合约的同时，买入相关期货的看涨期权。这样，价格下跌时，放弃或转让看涨期权，同时低价买入期货合约平仓，以达到保值目的；价格上涨时，履行看涨期权，买进期货合约与手中的空头期货头寸对冲、减少期货合约交易损失。</a:t>
            </a:r>
            <a:endParaRPr lang="zh-CN" altLang="en-US" dirty="0"/>
          </a:p>
        </p:txBody>
      </p:sp>
      <p:sp>
        <p:nvSpPr>
          <p:cNvPr id="4" name="日期占位符 3"/>
          <p:cNvSpPr>
            <a:spLocks noGrp="1"/>
          </p:cNvSpPr>
          <p:nvPr>
            <p:ph type="dt" sz="half" idx="10"/>
          </p:nvPr>
        </p:nvSpPr>
        <p:spPr/>
        <p:txBody>
          <a:bodyPr/>
          <a:lstStyle/>
          <a:p>
            <a:fld id="{5BBBFA57-74E3-4FE6-A60B-572517A108B5}"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94</a:t>
            </a:fld>
            <a:endParaRPr lang="en-US" dirty="0"/>
          </a:p>
        </p:txBody>
      </p:sp>
    </p:spTree>
    <p:extLst>
      <p:ext uri="{BB962C8B-B14F-4D97-AF65-F5344CB8AC3E}">
        <p14:creationId xmlns:p14="http://schemas.microsoft.com/office/powerpoint/2010/main" xmlns="" val="19842100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合成买进看跌期权</a:t>
            </a:r>
            <a:r>
              <a:rPr lang="en-US" altLang="zh-CN" dirty="0"/>
              <a:t>(cont.)</a:t>
            </a:r>
            <a:endParaRPr kumimoji="1" lang="zh-CN" altLang="en-US" dirty="0"/>
          </a:p>
        </p:txBody>
      </p:sp>
      <p:sp>
        <p:nvSpPr>
          <p:cNvPr id="3" name="内容占位符 2"/>
          <p:cNvSpPr>
            <a:spLocks noGrp="1"/>
          </p:cNvSpPr>
          <p:nvPr>
            <p:ph idx="1"/>
          </p:nvPr>
        </p:nvSpPr>
        <p:spPr/>
        <p:txBody>
          <a:bodyPr/>
          <a:lstStyle/>
          <a:p>
            <a:r>
              <a:rPr lang="zh-CN" altLang="zh-CN" dirty="0"/>
              <a:t>实际上，卖出期货合约、买入相关期货看涨期权的组合交易，相当于一个买入相关期货的看跌期权，这种策略称为合成买进看跌期权（</a:t>
            </a:r>
            <a:r>
              <a:rPr lang="en-US" altLang="zh-CN" dirty="0"/>
              <a:t>Synthetic Long Put</a:t>
            </a:r>
            <a:r>
              <a:rPr lang="zh-CN" altLang="zh-CN" dirty="0"/>
              <a:t>）。 </a:t>
            </a:r>
            <a:endParaRPr kumimoji="1" lang="zh-CN" altLang="en-US" dirty="0"/>
          </a:p>
          <a:p>
            <a:endParaRPr kumimoji="1"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xmlns="" val="1194953865"/>
              </p:ext>
            </p:extLst>
          </p:nvPr>
        </p:nvGraphicFramePr>
        <p:xfrm>
          <a:off x="531639" y="3923818"/>
          <a:ext cx="8051628" cy="486136"/>
        </p:xfrm>
        <a:graphic>
          <a:graphicData uri="http://schemas.openxmlformats.org/presentationml/2006/ole">
            <p:oleObj spid="_x0000_s7201" r:id="rId3" imgW="80772000" imgH="4876800" progId="">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364228444"/>
              </p:ext>
            </p:extLst>
          </p:nvPr>
        </p:nvGraphicFramePr>
        <p:xfrm>
          <a:off x="531639" y="4942389"/>
          <a:ext cx="8051644" cy="486137"/>
        </p:xfrm>
        <a:graphic>
          <a:graphicData uri="http://schemas.openxmlformats.org/presentationml/2006/ole">
            <p:oleObj spid="_x0000_s7202" r:id="rId4" imgW="80772000" imgH="4876800" progId="">
              <p:embed/>
            </p:oleObj>
          </a:graphicData>
        </a:graphic>
      </p:graphicFrame>
      <p:sp>
        <p:nvSpPr>
          <p:cNvPr id="4" name="日期占位符 3"/>
          <p:cNvSpPr>
            <a:spLocks noGrp="1"/>
          </p:cNvSpPr>
          <p:nvPr>
            <p:ph type="dt" sz="half" idx="10"/>
          </p:nvPr>
        </p:nvSpPr>
        <p:spPr/>
        <p:txBody>
          <a:bodyPr/>
          <a:lstStyle/>
          <a:p>
            <a:fld id="{20EE1D8D-D7DF-49CD-B586-486D26C1B1F3}" type="datetime1">
              <a:rPr lang="en-US" altLang="zh-CN" smtClean="0"/>
              <a:pPr/>
              <a:t>5/10/2019</a:t>
            </a:fld>
            <a:endParaRPr lang="en-US" dirty="0"/>
          </a:p>
        </p:txBody>
      </p:sp>
      <p:sp>
        <p:nvSpPr>
          <p:cNvPr id="6" name="页脚占位符 5"/>
          <p:cNvSpPr>
            <a:spLocks noGrp="1"/>
          </p:cNvSpPr>
          <p:nvPr>
            <p:ph type="ftr" sz="quarter" idx="11"/>
          </p:nvPr>
        </p:nvSpPr>
        <p:spPr/>
        <p:txBody>
          <a:bodyPr/>
          <a:lstStyle/>
          <a:p>
            <a:r>
              <a:rPr lang="zh-CN" altLang="en-US"/>
              <a:t>第十一章  期权的交易策略</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pPr/>
              <a:t>95</a:t>
            </a:fld>
            <a:endParaRPr lang="en-US" dirty="0"/>
          </a:p>
        </p:txBody>
      </p:sp>
    </p:spTree>
    <p:extLst>
      <p:ext uri="{BB962C8B-B14F-4D97-AF65-F5344CB8AC3E}">
        <p14:creationId xmlns:p14="http://schemas.microsoft.com/office/powerpoint/2010/main" xmlns="" val="6035704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合成买进看跌期权</a:t>
            </a:r>
            <a:r>
              <a:rPr lang="zh-CN" altLang="en-US" dirty="0"/>
              <a:t>盈亏图</a:t>
            </a:r>
            <a:endParaRPr kumimoji="1" lang="zh-CN" altLang="en-US" dirty="0"/>
          </a:p>
        </p:txBody>
      </p:sp>
      <p:pic>
        <p:nvPicPr>
          <p:cNvPr id="6" name="内容占位符 5"/>
          <p:cNvPicPr>
            <a:picLocks noGrp="1"/>
          </p:cNvPicPr>
          <p:nvPr>
            <p:ph idx="1"/>
          </p:nvPr>
        </p:nvPicPr>
        <p:blipFill>
          <a:blip r:embed="rId2"/>
          <a:srcRect/>
          <a:stretch>
            <a:fillRect/>
          </a:stretch>
        </p:blipFill>
        <p:spPr bwMode="auto">
          <a:xfrm>
            <a:off x="735080" y="1834166"/>
            <a:ext cx="7019958" cy="5149910"/>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0C8FAABE-F83E-4BEB-9150-B30F7BECD534}" type="datetime1">
              <a:rPr lang="en-US" altLang="zh-CN" smtClean="0"/>
              <a:pPr/>
              <a:t>5/10/2019</a:t>
            </a:fld>
            <a:endParaRPr lang="en-US" dirty="0"/>
          </a:p>
        </p:txBody>
      </p:sp>
      <p:sp>
        <p:nvSpPr>
          <p:cNvPr id="4" name="页脚占位符 3"/>
          <p:cNvSpPr>
            <a:spLocks noGrp="1"/>
          </p:cNvSpPr>
          <p:nvPr>
            <p:ph type="ftr" sz="quarter" idx="11"/>
          </p:nvPr>
        </p:nvSpPr>
        <p:spPr/>
        <p:txBody>
          <a:bodyPr/>
          <a:lstStyle/>
          <a:p>
            <a:r>
              <a:rPr lang="zh-CN" altLang="en-US"/>
              <a:t>第十一章  期权的交易策略</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96</a:t>
            </a:fld>
            <a:endParaRPr lang="en-US" dirty="0"/>
          </a:p>
        </p:txBody>
      </p:sp>
    </p:spTree>
    <p:extLst>
      <p:ext uri="{BB962C8B-B14F-4D97-AF65-F5344CB8AC3E}">
        <p14:creationId xmlns:p14="http://schemas.microsoft.com/office/powerpoint/2010/main" xmlns="" val="16879266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合成卖出看跌期权</a:t>
            </a:r>
            <a:endParaRPr kumimoji="1" lang="zh-CN" altLang="en-US" dirty="0"/>
          </a:p>
        </p:txBody>
      </p:sp>
      <p:sp>
        <p:nvSpPr>
          <p:cNvPr id="3" name="内容占位符 2"/>
          <p:cNvSpPr>
            <a:spLocks noGrp="1"/>
          </p:cNvSpPr>
          <p:nvPr>
            <p:ph idx="1"/>
          </p:nvPr>
        </p:nvSpPr>
        <p:spPr/>
        <p:txBody>
          <a:bodyPr/>
          <a:lstStyle/>
          <a:p>
            <a:r>
              <a:rPr lang="zh-CN" altLang="zh-CN" dirty="0"/>
              <a:t>投资者持有期/现货的多头头寸，同时在期权市场上卖出相应标的物的看涨期权，通过收取期权费，规避价格下跌的风险。这种组合交易称为合成卖出看跌期权（</a:t>
            </a:r>
            <a:r>
              <a:rPr lang="en-US" altLang="zh-CN" dirty="0"/>
              <a:t>Synthetic Short Put</a:t>
            </a:r>
            <a:r>
              <a:rPr lang="zh-CN" altLang="zh-CN" dirty="0"/>
              <a:t>）的策略。 </a:t>
            </a:r>
            <a:endParaRPr lang="zh-CN" altLang="en-US" dirty="0"/>
          </a:p>
          <a:p>
            <a:endParaRPr kumimoji="1"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xmlns="" val="270744729"/>
              </p:ext>
            </p:extLst>
          </p:nvPr>
        </p:nvGraphicFramePr>
        <p:xfrm>
          <a:off x="787077" y="4303910"/>
          <a:ext cx="7859933" cy="474562"/>
        </p:xfrm>
        <a:graphic>
          <a:graphicData uri="http://schemas.openxmlformats.org/presentationml/2006/ole">
            <p:oleObj spid="_x0000_s9245" r:id="rId3" imgW="80772000" imgH="4876800" progId="">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1469834481"/>
              </p:ext>
            </p:extLst>
          </p:nvPr>
        </p:nvGraphicFramePr>
        <p:xfrm>
          <a:off x="787077" y="5352410"/>
          <a:ext cx="7859934" cy="474562"/>
        </p:xfrm>
        <a:graphic>
          <a:graphicData uri="http://schemas.openxmlformats.org/presentationml/2006/ole">
            <p:oleObj spid="_x0000_s9246" r:id="rId4" imgW="80772000" imgH="4876800" progId="">
              <p:embed/>
            </p:oleObj>
          </a:graphicData>
        </a:graphic>
      </p:graphicFrame>
      <p:sp>
        <p:nvSpPr>
          <p:cNvPr id="4" name="日期占位符 3"/>
          <p:cNvSpPr>
            <a:spLocks noGrp="1"/>
          </p:cNvSpPr>
          <p:nvPr>
            <p:ph type="dt" sz="half" idx="10"/>
          </p:nvPr>
        </p:nvSpPr>
        <p:spPr/>
        <p:txBody>
          <a:bodyPr/>
          <a:lstStyle/>
          <a:p>
            <a:fld id="{39910512-0989-48A0-9437-F7DB79969939}" type="datetime1">
              <a:rPr lang="en-US" altLang="zh-CN" smtClean="0"/>
              <a:pPr/>
              <a:t>5/10/2019</a:t>
            </a:fld>
            <a:endParaRPr lang="en-US" dirty="0"/>
          </a:p>
        </p:txBody>
      </p:sp>
      <p:sp>
        <p:nvSpPr>
          <p:cNvPr id="6" name="页脚占位符 5"/>
          <p:cNvSpPr>
            <a:spLocks noGrp="1"/>
          </p:cNvSpPr>
          <p:nvPr>
            <p:ph type="ftr" sz="quarter" idx="11"/>
          </p:nvPr>
        </p:nvSpPr>
        <p:spPr/>
        <p:txBody>
          <a:bodyPr/>
          <a:lstStyle/>
          <a:p>
            <a:r>
              <a:rPr lang="zh-CN" altLang="en-US"/>
              <a:t>第十一章  期权的交易策略</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pPr/>
              <a:t>97</a:t>
            </a:fld>
            <a:endParaRPr lang="en-US" dirty="0"/>
          </a:p>
        </p:txBody>
      </p:sp>
    </p:spTree>
    <p:extLst>
      <p:ext uri="{BB962C8B-B14F-4D97-AF65-F5344CB8AC3E}">
        <p14:creationId xmlns:p14="http://schemas.microsoft.com/office/powerpoint/2010/main" xmlns="" val="6602607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合成卖出看跌期权策略盈亏图 </a:t>
            </a:r>
            <a:endParaRPr kumimoji="1" lang="zh-CN" altLang="en-US" dirty="0"/>
          </a:p>
        </p:txBody>
      </p:sp>
      <p:pic>
        <p:nvPicPr>
          <p:cNvPr id="4" name="内容占位符 3"/>
          <p:cNvPicPr>
            <a:picLocks noGrp="1"/>
          </p:cNvPicPr>
          <p:nvPr>
            <p:ph idx="1"/>
          </p:nvPr>
        </p:nvPicPr>
        <p:blipFill>
          <a:blip r:embed="rId2"/>
          <a:srcRect/>
          <a:stretch>
            <a:fillRect/>
          </a:stretch>
        </p:blipFill>
        <p:spPr bwMode="auto">
          <a:xfrm>
            <a:off x="1325389" y="2014819"/>
            <a:ext cx="6614844" cy="4987864"/>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B89A2953-D8C9-48A3-B25B-5F63D7234B20}"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98</a:t>
            </a:fld>
            <a:endParaRPr lang="en-US" dirty="0"/>
          </a:p>
        </p:txBody>
      </p:sp>
    </p:spTree>
    <p:extLst>
      <p:ext uri="{BB962C8B-B14F-4D97-AF65-F5344CB8AC3E}">
        <p14:creationId xmlns:p14="http://schemas.microsoft.com/office/powerpoint/2010/main" xmlns="" val="9599973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合成卖出看</a:t>
            </a:r>
            <a:r>
              <a:rPr lang="zh-CN" altLang="en-US" dirty="0"/>
              <a:t>跌</a:t>
            </a:r>
            <a:r>
              <a:rPr lang="zh-CN" altLang="zh-CN" dirty="0"/>
              <a:t>期权</a:t>
            </a:r>
            <a:r>
              <a:rPr lang="zh-CN" altLang="en-US" dirty="0"/>
              <a:t>策略评价</a:t>
            </a:r>
            <a:endParaRPr kumimoji="1" lang="zh-CN" altLang="en-US" dirty="0"/>
          </a:p>
        </p:txBody>
      </p:sp>
      <p:sp>
        <p:nvSpPr>
          <p:cNvPr id="3" name="内容占位符 2"/>
          <p:cNvSpPr>
            <a:spLocks noGrp="1"/>
          </p:cNvSpPr>
          <p:nvPr>
            <p:ph idx="1"/>
          </p:nvPr>
        </p:nvSpPr>
        <p:spPr/>
        <p:txBody>
          <a:bodyPr/>
          <a:lstStyle/>
          <a:p>
            <a:r>
              <a:rPr lang="zh-CN" altLang="zh-CN" dirty="0"/>
              <a:t>该策略的套期保值的效果可能并不是很好，一旦股票价格上涨至看涨期权执行价格之上时，该看跌期权有可能被要求履约，由此产生的损失，会抵消市场价格上涨带来的未来时刻高价卖出股票的收益。而当价格大幅下跌时，微薄的期权费收入无法弥补股票未来低价出售的损失，从而出现较大亏损。</a:t>
            </a:r>
          </a:p>
          <a:p>
            <a:r>
              <a:rPr lang="zh-CN" altLang="zh-CN" dirty="0"/>
              <a:t>正因如此，投资者在采用该策略进行套期保值时，一定要非常慎重。与前面提到的合成卖出看涨期权策略类似，只有在预期未来股票价格变动幅度不大时，才可以考虑采用这一策略。</a:t>
            </a:r>
          </a:p>
          <a:p>
            <a:endParaRPr kumimoji="1" lang="zh-CN" altLang="en-US" dirty="0"/>
          </a:p>
        </p:txBody>
      </p:sp>
      <p:sp>
        <p:nvSpPr>
          <p:cNvPr id="4" name="日期占位符 3"/>
          <p:cNvSpPr>
            <a:spLocks noGrp="1"/>
          </p:cNvSpPr>
          <p:nvPr>
            <p:ph type="dt" sz="half" idx="10"/>
          </p:nvPr>
        </p:nvSpPr>
        <p:spPr/>
        <p:txBody>
          <a:bodyPr/>
          <a:lstStyle/>
          <a:p>
            <a:fld id="{D505ADBE-3FD7-4673-AEFB-96C4DC905165}" type="datetime1">
              <a:rPr lang="en-US" altLang="zh-CN" smtClean="0"/>
              <a:pPr/>
              <a:t>5/10/2019</a:t>
            </a:fld>
            <a:endParaRPr lang="en-US" dirty="0"/>
          </a:p>
        </p:txBody>
      </p:sp>
      <p:sp>
        <p:nvSpPr>
          <p:cNvPr id="5" name="页脚占位符 4"/>
          <p:cNvSpPr>
            <a:spLocks noGrp="1"/>
          </p:cNvSpPr>
          <p:nvPr>
            <p:ph type="ftr" sz="quarter" idx="11"/>
          </p:nvPr>
        </p:nvSpPr>
        <p:spPr/>
        <p:txBody>
          <a:bodyPr/>
          <a:lstStyle/>
          <a:p>
            <a:r>
              <a:rPr lang="zh-CN" altLang="en-US"/>
              <a:t>第十一章  期权的交易策略</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99</a:t>
            </a:fld>
            <a:endParaRPr lang="en-US" dirty="0"/>
          </a:p>
        </p:txBody>
      </p:sp>
    </p:spTree>
    <p:extLst>
      <p:ext uri="{BB962C8B-B14F-4D97-AF65-F5344CB8AC3E}">
        <p14:creationId xmlns:p14="http://schemas.microsoft.com/office/powerpoint/2010/main" xmlns="" val="485560280"/>
      </p:ext>
    </p:extLst>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324</TotalTime>
  <Words>7606</Words>
  <Application>Microsoft Office PowerPoint</Application>
  <PresentationFormat>全屏显示(4:3)</PresentationFormat>
  <Paragraphs>567</Paragraphs>
  <Slides>103</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103</vt:i4>
      </vt:variant>
    </vt:vector>
  </HeadingPairs>
  <TitlesOfParts>
    <vt:vector size="104" baseType="lpstr">
      <vt:lpstr>柏林</vt:lpstr>
      <vt:lpstr>第十一章  期权的交易策略</vt:lpstr>
      <vt:lpstr>本章内容</vt:lpstr>
      <vt:lpstr>第一节  期权的基本交易策略</vt:lpstr>
      <vt:lpstr>一、多头看涨期权</vt:lpstr>
      <vt:lpstr>多头看涨期权到期日盈亏图</vt:lpstr>
      <vt:lpstr>多头看涨期权(cont.)</vt:lpstr>
      <vt:lpstr>二、空头看涨期权</vt:lpstr>
      <vt:lpstr>空头看涨期权到期日盈亏图 </vt:lpstr>
      <vt:lpstr>看涨期权多空双方的盈亏图 </vt:lpstr>
      <vt:lpstr>三、多头看跌期权</vt:lpstr>
      <vt:lpstr>多头看跌期权到期日盈亏图 </vt:lpstr>
      <vt:lpstr>四、空头看跌期权</vt:lpstr>
      <vt:lpstr>空头看跌期权到期日盈亏图 </vt:lpstr>
      <vt:lpstr>看跌期权的多空双方到期日盈亏图 </vt:lpstr>
      <vt:lpstr>期权交易的四种基本策略总结 </vt:lpstr>
      <vt:lpstr>第二节  期权的投机交易</vt:lpstr>
      <vt:lpstr>一、多头投机</vt:lpstr>
      <vt:lpstr>二、空头投机</vt:lpstr>
      <vt:lpstr>三、期权投机应注意的问题</vt:lpstr>
      <vt:lpstr>第三节  期权的套利交易</vt:lpstr>
      <vt:lpstr>一、期权的价差交易策略</vt:lpstr>
      <vt:lpstr>期权的价差</vt:lpstr>
      <vt:lpstr>（一）垂直价差</vt:lpstr>
      <vt:lpstr>牛市看涨期权价差</vt:lpstr>
      <vt:lpstr>牛市看涨期权价差的盈亏图 </vt:lpstr>
      <vt:lpstr>牛市看跌期权价差</vt:lpstr>
      <vt:lpstr>牛市看跌期权价差的盈亏图 </vt:lpstr>
      <vt:lpstr>熊市看涨期权价差</vt:lpstr>
      <vt:lpstr>熊市看涨期权价差的盈亏图</vt:lpstr>
      <vt:lpstr>熊市看跌期权价差</vt:lpstr>
      <vt:lpstr>熊市看跌期权价差的盈亏图 </vt:lpstr>
      <vt:lpstr>（二）蝶状价差</vt:lpstr>
      <vt:lpstr>多头蝶状价差</vt:lpstr>
      <vt:lpstr>多头蝶状价差交易的盈亏图 （由看涨期权构造） </vt:lpstr>
      <vt:lpstr>多头蝶状价差交易的盈亏图 （由看跌期权构造） </vt:lpstr>
      <vt:lpstr>多头蝶状价差适用条件</vt:lpstr>
      <vt:lpstr>空头蝶状价差</vt:lpstr>
      <vt:lpstr>空头蝶状价差交易的盈亏图 （由看涨期权构造）</vt:lpstr>
      <vt:lpstr>空头蝶状价差交易的盈亏图 （由看跌期权构造）</vt:lpstr>
      <vt:lpstr>空头蝶状价差适用条件</vt:lpstr>
      <vt:lpstr>蝶状价差的说明 </vt:lpstr>
      <vt:lpstr>（三）鹰状价差</vt:lpstr>
      <vt:lpstr>多头鹰状价差交易的盈亏图 </vt:lpstr>
      <vt:lpstr>空头鹰状价差交易的盈亏图</vt:lpstr>
      <vt:lpstr>鹰状价差适用条件</vt:lpstr>
      <vt:lpstr>（四）盒状价差</vt:lpstr>
      <vt:lpstr>盒状价差交易的盈亏图</vt:lpstr>
      <vt:lpstr>（五）比率价差和反向比率价差</vt:lpstr>
      <vt:lpstr>看涨期权的比率价差</vt:lpstr>
      <vt:lpstr>看涨期权的比率价差盈亏图 </vt:lpstr>
      <vt:lpstr>看涨期权比率价差的盈亏特征</vt:lpstr>
      <vt:lpstr>看跌期权的比率价差</vt:lpstr>
      <vt:lpstr>看跌期权的比率价差盈亏图</vt:lpstr>
      <vt:lpstr>看跌期权比率价差的盈亏特征</vt:lpstr>
      <vt:lpstr>看涨期权的反向比率价差</vt:lpstr>
      <vt:lpstr>看涨期权的反向比率价差盈亏图</vt:lpstr>
      <vt:lpstr>看跌期权的反向比率价差</vt:lpstr>
      <vt:lpstr>看跌期权的反向比率价差盈亏图</vt:lpstr>
      <vt:lpstr>（六）水平价差</vt:lpstr>
      <vt:lpstr>由看涨期权构成的水平价差盈亏图 </vt:lpstr>
      <vt:lpstr>由看跌期权构成的水平价差盈亏图 </vt:lpstr>
      <vt:lpstr>二、期权的对敲交易策略</vt:lpstr>
      <vt:lpstr>（一）等量同价对敲</vt:lpstr>
      <vt:lpstr>等量买进同价对敲</vt:lpstr>
      <vt:lpstr>等量买进同价对敲的盈亏图 </vt:lpstr>
      <vt:lpstr>等量卖出同价对敲</vt:lpstr>
      <vt:lpstr>等量卖出同价对敲的盈亏图 </vt:lpstr>
      <vt:lpstr>（二）不等量同价对敲</vt:lpstr>
      <vt:lpstr>买进看涨对敲</vt:lpstr>
      <vt:lpstr>买进看涨对敲的盈亏图</vt:lpstr>
      <vt:lpstr>买进看跌对敲</vt:lpstr>
      <vt:lpstr>买进看跌对敲的盈亏图</vt:lpstr>
      <vt:lpstr>（三）等量异价对敲</vt:lpstr>
      <vt:lpstr>等量买进异价对敲</vt:lpstr>
      <vt:lpstr>等量买进异价对敲的盈亏图</vt:lpstr>
      <vt:lpstr>等量卖出异价对敲</vt:lpstr>
      <vt:lpstr>等量卖出异价对敲的盈亏图</vt:lpstr>
      <vt:lpstr>第四节  期权的套期保值交易</vt:lpstr>
      <vt:lpstr>静态套期保值</vt:lpstr>
      <vt:lpstr>动态套期保值</vt:lpstr>
      <vt:lpstr>套期保值比率的确定（Delta中性）</vt:lpstr>
      <vt:lpstr>动态套期保值的缺点</vt:lpstr>
      <vt:lpstr>三、合成策略</vt:lpstr>
      <vt:lpstr>合成多头</vt:lpstr>
      <vt:lpstr>合成多头策略盈亏图 </vt:lpstr>
      <vt:lpstr>合成空头</vt:lpstr>
      <vt:lpstr>合成空头策略盈亏图 </vt:lpstr>
      <vt:lpstr>合成买进看涨期权</vt:lpstr>
      <vt:lpstr>合成买进看涨期权(cont.)</vt:lpstr>
      <vt:lpstr>合成买进看涨期权策略盈亏图</vt:lpstr>
      <vt:lpstr>合成卖出看涨期权</vt:lpstr>
      <vt:lpstr>合成卖出看涨期权策略盈亏图</vt:lpstr>
      <vt:lpstr>合成卖出看涨期权策略评价</vt:lpstr>
      <vt:lpstr>合成买进看跌期权 </vt:lpstr>
      <vt:lpstr>合成买进看跌期权(cont.)</vt:lpstr>
      <vt:lpstr>合成买进看跌期权盈亏图</vt:lpstr>
      <vt:lpstr>合成卖出看跌期权</vt:lpstr>
      <vt:lpstr>合成卖出看跌期权策略盈亏图 </vt:lpstr>
      <vt:lpstr>合成卖出看跌期权策略评价</vt:lpstr>
      <vt:lpstr>第五节　期货与期权的比较与选择</vt:lpstr>
      <vt:lpstr>一、期货与期权的比较</vt:lpstr>
      <vt:lpstr>期货与期权的比较(cont.)</vt:lpstr>
      <vt:lpstr>二、期货与期权的选择</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james</cp:lastModifiedBy>
  <cp:revision>83</cp:revision>
  <dcterms:created xsi:type="dcterms:W3CDTF">2015-09-16T08:00:09Z</dcterms:created>
  <dcterms:modified xsi:type="dcterms:W3CDTF">2019-05-10T00:16:42Z</dcterms:modified>
</cp:coreProperties>
</file>