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64"/>
  </p:notesMasterIdLst>
  <p:sldIdLst>
    <p:sldId id="256" r:id="rId2"/>
    <p:sldId id="257" r:id="rId3"/>
    <p:sldId id="258" r:id="rId4"/>
    <p:sldId id="259" r:id="rId5"/>
    <p:sldId id="310" r:id="rId6"/>
    <p:sldId id="260" r:id="rId7"/>
    <p:sldId id="261" r:id="rId8"/>
    <p:sldId id="262" r:id="rId9"/>
    <p:sldId id="263" r:id="rId10"/>
    <p:sldId id="311" r:id="rId11"/>
    <p:sldId id="312" r:id="rId12"/>
    <p:sldId id="313" r:id="rId13"/>
    <p:sldId id="314" r:id="rId14"/>
    <p:sldId id="315" r:id="rId15"/>
    <p:sldId id="316" r:id="rId16"/>
    <p:sldId id="317" r:id="rId17"/>
    <p:sldId id="264" r:id="rId18"/>
    <p:sldId id="318" r:id="rId19"/>
    <p:sldId id="265" r:id="rId20"/>
    <p:sldId id="266" r:id="rId21"/>
    <p:sldId id="267" r:id="rId22"/>
    <p:sldId id="268" r:id="rId23"/>
    <p:sldId id="269" r:id="rId24"/>
    <p:sldId id="271" r:id="rId25"/>
    <p:sldId id="272" r:id="rId26"/>
    <p:sldId id="320" r:id="rId27"/>
    <p:sldId id="319" r:id="rId28"/>
    <p:sldId id="321" r:id="rId29"/>
    <p:sldId id="322" r:id="rId30"/>
    <p:sldId id="323" r:id="rId31"/>
    <p:sldId id="324" r:id="rId32"/>
    <p:sldId id="270" r:id="rId33"/>
    <p:sldId id="325" r:id="rId34"/>
    <p:sldId id="326"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1" r:id="rId53"/>
    <p:sldId id="292" r:id="rId54"/>
    <p:sldId id="327" r:id="rId55"/>
    <p:sldId id="328" r:id="rId56"/>
    <p:sldId id="290" r:id="rId57"/>
    <p:sldId id="329" r:id="rId58"/>
    <p:sldId id="330" r:id="rId59"/>
    <p:sldId id="293" r:id="rId60"/>
    <p:sldId id="294" r:id="rId61"/>
    <p:sldId id="295" r:id="rId62"/>
    <p:sldId id="296"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99"/>
    <p:restoredTop sz="96041"/>
  </p:normalViewPr>
  <p:slideViewPr>
    <p:cSldViewPr snapToGrid="0" snapToObjects="1">
      <p:cViewPr varScale="1">
        <p:scale>
          <a:sx n="76" d="100"/>
          <a:sy n="76" d="100"/>
        </p:scale>
        <p:origin x="780" y="84"/>
      </p:cViewPr>
      <p:guideLst>
        <p:guide orient="horz" pos="2160"/>
        <p:guide pos="2880"/>
      </p:guideLst>
    </p:cSldViewPr>
  </p:slideViewPr>
  <p:outlineViewPr>
    <p:cViewPr>
      <p:scale>
        <a:sx n="33" d="100"/>
        <a:sy n="33" d="100"/>
      </p:scale>
      <p:origin x="-48" y="-399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D:\book\&#26032;&#24314;%20Microsoft%20Office%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Sheet1!$A$9</c:f>
              <c:strCache>
                <c:ptCount val="1"/>
                <c:pt idx="0">
                  <c:v>Swaps</c:v>
                </c:pt>
              </c:strCache>
            </c:strRef>
          </c:tx>
          <c:cat>
            <c:strRef>
              <c:f>Sheet1!$B$8:$AH$8</c:f>
              <c:strCache>
                <c:ptCount val="33"/>
                <c:pt idx="0">
                  <c:v>Jun.98</c:v>
                </c:pt>
                <c:pt idx="1">
                  <c:v>Dec.98</c:v>
                </c:pt>
                <c:pt idx="2">
                  <c:v>Jun.99</c:v>
                </c:pt>
                <c:pt idx="3">
                  <c:v>Dec.99</c:v>
                </c:pt>
                <c:pt idx="4">
                  <c:v>Jun.00</c:v>
                </c:pt>
                <c:pt idx="5">
                  <c:v>Dec.00</c:v>
                </c:pt>
                <c:pt idx="6">
                  <c:v>Jun.01</c:v>
                </c:pt>
                <c:pt idx="7">
                  <c:v>Dec.01</c:v>
                </c:pt>
                <c:pt idx="8">
                  <c:v>Jun.02</c:v>
                </c:pt>
                <c:pt idx="9">
                  <c:v>Dec.02</c:v>
                </c:pt>
                <c:pt idx="10">
                  <c:v>Jun.03</c:v>
                </c:pt>
                <c:pt idx="11">
                  <c:v>Dec.03</c:v>
                </c:pt>
                <c:pt idx="12">
                  <c:v>Jun.04</c:v>
                </c:pt>
                <c:pt idx="13">
                  <c:v>Dec.04</c:v>
                </c:pt>
                <c:pt idx="14">
                  <c:v>Jun.05</c:v>
                </c:pt>
                <c:pt idx="15">
                  <c:v>Dec.05</c:v>
                </c:pt>
                <c:pt idx="16">
                  <c:v>Jun.06</c:v>
                </c:pt>
                <c:pt idx="17">
                  <c:v>Dec.06</c:v>
                </c:pt>
                <c:pt idx="18">
                  <c:v>Jun.07</c:v>
                </c:pt>
                <c:pt idx="19">
                  <c:v>Dec.07</c:v>
                </c:pt>
                <c:pt idx="20">
                  <c:v>Jun.08</c:v>
                </c:pt>
                <c:pt idx="21">
                  <c:v>Dec.08</c:v>
                </c:pt>
                <c:pt idx="22">
                  <c:v>Jun.09</c:v>
                </c:pt>
                <c:pt idx="23">
                  <c:v>Dec.09</c:v>
                </c:pt>
                <c:pt idx="24">
                  <c:v>Jun.10</c:v>
                </c:pt>
                <c:pt idx="25">
                  <c:v>Dec.10</c:v>
                </c:pt>
                <c:pt idx="26">
                  <c:v>Jun.11</c:v>
                </c:pt>
                <c:pt idx="27">
                  <c:v>Dec.11</c:v>
                </c:pt>
                <c:pt idx="28">
                  <c:v>Jun.12</c:v>
                </c:pt>
                <c:pt idx="29">
                  <c:v>Dec.12</c:v>
                </c:pt>
                <c:pt idx="30">
                  <c:v>Jun.13</c:v>
                </c:pt>
                <c:pt idx="31">
                  <c:v>Dec.13</c:v>
                </c:pt>
                <c:pt idx="32">
                  <c:v>Jun.14</c:v>
                </c:pt>
              </c:strCache>
            </c:strRef>
          </c:cat>
          <c:val>
            <c:numRef>
              <c:f>Sheet1!$B$9:$AH$9</c:f>
              <c:numCache>
                <c:formatCode>General</c:formatCode>
                <c:ptCount val="33"/>
                <c:pt idx="0">
                  <c:v>29.363384</c:v>
                </c:pt>
                <c:pt idx="1">
                  <c:v>36.261583000000002</c:v>
                </c:pt>
                <c:pt idx="2">
                  <c:v>38.371912000000002</c:v>
                </c:pt>
                <c:pt idx="3">
                  <c:v>43.936128000000011</c:v>
                </c:pt>
                <c:pt idx="4">
                  <c:v>47.992731000000013</c:v>
                </c:pt>
                <c:pt idx="5">
                  <c:v>48.768121000000242</c:v>
                </c:pt>
                <c:pt idx="6">
                  <c:v>51.407156000000001</c:v>
                </c:pt>
                <c:pt idx="7">
                  <c:v>58.897149000000013</c:v>
                </c:pt>
                <c:pt idx="8">
                  <c:v>68.234101999999993</c:v>
                </c:pt>
                <c:pt idx="9">
                  <c:v>79.11994</c:v>
                </c:pt>
                <c:pt idx="10">
                  <c:v>94.582590999999979</c:v>
                </c:pt>
                <c:pt idx="11">
                  <c:v>111.20939</c:v>
                </c:pt>
                <c:pt idx="12">
                  <c:v>127.57032100000001</c:v>
                </c:pt>
                <c:pt idx="13">
                  <c:v>150.63134000000099</c:v>
                </c:pt>
                <c:pt idx="14">
                  <c:v>163.74943999999999</c:v>
                </c:pt>
                <c:pt idx="15">
                  <c:v>169.10621499999999</c:v>
                </c:pt>
                <c:pt idx="16">
                  <c:v>207.58793600000129</c:v>
                </c:pt>
                <c:pt idx="17">
                  <c:v>229.69307900000001</c:v>
                </c:pt>
                <c:pt idx="18">
                  <c:v>272.21574599999889</c:v>
                </c:pt>
                <c:pt idx="19">
                  <c:v>309.58827399999859</c:v>
                </c:pt>
                <c:pt idx="20">
                  <c:v>356.77155199999692</c:v>
                </c:pt>
                <c:pt idx="21">
                  <c:v>341.12762100000032</c:v>
                </c:pt>
                <c:pt idx="22">
                  <c:v>341.90272999999871</c:v>
                </c:pt>
                <c:pt idx="23">
                  <c:v>349.287982</c:v>
                </c:pt>
                <c:pt idx="24">
                  <c:v>347.50805799999853</c:v>
                </c:pt>
                <c:pt idx="25">
                  <c:v>364.37714999999918</c:v>
                </c:pt>
                <c:pt idx="26">
                  <c:v>441.20093699999859</c:v>
                </c:pt>
                <c:pt idx="27">
                  <c:v>402.61057699999913</c:v>
                </c:pt>
                <c:pt idx="28">
                  <c:v>380.71966800000001</c:v>
                </c:pt>
                <c:pt idx="29">
                  <c:v>372.29303199999657</c:v>
                </c:pt>
                <c:pt idx="30">
                  <c:v>428.38533499999721</c:v>
                </c:pt>
                <c:pt idx="31">
                  <c:v>456.72541899999692</c:v>
                </c:pt>
                <c:pt idx="32">
                  <c:v>421.27289400000001</c:v>
                </c:pt>
              </c:numCache>
            </c:numRef>
          </c:val>
          <c:smooth val="0"/>
          <c:extLst>
            <c:ext xmlns:c16="http://schemas.microsoft.com/office/drawing/2014/chart" uri="{C3380CC4-5D6E-409C-BE32-E72D297353CC}">
              <c16:uniqueId val="{00000000-C237-4210-A4A1-2783FFFE2FAA}"/>
            </c:ext>
          </c:extLst>
        </c:ser>
        <c:ser>
          <c:idx val="1"/>
          <c:order val="1"/>
          <c:tx>
            <c:strRef>
              <c:f>Sheet1!$A$10</c:f>
              <c:strCache>
                <c:ptCount val="1"/>
                <c:pt idx="0">
                  <c:v>Options</c:v>
                </c:pt>
              </c:strCache>
            </c:strRef>
          </c:tx>
          <c:cat>
            <c:strRef>
              <c:f>Sheet1!$B$8:$AH$8</c:f>
              <c:strCache>
                <c:ptCount val="33"/>
                <c:pt idx="0">
                  <c:v>Jun.98</c:v>
                </c:pt>
                <c:pt idx="1">
                  <c:v>Dec.98</c:v>
                </c:pt>
                <c:pt idx="2">
                  <c:v>Jun.99</c:v>
                </c:pt>
                <c:pt idx="3">
                  <c:v>Dec.99</c:v>
                </c:pt>
                <c:pt idx="4">
                  <c:v>Jun.00</c:v>
                </c:pt>
                <c:pt idx="5">
                  <c:v>Dec.00</c:v>
                </c:pt>
                <c:pt idx="6">
                  <c:v>Jun.01</c:v>
                </c:pt>
                <c:pt idx="7">
                  <c:v>Dec.01</c:v>
                </c:pt>
                <c:pt idx="8">
                  <c:v>Jun.02</c:v>
                </c:pt>
                <c:pt idx="9">
                  <c:v>Dec.02</c:v>
                </c:pt>
                <c:pt idx="10">
                  <c:v>Jun.03</c:v>
                </c:pt>
                <c:pt idx="11">
                  <c:v>Dec.03</c:v>
                </c:pt>
                <c:pt idx="12">
                  <c:v>Jun.04</c:v>
                </c:pt>
                <c:pt idx="13">
                  <c:v>Dec.04</c:v>
                </c:pt>
                <c:pt idx="14">
                  <c:v>Jun.05</c:v>
                </c:pt>
                <c:pt idx="15">
                  <c:v>Dec.05</c:v>
                </c:pt>
                <c:pt idx="16">
                  <c:v>Jun.06</c:v>
                </c:pt>
                <c:pt idx="17">
                  <c:v>Dec.06</c:v>
                </c:pt>
                <c:pt idx="18">
                  <c:v>Jun.07</c:v>
                </c:pt>
                <c:pt idx="19">
                  <c:v>Dec.07</c:v>
                </c:pt>
                <c:pt idx="20">
                  <c:v>Jun.08</c:v>
                </c:pt>
                <c:pt idx="21">
                  <c:v>Dec.08</c:v>
                </c:pt>
                <c:pt idx="22">
                  <c:v>Jun.09</c:v>
                </c:pt>
                <c:pt idx="23">
                  <c:v>Dec.09</c:v>
                </c:pt>
                <c:pt idx="24">
                  <c:v>Jun.10</c:v>
                </c:pt>
                <c:pt idx="25">
                  <c:v>Dec.10</c:v>
                </c:pt>
                <c:pt idx="26">
                  <c:v>Jun.11</c:v>
                </c:pt>
                <c:pt idx="27">
                  <c:v>Dec.11</c:v>
                </c:pt>
                <c:pt idx="28">
                  <c:v>Jun.12</c:v>
                </c:pt>
                <c:pt idx="29">
                  <c:v>Dec.12</c:v>
                </c:pt>
                <c:pt idx="30">
                  <c:v>Jun.13</c:v>
                </c:pt>
                <c:pt idx="31">
                  <c:v>Dec.13</c:v>
                </c:pt>
                <c:pt idx="32">
                  <c:v>Jun.14</c:v>
                </c:pt>
              </c:strCache>
            </c:strRef>
          </c:cat>
          <c:val>
            <c:numRef>
              <c:f>Sheet1!$B$10:$AH$10</c:f>
              <c:numCache>
                <c:formatCode>General</c:formatCode>
                <c:ptCount val="33"/>
                <c:pt idx="0">
                  <c:v>7.8581409999999856</c:v>
                </c:pt>
                <c:pt idx="1">
                  <c:v>7.9974120000000006</c:v>
                </c:pt>
                <c:pt idx="2">
                  <c:v>8.5622260000000008</c:v>
                </c:pt>
                <c:pt idx="3">
                  <c:v>9.3795260000000766</c:v>
                </c:pt>
                <c:pt idx="4">
                  <c:v>9.3607200000000024</c:v>
                </c:pt>
                <c:pt idx="5">
                  <c:v>9.4764550000000067</c:v>
                </c:pt>
                <c:pt idx="6">
                  <c:v>9.5213789999999481</c:v>
                </c:pt>
                <c:pt idx="7">
                  <c:v>10.933331000000001</c:v>
                </c:pt>
                <c:pt idx="8">
                  <c:v>12.574961999999999</c:v>
                </c:pt>
                <c:pt idx="9">
                  <c:v>13.745747</c:v>
                </c:pt>
                <c:pt idx="10">
                  <c:v>16.94618199999999</c:v>
                </c:pt>
                <c:pt idx="11">
                  <c:v>20.01216700000003</c:v>
                </c:pt>
                <c:pt idx="12">
                  <c:v>23.912189999999889</c:v>
                </c:pt>
                <c:pt idx="13">
                  <c:v>27.081951000000139</c:v>
                </c:pt>
                <c:pt idx="14">
                  <c:v>27.072478999999991</c:v>
                </c:pt>
                <c:pt idx="15">
                  <c:v>28.595597999999899</c:v>
                </c:pt>
                <c:pt idx="16">
                  <c:v>36.820500000000003</c:v>
                </c:pt>
                <c:pt idx="17">
                  <c:v>43.220521000000012</c:v>
                </c:pt>
                <c:pt idx="18">
                  <c:v>52.287744000000004</c:v>
                </c:pt>
                <c:pt idx="19">
                  <c:v>56.951059999999998</c:v>
                </c:pt>
                <c:pt idx="20">
                  <c:v>62.162192000000381</c:v>
                </c:pt>
                <c:pt idx="21">
                  <c:v>49.968240000000009</c:v>
                </c:pt>
                <c:pt idx="22">
                  <c:v>48.513446000000002</c:v>
                </c:pt>
                <c:pt idx="23">
                  <c:v>48.807608999999999</c:v>
                </c:pt>
                <c:pt idx="24">
                  <c:v>48.081477</c:v>
                </c:pt>
                <c:pt idx="25">
                  <c:v>49.295450000000301</c:v>
                </c:pt>
                <c:pt idx="26">
                  <c:v>56.291441000000013</c:v>
                </c:pt>
                <c:pt idx="27">
                  <c:v>50.911052000000012</c:v>
                </c:pt>
                <c:pt idx="28">
                  <c:v>50.314216999999999</c:v>
                </c:pt>
                <c:pt idx="29">
                  <c:v>48.351376999999999</c:v>
                </c:pt>
                <c:pt idx="30">
                  <c:v>49.395968000000003</c:v>
                </c:pt>
                <c:pt idx="31">
                  <c:v>49.264090000000003</c:v>
                </c:pt>
                <c:pt idx="32">
                  <c:v>49.441864999999737</c:v>
                </c:pt>
              </c:numCache>
            </c:numRef>
          </c:val>
          <c:smooth val="0"/>
          <c:extLst>
            <c:ext xmlns:c16="http://schemas.microsoft.com/office/drawing/2014/chart" uri="{C3380CC4-5D6E-409C-BE32-E72D297353CC}">
              <c16:uniqueId val="{00000001-C237-4210-A4A1-2783FFFE2FAA}"/>
            </c:ext>
          </c:extLst>
        </c:ser>
        <c:ser>
          <c:idx val="2"/>
          <c:order val="2"/>
          <c:tx>
            <c:strRef>
              <c:f>Sheet1!$A$11</c:f>
              <c:strCache>
                <c:ptCount val="1"/>
                <c:pt idx="0">
                  <c:v>FRA</c:v>
                </c:pt>
              </c:strCache>
            </c:strRef>
          </c:tx>
          <c:cat>
            <c:strRef>
              <c:f>Sheet1!$B$8:$AH$8</c:f>
              <c:strCache>
                <c:ptCount val="33"/>
                <c:pt idx="0">
                  <c:v>Jun.98</c:v>
                </c:pt>
                <c:pt idx="1">
                  <c:v>Dec.98</c:v>
                </c:pt>
                <c:pt idx="2">
                  <c:v>Jun.99</c:v>
                </c:pt>
                <c:pt idx="3">
                  <c:v>Dec.99</c:v>
                </c:pt>
                <c:pt idx="4">
                  <c:v>Jun.00</c:v>
                </c:pt>
                <c:pt idx="5">
                  <c:v>Dec.00</c:v>
                </c:pt>
                <c:pt idx="6">
                  <c:v>Jun.01</c:v>
                </c:pt>
                <c:pt idx="7">
                  <c:v>Dec.01</c:v>
                </c:pt>
                <c:pt idx="8">
                  <c:v>Jun.02</c:v>
                </c:pt>
                <c:pt idx="9">
                  <c:v>Dec.02</c:v>
                </c:pt>
                <c:pt idx="10">
                  <c:v>Jun.03</c:v>
                </c:pt>
                <c:pt idx="11">
                  <c:v>Dec.03</c:v>
                </c:pt>
                <c:pt idx="12">
                  <c:v>Jun.04</c:v>
                </c:pt>
                <c:pt idx="13">
                  <c:v>Dec.04</c:v>
                </c:pt>
                <c:pt idx="14">
                  <c:v>Jun.05</c:v>
                </c:pt>
                <c:pt idx="15">
                  <c:v>Dec.05</c:v>
                </c:pt>
                <c:pt idx="16">
                  <c:v>Jun.06</c:v>
                </c:pt>
                <c:pt idx="17">
                  <c:v>Dec.06</c:v>
                </c:pt>
                <c:pt idx="18">
                  <c:v>Jun.07</c:v>
                </c:pt>
                <c:pt idx="19">
                  <c:v>Dec.07</c:v>
                </c:pt>
                <c:pt idx="20">
                  <c:v>Jun.08</c:v>
                </c:pt>
                <c:pt idx="21">
                  <c:v>Dec.08</c:v>
                </c:pt>
                <c:pt idx="22">
                  <c:v>Jun.09</c:v>
                </c:pt>
                <c:pt idx="23">
                  <c:v>Dec.09</c:v>
                </c:pt>
                <c:pt idx="24">
                  <c:v>Jun.10</c:v>
                </c:pt>
                <c:pt idx="25">
                  <c:v>Dec.10</c:v>
                </c:pt>
                <c:pt idx="26">
                  <c:v>Jun.11</c:v>
                </c:pt>
                <c:pt idx="27">
                  <c:v>Dec.11</c:v>
                </c:pt>
                <c:pt idx="28">
                  <c:v>Jun.12</c:v>
                </c:pt>
                <c:pt idx="29">
                  <c:v>Dec.12</c:v>
                </c:pt>
                <c:pt idx="30">
                  <c:v>Jun.13</c:v>
                </c:pt>
                <c:pt idx="31">
                  <c:v>Dec.13</c:v>
                </c:pt>
                <c:pt idx="32">
                  <c:v>Jun.14</c:v>
                </c:pt>
              </c:strCache>
            </c:strRef>
          </c:cat>
          <c:val>
            <c:numRef>
              <c:f>Sheet1!$B$11:$AH$11</c:f>
              <c:numCache>
                <c:formatCode>General</c:formatCode>
                <c:ptCount val="33"/>
                <c:pt idx="0">
                  <c:v>5.1468690000000024</c:v>
                </c:pt>
                <c:pt idx="1">
                  <c:v>5.7556890000000003</c:v>
                </c:pt>
                <c:pt idx="2">
                  <c:v>7.1373709999999946</c:v>
                </c:pt>
                <c:pt idx="3">
                  <c:v>6.7752740000000014</c:v>
                </c:pt>
                <c:pt idx="4">
                  <c:v>6.7712430000000801</c:v>
                </c:pt>
                <c:pt idx="5">
                  <c:v>6.4230030000000014</c:v>
                </c:pt>
                <c:pt idx="6">
                  <c:v>6.5368570000000004</c:v>
                </c:pt>
                <c:pt idx="7">
                  <c:v>7.7371699999999999</c:v>
                </c:pt>
                <c:pt idx="8">
                  <c:v>9.1455470000000005</c:v>
                </c:pt>
                <c:pt idx="9">
                  <c:v>8.7919889999999992</c:v>
                </c:pt>
                <c:pt idx="10">
                  <c:v>10.270496000000019</c:v>
                </c:pt>
                <c:pt idx="11">
                  <c:v>10.769007999999999</c:v>
                </c:pt>
                <c:pt idx="12">
                  <c:v>13.143838000000001</c:v>
                </c:pt>
                <c:pt idx="13">
                  <c:v>12.788664000000001</c:v>
                </c:pt>
                <c:pt idx="14">
                  <c:v>13.97336</c:v>
                </c:pt>
                <c:pt idx="15">
                  <c:v>14.268677</c:v>
                </c:pt>
                <c:pt idx="16">
                  <c:v>18.117141000000139</c:v>
                </c:pt>
                <c:pt idx="17">
                  <c:v>18.667889000000031</c:v>
                </c:pt>
                <c:pt idx="18">
                  <c:v>22.8086699999999</c:v>
                </c:pt>
                <c:pt idx="19">
                  <c:v>26.598763999999889</c:v>
                </c:pt>
                <c:pt idx="20">
                  <c:v>39.370224</c:v>
                </c:pt>
                <c:pt idx="21">
                  <c:v>41.56129</c:v>
                </c:pt>
                <c:pt idx="22">
                  <c:v>46.812158000000011</c:v>
                </c:pt>
                <c:pt idx="23">
                  <c:v>51.779165000000013</c:v>
                </c:pt>
                <c:pt idx="24">
                  <c:v>56.241785999999998</c:v>
                </c:pt>
                <c:pt idx="25">
                  <c:v>51.587024999999997</c:v>
                </c:pt>
                <c:pt idx="26">
                  <c:v>55.747466000000003</c:v>
                </c:pt>
                <c:pt idx="27">
                  <c:v>50.595836000000013</c:v>
                </c:pt>
                <c:pt idx="28">
                  <c:v>65.180881999999158</c:v>
                </c:pt>
                <c:pt idx="29">
                  <c:v>71.960196000000025</c:v>
                </c:pt>
                <c:pt idx="30">
                  <c:v>86.891947000000002</c:v>
                </c:pt>
                <c:pt idx="31">
                  <c:v>78.809732999998985</c:v>
                </c:pt>
                <c:pt idx="32">
                  <c:v>92.575496999999359</c:v>
                </c:pt>
              </c:numCache>
            </c:numRef>
          </c:val>
          <c:smooth val="0"/>
          <c:extLst>
            <c:ext xmlns:c16="http://schemas.microsoft.com/office/drawing/2014/chart" uri="{C3380CC4-5D6E-409C-BE32-E72D297353CC}">
              <c16:uniqueId val="{00000002-C237-4210-A4A1-2783FFFE2FAA}"/>
            </c:ext>
          </c:extLst>
        </c:ser>
        <c:dLbls>
          <c:showLegendKey val="0"/>
          <c:showVal val="0"/>
          <c:showCatName val="0"/>
          <c:showSerName val="0"/>
          <c:showPercent val="0"/>
          <c:showBubbleSize val="0"/>
        </c:dLbls>
        <c:marker val="1"/>
        <c:smooth val="0"/>
        <c:axId val="93483008"/>
        <c:axId val="93484544"/>
      </c:lineChart>
      <c:catAx>
        <c:axId val="93483008"/>
        <c:scaling>
          <c:orientation val="minMax"/>
        </c:scaling>
        <c:delete val="0"/>
        <c:axPos val="b"/>
        <c:numFmt formatCode="General" sourceLinked="0"/>
        <c:majorTickMark val="none"/>
        <c:minorTickMark val="none"/>
        <c:tickLblPos val="nextTo"/>
        <c:crossAx val="93484544"/>
        <c:crosses val="autoZero"/>
        <c:auto val="1"/>
        <c:lblAlgn val="ctr"/>
        <c:lblOffset val="100"/>
        <c:noMultiLvlLbl val="0"/>
      </c:catAx>
      <c:valAx>
        <c:axId val="93484544"/>
        <c:scaling>
          <c:orientation val="minMax"/>
        </c:scaling>
        <c:delete val="0"/>
        <c:axPos val="l"/>
        <c:majorGridlines/>
        <c:numFmt formatCode="General" sourceLinked="1"/>
        <c:majorTickMark val="none"/>
        <c:minorTickMark val="none"/>
        <c:tickLblPos val="nextTo"/>
        <c:spPr>
          <a:ln w="9525">
            <a:noFill/>
          </a:ln>
        </c:spPr>
        <c:crossAx val="93483008"/>
        <c:crosses val="autoZero"/>
        <c:crossBetween val="between"/>
      </c:valAx>
      <c:spPr>
        <a:ln>
          <a:noFill/>
        </a:ln>
      </c:spPr>
    </c:plotArea>
    <c:legend>
      <c:legendPos val="b"/>
      <c:overlay val="0"/>
    </c:legend>
    <c:plotVisOnly val="1"/>
    <c:dispBlanksAs val="gap"/>
    <c:showDLblsOverMax val="0"/>
  </c:chart>
  <c:spPr>
    <a:ln>
      <a:noFill/>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84103-6C6D-9941-8711-EE646130D71E}" type="doc">
      <dgm:prSet loTypeId="urn:microsoft.com/office/officeart/2005/8/layout/default" loCatId="hierarchy" qsTypeId="urn:microsoft.com/office/officeart/2005/8/quickstyle/3D1" qsCatId="3D" csTypeId="urn:microsoft.com/office/officeart/2005/8/colors/colorful1" csCatId="colorful"/>
      <dgm:spPr/>
      <dgm:t>
        <a:bodyPr/>
        <a:lstStyle/>
        <a:p>
          <a:endParaRPr lang="zh-CN" altLang="en-US"/>
        </a:p>
      </dgm:t>
    </dgm:pt>
    <dgm:pt modelId="{BD69AD9F-43C1-0B44-B9A4-88E8E75495D3}">
      <dgm:prSet/>
      <dgm:spPr/>
      <dgm:t>
        <a:bodyPr/>
        <a:lstStyle/>
        <a:p>
          <a:pPr rtl="0"/>
          <a:r>
            <a:rPr lang="zh-CN" altLang="en-US" b="1"/>
            <a:t>交易双方</a:t>
          </a:r>
          <a:endParaRPr lang="zh-CN" altLang="en-US"/>
        </a:p>
      </dgm:t>
    </dgm:pt>
    <dgm:pt modelId="{8A4B028B-5200-D246-B05F-CDF4E1EB28DF}" type="parTrans" cxnId="{939C7EDE-9B94-464A-91C7-A31A50C6D40F}">
      <dgm:prSet/>
      <dgm:spPr/>
      <dgm:t>
        <a:bodyPr/>
        <a:lstStyle/>
        <a:p>
          <a:endParaRPr lang="zh-CN" altLang="en-US"/>
        </a:p>
      </dgm:t>
    </dgm:pt>
    <dgm:pt modelId="{05BB6661-7DFB-204C-A6B3-ABF1C891B3DE}" type="sibTrans" cxnId="{939C7EDE-9B94-464A-91C7-A31A50C6D40F}">
      <dgm:prSet/>
      <dgm:spPr/>
      <dgm:t>
        <a:bodyPr/>
        <a:lstStyle/>
        <a:p>
          <a:endParaRPr lang="zh-CN" altLang="en-US"/>
        </a:p>
      </dgm:t>
    </dgm:pt>
    <dgm:pt modelId="{AD32D729-12C9-CB45-9E1E-2B949A1CF9DD}">
      <dgm:prSet/>
      <dgm:spPr/>
      <dgm:t>
        <a:bodyPr/>
        <a:lstStyle/>
        <a:p>
          <a:pPr rtl="0"/>
          <a:r>
            <a:rPr lang="zh-CN" altLang="en-US"/>
            <a:t>合约金额</a:t>
          </a:r>
        </a:p>
      </dgm:t>
    </dgm:pt>
    <dgm:pt modelId="{E87D4987-3686-A847-A5AF-CD997A960B91}" type="parTrans" cxnId="{5101F7DD-FA7E-CA4F-A426-9BC71AC904DC}">
      <dgm:prSet/>
      <dgm:spPr/>
      <dgm:t>
        <a:bodyPr/>
        <a:lstStyle/>
        <a:p>
          <a:endParaRPr lang="zh-CN" altLang="en-US"/>
        </a:p>
      </dgm:t>
    </dgm:pt>
    <dgm:pt modelId="{70B5FFC1-5520-4347-94C5-73AFCCDBCBD2}" type="sibTrans" cxnId="{5101F7DD-FA7E-CA4F-A426-9BC71AC904DC}">
      <dgm:prSet/>
      <dgm:spPr/>
      <dgm:t>
        <a:bodyPr/>
        <a:lstStyle/>
        <a:p>
          <a:endParaRPr lang="zh-CN" altLang="en-US"/>
        </a:p>
      </dgm:t>
    </dgm:pt>
    <dgm:pt modelId="{675EAEDA-B29A-664B-A672-F444384CBDE0}">
      <dgm:prSet/>
      <dgm:spPr/>
      <dgm:t>
        <a:bodyPr/>
        <a:lstStyle/>
        <a:p>
          <a:pPr rtl="0"/>
          <a:r>
            <a:rPr lang="zh-CN" altLang="en-US"/>
            <a:t>互换的货币</a:t>
          </a:r>
        </a:p>
      </dgm:t>
    </dgm:pt>
    <dgm:pt modelId="{A8FD6FD1-11CC-2C49-A663-43204F9E1819}" type="parTrans" cxnId="{80F848A6-BEFE-424F-A150-D207F471A313}">
      <dgm:prSet/>
      <dgm:spPr/>
      <dgm:t>
        <a:bodyPr/>
        <a:lstStyle/>
        <a:p>
          <a:endParaRPr lang="zh-CN" altLang="en-US"/>
        </a:p>
      </dgm:t>
    </dgm:pt>
    <dgm:pt modelId="{8E7B2D2A-3EF7-6440-BE9F-CB8B9F0E8DE9}" type="sibTrans" cxnId="{80F848A6-BEFE-424F-A150-D207F471A313}">
      <dgm:prSet/>
      <dgm:spPr/>
      <dgm:t>
        <a:bodyPr/>
        <a:lstStyle/>
        <a:p>
          <a:endParaRPr lang="zh-CN" altLang="en-US"/>
        </a:p>
      </dgm:t>
    </dgm:pt>
    <dgm:pt modelId="{F680C368-E305-3743-BF6A-4BE02B024ED6}">
      <dgm:prSet/>
      <dgm:spPr/>
      <dgm:t>
        <a:bodyPr/>
        <a:lstStyle/>
        <a:p>
          <a:pPr rtl="0"/>
          <a:r>
            <a:rPr lang="zh-CN" altLang="en-US"/>
            <a:t>互换的利率</a:t>
          </a:r>
        </a:p>
      </dgm:t>
    </dgm:pt>
    <dgm:pt modelId="{4AB2FDFE-D4C5-0942-867B-33D6A35C8211}" type="parTrans" cxnId="{00695C50-66E6-2845-83AC-71D43AF8BF91}">
      <dgm:prSet/>
      <dgm:spPr/>
      <dgm:t>
        <a:bodyPr/>
        <a:lstStyle/>
        <a:p>
          <a:endParaRPr lang="zh-CN" altLang="en-US"/>
        </a:p>
      </dgm:t>
    </dgm:pt>
    <dgm:pt modelId="{0C342057-81B9-7A4F-B438-64BC07004CB5}" type="sibTrans" cxnId="{00695C50-66E6-2845-83AC-71D43AF8BF91}">
      <dgm:prSet/>
      <dgm:spPr/>
      <dgm:t>
        <a:bodyPr/>
        <a:lstStyle/>
        <a:p>
          <a:endParaRPr lang="zh-CN" altLang="en-US"/>
        </a:p>
      </dgm:t>
    </dgm:pt>
    <dgm:pt modelId="{4DB91637-3393-9A4A-B9F5-73DD56437F6B}">
      <dgm:prSet/>
      <dgm:spPr/>
      <dgm:t>
        <a:bodyPr/>
        <a:lstStyle/>
        <a:p>
          <a:pPr rtl="0"/>
          <a:r>
            <a:rPr lang="zh-CN" altLang="en-US"/>
            <a:t>合约到期日</a:t>
          </a:r>
        </a:p>
      </dgm:t>
    </dgm:pt>
    <dgm:pt modelId="{F71FCE5E-908D-144D-B3D8-6DFD2CDA6E12}" type="parTrans" cxnId="{871A382D-0884-D245-88D3-3E142B7C513C}">
      <dgm:prSet/>
      <dgm:spPr/>
      <dgm:t>
        <a:bodyPr/>
        <a:lstStyle/>
        <a:p>
          <a:endParaRPr lang="zh-CN" altLang="en-US"/>
        </a:p>
      </dgm:t>
    </dgm:pt>
    <dgm:pt modelId="{80CA1D2B-B4D9-6A4C-A0CC-B3FCDB310ECC}" type="sibTrans" cxnId="{871A382D-0884-D245-88D3-3E142B7C513C}">
      <dgm:prSet/>
      <dgm:spPr/>
      <dgm:t>
        <a:bodyPr/>
        <a:lstStyle/>
        <a:p>
          <a:endParaRPr lang="zh-CN" altLang="en-US"/>
        </a:p>
      </dgm:t>
    </dgm:pt>
    <dgm:pt modelId="{D43BA844-7C14-3C4F-A1B5-5E7DB87CAB88}">
      <dgm:prSet/>
      <dgm:spPr/>
      <dgm:t>
        <a:bodyPr/>
        <a:lstStyle/>
        <a:p>
          <a:pPr rtl="0"/>
          <a:r>
            <a:rPr lang="zh-CN" altLang="en-US"/>
            <a:t>互换价格</a:t>
          </a:r>
        </a:p>
      </dgm:t>
    </dgm:pt>
    <dgm:pt modelId="{DBFBEE39-3758-FB48-BEC1-D962E1DFBBA1}" type="parTrans" cxnId="{29E60C58-6017-A047-B24A-9336DCE10F85}">
      <dgm:prSet/>
      <dgm:spPr/>
      <dgm:t>
        <a:bodyPr/>
        <a:lstStyle/>
        <a:p>
          <a:endParaRPr lang="zh-CN" altLang="en-US"/>
        </a:p>
      </dgm:t>
    </dgm:pt>
    <dgm:pt modelId="{37386754-EC8D-1048-A41A-DABBAA5F525E}" type="sibTrans" cxnId="{29E60C58-6017-A047-B24A-9336DCE10F85}">
      <dgm:prSet/>
      <dgm:spPr/>
      <dgm:t>
        <a:bodyPr/>
        <a:lstStyle/>
        <a:p>
          <a:endParaRPr lang="zh-CN" altLang="en-US"/>
        </a:p>
      </dgm:t>
    </dgm:pt>
    <dgm:pt modelId="{5CBEF521-6994-4646-8956-4EAA17841397}">
      <dgm:prSet/>
      <dgm:spPr/>
      <dgm:t>
        <a:bodyPr/>
        <a:lstStyle/>
        <a:p>
          <a:pPr rtl="0"/>
          <a:r>
            <a:rPr lang="zh-CN" altLang="en-US"/>
            <a:t>权利义务</a:t>
          </a:r>
        </a:p>
      </dgm:t>
    </dgm:pt>
    <dgm:pt modelId="{F2253FC0-B2FA-424C-9785-DFDF1C28E21D}" type="parTrans" cxnId="{410AF9C2-B1F7-8748-AE27-5EDBC4212B1F}">
      <dgm:prSet/>
      <dgm:spPr/>
      <dgm:t>
        <a:bodyPr/>
        <a:lstStyle/>
        <a:p>
          <a:endParaRPr lang="zh-CN" altLang="en-US"/>
        </a:p>
      </dgm:t>
    </dgm:pt>
    <dgm:pt modelId="{87E60F38-7378-F442-BBA4-39CD76AE9C3D}" type="sibTrans" cxnId="{410AF9C2-B1F7-8748-AE27-5EDBC4212B1F}">
      <dgm:prSet/>
      <dgm:spPr/>
      <dgm:t>
        <a:bodyPr/>
        <a:lstStyle/>
        <a:p>
          <a:endParaRPr lang="zh-CN" altLang="en-US"/>
        </a:p>
      </dgm:t>
    </dgm:pt>
    <dgm:pt modelId="{AD8DA228-E86B-BC43-AC57-FE85422FD448}">
      <dgm:prSet/>
      <dgm:spPr/>
      <dgm:t>
        <a:bodyPr/>
        <a:lstStyle/>
        <a:p>
          <a:pPr rtl="0"/>
          <a:r>
            <a:rPr lang="zh-CN" altLang="en-US"/>
            <a:t>价差</a:t>
          </a:r>
        </a:p>
      </dgm:t>
    </dgm:pt>
    <dgm:pt modelId="{76E147D0-E1FA-BF4B-B151-10A9197392EA}" type="parTrans" cxnId="{126F1DC9-C354-9A4E-BCE5-96AF63CD1335}">
      <dgm:prSet/>
      <dgm:spPr/>
      <dgm:t>
        <a:bodyPr/>
        <a:lstStyle/>
        <a:p>
          <a:endParaRPr lang="zh-CN" altLang="en-US"/>
        </a:p>
      </dgm:t>
    </dgm:pt>
    <dgm:pt modelId="{E7C6C5E5-4270-824D-97B3-8028BC4904DC}" type="sibTrans" cxnId="{126F1DC9-C354-9A4E-BCE5-96AF63CD1335}">
      <dgm:prSet/>
      <dgm:spPr/>
      <dgm:t>
        <a:bodyPr/>
        <a:lstStyle/>
        <a:p>
          <a:endParaRPr lang="zh-CN" altLang="en-US"/>
        </a:p>
      </dgm:t>
    </dgm:pt>
    <dgm:pt modelId="{6C32D4CC-A629-4C4E-AD4C-3374C9FA9F6E}">
      <dgm:prSet/>
      <dgm:spPr/>
      <dgm:t>
        <a:bodyPr/>
        <a:lstStyle/>
        <a:p>
          <a:pPr rtl="0"/>
          <a:r>
            <a:rPr lang="zh-CN" altLang="en-US"/>
            <a:t>其他费用 </a:t>
          </a:r>
        </a:p>
      </dgm:t>
    </dgm:pt>
    <dgm:pt modelId="{84034D96-35CF-2B4F-BAE5-5A64569622B7}" type="parTrans" cxnId="{894997C6-9A76-BB4D-B3CB-DADB52791FDB}">
      <dgm:prSet/>
      <dgm:spPr/>
      <dgm:t>
        <a:bodyPr/>
        <a:lstStyle/>
        <a:p>
          <a:endParaRPr lang="zh-CN" altLang="en-US"/>
        </a:p>
      </dgm:t>
    </dgm:pt>
    <dgm:pt modelId="{751C8609-40C7-3A42-9CC9-FA794F22CBA6}" type="sibTrans" cxnId="{894997C6-9A76-BB4D-B3CB-DADB52791FDB}">
      <dgm:prSet/>
      <dgm:spPr/>
      <dgm:t>
        <a:bodyPr/>
        <a:lstStyle/>
        <a:p>
          <a:endParaRPr lang="zh-CN" altLang="en-US"/>
        </a:p>
      </dgm:t>
    </dgm:pt>
    <dgm:pt modelId="{8C358EB6-34D2-6D4E-96F4-6E1FC604E5C3}" type="pres">
      <dgm:prSet presAssocID="{5F584103-6C6D-9941-8711-EE646130D71E}" presName="diagram" presStyleCnt="0">
        <dgm:presLayoutVars>
          <dgm:dir/>
          <dgm:resizeHandles val="exact"/>
        </dgm:presLayoutVars>
      </dgm:prSet>
      <dgm:spPr/>
    </dgm:pt>
    <dgm:pt modelId="{B38C702D-BB76-6648-9342-1D4ED6BBA156}" type="pres">
      <dgm:prSet presAssocID="{BD69AD9F-43C1-0B44-B9A4-88E8E75495D3}" presName="node" presStyleLbl="node1" presStyleIdx="0" presStyleCnt="9">
        <dgm:presLayoutVars>
          <dgm:bulletEnabled val="1"/>
        </dgm:presLayoutVars>
      </dgm:prSet>
      <dgm:spPr/>
    </dgm:pt>
    <dgm:pt modelId="{4954F1A3-084A-D24D-9DFB-4EC2B3AB90AE}" type="pres">
      <dgm:prSet presAssocID="{05BB6661-7DFB-204C-A6B3-ABF1C891B3DE}" presName="sibTrans" presStyleCnt="0"/>
      <dgm:spPr/>
    </dgm:pt>
    <dgm:pt modelId="{4C92B312-6E15-7F4F-AD0C-E93DDA0384F8}" type="pres">
      <dgm:prSet presAssocID="{AD32D729-12C9-CB45-9E1E-2B949A1CF9DD}" presName="node" presStyleLbl="node1" presStyleIdx="1" presStyleCnt="9">
        <dgm:presLayoutVars>
          <dgm:bulletEnabled val="1"/>
        </dgm:presLayoutVars>
      </dgm:prSet>
      <dgm:spPr/>
    </dgm:pt>
    <dgm:pt modelId="{574FFDE1-BC4B-1F4E-8104-2DAF224F3BCC}" type="pres">
      <dgm:prSet presAssocID="{70B5FFC1-5520-4347-94C5-73AFCCDBCBD2}" presName="sibTrans" presStyleCnt="0"/>
      <dgm:spPr/>
    </dgm:pt>
    <dgm:pt modelId="{D59A8D2B-E400-2F4C-93C7-6C0B1A51FA6C}" type="pres">
      <dgm:prSet presAssocID="{675EAEDA-B29A-664B-A672-F444384CBDE0}" presName="node" presStyleLbl="node1" presStyleIdx="2" presStyleCnt="9">
        <dgm:presLayoutVars>
          <dgm:bulletEnabled val="1"/>
        </dgm:presLayoutVars>
      </dgm:prSet>
      <dgm:spPr/>
    </dgm:pt>
    <dgm:pt modelId="{2D25B5E6-36C9-004C-87D3-F3E7347978CD}" type="pres">
      <dgm:prSet presAssocID="{8E7B2D2A-3EF7-6440-BE9F-CB8B9F0E8DE9}" presName="sibTrans" presStyleCnt="0"/>
      <dgm:spPr/>
    </dgm:pt>
    <dgm:pt modelId="{C8F1CFE2-529A-624B-A821-59953DCF8A7A}" type="pres">
      <dgm:prSet presAssocID="{F680C368-E305-3743-BF6A-4BE02B024ED6}" presName="node" presStyleLbl="node1" presStyleIdx="3" presStyleCnt="9">
        <dgm:presLayoutVars>
          <dgm:bulletEnabled val="1"/>
        </dgm:presLayoutVars>
      </dgm:prSet>
      <dgm:spPr/>
    </dgm:pt>
    <dgm:pt modelId="{04F5AB55-FC8C-7245-86CA-153BA094DF4C}" type="pres">
      <dgm:prSet presAssocID="{0C342057-81B9-7A4F-B438-64BC07004CB5}" presName="sibTrans" presStyleCnt="0"/>
      <dgm:spPr/>
    </dgm:pt>
    <dgm:pt modelId="{EAD2D054-EBD7-354F-8406-A455559C497A}" type="pres">
      <dgm:prSet presAssocID="{4DB91637-3393-9A4A-B9F5-73DD56437F6B}" presName="node" presStyleLbl="node1" presStyleIdx="4" presStyleCnt="9">
        <dgm:presLayoutVars>
          <dgm:bulletEnabled val="1"/>
        </dgm:presLayoutVars>
      </dgm:prSet>
      <dgm:spPr/>
    </dgm:pt>
    <dgm:pt modelId="{1DD49A7C-CA62-754C-82DA-B0933F05233B}" type="pres">
      <dgm:prSet presAssocID="{80CA1D2B-B4D9-6A4C-A0CC-B3FCDB310ECC}" presName="sibTrans" presStyleCnt="0"/>
      <dgm:spPr/>
    </dgm:pt>
    <dgm:pt modelId="{D4012C91-8D61-9848-B228-EB9E3164A629}" type="pres">
      <dgm:prSet presAssocID="{D43BA844-7C14-3C4F-A1B5-5E7DB87CAB88}" presName="node" presStyleLbl="node1" presStyleIdx="5" presStyleCnt="9">
        <dgm:presLayoutVars>
          <dgm:bulletEnabled val="1"/>
        </dgm:presLayoutVars>
      </dgm:prSet>
      <dgm:spPr/>
    </dgm:pt>
    <dgm:pt modelId="{783E60BD-657B-2943-A684-F866FA09BDBF}" type="pres">
      <dgm:prSet presAssocID="{37386754-EC8D-1048-A41A-DABBAA5F525E}" presName="sibTrans" presStyleCnt="0"/>
      <dgm:spPr/>
    </dgm:pt>
    <dgm:pt modelId="{570ADB0D-7A11-CA48-9FB7-174D6D23326D}" type="pres">
      <dgm:prSet presAssocID="{5CBEF521-6994-4646-8956-4EAA17841397}" presName="node" presStyleLbl="node1" presStyleIdx="6" presStyleCnt="9">
        <dgm:presLayoutVars>
          <dgm:bulletEnabled val="1"/>
        </dgm:presLayoutVars>
      </dgm:prSet>
      <dgm:spPr/>
    </dgm:pt>
    <dgm:pt modelId="{58A7DE8E-4A09-3046-B52E-2AA91823E9A9}" type="pres">
      <dgm:prSet presAssocID="{87E60F38-7378-F442-BBA4-39CD76AE9C3D}" presName="sibTrans" presStyleCnt="0"/>
      <dgm:spPr/>
    </dgm:pt>
    <dgm:pt modelId="{B8222DC7-69E1-6442-89BF-6D792E9E7D4B}" type="pres">
      <dgm:prSet presAssocID="{AD8DA228-E86B-BC43-AC57-FE85422FD448}" presName="node" presStyleLbl="node1" presStyleIdx="7" presStyleCnt="9">
        <dgm:presLayoutVars>
          <dgm:bulletEnabled val="1"/>
        </dgm:presLayoutVars>
      </dgm:prSet>
      <dgm:spPr/>
    </dgm:pt>
    <dgm:pt modelId="{E75FD000-0724-8446-9345-EBCE40C82108}" type="pres">
      <dgm:prSet presAssocID="{E7C6C5E5-4270-824D-97B3-8028BC4904DC}" presName="sibTrans" presStyleCnt="0"/>
      <dgm:spPr/>
    </dgm:pt>
    <dgm:pt modelId="{84DB52F2-1F4D-EF4F-91BF-0BF9972C6EBA}" type="pres">
      <dgm:prSet presAssocID="{6C32D4CC-A629-4C4E-AD4C-3374C9FA9F6E}" presName="node" presStyleLbl="node1" presStyleIdx="8" presStyleCnt="9">
        <dgm:presLayoutVars>
          <dgm:bulletEnabled val="1"/>
        </dgm:presLayoutVars>
      </dgm:prSet>
      <dgm:spPr/>
    </dgm:pt>
  </dgm:ptLst>
  <dgm:cxnLst>
    <dgm:cxn modelId="{646EB7AA-F6B1-BA4E-B279-8FA2EADE2AAB}" type="presOf" srcId="{BD69AD9F-43C1-0B44-B9A4-88E8E75495D3}" destId="{B38C702D-BB76-6648-9342-1D4ED6BBA156}" srcOrd="0" destOrd="0" presId="urn:microsoft.com/office/officeart/2005/8/layout/default"/>
    <dgm:cxn modelId="{B74C1EC0-B54D-634E-86EA-86A902E29681}" type="presOf" srcId="{F680C368-E305-3743-BF6A-4BE02B024ED6}" destId="{C8F1CFE2-529A-624B-A821-59953DCF8A7A}" srcOrd="0" destOrd="0" presId="urn:microsoft.com/office/officeart/2005/8/layout/default"/>
    <dgm:cxn modelId="{29E60C58-6017-A047-B24A-9336DCE10F85}" srcId="{5F584103-6C6D-9941-8711-EE646130D71E}" destId="{D43BA844-7C14-3C4F-A1B5-5E7DB87CAB88}" srcOrd="5" destOrd="0" parTransId="{DBFBEE39-3758-FB48-BEC1-D962E1DFBBA1}" sibTransId="{37386754-EC8D-1048-A41A-DABBAA5F525E}"/>
    <dgm:cxn modelId="{B55F6A83-87F8-0D4B-9BAE-F963A491CBA4}" type="presOf" srcId="{AD8DA228-E86B-BC43-AC57-FE85422FD448}" destId="{B8222DC7-69E1-6442-89BF-6D792E9E7D4B}" srcOrd="0" destOrd="0" presId="urn:microsoft.com/office/officeart/2005/8/layout/default"/>
    <dgm:cxn modelId="{126F1DC9-C354-9A4E-BCE5-96AF63CD1335}" srcId="{5F584103-6C6D-9941-8711-EE646130D71E}" destId="{AD8DA228-E86B-BC43-AC57-FE85422FD448}" srcOrd="7" destOrd="0" parTransId="{76E147D0-E1FA-BF4B-B151-10A9197392EA}" sibTransId="{E7C6C5E5-4270-824D-97B3-8028BC4904DC}"/>
    <dgm:cxn modelId="{00695C50-66E6-2845-83AC-71D43AF8BF91}" srcId="{5F584103-6C6D-9941-8711-EE646130D71E}" destId="{F680C368-E305-3743-BF6A-4BE02B024ED6}" srcOrd="3" destOrd="0" parTransId="{4AB2FDFE-D4C5-0942-867B-33D6A35C8211}" sibTransId="{0C342057-81B9-7A4F-B438-64BC07004CB5}"/>
    <dgm:cxn modelId="{641F91FE-396D-EC47-8811-9BECAEBBA792}" type="presOf" srcId="{AD32D729-12C9-CB45-9E1E-2B949A1CF9DD}" destId="{4C92B312-6E15-7F4F-AD0C-E93DDA0384F8}" srcOrd="0" destOrd="0" presId="urn:microsoft.com/office/officeart/2005/8/layout/default"/>
    <dgm:cxn modelId="{EF8B7390-CA07-F041-B727-11C2981A40F2}" type="presOf" srcId="{6C32D4CC-A629-4C4E-AD4C-3374C9FA9F6E}" destId="{84DB52F2-1F4D-EF4F-91BF-0BF9972C6EBA}" srcOrd="0" destOrd="0" presId="urn:microsoft.com/office/officeart/2005/8/layout/default"/>
    <dgm:cxn modelId="{939C7EDE-9B94-464A-91C7-A31A50C6D40F}" srcId="{5F584103-6C6D-9941-8711-EE646130D71E}" destId="{BD69AD9F-43C1-0B44-B9A4-88E8E75495D3}" srcOrd="0" destOrd="0" parTransId="{8A4B028B-5200-D246-B05F-CDF4E1EB28DF}" sibTransId="{05BB6661-7DFB-204C-A6B3-ABF1C891B3DE}"/>
    <dgm:cxn modelId="{1D954F1E-4568-8D4E-8EB2-D62938E49550}" type="presOf" srcId="{D43BA844-7C14-3C4F-A1B5-5E7DB87CAB88}" destId="{D4012C91-8D61-9848-B228-EB9E3164A629}" srcOrd="0" destOrd="0" presId="urn:microsoft.com/office/officeart/2005/8/layout/default"/>
    <dgm:cxn modelId="{698A0E26-8391-074A-A07B-9029D3696D42}" type="presOf" srcId="{5F584103-6C6D-9941-8711-EE646130D71E}" destId="{8C358EB6-34D2-6D4E-96F4-6E1FC604E5C3}" srcOrd="0" destOrd="0" presId="urn:microsoft.com/office/officeart/2005/8/layout/default"/>
    <dgm:cxn modelId="{753F4952-E5FC-F947-AC9F-76C72B716B6D}" type="presOf" srcId="{675EAEDA-B29A-664B-A672-F444384CBDE0}" destId="{D59A8D2B-E400-2F4C-93C7-6C0B1A51FA6C}" srcOrd="0" destOrd="0" presId="urn:microsoft.com/office/officeart/2005/8/layout/default"/>
    <dgm:cxn modelId="{5101F7DD-FA7E-CA4F-A426-9BC71AC904DC}" srcId="{5F584103-6C6D-9941-8711-EE646130D71E}" destId="{AD32D729-12C9-CB45-9E1E-2B949A1CF9DD}" srcOrd="1" destOrd="0" parTransId="{E87D4987-3686-A847-A5AF-CD997A960B91}" sibTransId="{70B5FFC1-5520-4347-94C5-73AFCCDBCBD2}"/>
    <dgm:cxn modelId="{98E600C4-E167-8042-9962-A2DF41065BF2}" type="presOf" srcId="{5CBEF521-6994-4646-8956-4EAA17841397}" destId="{570ADB0D-7A11-CA48-9FB7-174D6D23326D}" srcOrd="0" destOrd="0" presId="urn:microsoft.com/office/officeart/2005/8/layout/default"/>
    <dgm:cxn modelId="{003AFE86-11DB-5240-91F9-871EC42641F3}" type="presOf" srcId="{4DB91637-3393-9A4A-B9F5-73DD56437F6B}" destId="{EAD2D054-EBD7-354F-8406-A455559C497A}" srcOrd="0" destOrd="0" presId="urn:microsoft.com/office/officeart/2005/8/layout/default"/>
    <dgm:cxn modelId="{871A382D-0884-D245-88D3-3E142B7C513C}" srcId="{5F584103-6C6D-9941-8711-EE646130D71E}" destId="{4DB91637-3393-9A4A-B9F5-73DD56437F6B}" srcOrd="4" destOrd="0" parTransId="{F71FCE5E-908D-144D-B3D8-6DFD2CDA6E12}" sibTransId="{80CA1D2B-B4D9-6A4C-A0CC-B3FCDB310ECC}"/>
    <dgm:cxn modelId="{410AF9C2-B1F7-8748-AE27-5EDBC4212B1F}" srcId="{5F584103-6C6D-9941-8711-EE646130D71E}" destId="{5CBEF521-6994-4646-8956-4EAA17841397}" srcOrd="6" destOrd="0" parTransId="{F2253FC0-B2FA-424C-9785-DFDF1C28E21D}" sibTransId="{87E60F38-7378-F442-BBA4-39CD76AE9C3D}"/>
    <dgm:cxn modelId="{80F848A6-BEFE-424F-A150-D207F471A313}" srcId="{5F584103-6C6D-9941-8711-EE646130D71E}" destId="{675EAEDA-B29A-664B-A672-F444384CBDE0}" srcOrd="2" destOrd="0" parTransId="{A8FD6FD1-11CC-2C49-A663-43204F9E1819}" sibTransId="{8E7B2D2A-3EF7-6440-BE9F-CB8B9F0E8DE9}"/>
    <dgm:cxn modelId="{894997C6-9A76-BB4D-B3CB-DADB52791FDB}" srcId="{5F584103-6C6D-9941-8711-EE646130D71E}" destId="{6C32D4CC-A629-4C4E-AD4C-3374C9FA9F6E}" srcOrd="8" destOrd="0" parTransId="{84034D96-35CF-2B4F-BAE5-5A64569622B7}" sibTransId="{751C8609-40C7-3A42-9CC9-FA794F22CBA6}"/>
    <dgm:cxn modelId="{01797ABF-A364-6243-9826-4F302E28CAF6}" type="presParOf" srcId="{8C358EB6-34D2-6D4E-96F4-6E1FC604E5C3}" destId="{B38C702D-BB76-6648-9342-1D4ED6BBA156}" srcOrd="0" destOrd="0" presId="urn:microsoft.com/office/officeart/2005/8/layout/default"/>
    <dgm:cxn modelId="{35B0F8D0-E57F-F54E-9E27-EF3FAC756A40}" type="presParOf" srcId="{8C358EB6-34D2-6D4E-96F4-6E1FC604E5C3}" destId="{4954F1A3-084A-D24D-9DFB-4EC2B3AB90AE}" srcOrd="1" destOrd="0" presId="urn:microsoft.com/office/officeart/2005/8/layout/default"/>
    <dgm:cxn modelId="{BFE92367-8152-FA49-93B9-7AB79593352B}" type="presParOf" srcId="{8C358EB6-34D2-6D4E-96F4-6E1FC604E5C3}" destId="{4C92B312-6E15-7F4F-AD0C-E93DDA0384F8}" srcOrd="2" destOrd="0" presId="urn:microsoft.com/office/officeart/2005/8/layout/default"/>
    <dgm:cxn modelId="{678F1E05-A4D3-1643-AD73-F422E4BCC2A6}" type="presParOf" srcId="{8C358EB6-34D2-6D4E-96F4-6E1FC604E5C3}" destId="{574FFDE1-BC4B-1F4E-8104-2DAF224F3BCC}" srcOrd="3" destOrd="0" presId="urn:microsoft.com/office/officeart/2005/8/layout/default"/>
    <dgm:cxn modelId="{F1CC4576-F5A9-104C-8B71-837F4D08C3D2}" type="presParOf" srcId="{8C358EB6-34D2-6D4E-96F4-6E1FC604E5C3}" destId="{D59A8D2B-E400-2F4C-93C7-6C0B1A51FA6C}" srcOrd="4" destOrd="0" presId="urn:microsoft.com/office/officeart/2005/8/layout/default"/>
    <dgm:cxn modelId="{38B9BE11-67BB-994D-9E28-0F8B8FECC765}" type="presParOf" srcId="{8C358EB6-34D2-6D4E-96F4-6E1FC604E5C3}" destId="{2D25B5E6-36C9-004C-87D3-F3E7347978CD}" srcOrd="5" destOrd="0" presId="urn:microsoft.com/office/officeart/2005/8/layout/default"/>
    <dgm:cxn modelId="{D5F38A4E-8489-3C4D-BDBE-0DF9798CFAE6}" type="presParOf" srcId="{8C358EB6-34D2-6D4E-96F4-6E1FC604E5C3}" destId="{C8F1CFE2-529A-624B-A821-59953DCF8A7A}" srcOrd="6" destOrd="0" presId="urn:microsoft.com/office/officeart/2005/8/layout/default"/>
    <dgm:cxn modelId="{B893F847-BAD8-E748-B09C-AA012148A44F}" type="presParOf" srcId="{8C358EB6-34D2-6D4E-96F4-6E1FC604E5C3}" destId="{04F5AB55-FC8C-7245-86CA-153BA094DF4C}" srcOrd="7" destOrd="0" presId="urn:microsoft.com/office/officeart/2005/8/layout/default"/>
    <dgm:cxn modelId="{1AE17775-EAD2-5842-B954-61874EA194A5}" type="presParOf" srcId="{8C358EB6-34D2-6D4E-96F4-6E1FC604E5C3}" destId="{EAD2D054-EBD7-354F-8406-A455559C497A}" srcOrd="8" destOrd="0" presId="urn:microsoft.com/office/officeart/2005/8/layout/default"/>
    <dgm:cxn modelId="{17236FAA-454D-5142-8783-978A96D897B9}" type="presParOf" srcId="{8C358EB6-34D2-6D4E-96F4-6E1FC604E5C3}" destId="{1DD49A7C-CA62-754C-82DA-B0933F05233B}" srcOrd="9" destOrd="0" presId="urn:microsoft.com/office/officeart/2005/8/layout/default"/>
    <dgm:cxn modelId="{B63286B0-A857-7D45-B811-1213ADA8E8C1}" type="presParOf" srcId="{8C358EB6-34D2-6D4E-96F4-6E1FC604E5C3}" destId="{D4012C91-8D61-9848-B228-EB9E3164A629}" srcOrd="10" destOrd="0" presId="urn:microsoft.com/office/officeart/2005/8/layout/default"/>
    <dgm:cxn modelId="{39FC3BC2-3348-8D45-98A3-338FB2AC3D5E}" type="presParOf" srcId="{8C358EB6-34D2-6D4E-96F4-6E1FC604E5C3}" destId="{783E60BD-657B-2943-A684-F866FA09BDBF}" srcOrd="11" destOrd="0" presId="urn:microsoft.com/office/officeart/2005/8/layout/default"/>
    <dgm:cxn modelId="{98E4C555-5E1A-A74A-B216-16E501FA98E3}" type="presParOf" srcId="{8C358EB6-34D2-6D4E-96F4-6E1FC604E5C3}" destId="{570ADB0D-7A11-CA48-9FB7-174D6D23326D}" srcOrd="12" destOrd="0" presId="urn:microsoft.com/office/officeart/2005/8/layout/default"/>
    <dgm:cxn modelId="{4E1E0E81-F8C8-954E-BBDC-7E555E835574}" type="presParOf" srcId="{8C358EB6-34D2-6D4E-96F4-6E1FC604E5C3}" destId="{58A7DE8E-4A09-3046-B52E-2AA91823E9A9}" srcOrd="13" destOrd="0" presId="urn:microsoft.com/office/officeart/2005/8/layout/default"/>
    <dgm:cxn modelId="{052EF547-37C4-7D4C-890C-FDD1FFDF0C42}" type="presParOf" srcId="{8C358EB6-34D2-6D4E-96F4-6E1FC604E5C3}" destId="{B8222DC7-69E1-6442-89BF-6D792E9E7D4B}" srcOrd="14" destOrd="0" presId="urn:microsoft.com/office/officeart/2005/8/layout/default"/>
    <dgm:cxn modelId="{2824A560-1FAD-8945-87E8-6C7D228F72B9}" type="presParOf" srcId="{8C358EB6-34D2-6D4E-96F4-6E1FC604E5C3}" destId="{E75FD000-0724-8446-9345-EBCE40C82108}" srcOrd="15" destOrd="0" presId="urn:microsoft.com/office/officeart/2005/8/layout/default"/>
    <dgm:cxn modelId="{0B6CD0FF-A0AA-2C40-A4CD-309C0BFB36E2}" type="presParOf" srcId="{8C358EB6-34D2-6D4E-96F4-6E1FC604E5C3}" destId="{84DB52F2-1F4D-EF4F-91BF-0BF9972C6EBA}"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9CB1A-EBAC-5B41-8C36-D60477498EF5}" type="doc">
      <dgm:prSet loTypeId="urn:microsoft.com/office/officeart/2005/8/layout/chart3" loCatId="hierarchy" qsTypeId="urn:microsoft.com/office/officeart/2005/8/quickstyle/3D1" qsCatId="3D" csTypeId="urn:microsoft.com/office/officeart/2005/8/colors/colorful5" csCatId="colorful"/>
      <dgm:spPr/>
      <dgm:t>
        <a:bodyPr/>
        <a:lstStyle/>
        <a:p>
          <a:endParaRPr lang="zh-CN" altLang="en-US"/>
        </a:p>
      </dgm:t>
    </dgm:pt>
    <dgm:pt modelId="{9A51697D-FD6C-2D40-9A27-F7404155D3A8}">
      <dgm:prSet/>
      <dgm:spPr/>
      <dgm:t>
        <a:bodyPr/>
        <a:lstStyle/>
        <a:p>
          <a:pPr rtl="0"/>
          <a:r>
            <a:rPr lang="zh-CN" altLang="en-US"/>
            <a:t>互换经纪商</a:t>
          </a:r>
        </a:p>
      </dgm:t>
    </dgm:pt>
    <dgm:pt modelId="{F4804488-DB4C-6246-9035-C476AF96D29B}" type="parTrans" cxnId="{7FD4955F-9590-B64C-92B2-23D2C3AD3310}">
      <dgm:prSet/>
      <dgm:spPr/>
      <dgm:t>
        <a:bodyPr/>
        <a:lstStyle/>
        <a:p>
          <a:endParaRPr lang="zh-CN" altLang="en-US"/>
        </a:p>
      </dgm:t>
    </dgm:pt>
    <dgm:pt modelId="{39C0AAA3-3B6E-6B46-8EE2-73A4E88E3969}" type="sibTrans" cxnId="{7FD4955F-9590-B64C-92B2-23D2C3AD3310}">
      <dgm:prSet/>
      <dgm:spPr/>
      <dgm:t>
        <a:bodyPr/>
        <a:lstStyle/>
        <a:p>
          <a:endParaRPr lang="zh-CN" altLang="en-US"/>
        </a:p>
      </dgm:t>
    </dgm:pt>
    <dgm:pt modelId="{A89255C5-101A-104E-8804-666D5F88CD32}">
      <dgm:prSet/>
      <dgm:spPr/>
      <dgm:t>
        <a:bodyPr/>
        <a:lstStyle/>
        <a:p>
          <a:pPr rtl="0"/>
          <a:r>
            <a:rPr lang="zh-CN" altLang="en-US"/>
            <a:t>互换交易商</a:t>
          </a:r>
        </a:p>
      </dgm:t>
    </dgm:pt>
    <dgm:pt modelId="{157765EF-02DD-A842-A99C-F6F92BF32241}" type="parTrans" cxnId="{CC77BA7C-6EB0-D146-B6C1-51CC61A34DF7}">
      <dgm:prSet/>
      <dgm:spPr/>
      <dgm:t>
        <a:bodyPr/>
        <a:lstStyle/>
        <a:p>
          <a:endParaRPr lang="zh-CN" altLang="en-US"/>
        </a:p>
      </dgm:t>
    </dgm:pt>
    <dgm:pt modelId="{FC29C970-024F-D241-B1C9-01A85C135BFA}" type="sibTrans" cxnId="{CC77BA7C-6EB0-D146-B6C1-51CC61A34DF7}">
      <dgm:prSet/>
      <dgm:spPr/>
      <dgm:t>
        <a:bodyPr/>
        <a:lstStyle/>
        <a:p>
          <a:endParaRPr lang="zh-CN" altLang="en-US"/>
        </a:p>
      </dgm:t>
    </dgm:pt>
    <dgm:pt modelId="{F6A39547-AAD1-C940-BB55-DC34943C974A}">
      <dgm:prSet/>
      <dgm:spPr/>
      <dgm:t>
        <a:bodyPr/>
        <a:lstStyle/>
        <a:p>
          <a:pPr rtl="0"/>
          <a:r>
            <a:rPr lang="zh-CN" altLang="en-US"/>
            <a:t>直接用户 </a:t>
          </a:r>
        </a:p>
      </dgm:t>
    </dgm:pt>
    <dgm:pt modelId="{02818E79-C789-F24F-81CA-47C74DABF9E2}" type="parTrans" cxnId="{63C69D32-D4AF-494B-B147-4695BD19CA5E}">
      <dgm:prSet/>
      <dgm:spPr/>
      <dgm:t>
        <a:bodyPr/>
        <a:lstStyle/>
        <a:p>
          <a:endParaRPr lang="zh-CN" altLang="en-US"/>
        </a:p>
      </dgm:t>
    </dgm:pt>
    <dgm:pt modelId="{70E19200-DF4F-1C45-BF1A-84F51D7D982F}" type="sibTrans" cxnId="{63C69D32-D4AF-494B-B147-4695BD19CA5E}">
      <dgm:prSet/>
      <dgm:spPr/>
      <dgm:t>
        <a:bodyPr/>
        <a:lstStyle/>
        <a:p>
          <a:endParaRPr lang="zh-CN" altLang="en-US"/>
        </a:p>
      </dgm:t>
    </dgm:pt>
    <dgm:pt modelId="{B3777EE0-5CB4-974F-8BEB-DBA465C3974D}" type="pres">
      <dgm:prSet presAssocID="{73B9CB1A-EBAC-5B41-8C36-D60477498EF5}" presName="compositeShape" presStyleCnt="0">
        <dgm:presLayoutVars>
          <dgm:chMax val="7"/>
          <dgm:dir/>
          <dgm:resizeHandles val="exact"/>
        </dgm:presLayoutVars>
      </dgm:prSet>
      <dgm:spPr/>
    </dgm:pt>
    <dgm:pt modelId="{9ECC2406-6B7B-3840-AEF0-DE525386912A}" type="pres">
      <dgm:prSet presAssocID="{73B9CB1A-EBAC-5B41-8C36-D60477498EF5}" presName="wedge1" presStyleLbl="node1" presStyleIdx="0" presStyleCnt="3"/>
      <dgm:spPr/>
    </dgm:pt>
    <dgm:pt modelId="{267FFF1B-05AA-1848-9EA0-A55DE523882A}" type="pres">
      <dgm:prSet presAssocID="{73B9CB1A-EBAC-5B41-8C36-D60477498EF5}" presName="wedge1Tx" presStyleLbl="node1" presStyleIdx="0" presStyleCnt="3">
        <dgm:presLayoutVars>
          <dgm:chMax val="0"/>
          <dgm:chPref val="0"/>
          <dgm:bulletEnabled val="1"/>
        </dgm:presLayoutVars>
      </dgm:prSet>
      <dgm:spPr/>
    </dgm:pt>
    <dgm:pt modelId="{F956908B-36AB-B548-89DF-57633D3D8073}" type="pres">
      <dgm:prSet presAssocID="{73B9CB1A-EBAC-5B41-8C36-D60477498EF5}" presName="wedge2" presStyleLbl="node1" presStyleIdx="1" presStyleCnt="3"/>
      <dgm:spPr/>
    </dgm:pt>
    <dgm:pt modelId="{1CC0302B-41C3-E84E-9087-D65C335D4666}" type="pres">
      <dgm:prSet presAssocID="{73B9CB1A-EBAC-5B41-8C36-D60477498EF5}" presName="wedge2Tx" presStyleLbl="node1" presStyleIdx="1" presStyleCnt="3">
        <dgm:presLayoutVars>
          <dgm:chMax val="0"/>
          <dgm:chPref val="0"/>
          <dgm:bulletEnabled val="1"/>
        </dgm:presLayoutVars>
      </dgm:prSet>
      <dgm:spPr/>
    </dgm:pt>
    <dgm:pt modelId="{778A3386-1E3D-174B-A069-CF974AD0D090}" type="pres">
      <dgm:prSet presAssocID="{73B9CB1A-EBAC-5B41-8C36-D60477498EF5}" presName="wedge3" presStyleLbl="node1" presStyleIdx="2" presStyleCnt="3"/>
      <dgm:spPr/>
    </dgm:pt>
    <dgm:pt modelId="{FE10F000-AB8C-DE43-A103-A7B9BE03EE27}" type="pres">
      <dgm:prSet presAssocID="{73B9CB1A-EBAC-5B41-8C36-D60477498EF5}" presName="wedge3Tx" presStyleLbl="node1" presStyleIdx="2" presStyleCnt="3">
        <dgm:presLayoutVars>
          <dgm:chMax val="0"/>
          <dgm:chPref val="0"/>
          <dgm:bulletEnabled val="1"/>
        </dgm:presLayoutVars>
      </dgm:prSet>
      <dgm:spPr/>
    </dgm:pt>
  </dgm:ptLst>
  <dgm:cxnLst>
    <dgm:cxn modelId="{05F7A97C-4F2D-7B4F-AC7E-2D732C853C26}" type="presOf" srcId="{A89255C5-101A-104E-8804-666D5F88CD32}" destId="{F956908B-36AB-B548-89DF-57633D3D8073}" srcOrd="0" destOrd="0" presId="urn:microsoft.com/office/officeart/2005/8/layout/chart3"/>
    <dgm:cxn modelId="{22900139-6475-0042-8BBF-71E31E1BECA3}" type="presOf" srcId="{73B9CB1A-EBAC-5B41-8C36-D60477498EF5}" destId="{B3777EE0-5CB4-974F-8BEB-DBA465C3974D}" srcOrd="0" destOrd="0" presId="urn:microsoft.com/office/officeart/2005/8/layout/chart3"/>
    <dgm:cxn modelId="{CC77BA7C-6EB0-D146-B6C1-51CC61A34DF7}" srcId="{73B9CB1A-EBAC-5B41-8C36-D60477498EF5}" destId="{A89255C5-101A-104E-8804-666D5F88CD32}" srcOrd="1" destOrd="0" parTransId="{157765EF-02DD-A842-A99C-F6F92BF32241}" sibTransId="{FC29C970-024F-D241-B1C9-01A85C135BFA}"/>
    <dgm:cxn modelId="{7FD4955F-9590-B64C-92B2-23D2C3AD3310}" srcId="{73B9CB1A-EBAC-5B41-8C36-D60477498EF5}" destId="{9A51697D-FD6C-2D40-9A27-F7404155D3A8}" srcOrd="0" destOrd="0" parTransId="{F4804488-DB4C-6246-9035-C476AF96D29B}" sibTransId="{39C0AAA3-3B6E-6B46-8EE2-73A4E88E3969}"/>
    <dgm:cxn modelId="{CAC0F74E-3F54-8944-AFC1-96BAF1EB7F09}" type="presOf" srcId="{F6A39547-AAD1-C940-BB55-DC34943C974A}" destId="{FE10F000-AB8C-DE43-A103-A7B9BE03EE27}" srcOrd="1" destOrd="0" presId="urn:microsoft.com/office/officeart/2005/8/layout/chart3"/>
    <dgm:cxn modelId="{88D7E010-B131-1841-9CC4-49B22FB35A5E}" type="presOf" srcId="{9A51697D-FD6C-2D40-9A27-F7404155D3A8}" destId="{267FFF1B-05AA-1848-9EA0-A55DE523882A}" srcOrd="1" destOrd="0" presId="urn:microsoft.com/office/officeart/2005/8/layout/chart3"/>
    <dgm:cxn modelId="{397CE5C4-8AEE-B540-A937-C7BF707D48C0}" type="presOf" srcId="{9A51697D-FD6C-2D40-9A27-F7404155D3A8}" destId="{9ECC2406-6B7B-3840-AEF0-DE525386912A}" srcOrd="0" destOrd="0" presId="urn:microsoft.com/office/officeart/2005/8/layout/chart3"/>
    <dgm:cxn modelId="{63C69D32-D4AF-494B-B147-4695BD19CA5E}" srcId="{73B9CB1A-EBAC-5B41-8C36-D60477498EF5}" destId="{F6A39547-AAD1-C940-BB55-DC34943C974A}" srcOrd="2" destOrd="0" parTransId="{02818E79-C789-F24F-81CA-47C74DABF9E2}" sibTransId="{70E19200-DF4F-1C45-BF1A-84F51D7D982F}"/>
    <dgm:cxn modelId="{9609182E-D9FB-4044-8940-CD3D5E737571}" type="presOf" srcId="{F6A39547-AAD1-C940-BB55-DC34943C974A}" destId="{778A3386-1E3D-174B-A069-CF974AD0D090}" srcOrd="0" destOrd="0" presId="urn:microsoft.com/office/officeart/2005/8/layout/chart3"/>
    <dgm:cxn modelId="{10C93F07-7FB6-864D-9B42-5FABA3D2948D}" type="presOf" srcId="{A89255C5-101A-104E-8804-666D5F88CD32}" destId="{1CC0302B-41C3-E84E-9087-D65C335D4666}" srcOrd="1" destOrd="0" presId="urn:microsoft.com/office/officeart/2005/8/layout/chart3"/>
    <dgm:cxn modelId="{F58EA336-898E-CB40-9B6F-690F8F54F6C9}" type="presParOf" srcId="{B3777EE0-5CB4-974F-8BEB-DBA465C3974D}" destId="{9ECC2406-6B7B-3840-AEF0-DE525386912A}" srcOrd="0" destOrd="0" presId="urn:microsoft.com/office/officeart/2005/8/layout/chart3"/>
    <dgm:cxn modelId="{8BCB9EC3-B56D-2742-A1ED-44003CE2DF30}" type="presParOf" srcId="{B3777EE0-5CB4-974F-8BEB-DBA465C3974D}" destId="{267FFF1B-05AA-1848-9EA0-A55DE523882A}" srcOrd="1" destOrd="0" presId="urn:microsoft.com/office/officeart/2005/8/layout/chart3"/>
    <dgm:cxn modelId="{95EF6C12-7F2C-9C48-A65A-3CA1E0D06ACB}" type="presParOf" srcId="{B3777EE0-5CB4-974F-8BEB-DBA465C3974D}" destId="{F956908B-36AB-B548-89DF-57633D3D8073}" srcOrd="2" destOrd="0" presId="urn:microsoft.com/office/officeart/2005/8/layout/chart3"/>
    <dgm:cxn modelId="{E9761BA6-A6D7-AB42-A315-7E2981109F7B}" type="presParOf" srcId="{B3777EE0-5CB4-974F-8BEB-DBA465C3974D}" destId="{1CC0302B-41C3-E84E-9087-D65C335D4666}" srcOrd="3" destOrd="0" presId="urn:microsoft.com/office/officeart/2005/8/layout/chart3"/>
    <dgm:cxn modelId="{3B4FD7E1-3810-8F4E-BEC0-106CBE93FF15}" type="presParOf" srcId="{B3777EE0-5CB4-974F-8BEB-DBA465C3974D}" destId="{778A3386-1E3D-174B-A069-CF974AD0D090}" srcOrd="4" destOrd="0" presId="urn:microsoft.com/office/officeart/2005/8/layout/chart3"/>
    <dgm:cxn modelId="{56BABD7B-4B11-7748-A30F-64AD0679C187}" type="presParOf" srcId="{B3777EE0-5CB4-974F-8BEB-DBA465C3974D}" destId="{FE10F000-AB8C-DE43-A103-A7B9BE03EE27}"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5E9B6-6C22-F942-A4D4-A7B37D536E16}" type="doc">
      <dgm:prSet loTypeId="urn:microsoft.com/office/officeart/2005/8/layout/cycle2" loCatId="cycle" qsTypeId="urn:microsoft.com/office/officeart/2005/8/quickstyle/3D1" qsCatId="3D" csTypeId="urn:microsoft.com/office/officeart/2005/8/colors/colorful1" csCatId="colorful"/>
      <dgm:spPr/>
      <dgm:t>
        <a:bodyPr/>
        <a:lstStyle/>
        <a:p>
          <a:endParaRPr lang="zh-CN" altLang="en-US"/>
        </a:p>
      </dgm:t>
    </dgm:pt>
    <dgm:pt modelId="{0421F440-A750-F649-805E-682704B9B064}">
      <dgm:prSet/>
      <dgm:spPr/>
      <dgm:t>
        <a:bodyPr/>
        <a:lstStyle/>
        <a:p>
          <a:pPr rtl="0"/>
          <a:r>
            <a:rPr lang="zh-CN" altLang="en-US"/>
            <a:t>降低筹资成本、提高资产收益</a:t>
          </a:r>
        </a:p>
      </dgm:t>
    </dgm:pt>
    <dgm:pt modelId="{7217D903-A516-AD4F-BD31-8CB911E8869E}" type="parTrans" cxnId="{B9AB1140-0808-804B-A13D-557A1C7DF949}">
      <dgm:prSet/>
      <dgm:spPr/>
      <dgm:t>
        <a:bodyPr/>
        <a:lstStyle/>
        <a:p>
          <a:endParaRPr lang="zh-CN" altLang="en-US"/>
        </a:p>
      </dgm:t>
    </dgm:pt>
    <dgm:pt modelId="{2420EEF3-AC4A-D449-A7A7-F06742ABC6C9}" type="sibTrans" cxnId="{B9AB1140-0808-804B-A13D-557A1C7DF949}">
      <dgm:prSet/>
      <dgm:spPr/>
      <dgm:t>
        <a:bodyPr/>
        <a:lstStyle/>
        <a:p>
          <a:endParaRPr lang="zh-CN" altLang="en-US"/>
        </a:p>
      </dgm:t>
    </dgm:pt>
    <dgm:pt modelId="{F18E5837-E189-AE4B-8166-3E9B38277B82}">
      <dgm:prSet/>
      <dgm:spPr/>
      <dgm:t>
        <a:bodyPr/>
        <a:lstStyle/>
        <a:p>
          <a:pPr rtl="0"/>
          <a:r>
            <a:rPr lang="zh-CN" altLang="en-US"/>
            <a:t>优化资产负债结构、转移和防范利率风险和外汇风险</a:t>
          </a:r>
        </a:p>
      </dgm:t>
    </dgm:pt>
    <dgm:pt modelId="{1F7E07DC-EAAD-FD44-A582-B5FB1DBB0087}" type="parTrans" cxnId="{25D6167E-39D4-ED49-9FC1-2E1C99958E69}">
      <dgm:prSet/>
      <dgm:spPr/>
      <dgm:t>
        <a:bodyPr/>
        <a:lstStyle/>
        <a:p>
          <a:endParaRPr lang="zh-CN" altLang="en-US"/>
        </a:p>
      </dgm:t>
    </dgm:pt>
    <dgm:pt modelId="{BE330C7B-AB22-CD45-A702-2B21E812D3BC}" type="sibTrans" cxnId="{25D6167E-39D4-ED49-9FC1-2E1C99958E69}">
      <dgm:prSet/>
      <dgm:spPr/>
      <dgm:t>
        <a:bodyPr/>
        <a:lstStyle/>
        <a:p>
          <a:endParaRPr lang="zh-CN" altLang="en-US"/>
        </a:p>
      </dgm:t>
    </dgm:pt>
    <dgm:pt modelId="{EC8920CE-1D47-F148-94E7-F842A70CB95B}">
      <dgm:prSet/>
      <dgm:spPr/>
      <dgm:t>
        <a:bodyPr/>
        <a:lstStyle/>
        <a:p>
          <a:pPr rtl="0"/>
          <a:r>
            <a:rPr lang="zh-CN" altLang="en-US"/>
            <a:t>空间填充</a:t>
          </a:r>
        </a:p>
      </dgm:t>
    </dgm:pt>
    <dgm:pt modelId="{E6338304-68D1-2846-8DC2-21048B3B16FB}" type="parTrans" cxnId="{8D3615CE-8988-0047-AEBC-FF9ABD634C31}">
      <dgm:prSet/>
      <dgm:spPr/>
      <dgm:t>
        <a:bodyPr/>
        <a:lstStyle/>
        <a:p>
          <a:endParaRPr lang="zh-CN" altLang="en-US"/>
        </a:p>
      </dgm:t>
    </dgm:pt>
    <dgm:pt modelId="{00BA7D68-C870-7F45-9F99-8D444222CE5E}" type="sibTrans" cxnId="{8D3615CE-8988-0047-AEBC-FF9ABD634C31}">
      <dgm:prSet/>
      <dgm:spPr/>
      <dgm:t>
        <a:bodyPr/>
        <a:lstStyle/>
        <a:p>
          <a:endParaRPr lang="zh-CN" altLang="en-US"/>
        </a:p>
      </dgm:t>
    </dgm:pt>
    <dgm:pt modelId="{AA70BD6A-D6D2-ED49-AA8D-A45458D929B3}" type="pres">
      <dgm:prSet presAssocID="{CBA5E9B6-6C22-F942-A4D4-A7B37D536E16}" presName="cycle" presStyleCnt="0">
        <dgm:presLayoutVars>
          <dgm:dir/>
          <dgm:resizeHandles val="exact"/>
        </dgm:presLayoutVars>
      </dgm:prSet>
      <dgm:spPr/>
    </dgm:pt>
    <dgm:pt modelId="{F43D6593-27CC-8E45-A289-89860C022854}" type="pres">
      <dgm:prSet presAssocID="{0421F440-A750-F649-805E-682704B9B064}" presName="node" presStyleLbl="node1" presStyleIdx="0" presStyleCnt="3">
        <dgm:presLayoutVars>
          <dgm:bulletEnabled val="1"/>
        </dgm:presLayoutVars>
      </dgm:prSet>
      <dgm:spPr/>
    </dgm:pt>
    <dgm:pt modelId="{A84978B1-672E-324D-9480-AEC186041D2D}" type="pres">
      <dgm:prSet presAssocID="{2420EEF3-AC4A-D449-A7A7-F06742ABC6C9}" presName="sibTrans" presStyleLbl="sibTrans2D1" presStyleIdx="0" presStyleCnt="3"/>
      <dgm:spPr/>
    </dgm:pt>
    <dgm:pt modelId="{4B167DA6-902E-A440-9853-5D2405479BA3}" type="pres">
      <dgm:prSet presAssocID="{2420EEF3-AC4A-D449-A7A7-F06742ABC6C9}" presName="connectorText" presStyleLbl="sibTrans2D1" presStyleIdx="0" presStyleCnt="3"/>
      <dgm:spPr/>
    </dgm:pt>
    <dgm:pt modelId="{CB0FA1CC-0C92-C740-B37A-35CEEA049323}" type="pres">
      <dgm:prSet presAssocID="{F18E5837-E189-AE4B-8166-3E9B38277B82}" presName="node" presStyleLbl="node1" presStyleIdx="1" presStyleCnt="3">
        <dgm:presLayoutVars>
          <dgm:bulletEnabled val="1"/>
        </dgm:presLayoutVars>
      </dgm:prSet>
      <dgm:spPr/>
    </dgm:pt>
    <dgm:pt modelId="{33267D10-4621-0F4C-AC12-FAF25538B611}" type="pres">
      <dgm:prSet presAssocID="{BE330C7B-AB22-CD45-A702-2B21E812D3BC}" presName="sibTrans" presStyleLbl="sibTrans2D1" presStyleIdx="1" presStyleCnt="3"/>
      <dgm:spPr/>
    </dgm:pt>
    <dgm:pt modelId="{5FA3380E-CC4A-3449-AA98-30AF625D5C69}" type="pres">
      <dgm:prSet presAssocID="{BE330C7B-AB22-CD45-A702-2B21E812D3BC}" presName="connectorText" presStyleLbl="sibTrans2D1" presStyleIdx="1" presStyleCnt="3"/>
      <dgm:spPr/>
    </dgm:pt>
    <dgm:pt modelId="{9099A5C1-FE1D-CD48-9013-85F6562C0BFC}" type="pres">
      <dgm:prSet presAssocID="{EC8920CE-1D47-F148-94E7-F842A70CB95B}" presName="node" presStyleLbl="node1" presStyleIdx="2" presStyleCnt="3">
        <dgm:presLayoutVars>
          <dgm:bulletEnabled val="1"/>
        </dgm:presLayoutVars>
      </dgm:prSet>
      <dgm:spPr/>
    </dgm:pt>
    <dgm:pt modelId="{E9F3A4EF-8797-464A-8BE5-275BF426E169}" type="pres">
      <dgm:prSet presAssocID="{00BA7D68-C870-7F45-9F99-8D444222CE5E}" presName="sibTrans" presStyleLbl="sibTrans2D1" presStyleIdx="2" presStyleCnt="3"/>
      <dgm:spPr/>
    </dgm:pt>
    <dgm:pt modelId="{2B015C42-2425-B24C-96EA-2B585603D459}" type="pres">
      <dgm:prSet presAssocID="{00BA7D68-C870-7F45-9F99-8D444222CE5E}" presName="connectorText" presStyleLbl="sibTrans2D1" presStyleIdx="2" presStyleCnt="3"/>
      <dgm:spPr/>
    </dgm:pt>
  </dgm:ptLst>
  <dgm:cxnLst>
    <dgm:cxn modelId="{00DEA043-10AB-284E-9D65-69B1DC0263EB}" type="presOf" srcId="{CBA5E9B6-6C22-F942-A4D4-A7B37D536E16}" destId="{AA70BD6A-D6D2-ED49-AA8D-A45458D929B3}" srcOrd="0" destOrd="0" presId="urn:microsoft.com/office/officeart/2005/8/layout/cycle2"/>
    <dgm:cxn modelId="{B75E92B2-2474-2F4E-8A6C-3AD6823B73C4}" type="presOf" srcId="{BE330C7B-AB22-CD45-A702-2B21E812D3BC}" destId="{5FA3380E-CC4A-3449-AA98-30AF625D5C69}" srcOrd="1" destOrd="0" presId="urn:microsoft.com/office/officeart/2005/8/layout/cycle2"/>
    <dgm:cxn modelId="{8D3615CE-8988-0047-AEBC-FF9ABD634C31}" srcId="{CBA5E9B6-6C22-F942-A4D4-A7B37D536E16}" destId="{EC8920CE-1D47-F148-94E7-F842A70CB95B}" srcOrd="2" destOrd="0" parTransId="{E6338304-68D1-2846-8DC2-21048B3B16FB}" sibTransId="{00BA7D68-C870-7F45-9F99-8D444222CE5E}"/>
    <dgm:cxn modelId="{AF95A480-6660-5F46-BD7F-6E7CBA7037D7}" type="presOf" srcId="{BE330C7B-AB22-CD45-A702-2B21E812D3BC}" destId="{33267D10-4621-0F4C-AC12-FAF25538B611}" srcOrd="0" destOrd="0" presId="urn:microsoft.com/office/officeart/2005/8/layout/cycle2"/>
    <dgm:cxn modelId="{B9AB1140-0808-804B-A13D-557A1C7DF949}" srcId="{CBA5E9B6-6C22-F942-A4D4-A7B37D536E16}" destId="{0421F440-A750-F649-805E-682704B9B064}" srcOrd="0" destOrd="0" parTransId="{7217D903-A516-AD4F-BD31-8CB911E8869E}" sibTransId="{2420EEF3-AC4A-D449-A7A7-F06742ABC6C9}"/>
    <dgm:cxn modelId="{0C66633F-D0C7-F34B-BFE3-59B36ACADC83}" type="presOf" srcId="{F18E5837-E189-AE4B-8166-3E9B38277B82}" destId="{CB0FA1CC-0C92-C740-B37A-35CEEA049323}" srcOrd="0" destOrd="0" presId="urn:microsoft.com/office/officeart/2005/8/layout/cycle2"/>
    <dgm:cxn modelId="{382461F5-36D9-B04D-A8FC-133383AA8B84}" type="presOf" srcId="{0421F440-A750-F649-805E-682704B9B064}" destId="{F43D6593-27CC-8E45-A289-89860C022854}" srcOrd="0" destOrd="0" presId="urn:microsoft.com/office/officeart/2005/8/layout/cycle2"/>
    <dgm:cxn modelId="{3AC900F0-B820-534D-9EF9-B5FCE966BB55}" type="presOf" srcId="{2420EEF3-AC4A-D449-A7A7-F06742ABC6C9}" destId="{A84978B1-672E-324D-9480-AEC186041D2D}" srcOrd="0" destOrd="0" presId="urn:microsoft.com/office/officeart/2005/8/layout/cycle2"/>
    <dgm:cxn modelId="{25D6167E-39D4-ED49-9FC1-2E1C99958E69}" srcId="{CBA5E9B6-6C22-F942-A4D4-A7B37D536E16}" destId="{F18E5837-E189-AE4B-8166-3E9B38277B82}" srcOrd="1" destOrd="0" parTransId="{1F7E07DC-EAAD-FD44-A582-B5FB1DBB0087}" sibTransId="{BE330C7B-AB22-CD45-A702-2B21E812D3BC}"/>
    <dgm:cxn modelId="{07338263-54BF-EB44-9FB6-6533FD5E45BA}" type="presOf" srcId="{2420EEF3-AC4A-D449-A7A7-F06742ABC6C9}" destId="{4B167DA6-902E-A440-9853-5D2405479BA3}" srcOrd="1" destOrd="0" presId="urn:microsoft.com/office/officeart/2005/8/layout/cycle2"/>
    <dgm:cxn modelId="{61BCB1D6-93E9-5C4E-9892-B0325D8B604F}" type="presOf" srcId="{00BA7D68-C870-7F45-9F99-8D444222CE5E}" destId="{E9F3A4EF-8797-464A-8BE5-275BF426E169}" srcOrd="0" destOrd="0" presId="urn:microsoft.com/office/officeart/2005/8/layout/cycle2"/>
    <dgm:cxn modelId="{FA53367C-C4AE-D144-8C47-D8921B854AA6}" type="presOf" srcId="{00BA7D68-C870-7F45-9F99-8D444222CE5E}" destId="{2B015C42-2425-B24C-96EA-2B585603D459}" srcOrd="1" destOrd="0" presId="urn:microsoft.com/office/officeart/2005/8/layout/cycle2"/>
    <dgm:cxn modelId="{400BD05D-1B96-5241-992B-F3F4262075A0}" type="presOf" srcId="{EC8920CE-1D47-F148-94E7-F842A70CB95B}" destId="{9099A5C1-FE1D-CD48-9013-85F6562C0BFC}" srcOrd="0" destOrd="0" presId="urn:microsoft.com/office/officeart/2005/8/layout/cycle2"/>
    <dgm:cxn modelId="{B9318486-3892-9247-B4AC-465C0BDDCDF4}" type="presParOf" srcId="{AA70BD6A-D6D2-ED49-AA8D-A45458D929B3}" destId="{F43D6593-27CC-8E45-A289-89860C022854}" srcOrd="0" destOrd="0" presId="urn:microsoft.com/office/officeart/2005/8/layout/cycle2"/>
    <dgm:cxn modelId="{4D730AC1-9315-E74E-A1AA-C2F5EFD575D7}" type="presParOf" srcId="{AA70BD6A-D6D2-ED49-AA8D-A45458D929B3}" destId="{A84978B1-672E-324D-9480-AEC186041D2D}" srcOrd="1" destOrd="0" presId="urn:microsoft.com/office/officeart/2005/8/layout/cycle2"/>
    <dgm:cxn modelId="{2E4AD224-DCCF-C44B-9C95-AE294A3BE644}" type="presParOf" srcId="{A84978B1-672E-324D-9480-AEC186041D2D}" destId="{4B167DA6-902E-A440-9853-5D2405479BA3}" srcOrd="0" destOrd="0" presId="urn:microsoft.com/office/officeart/2005/8/layout/cycle2"/>
    <dgm:cxn modelId="{70342C74-3083-5B45-8021-C40C7C5B116F}" type="presParOf" srcId="{AA70BD6A-D6D2-ED49-AA8D-A45458D929B3}" destId="{CB0FA1CC-0C92-C740-B37A-35CEEA049323}" srcOrd="2" destOrd="0" presId="urn:microsoft.com/office/officeart/2005/8/layout/cycle2"/>
    <dgm:cxn modelId="{1DB29CAB-132F-0345-A50F-A5D83A24A5E8}" type="presParOf" srcId="{AA70BD6A-D6D2-ED49-AA8D-A45458D929B3}" destId="{33267D10-4621-0F4C-AC12-FAF25538B611}" srcOrd="3" destOrd="0" presId="urn:microsoft.com/office/officeart/2005/8/layout/cycle2"/>
    <dgm:cxn modelId="{A54DEDD2-B18E-4E45-BD09-0F1482360E47}" type="presParOf" srcId="{33267D10-4621-0F4C-AC12-FAF25538B611}" destId="{5FA3380E-CC4A-3449-AA98-30AF625D5C69}" srcOrd="0" destOrd="0" presId="urn:microsoft.com/office/officeart/2005/8/layout/cycle2"/>
    <dgm:cxn modelId="{647BE311-D641-BD4F-8621-B7CF393046C0}" type="presParOf" srcId="{AA70BD6A-D6D2-ED49-AA8D-A45458D929B3}" destId="{9099A5C1-FE1D-CD48-9013-85F6562C0BFC}" srcOrd="4" destOrd="0" presId="urn:microsoft.com/office/officeart/2005/8/layout/cycle2"/>
    <dgm:cxn modelId="{45E21B5F-899C-0747-8908-7159C4757E31}" type="presParOf" srcId="{AA70BD6A-D6D2-ED49-AA8D-A45458D929B3}" destId="{E9F3A4EF-8797-464A-8BE5-275BF426E169}" srcOrd="5" destOrd="0" presId="urn:microsoft.com/office/officeart/2005/8/layout/cycle2"/>
    <dgm:cxn modelId="{4799C488-4E3B-724A-969E-F6DB9EA6FAFD}" type="presParOf" srcId="{E9F3A4EF-8797-464A-8BE5-275BF426E169}" destId="{2B015C42-2425-B24C-96EA-2B585603D45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57FC46-0DD8-6645-B686-526E7A9FB7AE}" type="doc">
      <dgm:prSet loTypeId="urn:microsoft.com/office/officeart/2005/8/layout/chart3" loCatId="hierarchy" qsTypeId="urn:microsoft.com/office/officeart/2005/8/quickstyle/3D1" qsCatId="3D" csTypeId="urn:microsoft.com/office/officeart/2005/8/colors/colorful1" csCatId="colorful"/>
      <dgm:spPr/>
      <dgm:t>
        <a:bodyPr/>
        <a:lstStyle/>
        <a:p>
          <a:endParaRPr lang="zh-CN" altLang="en-US"/>
        </a:p>
      </dgm:t>
    </dgm:pt>
    <dgm:pt modelId="{14450F2A-9D85-784B-AFC8-32C91D608C1E}">
      <dgm:prSet/>
      <dgm:spPr/>
      <dgm:t>
        <a:bodyPr/>
        <a:lstStyle/>
        <a:p>
          <a:pPr rtl="0"/>
          <a:r>
            <a:rPr lang="zh-CN" altLang="en-US" dirty="0"/>
            <a:t>利率互换交易机制 </a:t>
          </a:r>
        </a:p>
      </dgm:t>
    </dgm:pt>
    <dgm:pt modelId="{B9701F6C-1A26-8F48-BAB8-E05582CF992D}" type="parTrans" cxnId="{7806AFA6-A5C1-6B48-B5C5-73AE8311D934}">
      <dgm:prSet/>
      <dgm:spPr/>
      <dgm:t>
        <a:bodyPr/>
        <a:lstStyle/>
        <a:p>
          <a:endParaRPr lang="zh-CN" altLang="en-US"/>
        </a:p>
      </dgm:t>
    </dgm:pt>
    <dgm:pt modelId="{EBFB2297-E645-7D43-AA35-2F19229F64F2}" type="sibTrans" cxnId="{7806AFA6-A5C1-6B48-B5C5-73AE8311D934}">
      <dgm:prSet/>
      <dgm:spPr/>
      <dgm:t>
        <a:bodyPr/>
        <a:lstStyle/>
        <a:p>
          <a:endParaRPr lang="zh-CN" altLang="en-US"/>
        </a:p>
      </dgm:t>
    </dgm:pt>
    <dgm:pt modelId="{3E33FED8-4C7E-4349-9F75-9B8D3F6D81FF}">
      <dgm:prSet/>
      <dgm:spPr/>
      <dgm:t>
        <a:bodyPr/>
        <a:lstStyle/>
        <a:p>
          <a:pPr rtl="0"/>
          <a:r>
            <a:rPr lang="zh-CN" altLang="en-US" b="1"/>
            <a:t>货币互换交易机制</a:t>
          </a:r>
          <a:endParaRPr lang="zh-CN" altLang="en-US"/>
        </a:p>
      </dgm:t>
    </dgm:pt>
    <dgm:pt modelId="{FE8921BE-A6E0-7645-9D97-055E767B864C}" type="parTrans" cxnId="{5288DE6F-36CE-A845-9F5A-DEA892943217}">
      <dgm:prSet/>
      <dgm:spPr/>
      <dgm:t>
        <a:bodyPr/>
        <a:lstStyle/>
        <a:p>
          <a:endParaRPr lang="zh-CN" altLang="en-US"/>
        </a:p>
      </dgm:t>
    </dgm:pt>
    <dgm:pt modelId="{45A6FE36-1DC2-3A4C-A07D-CF3B62E6AB25}" type="sibTrans" cxnId="{5288DE6F-36CE-A845-9F5A-DEA892943217}">
      <dgm:prSet/>
      <dgm:spPr/>
      <dgm:t>
        <a:bodyPr/>
        <a:lstStyle/>
        <a:p>
          <a:endParaRPr lang="zh-CN" altLang="en-US"/>
        </a:p>
      </dgm:t>
    </dgm:pt>
    <dgm:pt modelId="{3E69C543-57C4-DE4B-8864-B99CCC3FD83A}">
      <dgm:prSet/>
      <dgm:spPr/>
      <dgm:t>
        <a:bodyPr/>
        <a:lstStyle/>
        <a:p>
          <a:pPr rtl="0"/>
          <a:r>
            <a:rPr lang="zh-CN" altLang="en-US"/>
            <a:t>资产负债互换交易机制 </a:t>
          </a:r>
        </a:p>
      </dgm:t>
    </dgm:pt>
    <dgm:pt modelId="{7555BC79-1647-D545-A526-7823012F992E}" type="parTrans" cxnId="{41D79CA8-4FAA-AD4B-A220-F745B6AFF2CA}">
      <dgm:prSet/>
      <dgm:spPr/>
      <dgm:t>
        <a:bodyPr/>
        <a:lstStyle/>
        <a:p>
          <a:endParaRPr lang="zh-CN" altLang="en-US"/>
        </a:p>
      </dgm:t>
    </dgm:pt>
    <dgm:pt modelId="{CE209755-77F0-A144-9FE8-6B21B36F39F1}" type="sibTrans" cxnId="{41D79CA8-4FAA-AD4B-A220-F745B6AFF2CA}">
      <dgm:prSet/>
      <dgm:spPr/>
      <dgm:t>
        <a:bodyPr/>
        <a:lstStyle/>
        <a:p>
          <a:endParaRPr lang="zh-CN" altLang="en-US"/>
        </a:p>
      </dgm:t>
    </dgm:pt>
    <dgm:pt modelId="{D800FF34-D684-724C-8A17-A64557C881F8}" type="pres">
      <dgm:prSet presAssocID="{D457FC46-0DD8-6645-B686-526E7A9FB7AE}" presName="compositeShape" presStyleCnt="0">
        <dgm:presLayoutVars>
          <dgm:chMax val="7"/>
          <dgm:dir/>
          <dgm:resizeHandles val="exact"/>
        </dgm:presLayoutVars>
      </dgm:prSet>
      <dgm:spPr/>
    </dgm:pt>
    <dgm:pt modelId="{2A5DEF51-9D14-324E-AB97-E4A0565A5343}" type="pres">
      <dgm:prSet presAssocID="{D457FC46-0DD8-6645-B686-526E7A9FB7AE}" presName="wedge1" presStyleLbl="node1" presStyleIdx="0" presStyleCnt="3"/>
      <dgm:spPr/>
    </dgm:pt>
    <dgm:pt modelId="{6DF17A96-4EF6-7445-A89F-BECB5385C695}" type="pres">
      <dgm:prSet presAssocID="{D457FC46-0DD8-6645-B686-526E7A9FB7AE}" presName="wedge1Tx" presStyleLbl="node1" presStyleIdx="0" presStyleCnt="3">
        <dgm:presLayoutVars>
          <dgm:chMax val="0"/>
          <dgm:chPref val="0"/>
          <dgm:bulletEnabled val="1"/>
        </dgm:presLayoutVars>
      </dgm:prSet>
      <dgm:spPr/>
    </dgm:pt>
    <dgm:pt modelId="{DAF29327-188D-C94D-AC8D-DBD98AA7BFAB}" type="pres">
      <dgm:prSet presAssocID="{D457FC46-0DD8-6645-B686-526E7A9FB7AE}" presName="wedge2" presStyleLbl="node1" presStyleIdx="1" presStyleCnt="3"/>
      <dgm:spPr/>
    </dgm:pt>
    <dgm:pt modelId="{3C7771D1-8641-174B-A0AE-7A8BD59D9CFC}" type="pres">
      <dgm:prSet presAssocID="{D457FC46-0DD8-6645-B686-526E7A9FB7AE}" presName="wedge2Tx" presStyleLbl="node1" presStyleIdx="1" presStyleCnt="3">
        <dgm:presLayoutVars>
          <dgm:chMax val="0"/>
          <dgm:chPref val="0"/>
          <dgm:bulletEnabled val="1"/>
        </dgm:presLayoutVars>
      </dgm:prSet>
      <dgm:spPr/>
    </dgm:pt>
    <dgm:pt modelId="{8CFF3D12-026E-C448-A3DD-9E1BAE477F08}" type="pres">
      <dgm:prSet presAssocID="{D457FC46-0DD8-6645-B686-526E7A9FB7AE}" presName="wedge3" presStyleLbl="node1" presStyleIdx="2" presStyleCnt="3"/>
      <dgm:spPr/>
    </dgm:pt>
    <dgm:pt modelId="{CC349FE7-0536-E649-BA21-04D5CCFDB11B}" type="pres">
      <dgm:prSet presAssocID="{D457FC46-0DD8-6645-B686-526E7A9FB7AE}" presName="wedge3Tx" presStyleLbl="node1" presStyleIdx="2" presStyleCnt="3">
        <dgm:presLayoutVars>
          <dgm:chMax val="0"/>
          <dgm:chPref val="0"/>
          <dgm:bulletEnabled val="1"/>
        </dgm:presLayoutVars>
      </dgm:prSet>
      <dgm:spPr/>
    </dgm:pt>
  </dgm:ptLst>
  <dgm:cxnLst>
    <dgm:cxn modelId="{EF8BEF26-D22C-FD4C-954C-0B9B772E95A1}" type="presOf" srcId="{3E69C543-57C4-DE4B-8864-B99CCC3FD83A}" destId="{CC349FE7-0536-E649-BA21-04D5CCFDB11B}" srcOrd="1" destOrd="0" presId="urn:microsoft.com/office/officeart/2005/8/layout/chart3"/>
    <dgm:cxn modelId="{1BFD2BFA-D5A7-AC41-AC7B-FDC7F679A2AD}" type="presOf" srcId="{3E33FED8-4C7E-4349-9F75-9B8D3F6D81FF}" destId="{DAF29327-188D-C94D-AC8D-DBD98AA7BFAB}" srcOrd="0" destOrd="0" presId="urn:microsoft.com/office/officeart/2005/8/layout/chart3"/>
    <dgm:cxn modelId="{8C6CA731-6B36-2B4D-8B6F-76619F7B43E3}" type="presOf" srcId="{3E33FED8-4C7E-4349-9F75-9B8D3F6D81FF}" destId="{3C7771D1-8641-174B-A0AE-7A8BD59D9CFC}" srcOrd="1" destOrd="0" presId="urn:microsoft.com/office/officeart/2005/8/layout/chart3"/>
    <dgm:cxn modelId="{08C7B651-8BFF-1343-9577-FFC2FC97BC5C}" type="presOf" srcId="{14450F2A-9D85-784B-AFC8-32C91D608C1E}" destId="{6DF17A96-4EF6-7445-A89F-BECB5385C695}" srcOrd="1" destOrd="0" presId="urn:microsoft.com/office/officeart/2005/8/layout/chart3"/>
    <dgm:cxn modelId="{41D79CA8-4FAA-AD4B-A220-F745B6AFF2CA}" srcId="{D457FC46-0DD8-6645-B686-526E7A9FB7AE}" destId="{3E69C543-57C4-DE4B-8864-B99CCC3FD83A}" srcOrd="2" destOrd="0" parTransId="{7555BC79-1647-D545-A526-7823012F992E}" sibTransId="{CE209755-77F0-A144-9FE8-6B21B36F39F1}"/>
    <dgm:cxn modelId="{74FF4F06-6D68-6847-813F-E0B32147306C}" type="presOf" srcId="{3E69C543-57C4-DE4B-8864-B99CCC3FD83A}" destId="{8CFF3D12-026E-C448-A3DD-9E1BAE477F08}" srcOrd="0" destOrd="0" presId="urn:microsoft.com/office/officeart/2005/8/layout/chart3"/>
    <dgm:cxn modelId="{5288DE6F-36CE-A845-9F5A-DEA892943217}" srcId="{D457FC46-0DD8-6645-B686-526E7A9FB7AE}" destId="{3E33FED8-4C7E-4349-9F75-9B8D3F6D81FF}" srcOrd="1" destOrd="0" parTransId="{FE8921BE-A6E0-7645-9D97-055E767B864C}" sibTransId="{45A6FE36-1DC2-3A4C-A07D-CF3B62E6AB25}"/>
    <dgm:cxn modelId="{BF886462-2BC4-E842-89AB-B6E8D38DEF1A}" type="presOf" srcId="{D457FC46-0DD8-6645-B686-526E7A9FB7AE}" destId="{D800FF34-D684-724C-8A17-A64557C881F8}" srcOrd="0" destOrd="0" presId="urn:microsoft.com/office/officeart/2005/8/layout/chart3"/>
    <dgm:cxn modelId="{C8022AFF-555B-664C-A216-54E204A0C91A}" type="presOf" srcId="{14450F2A-9D85-784B-AFC8-32C91D608C1E}" destId="{2A5DEF51-9D14-324E-AB97-E4A0565A5343}" srcOrd="0" destOrd="0" presId="urn:microsoft.com/office/officeart/2005/8/layout/chart3"/>
    <dgm:cxn modelId="{7806AFA6-A5C1-6B48-B5C5-73AE8311D934}" srcId="{D457FC46-0DD8-6645-B686-526E7A9FB7AE}" destId="{14450F2A-9D85-784B-AFC8-32C91D608C1E}" srcOrd="0" destOrd="0" parTransId="{B9701F6C-1A26-8F48-BAB8-E05582CF992D}" sibTransId="{EBFB2297-E645-7D43-AA35-2F19229F64F2}"/>
    <dgm:cxn modelId="{85EB2F71-5CFC-3649-892B-0F1461A95779}" type="presParOf" srcId="{D800FF34-D684-724C-8A17-A64557C881F8}" destId="{2A5DEF51-9D14-324E-AB97-E4A0565A5343}" srcOrd="0" destOrd="0" presId="urn:microsoft.com/office/officeart/2005/8/layout/chart3"/>
    <dgm:cxn modelId="{69B5F137-5305-994D-B0D3-D544280ADA8B}" type="presParOf" srcId="{D800FF34-D684-724C-8A17-A64557C881F8}" destId="{6DF17A96-4EF6-7445-A89F-BECB5385C695}" srcOrd="1" destOrd="0" presId="urn:microsoft.com/office/officeart/2005/8/layout/chart3"/>
    <dgm:cxn modelId="{3D4968B2-92D0-AB41-AF1D-F5C52D8D5BCB}" type="presParOf" srcId="{D800FF34-D684-724C-8A17-A64557C881F8}" destId="{DAF29327-188D-C94D-AC8D-DBD98AA7BFAB}" srcOrd="2" destOrd="0" presId="urn:microsoft.com/office/officeart/2005/8/layout/chart3"/>
    <dgm:cxn modelId="{C7891264-D091-1B45-8890-F87522F09E0E}" type="presParOf" srcId="{D800FF34-D684-724C-8A17-A64557C881F8}" destId="{3C7771D1-8641-174B-A0AE-7A8BD59D9CFC}" srcOrd="3" destOrd="0" presId="urn:microsoft.com/office/officeart/2005/8/layout/chart3"/>
    <dgm:cxn modelId="{D0FFF43A-53A7-9644-81DC-E338C2410366}" type="presParOf" srcId="{D800FF34-D684-724C-8A17-A64557C881F8}" destId="{8CFF3D12-026E-C448-A3DD-9E1BAE477F08}" srcOrd="4" destOrd="0" presId="urn:microsoft.com/office/officeart/2005/8/layout/chart3"/>
    <dgm:cxn modelId="{942E4D12-5F06-E040-A896-3EDD1DC67880}" type="presParOf" srcId="{D800FF34-D684-724C-8A17-A64557C881F8}" destId="{CC349FE7-0536-E649-BA21-04D5CCFDB11B}"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C702D-BB76-6648-9342-1D4ED6BBA156}">
      <dsp:nvSpPr>
        <dsp:cNvPr id="0" name=""/>
        <dsp:cNvSpPr/>
      </dsp:nvSpPr>
      <dsp:spPr>
        <a:xfrm>
          <a:off x="1047324" y="191"/>
          <a:ext cx="2056941" cy="1234164"/>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b="1" kern="1200"/>
            <a:t>交易双方</a:t>
          </a:r>
          <a:endParaRPr lang="zh-CN" altLang="en-US" sz="3300" kern="1200"/>
        </a:p>
      </dsp:txBody>
      <dsp:txXfrm>
        <a:off x="1047324" y="191"/>
        <a:ext cx="2056941" cy="1234164"/>
      </dsp:txXfrm>
    </dsp:sp>
    <dsp:sp modelId="{4C92B312-6E15-7F4F-AD0C-E93DDA0384F8}">
      <dsp:nvSpPr>
        <dsp:cNvPr id="0" name=""/>
        <dsp:cNvSpPr/>
      </dsp:nvSpPr>
      <dsp:spPr>
        <a:xfrm>
          <a:off x="3309959" y="191"/>
          <a:ext cx="2056941" cy="1234164"/>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合约金额</a:t>
          </a:r>
        </a:p>
      </dsp:txBody>
      <dsp:txXfrm>
        <a:off x="3309959" y="191"/>
        <a:ext cx="2056941" cy="1234164"/>
      </dsp:txXfrm>
    </dsp:sp>
    <dsp:sp modelId="{D59A8D2B-E400-2F4C-93C7-6C0B1A51FA6C}">
      <dsp:nvSpPr>
        <dsp:cNvPr id="0" name=""/>
        <dsp:cNvSpPr/>
      </dsp:nvSpPr>
      <dsp:spPr>
        <a:xfrm>
          <a:off x="5572595" y="191"/>
          <a:ext cx="2056941" cy="1234164"/>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互换的货币</a:t>
          </a:r>
        </a:p>
      </dsp:txBody>
      <dsp:txXfrm>
        <a:off x="5572595" y="191"/>
        <a:ext cx="2056941" cy="1234164"/>
      </dsp:txXfrm>
    </dsp:sp>
    <dsp:sp modelId="{C8F1CFE2-529A-624B-A821-59953DCF8A7A}">
      <dsp:nvSpPr>
        <dsp:cNvPr id="0" name=""/>
        <dsp:cNvSpPr/>
      </dsp:nvSpPr>
      <dsp:spPr>
        <a:xfrm>
          <a:off x="1047324" y="1440050"/>
          <a:ext cx="2056941" cy="1234164"/>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互换的利率</a:t>
          </a:r>
        </a:p>
      </dsp:txBody>
      <dsp:txXfrm>
        <a:off x="1047324" y="1440050"/>
        <a:ext cx="2056941" cy="1234164"/>
      </dsp:txXfrm>
    </dsp:sp>
    <dsp:sp modelId="{EAD2D054-EBD7-354F-8406-A455559C497A}">
      <dsp:nvSpPr>
        <dsp:cNvPr id="0" name=""/>
        <dsp:cNvSpPr/>
      </dsp:nvSpPr>
      <dsp:spPr>
        <a:xfrm>
          <a:off x="3309959" y="1440050"/>
          <a:ext cx="2056941" cy="1234164"/>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合约到期日</a:t>
          </a:r>
        </a:p>
      </dsp:txBody>
      <dsp:txXfrm>
        <a:off x="3309959" y="1440050"/>
        <a:ext cx="2056941" cy="1234164"/>
      </dsp:txXfrm>
    </dsp:sp>
    <dsp:sp modelId="{D4012C91-8D61-9848-B228-EB9E3164A629}">
      <dsp:nvSpPr>
        <dsp:cNvPr id="0" name=""/>
        <dsp:cNvSpPr/>
      </dsp:nvSpPr>
      <dsp:spPr>
        <a:xfrm>
          <a:off x="5572595" y="1440050"/>
          <a:ext cx="2056941" cy="1234164"/>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互换价格</a:t>
          </a:r>
        </a:p>
      </dsp:txBody>
      <dsp:txXfrm>
        <a:off x="5572595" y="1440050"/>
        <a:ext cx="2056941" cy="1234164"/>
      </dsp:txXfrm>
    </dsp:sp>
    <dsp:sp modelId="{570ADB0D-7A11-CA48-9FB7-174D6D23326D}">
      <dsp:nvSpPr>
        <dsp:cNvPr id="0" name=""/>
        <dsp:cNvSpPr/>
      </dsp:nvSpPr>
      <dsp:spPr>
        <a:xfrm>
          <a:off x="1047324" y="2879909"/>
          <a:ext cx="2056941" cy="1234164"/>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权利义务</a:t>
          </a:r>
        </a:p>
      </dsp:txBody>
      <dsp:txXfrm>
        <a:off x="1047324" y="2879909"/>
        <a:ext cx="2056941" cy="1234164"/>
      </dsp:txXfrm>
    </dsp:sp>
    <dsp:sp modelId="{B8222DC7-69E1-6442-89BF-6D792E9E7D4B}">
      <dsp:nvSpPr>
        <dsp:cNvPr id="0" name=""/>
        <dsp:cNvSpPr/>
      </dsp:nvSpPr>
      <dsp:spPr>
        <a:xfrm>
          <a:off x="3309959" y="2879909"/>
          <a:ext cx="2056941" cy="1234164"/>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价差</a:t>
          </a:r>
        </a:p>
      </dsp:txBody>
      <dsp:txXfrm>
        <a:off x="3309959" y="2879909"/>
        <a:ext cx="2056941" cy="1234164"/>
      </dsp:txXfrm>
    </dsp:sp>
    <dsp:sp modelId="{84DB52F2-1F4D-EF4F-91BF-0BF9972C6EBA}">
      <dsp:nvSpPr>
        <dsp:cNvPr id="0" name=""/>
        <dsp:cNvSpPr/>
      </dsp:nvSpPr>
      <dsp:spPr>
        <a:xfrm>
          <a:off x="5572595" y="2879909"/>
          <a:ext cx="2056941" cy="1234164"/>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zh-CN" altLang="en-US" sz="3300" kern="1200"/>
            <a:t>其他费用 </a:t>
          </a:r>
        </a:p>
      </dsp:txBody>
      <dsp:txXfrm>
        <a:off x="5572595" y="2879909"/>
        <a:ext cx="2056941" cy="1234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C2406-6B7B-3840-AEF0-DE525386912A}">
      <dsp:nvSpPr>
        <dsp:cNvPr id="0" name=""/>
        <dsp:cNvSpPr/>
      </dsp:nvSpPr>
      <dsp:spPr>
        <a:xfrm>
          <a:off x="2699512" y="277712"/>
          <a:ext cx="3455983" cy="3455983"/>
        </a:xfrm>
        <a:prstGeom prst="pie">
          <a:avLst>
            <a:gd name="adj1" fmla="val 16200000"/>
            <a:gd name="adj2" fmla="val 18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互换经纪商</a:t>
          </a:r>
        </a:p>
      </dsp:txBody>
      <dsp:txXfrm>
        <a:off x="4578497" y="915424"/>
        <a:ext cx="1172565" cy="1151994"/>
      </dsp:txXfrm>
    </dsp:sp>
    <dsp:sp modelId="{F956908B-36AB-B548-89DF-57633D3D8073}">
      <dsp:nvSpPr>
        <dsp:cNvPr id="0" name=""/>
        <dsp:cNvSpPr/>
      </dsp:nvSpPr>
      <dsp:spPr>
        <a:xfrm>
          <a:off x="2521364" y="380569"/>
          <a:ext cx="3455983" cy="3455983"/>
        </a:xfrm>
        <a:prstGeom prst="pie">
          <a:avLst>
            <a:gd name="adj1" fmla="val 1800000"/>
            <a:gd name="adj2" fmla="val 9000000"/>
          </a:avLst>
        </a:prstGeom>
        <a:gradFill rotWithShape="0">
          <a:gsLst>
            <a:gs pos="0">
              <a:schemeClr val="accent5">
                <a:hueOff val="-8031992"/>
                <a:satOff val="1435"/>
                <a:lumOff val="-3137"/>
                <a:alphaOff val="0"/>
                <a:tint val="94000"/>
                <a:satMod val="103000"/>
                <a:lumMod val="102000"/>
              </a:schemeClr>
            </a:gs>
            <a:gs pos="50000">
              <a:schemeClr val="accent5">
                <a:hueOff val="-8031992"/>
                <a:satOff val="1435"/>
                <a:lumOff val="-3137"/>
                <a:alphaOff val="0"/>
                <a:shade val="100000"/>
                <a:satMod val="110000"/>
                <a:lumMod val="100000"/>
              </a:schemeClr>
            </a:gs>
            <a:gs pos="100000">
              <a:schemeClr val="accent5">
                <a:hueOff val="-8031992"/>
                <a:satOff val="1435"/>
                <a:lumOff val="-3137"/>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互换交易商</a:t>
          </a:r>
        </a:p>
      </dsp:txBody>
      <dsp:txXfrm>
        <a:off x="3467646" y="2561130"/>
        <a:ext cx="1563421" cy="1069709"/>
      </dsp:txXfrm>
    </dsp:sp>
    <dsp:sp modelId="{778A3386-1E3D-174B-A069-CF974AD0D090}">
      <dsp:nvSpPr>
        <dsp:cNvPr id="0" name=""/>
        <dsp:cNvSpPr/>
      </dsp:nvSpPr>
      <dsp:spPr>
        <a:xfrm>
          <a:off x="2521364" y="380569"/>
          <a:ext cx="3455983" cy="3455983"/>
        </a:xfrm>
        <a:prstGeom prst="pie">
          <a:avLst>
            <a:gd name="adj1" fmla="val 9000000"/>
            <a:gd name="adj2" fmla="val 16200000"/>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zh-CN" altLang="en-US" sz="2800" kern="1200"/>
            <a:t>直接用户 </a:t>
          </a:r>
        </a:p>
      </dsp:txBody>
      <dsp:txXfrm>
        <a:off x="2891648" y="1059423"/>
        <a:ext cx="1172565" cy="1151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D6593-27CC-8E45-A289-89860C022854}">
      <dsp:nvSpPr>
        <dsp:cNvPr id="0" name=""/>
        <dsp:cNvSpPr/>
      </dsp:nvSpPr>
      <dsp:spPr>
        <a:xfrm>
          <a:off x="3336439" y="306"/>
          <a:ext cx="2003982" cy="2003982"/>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zh-CN" altLang="en-US" sz="1800" kern="1200"/>
            <a:t>降低筹资成本、提高资产收益</a:t>
          </a:r>
        </a:p>
      </dsp:txBody>
      <dsp:txXfrm>
        <a:off x="3629915" y="293782"/>
        <a:ext cx="1417030" cy="1417030"/>
      </dsp:txXfrm>
    </dsp:sp>
    <dsp:sp modelId="{A84978B1-672E-324D-9480-AEC186041D2D}">
      <dsp:nvSpPr>
        <dsp:cNvPr id="0" name=""/>
        <dsp:cNvSpPr/>
      </dsp:nvSpPr>
      <dsp:spPr>
        <a:xfrm rot="3600000">
          <a:off x="4816779" y="1954631"/>
          <a:ext cx="533449" cy="676343"/>
        </a:xfrm>
        <a:prstGeom prst="rightArrow">
          <a:avLst>
            <a:gd name="adj1" fmla="val 60000"/>
            <a:gd name="adj2" fmla="val 5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856788" y="2020603"/>
        <a:ext cx="373414" cy="405805"/>
      </dsp:txXfrm>
    </dsp:sp>
    <dsp:sp modelId="{CB0FA1CC-0C92-C740-B37A-35CEEA049323}">
      <dsp:nvSpPr>
        <dsp:cNvPr id="0" name=""/>
        <dsp:cNvSpPr/>
      </dsp:nvSpPr>
      <dsp:spPr>
        <a:xfrm>
          <a:off x="4841684" y="2607467"/>
          <a:ext cx="2003982" cy="2003982"/>
        </a:xfrm>
        <a:prstGeom prst="ellips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zh-CN" altLang="en-US" sz="1800" kern="1200"/>
            <a:t>优化资产负债结构、转移和防范利率风险和外汇风险</a:t>
          </a:r>
        </a:p>
      </dsp:txBody>
      <dsp:txXfrm>
        <a:off x="5135160" y="2900943"/>
        <a:ext cx="1417030" cy="1417030"/>
      </dsp:txXfrm>
    </dsp:sp>
    <dsp:sp modelId="{33267D10-4621-0F4C-AC12-FAF25538B611}">
      <dsp:nvSpPr>
        <dsp:cNvPr id="0" name=""/>
        <dsp:cNvSpPr/>
      </dsp:nvSpPr>
      <dsp:spPr>
        <a:xfrm rot="10800000">
          <a:off x="4086803" y="3271286"/>
          <a:ext cx="533449" cy="676343"/>
        </a:xfrm>
        <a:prstGeom prst="rightArrow">
          <a:avLst>
            <a:gd name="adj1" fmla="val 60000"/>
            <a:gd name="adj2" fmla="val 5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4246838" y="3406555"/>
        <a:ext cx="373414" cy="405805"/>
      </dsp:txXfrm>
    </dsp:sp>
    <dsp:sp modelId="{9099A5C1-FE1D-CD48-9013-85F6562C0BFC}">
      <dsp:nvSpPr>
        <dsp:cNvPr id="0" name=""/>
        <dsp:cNvSpPr/>
      </dsp:nvSpPr>
      <dsp:spPr>
        <a:xfrm>
          <a:off x="1831194" y="2607467"/>
          <a:ext cx="2003982" cy="2003982"/>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zh-CN" altLang="en-US" sz="1800" kern="1200"/>
            <a:t>空间填充</a:t>
          </a:r>
        </a:p>
      </dsp:txBody>
      <dsp:txXfrm>
        <a:off x="2124670" y="2900943"/>
        <a:ext cx="1417030" cy="1417030"/>
      </dsp:txXfrm>
    </dsp:sp>
    <dsp:sp modelId="{E9F3A4EF-8797-464A-8BE5-275BF426E169}">
      <dsp:nvSpPr>
        <dsp:cNvPr id="0" name=""/>
        <dsp:cNvSpPr/>
      </dsp:nvSpPr>
      <dsp:spPr>
        <a:xfrm rot="18000000">
          <a:off x="3311534" y="1980780"/>
          <a:ext cx="533449" cy="676343"/>
        </a:xfrm>
        <a:prstGeom prst="rightArrow">
          <a:avLst>
            <a:gd name="adj1" fmla="val 60000"/>
            <a:gd name="adj2" fmla="val 5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351543" y="2185346"/>
        <a:ext cx="373414" cy="4058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DEF51-9D14-324E-AB97-E4A0565A5343}">
      <dsp:nvSpPr>
        <dsp:cNvPr id="0" name=""/>
        <dsp:cNvSpPr/>
      </dsp:nvSpPr>
      <dsp:spPr>
        <a:xfrm>
          <a:off x="2699512" y="277712"/>
          <a:ext cx="3455983" cy="3455983"/>
        </a:xfrm>
        <a:prstGeom prst="pie">
          <a:avLst>
            <a:gd name="adj1" fmla="val 16200000"/>
            <a:gd name="adj2" fmla="val 18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kern="1200" dirty="0"/>
            <a:t>利率互换交易机制 </a:t>
          </a:r>
        </a:p>
      </dsp:txBody>
      <dsp:txXfrm>
        <a:off x="4578497" y="915424"/>
        <a:ext cx="1172565" cy="1151994"/>
      </dsp:txXfrm>
    </dsp:sp>
    <dsp:sp modelId="{DAF29327-188D-C94D-AC8D-DBD98AA7BFAB}">
      <dsp:nvSpPr>
        <dsp:cNvPr id="0" name=""/>
        <dsp:cNvSpPr/>
      </dsp:nvSpPr>
      <dsp:spPr>
        <a:xfrm>
          <a:off x="2521364" y="380569"/>
          <a:ext cx="3455983" cy="3455983"/>
        </a:xfrm>
        <a:prstGeom prst="pie">
          <a:avLst>
            <a:gd name="adj1" fmla="val 1800000"/>
            <a:gd name="adj2" fmla="val 90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b="1" kern="1200"/>
            <a:t>货币互换交易机制</a:t>
          </a:r>
          <a:endParaRPr lang="zh-CN" altLang="en-US" sz="2100" kern="1200"/>
        </a:p>
      </dsp:txBody>
      <dsp:txXfrm>
        <a:off x="3467646" y="2561130"/>
        <a:ext cx="1563421" cy="1069709"/>
      </dsp:txXfrm>
    </dsp:sp>
    <dsp:sp modelId="{8CFF3D12-026E-C448-A3DD-9E1BAE477F08}">
      <dsp:nvSpPr>
        <dsp:cNvPr id="0" name=""/>
        <dsp:cNvSpPr/>
      </dsp:nvSpPr>
      <dsp:spPr>
        <a:xfrm>
          <a:off x="2521364" y="380569"/>
          <a:ext cx="3455983" cy="3455983"/>
        </a:xfrm>
        <a:prstGeom prst="pie">
          <a:avLst>
            <a:gd name="adj1" fmla="val 9000000"/>
            <a:gd name="adj2" fmla="val 162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zh-CN" altLang="en-US" sz="2100" kern="1200"/>
            <a:t>资产负债互换交易机制 </a:t>
          </a:r>
        </a:p>
      </dsp:txBody>
      <dsp:txXfrm>
        <a:off x="2891648" y="1059423"/>
        <a:ext cx="1172565" cy="11519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5A12A-AB4D-4A69-8379-BF51E3F661D1}"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0F560-09A0-42E5-8A23-590C0C4302F8}" type="slidenum">
              <a:rPr lang="zh-CN" altLang="en-US" smtClean="0"/>
              <a:t>‹#›</a:t>
            </a:fld>
            <a:endParaRPr lang="zh-CN" altLang="en-US"/>
          </a:p>
        </p:txBody>
      </p:sp>
    </p:spTree>
    <p:extLst>
      <p:ext uri="{BB962C8B-B14F-4D97-AF65-F5344CB8AC3E}">
        <p14:creationId xmlns:p14="http://schemas.microsoft.com/office/powerpoint/2010/main" val="3411968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EE732C3F-53C7-47A1-802A-FE2CADF8FE91}" type="datetime1">
              <a:rPr lang="en-US" altLang="zh-CN" smtClean="0"/>
              <a:t>3/6/2019</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r>
              <a:rPr lang="zh-CN" altLang="en-US"/>
              <a:t>第十二章　互换及其交易机制</a:t>
            </a:r>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2085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90C902-5172-4DAA-893A-84F5A0CF6441}"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2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4A148B-A055-470B-9A59-325AF169A539}"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522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6422B2-CBFD-45B9-BB43-B3F03C743C25}"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8772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F1EE35-9ED9-43E8-A41C-FF51FC74F81B}"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3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2C792C7-7D51-4703-8ED5-413E5FB11CC4}"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第十二章　互换及其交易机制</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060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6F9B5B3-E152-480B-861D-95F9F6948B06}"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第十二章　互换及其交易机制</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14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9E4892-3E99-48A9-8586-69FD65C00974}" type="datetime1">
              <a:rPr lang="en-US" altLang="zh-CN" smtClean="0"/>
              <a:t>3/6/2019</a:t>
            </a:fld>
            <a:endParaRPr lang="en-US" dirty="0"/>
          </a:p>
        </p:txBody>
      </p:sp>
      <p:sp>
        <p:nvSpPr>
          <p:cNvPr id="5" name="Footer Placeholder 4"/>
          <p:cNvSpPr>
            <a:spLocks noGrp="1"/>
          </p:cNvSpPr>
          <p:nvPr>
            <p:ph type="ftr" sz="quarter" idx="11"/>
          </p:nvPr>
        </p:nvSpPr>
        <p:spPr/>
        <p:txBody>
          <a:bodyPr/>
          <a:lstStyle/>
          <a:p>
            <a:r>
              <a:rPr lang="zh-CN" altLang="en-US"/>
              <a:t>第十二章　互换及其交易机制</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243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ADE89431-0319-4F36-B904-29123700AADF}" type="datetime1">
              <a:rPr lang="en-US" altLang="zh-CN" smtClean="0"/>
              <a:t>3/6/2019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r>
              <a:rPr lang="zh-CN" altLang="en-US"/>
              <a:t>第十二章　互换及其交易机制</a:t>
            </a:r>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22839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208722" y="2246777"/>
            <a:ext cx="8676861" cy="4114266"/>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5367881" y="6453023"/>
            <a:ext cx="2057400" cy="365125"/>
          </a:xfrm>
        </p:spPr>
        <p:txBody>
          <a:bodyPr/>
          <a:lstStyle/>
          <a:p>
            <a:fld id="{19738A06-3CF1-4EE7-BB5A-1CB7C809789D}" type="datetime1">
              <a:rPr lang="en-US" altLang="zh-CN" smtClean="0"/>
              <a:t>3/6/2019</a:t>
            </a:fld>
            <a:endParaRPr lang="en-US" dirty="0"/>
          </a:p>
        </p:txBody>
      </p:sp>
      <p:sp>
        <p:nvSpPr>
          <p:cNvPr id="5" name="Footer Placeholder 4"/>
          <p:cNvSpPr>
            <a:spLocks noGrp="1"/>
          </p:cNvSpPr>
          <p:nvPr>
            <p:ph type="ftr" sz="quarter" idx="11"/>
          </p:nvPr>
        </p:nvSpPr>
        <p:spPr>
          <a:xfrm>
            <a:off x="533400" y="6453024"/>
            <a:ext cx="4834673" cy="365125"/>
          </a:xfrm>
        </p:spPr>
        <p:txBody>
          <a:bodyPr/>
          <a:lstStyle/>
          <a:p>
            <a:r>
              <a:rPr lang="zh-CN" altLang="en-US"/>
              <a:t>第十二章　互换及其交易机制</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69946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65810" y="5936188"/>
            <a:ext cx="2057400" cy="365125"/>
          </a:xfrm>
        </p:spPr>
        <p:txBody>
          <a:bodyPr/>
          <a:lstStyle/>
          <a:p>
            <a:fld id="{2CEF04F9-4C9C-4ACA-AD30-A89664A6C12C}" type="datetime1">
              <a:rPr lang="en-US" altLang="zh-CN" smtClean="0"/>
              <a:t>3/6/2019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r>
              <a:rPr lang="zh-CN" altLang="en-US"/>
              <a:t>第十二章　互换及其交易机制</a:t>
            </a:r>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10772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0132CDE-E63F-4BA0-88FE-58241B3B2762}"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13048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31638" y="3030009"/>
            <a:ext cx="336704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061129" y="3030009"/>
            <a:ext cx="3367044"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A0D22A4-1374-463E-90A4-96430F32FFB2}" type="datetime1">
              <a:rPr lang="en-US" altLang="zh-CN" smtClean="0"/>
              <a:t>3/6/2019</a:t>
            </a:fld>
            <a:endParaRPr lang="en-US" dirty="0"/>
          </a:p>
        </p:txBody>
      </p:sp>
      <p:sp>
        <p:nvSpPr>
          <p:cNvPr id="8" name="Footer Placeholder 7"/>
          <p:cNvSpPr>
            <a:spLocks noGrp="1"/>
          </p:cNvSpPr>
          <p:nvPr>
            <p:ph type="ftr" sz="quarter" idx="11"/>
          </p:nvPr>
        </p:nvSpPr>
        <p:spPr/>
        <p:txBody>
          <a:bodyPr/>
          <a:lstStyle/>
          <a:p>
            <a:r>
              <a:rPr lang="zh-CN" altLang="en-US"/>
              <a:t>第十二章　互换及其交易机制</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AE821B-1D09-4EAF-9638-75E850BA07F7}" type="datetime1">
              <a:rPr lang="en-US" altLang="zh-CN" smtClean="0"/>
              <a:t>3/6/2019</a:t>
            </a:fld>
            <a:endParaRPr lang="en-US" dirty="0"/>
          </a:p>
        </p:txBody>
      </p:sp>
      <p:sp>
        <p:nvSpPr>
          <p:cNvPr id="4" name="Footer Placeholder 3"/>
          <p:cNvSpPr>
            <a:spLocks noGrp="1"/>
          </p:cNvSpPr>
          <p:nvPr>
            <p:ph type="ftr" sz="quarter" idx="11"/>
          </p:nvPr>
        </p:nvSpPr>
        <p:spPr/>
        <p:txBody>
          <a:bodyPr/>
          <a:lstStyle/>
          <a:p>
            <a:r>
              <a:rPr lang="zh-CN" altLang="en-US"/>
              <a:t>第十二章　互换及其交易机制</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041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D2CD454-A9D1-494A-8D19-0E0477411933}" type="datetime1">
              <a:rPr lang="en-US" altLang="zh-CN" smtClean="0"/>
              <a:t>3/6/2019</a:t>
            </a:fld>
            <a:endParaRPr lang="en-US" dirty="0"/>
          </a:p>
        </p:txBody>
      </p:sp>
      <p:sp>
        <p:nvSpPr>
          <p:cNvPr id="3" name="Footer Placeholder 2"/>
          <p:cNvSpPr>
            <a:spLocks noGrp="1"/>
          </p:cNvSpPr>
          <p:nvPr>
            <p:ph type="ftr" sz="quarter" idx="11"/>
          </p:nvPr>
        </p:nvSpPr>
        <p:spPr/>
        <p:txBody>
          <a:bodyPr/>
          <a:lstStyle/>
          <a:p>
            <a:r>
              <a:rPr lang="zh-CN" altLang="en-US"/>
              <a:t>第十二章　互换及其交易机制</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00909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69FAC23-74F9-419F-B160-81AB1FC1D6EF}"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36382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B59F2C2-DA77-4D21-93E8-1C233E07A97F}" type="datetime1">
              <a:rPr lang="en-US" altLang="zh-CN" smtClean="0"/>
              <a:t>3/6/2019</a:t>
            </a:fld>
            <a:endParaRPr lang="en-US" dirty="0"/>
          </a:p>
        </p:txBody>
      </p:sp>
      <p:sp>
        <p:nvSpPr>
          <p:cNvPr id="6" name="Footer Placeholder 5"/>
          <p:cNvSpPr>
            <a:spLocks noGrp="1"/>
          </p:cNvSpPr>
          <p:nvPr>
            <p:ph type="ftr" sz="quarter" idx="11"/>
          </p:nvPr>
        </p:nvSpPr>
        <p:spPr/>
        <p:txBody>
          <a:bodyPr/>
          <a:lstStyle/>
          <a:p>
            <a:r>
              <a:rPr lang="zh-CN" altLang="en-US"/>
              <a:t>第十二章　互换及其交易机制</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768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4292CB-C16B-4559-9285-D95E480A8E2E}" type="datetime1">
              <a:rPr lang="en-US" altLang="zh-CN" smtClean="0"/>
              <a:t>3/6/2019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zh-CN" altLang="en-US"/>
              <a:t>第十二章　互换及其交易机制</a:t>
            </a:r>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54343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 id="2147484010"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10.emf"/></Relationships>
</file>

<file path=ppt/slides/_rels/slide5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7.wmf"/><Relationship Id="rId4"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sz="3200" b="1" dirty="0"/>
              <a:t>第十</a:t>
            </a:r>
            <a:r>
              <a:rPr lang="zh-CN" altLang="en-US" sz="3200" b="1" dirty="0"/>
              <a:t>二</a:t>
            </a:r>
            <a:r>
              <a:rPr lang="zh-CN" altLang="zh-CN" sz="3200" b="1" dirty="0"/>
              <a:t>章　互换及其交易机制</a:t>
            </a:r>
          </a:p>
        </p:txBody>
      </p:sp>
      <p:sp>
        <p:nvSpPr>
          <p:cNvPr id="3" name="副标题 2"/>
          <p:cNvSpPr>
            <a:spLocks noGrp="1"/>
          </p:cNvSpPr>
          <p:nvPr>
            <p:ph type="subTitle" idx="1"/>
          </p:nvPr>
        </p:nvSpPr>
        <p:spPr/>
        <p:txBody>
          <a:bodyPr/>
          <a:lstStyle/>
          <a:p>
            <a:endParaRPr kumimoji="1" lang="zh-CN" altLang="en-US"/>
          </a:p>
        </p:txBody>
      </p:sp>
      <p:sp>
        <p:nvSpPr>
          <p:cNvPr id="4" name="日期占位符 3"/>
          <p:cNvSpPr>
            <a:spLocks noGrp="1"/>
          </p:cNvSpPr>
          <p:nvPr>
            <p:ph type="dt" sz="half" idx="10"/>
          </p:nvPr>
        </p:nvSpPr>
        <p:spPr/>
        <p:txBody>
          <a:bodyPr/>
          <a:lstStyle/>
          <a:p>
            <a:fld id="{87A376E8-44F7-4828-9148-C668D61718C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145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互换的起源</a:t>
            </a:r>
            <a:r>
              <a:rPr lang="en-US" altLang="zh-CN" dirty="0"/>
              <a:t>——</a:t>
            </a:r>
            <a:r>
              <a:rPr lang="zh-CN" altLang="zh-CN" dirty="0"/>
              <a:t>背对背贷款</a:t>
            </a:r>
            <a:endParaRPr kumimoji="1" lang="zh-CN" altLang="en-US" dirty="0"/>
          </a:p>
        </p:txBody>
      </p:sp>
      <p:sp>
        <p:nvSpPr>
          <p:cNvPr id="3" name="内容占位符 2"/>
          <p:cNvSpPr>
            <a:spLocks noGrp="1"/>
          </p:cNvSpPr>
          <p:nvPr>
            <p:ph idx="1"/>
          </p:nvPr>
        </p:nvSpPr>
        <p:spPr>
          <a:xfrm>
            <a:off x="208722" y="2246777"/>
            <a:ext cx="3011555" cy="4114266"/>
          </a:xfrm>
        </p:spPr>
        <p:txBody>
          <a:bodyPr/>
          <a:lstStyle/>
          <a:p>
            <a:r>
              <a:rPr lang="zh-CN" altLang="zh-CN" dirty="0"/>
              <a:t>背对背贷款（</a:t>
            </a:r>
            <a:r>
              <a:rPr lang="en-US" altLang="zh-CN" dirty="0"/>
              <a:t>Back-to-Back Loan</a:t>
            </a:r>
            <a:r>
              <a:rPr lang="zh-CN" altLang="zh-CN" dirty="0"/>
              <a:t>），是指位于不同国家的两个公司之间所直接进行的相互贷款。与平行贷款一样，背对背贷款也是同时发放两笔贷款。 </a:t>
            </a:r>
            <a:endParaRPr kumimoji="1" lang="zh-CN" altLang="en-US" dirty="0"/>
          </a:p>
        </p:txBody>
      </p:sp>
      <p:sp>
        <p:nvSpPr>
          <p:cNvPr id="4" name="Rectangle 2"/>
          <p:cNvSpPr>
            <a:spLocks noChangeArrowheads="1"/>
          </p:cNvSpPr>
          <p:nvPr/>
        </p:nvSpPr>
        <p:spPr bwMode="auto">
          <a:xfrm>
            <a:off x="3369365" y="2316351"/>
            <a:ext cx="104383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939" y="2362070"/>
            <a:ext cx="5507025" cy="3229684"/>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fld id="{D34DCC87-CC48-4E66-A5EF-E6047AE51AF7}"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10</a:t>
            </a:fld>
            <a:endParaRPr lang="en-US" dirty="0"/>
          </a:p>
        </p:txBody>
      </p:sp>
    </p:spTree>
    <p:extLst>
      <p:ext uri="{BB962C8B-B14F-4D97-AF65-F5344CB8AC3E}">
        <p14:creationId xmlns:p14="http://schemas.microsoft.com/office/powerpoint/2010/main" val="213739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背对背贷款</a:t>
            </a:r>
            <a:r>
              <a:rPr lang="en-US" altLang="zh-CN" dirty="0"/>
              <a:t>(cont.)</a:t>
            </a:r>
            <a:endParaRPr kumimoji="1" lang="zh-CN" altLang="en-US" dirty="0"/>
          </a:p>
        </p:txBody>
      </p:sp>
      <p:sp>
        <p:nvSpPr>
          <p:cNvPr id="3" name="内容占位符 2"/>
          <p:cNvSpPr>
            <a:spLocks noGrp="1"/>
          </p:cNvSpPr>
          <p:nvPr>
            <p:ph idx="1"/>
          </p:nvPr>
        </p:nvSpPr>
        <p:spPr/>
        <p:txBody>
          <a:bodyPr/>
          <a:lstStyle/>
          <a:p>
            <a:r>
              <a:rPr lang="zh-CN" altLang="zh-CN" dirty="0"/>
              <a:t>在背对背贷款中，两笔贷款只订立一个合约，且在合约中明确规定：若其中一方违约而使对方遭受损失，则对方可从其贷款中抵消这一损失，以作为补偿。</a:t>
            </a:r>
            <a:endParaRPr lang="en-US" altLang="zh-CN" dirty="0"/>
          </a:p>
          <a:p>
            <a:r>
              <a:rPr lang="zh-CN" altLang="zh-CN" dirty="0"/>
              <a:t>与平行贷款相比，背对背贷款可使当事双方免受或少受违约风险所可能造成的损失。</a:t>
            </a:r>
            <a:endParaRPr lang="en-US" altLang="zh-CN" dirty="0"/>
          </a:p>
          <a:p>
            <a:r>
              <a:rPr lang="zh-CN" altLang="zh-CN" dirty="0"/>
              <a:t>背对背贷款涉及跨国借贷，这就存在外汇管制的问题。因此，背对背贷款只是在</a:t>
            </a:r>
            <a:r>
              <a:rPr lang="en-US" altLang="zh-CN" dirty="0"/>
              <a:t>1979</a:t>
            </a:r>
            <a:r>
              <a:rPr lang="zh-CN" altLang="zh-CN" dirty="0"/>
              <a:t>年英国取消外汇管制后才作为一种金融创新工具出现。</a:t>
            </a:r>
            <a:endParaRPr kumimoji="1" lang="zh-CN" altLang="en-US" dirty="0"/>
          </a:p>
        </p:txBody>
      </p:sp>
      <p:sp>
        <p:nvSpPr>
          <p:cNvPr id="4" name="日期占位符 3"/>
          <p:cNvSpPr>
            <a:spLocks noGrp="1"/>
          </p:cNvSpPr>
          <p:nvPr>
            <p:ph type="dt" sz="half" idx="10"/>
          </p:nvPr>
        </p:nvSpPr>
        <p:spPr/>
        <p:txBody>
          <a:bodyPr/>
          <a:lstStyle/>
          <a:p>
            <a:fld id="{7FC40851-F887-47AA-8CEB-9D0345B7067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11</a:t>
            </a:fld>
            <a:endParaRPr lang="en-US" dirty="0"/>
          </a:p>
        </p:txBody>
      </p:sp>
    </p:spTree>
    <p:extLst>
      <p:ext uri="{BB962C8B-B14F-4D97-AF65-F5344CB8AC3E}">
        <p14:creationId xmlns:p14="http://schemas.microsoft.com/office/powerpoint/2010/main" val="69694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背对背贷款与货币互换</a:t>
            </a:r>
            <a:endParaRPr kumimoji="1" lang="zh-CN" altLang="en-US" dirty="0"/>
          </a:p>
        </p:txBody>
      </p:sp>
      <p:sp>
        <p:nvSpPr>
          <p:cNvPr id="3" name="内容占位符 2"/>
          <p:cNvSpPr>
            <a:spLocks noGrp="1"/>
          </p:cNvSpPr>
          <p:nvPr>
            <p:ph idx="1"/>
          </p:nvPr>
        </p:nvSpPr>
        <p:spPr/>
        <p:txBody>
          <a:bodyPr>
            <a:normAutofit fontScale="92500"/>
          </a:bodyPr>
          <a:lstStyle/>
          <a:p>
            <a:r>
              <a:rPr lang="zh-CN" altLang="zh-CN" dirty="0"/>
              <a:t>就经济方面而言，背对背贷款与后面所要介绍的货币互换基本一致。但就法律方面而言，两者却有着很大的不同。</a:t>
            </a:r>
            <a:endParaRPr lang="en-US" altLang="zh-CN" dirty="0"/>
          </a:p>
          <a:p>
            <a:r>
              <a:rPr lang="zh-CN" altLang="zh-CN" dirty="0"/>
              <a:t>背对背贷款是一种借贷行为，当事双方互为债权人和债务人。所以，人们通过背对背贷款将发生新的资产或负债。</a:t>
            </a:r>
            <a:endParaRPr lang="en-US" altLang="zh-CN" dirty="0"/>
          </a:p>
          <a:p>
            <a:r>
              <a:rPr lang="zh-CN" altLang="zh-CN" dirty="0"/>
              <a:t>货币互换，只是改变了用以表示资产或负债的货币种类，而无需对资产或负债做出相应的调整。</a:t>
            </a:r>
            <a:endParaRPr lang="en-US" altLang="zh-CN" dirty="0"/>
          </a:p>
          <a:p>
            <a:r>
              <a:rPr lang="zh-CN" altLang="zh-CN" dirty="0"/>
              <a:t>背对背贷款是一种表内业务，而货币互换则是一种表外业务。对于银行来说，背对背贷款是其资产业务，需要为此满足资本充足率的要求；而货币互换作为表外业务，没有资本充足率的约束。</a:t>
            </a:r>
          </a:p>
          <a:p>
            <a:endParaRPr kumimoji="1" lang="zh-CN" altLang="en-US" dirty="0"/>
          </a:p>
        </p:txBody>
      </p:sp>
      <p:sp>
        <p:nvSpPr>
          <p:cNvPr id="4" name="日期占位符 3"/>
          <p:cNvSpPr>
            <a:spLocks noGrp="1"/>
          </p:cNvSpPr>
          <p:nvPr>
            <p:ph type="dt" sz="half" idx="10"/>
          </p:nvPr>
        </p:nvSpPr>
        <p:spPr/>
        <p:txBody>
          <a:bodyPr/>
          <a:lstStyle/>
          <a:p>
            <a:fld id="{62C4A29C-43A4-40A5-B7D3-4F16DABEC89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12</a:t>
            </a:fld>
            <a:endParaRPr lang="en-US" dirty="0"/>
          </a:p>
        </p:txBody>
      </p:sp>
    </p:spTree>
    <p:extLst>
      <p:ext uri="{BB962C8B-B14F-4D97-AF65-F5344CB8AC3E}">
        <p14:creationId xmlns:p14="http://schemas.microsoft.com/office/powerpoint/2010/main" val="126520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互换的产生</a:t>
            </a:r>
            <a:endParaRPr kumimoji="1" lang="zh-CN" altLang="en-US" dirty="0"/>
          </a:p>
        </p:txBody>
      </p:sp>
      <p:sp>
        <p:nvSpPr>
          <p:cNvPr id="3" name="内容占位符 2"/>
          <p:cNvSpPr>
            <a:spLocks noGrp="1"/>
          </p:cNvSpPr>
          <p:nvPr>
            <p:ph idx="1"/>
          </p:nvPr>
        </p:nvSpPr>
        <p:spPr/>
        <p:txBody>
          <a:bodyPr/>
          <a:lstStyle/>
          <a:p>
            <a:r>
              <a:rPr lang="zh-CN" altLang="zh-CN" dirty="0"/>
              <a:t>互换业务的前身是</a:t>
            </a:r>
            <a:r>
              <a:rPr lang="en-US" altLang="zh-CN" dirty="0"/>
              <a:t>20</a:t>
            </a:r>
            <a:r>
              <a:rPr lang="zh-CN" altLang="zh-CN" dirty="0"/>
              <a:t>世纪</a:t>
            </a:r>
            <a:r>
              <a:rPr lang="en-US" altLang="zh-CN" dirty="0"/>
              <a:t>70</a:t>
            </a:r>
            <a:r>
              <a:rPr lang="zh-CN" altLang="zh-CN" dirty="0"/>
              <a:t>年代的平行贷款和背对背贷款。但一般认为，作为一种新金融业务的互换业务，则是产生于</a:t>
            </a:r>
            <a:r>
              <a:rPr lang="en-US" altLang="zh-CN" dirty="0"/>
              <a:t>80</a:t>
            </a:r>
            <a:r>
              <a:rPr lang="zh-CN" altLang="zh-CN" dirty="0"/>
              <a:t>年代初的货币互换和利率互换。</a:t>
            </a:r>
          </a:p>
          <a:p>
            <a:r>
              <a:rPr lang="zh-CN" altLang="zh-CN" dirty="0"/>
              <a:t>世界上第一笔互换业务，是世界银行与国际商业机器公司（</a:t>
            </a:r>
            <a:r>
              <a:rPr lang="en-US" altLang="zh-CN" dirty="0"/>
              <a:t>International Business Machines Corp., IBM</a:t>
            </a:r>
            <a:r>
              <a:rPr lang="zh-CN" altLang="zh-CN" dirty="0"/>
              <a:t>）于</a:t>
            </a:r>
            <a:r>
              <a:rPr lang="en-US" altLang="zh-CN" dirty="0"/>
              <a:t>1981</a:t>
            </a:r>
            <a:r>
              <a:rPr lang="zh-CN" altLang="zh-CN" dirty="0"/>
              <a:t>年</a:t>
            </a:r>
            <a:r>
              <a:rPr lang="en-US" altLang="zh-CN" dirty="0"/>
              <a:t>8</a:t>
            </a:r>
            <a:r>
              <a:rPr lang="zh-CN" altLang="zh-CN" dirty="0"/>
              <a:t>月所进行的货币互换。</a:t>
            </a:r>
            <a:endParaRPr lang="en-US" altLang="zh-CN" dirty="0"/>
          </a:p>
          <a:p>
            <a:r>
              <a:rPr lang="zh-CN" altLang="zh-CN" dirty="0"/>
              <a:t>第一笔利率互换业务是德意志银行（</a:t>
            </a:r>
            <a:r>
              <a:rPr lang="en-US" altLang="zh-CN" dirty="0"/>
              <a:t>Deutsche Bank</a:t>
            </a:r>
            <a:r>
              <a:rPr lang="zh-CN" altLang="zh-CN" dirty="0"/>
              <a:t>）与其他</a:t>
            </a:r>
            <a:r>
              <a:rPr lang="en-US" altLang="zh-CN" dirty="0"/>
              <a:t>3</a:t>
            </a:r>
            <a:r>
              <a:rPr lang="zh-CN" altLang="zh-CN" dirty="0"/>
              <a:t>家银行于</a:t>
            </a:r>
            <a:r>
              <a:rPr lang="en-US" altLang="zh-CN" dirty="0"/>
              <a:t>1982</a:t>
            </a:r>
            <a:r>
              <a:rPr lang="zh-CN" altLang="zh-CN" dirty="0"/>
              <a:t>年</a:t>
            </a:r>
            <a:r>
              <a:rPr lang="en-US" altLang="zh-CN" dirty="0"/>
              <a:t>8</a:t>
            </a:r>
            <a:r>
              <a:rPr lang="zh-CN" altLang="zh-CN" dirty="0"/>
              <a:t>月所进行的。</a:t>
            </a:r>
            <a:endParaRPr kumimoji="1" lang="zh-CN" altLang="en-US" dirty="0"/>
          </a:p>
        </p:txBody>
      </p:sp>
      <p:sp>
        <p:nvSpPr>
          <p:cNvPr id="4" name="日期占位符 3"/>
          <p:cNvSpPr>
            <a:spLocks noGrp="1"/>
          </p:cNvSpPr>
          <p:nvPr>
            <p:ph type="dt" sz="half" idx="10"/>
          </p:nvPr>
        </p:nvSpPr>
        <p:spPr/>
        <p:txBody>
          <a:bodyPr/>
          <a:lstStyle/>
          <a:p>
            <a:fld id="{81C622C1-2FB0-46BB-B66E-ABAE34FED83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13</a:t>
            </a:fld>
            <a:endParaRPr lang="en-US" dirty="0"/>
          </a:p>
        </p:txBody>
      </p:sp>
    </p:spTree>
    <p:extLst>
      <p:ext uri="{BB962C8B-B14F-4D97-AF65-F5344CB8AC3E}">
        <p14:creationId xmlns:p14="http://schemas.microsoft.com/office/powerpoint/2010/main" val="163063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互换的发展</a:t>
            </a:r>
            <a:endParaRPr kumimoji="1" lang="zh-CN" altLang="en-US" dirty="0"/>
          </a:p>
        </p:txBody>
      </p:sp>
      <p:sp>
        <p:nvSpPr>
          <p:cNvPr id="3" name="内容占位符 2"/>
          <p:cNvSpPr>
            <a:spLocks noGrp="1"/>
          </p:cNvSpPr>
          <p:nvPr>
            <p:ph idx="1"/>
          </p:nvPr>
        </p:nvSpPr>
        <p:spPr/>
        <p:txBody>
          <a:bodyPr/>
          <a:lstStyle/>
          <a:p>
            <a:r>
              <a:rPr lang="zh-CN" altLang="zh-CN" dirty="0"/>
              <a:t>利率互换虽然晚于货币互换一年后才产生，但它一经产生，即得到迅速的发展。目前，在整个互换市场上，利率互换的交易量约占互换交易总量的</a:t>
            </a:r>
            <a:r>
              <a:rPr lang="en-US" altLang="zh-CN" dirty="0"/>
              <a:t>80%</a:t>
            </a:r>
          </a:p>
          <a:p>
            <a:endParaRPr kumimoji="1" lang="zh-CN" alt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表 4"/>
          <p:cNvGraphicFramePr/>
          <p:nvPr>
            <p:extLst>
              <p:ext uri="{D42A27DB-BD31-4B8C-83A1-F6EECF244321}">
                <p14:modId xmlns:p14="http://schemas.microsoft.com/office/powerpoint/2010/main" val="1204462951"/>
              </p:ext>
            </p:extLst>
          </p:nvPr>
        </p:nvGraphicFramePr>
        <p:xfrm>
          <a:off x="1765879" y="3623742"/>
          <a:ext cx="5767981" cy="314991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3"/>
          <p:cNvSpPr>
            <a:spLocks noChangeArrowheads="1"/>
          </p:cNvSpPr>
          <p:nvPr/>
        </p:nvSpPr>
        <p:spPr bwMode="auto">
          <a:xfrm>
            <a:off x="0" y="424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日期占位符 6"/>
          <p:cNvSpPr>
            <a:spLocks noGrp="1"/>
          </p:cNvSpPr>
          <p:nvPr>
            <p:ph type="dt" sz="half" idx="10"/>
          </p:nvPr>
        </p:nvSpPr>
        <p:spPr/>
        <p:txBody>
          <a:bodyPr/>
          <a:lstStyle/>
          <a:p>
            <a:fld id="{C13CEDF4-E4F5-4150-B891-5E7FB0445C22}" type="datetime1">
              <a:rPr lang="en-US" altLang="zh-CN" smtClean="0"/>
              <a:t>3/6/2019</a:t>
            </a:fld>
            <a:endParaRPr lang="en-US" dirty="0"/>
          </a:p>
        </p:txBody>
      </p:sp>
      <p:sp>
        <p:nvSpPr>
          <p:cNvPr id="8" name="页脚占位符 7"/>
          <p:cNvSpPr>
            <a:spLocks noGrp="1"/>
          </p:cNvSpPr>
          <p:nvPr>
            <p:ph type="ftr" sz="quarter" idx="11"/>
          </p:nvPr>
        </p:nvSpPr>
        <p:spPr/>
        <p:txBody>
          <a:bodyPr/>
          <a:lstStyle/>
          <a:p>
            <a:r>
              <a:rPr lang="zh-CN" altLang="en-US"/>
              <a:t>第十二章　互换及其交易机制</a:t>
            </a:r>
            <a:endParaRPr lang="en-US" dirty="0"/>
          </a:p>
        </p:txBody>
      </p:sp>
      <p:sp>
        <p:nvSpPr>
          <p:cNvPr id="9" name="灯片编号占位符 8"/>
          <p:cNvSpPr>
            <a:spLocks noGrp="1"/>
          </p:cNvSpPr>
          <p:nvPr>
            <p:ph type="sldNum" sz="quarter" idx="12"/>
          </p:nvPr>
        </p:nvSpPr>
        <p:spPr/>
        <p:txBody>
          <a:bodyPr/>
          <a:lstStyle/>
          <a:p>
            <a:fld id="{E97799C9-84D9-46D2-A11E-BCF8A720529D}" type="slidenum">
              <a:rPr lang="en-US" smtClean="0"/>
              <a:pPr/>
              <a:t>14</a:t>
            </a:fld>
            <a:endParaRPr lang="en-US" dirty="0"/>
          </a:p>
        </p:txBody>
      </p:sp>
    </p:spTree>
    <p:extLst>
      <p:ext uri="{BB962C8B-B14F-4D97-AF65-F5344CB8AC3E}">
        <p14:creationId xmlns:p14="http://schemas.microsoft.com/office/powerpoint/2010/main" val="164714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互换业务迅猛发展的原因</a:t>
            </a:r>
            <a:endParaRPr kumimoji="1" lang="zh-CN" altLang="en-US" dirty="0"/>
          </a:p>
        </p:txBody>
      </p:sp>
      <p:sp>
        <p:nvSpPr>
          <p:cNvPr id="3" name="内容占位符 2"/>
          <p:cNvSpPr>
            <a:spLocks noGrp="1"/>
          </p:cNvSpPr>
          <p:nvPr>
            <p:ph idx="1"/>
          </p:nvPr>
        </p:nvSpPr>
        <p:spPr/>
        <p:txBody>
          <a:bodyPr/>
          <a:lstStyle/>
          <a:p>
            <a:r>
              <a:rPr lang="zh-CN" altLang="zh-CN" b="1" dirty="0"/>
              <a:t>金融自由化的影响</a:t>
            </a:r>
            <a:endParaRPr lang="zh-CN" altLang="zh-CN" dirty="0"/>
          </a:p>
          <a:p>
            <a:r>
              <a:rPr lang="zh-CN" altLang="zh-CN" b="1" dirty="0"/>
              <a:t>金融证券化的促进</a:t>
            </a:r>
            <a:endParaRPr lang="zh-CN" altLang="zh-CN" dirty="0"/>
          </a:p>
          <a:p>
            <a:r>
              <a:rPr lang="zh-CN" altLang="zh-CN" b="1" dirty="0"/>
              <a:t>互换利益的诱导</a:t>
            </a:r>
            <a:endParaRPr lang="zh-CN" altLang="zh-CN" dirty="0"/>
          </a:p>
          <a:p>
            <a:r>
              <a:rPr lang="zh-CN" altLang="zh-CN" b="1" dirty="0"/>
              <a:t>金融机构的参与</a:t>
            </a:r>
            <a:endParaRPr lang="zh-CN" altLang="zh-CN" dirty="0"/>
          </a:p>
          <a:p>
            <a:endParaRPr kumimoji="1" lang="zh-CN" altLang="en-US" dirty="0"/>
          </a:p>
        </p:txBody>
      </p:sp>
      <p:sp>
        <p:nvSpPr>
          <p:cNvPr id="4" name="日期占位符 3"/>
          <p:cNvSpPr>
            <a:spLocks noGrp="1"/>
          </p:cNvSpPr>
          <p:nvPr>
            <p:ph type="dt" sz="half" idx="10"/>
          </p:nvPr>
        </p:nvSpPr>
        <p:spPr/>
        <p:txBody>
          <a:bodyPr/>
          <a:lstStyle/>
          <a:p>
            <a:fld id="{55E3D265-D789-4895-93B1-A3DBDCD2A0C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15</a:t>
            </a:fld>
            <a:endParaRPr lang="en-US" dirty="0"/>
          </a:p>
        </p:txBody>
      </p:sp>
    </p:spTree>
    <p:extLst>
      <p:ext uri="{BB962C8B-B14F-4D97-AF65-F5344CB8AC3E}">
        <p14:creationId xmlns:p14="http://schemas.microsoft.com/office/powerpoint/2010/main" val="115264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互换的二级市场</a:t>
            </a:r>
            <a:endParaRPr kumimoji="1" lang="zh-CN" altLang="en-US" dirty="0"/>
          </a:p>
        </p:txBody>
      </p:sp>
      <p:sp>
        <p:nvSpPr>
          <p:cNvPr id="3" name="内容占位符 2"/>
          <p:cNvSpPr>
            <a:spLocks noGrp="1"/>
          </p:cNvSpPr>
          <p:nvPr>
            <p:ph idx="1"/>
          </p:nvPr>
        </p:nvSpPr>
        <p:spPr/>
        <p:txBody>
          <a:bodyPr>
            <a:normAutofit/>
          </a:bodyPr>
          <a:lstStyle/>
          <a:p>
            <a:r>
              <a:rPr lang="zh-CN" altLang="zh-CN" dirty="0"/>
              <a:t>互换业务的迅猛发展，促进了互换二级市场的形成。</a:t>
            </a:r>
            <a:endParaRPr lang="en-US" altLang="zh-CN" dirty="0"/>
          </a:p>
          <a:p>
            <a:r>
              <a:rPr lang="zh-CN" altLang="zh-CN" dirty="0"/>
              <a:t>互换二级市场的发展，客观上要求互换协议具有标准化的形式。</a:t>
            </a:r>
            <a:endParaRPr lang="en-US" altLang="zh-CN" dirty="0"/>
          </a:p>
          <a:p>
            <a:r>
              <a:rPr lang="en-US" altLang="zh-CN" dirty="0"/>
              <a:t>1985</a:t>
            </a:r>
            <a:r>
              <a:rPr lang="zh-CN" altLang="zh-CN" dirty="0"/>
              <a:t>年</a:t>
            </a:r>
            <a:r>
              <a:rPr lang="en-US" altLang="zh-CN" dirty="0"/>
              <a:t>2</a:t>
            </a:r>
            <a:r>
              <a:rPr lang="zh-CN" altLang="zh-CN" dirty="0"/>
              <a:t>月，以欧洲互换市场上比较活跃的大银行和大证券公司为核心，成立了国际互换与衍生品协会（</a:t>
            </a:r>
            <a:r>
              <a:rPr lang="en-US" altLang="zh-CN" dirty="0"/>
              <a:t>International Swap and Derivatives Association, ISDA</a:t>
            </a:r>
            <a:r>
              <a:rPr lang="zh-CN" altLang="zh-CN" dirty="0"/>
              <a:t>）这一国际性组织。</a:t>
            </a:r>
            <a:endParaRPr lang="en-US" altLang="zh-CN" dirty="0"/>
          </a:p>
          <a:p>
            <a:r>
              <a:rPr lang="en-US" altLang="zh-CN" dirty="0"/>
              <a:t>ISDA</a:t>
            </a:r>
            <a:r>
              <a:rPr lang="zh-CN" altLang="zh-CN" dirty="0"/>
              <a:t>的成立，为互换协议的标准化及交易规则的统一提供了必要的条件，这又使互换市场得到进一步的发展。</a:t>
            </a:r>
          </a:p>
          <a:p>
            <a:endParaRPr lang="zh-CN" altLang="zh-CN" dirty="0"/>
          </a:p>
          <a:p>
            <a:endParaRPr kumimoji="1" lang="zh-CN" altLang="en-US" dirty="0"/>
          </a:p>
        </p:txBody>
      </p:sp>
      <p:sp>
        <p:nvSpPr>
          <p:cNvPr id="4" name="日期占位符 3"/>
          <p:cNvSpPr>
            <a:spLocks noGrp="1"/>
          </p:cNvSpPr>
          <p:nvPr>
            <p:ph type="dt" sz="half" idx="10"/>
          </p:nvPr>
        </p:nvSpPr>
        <p:spPr/>
        <p:txBody>
          <a:bodyPr/>
          <a:lstStyle/>
          <a:p>
            <a:fld id="{2DD7E238-925B-42F1-937B-9CB806CB206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16</a:t>
            </a:fld>
            <a:endParaRPr lang="en-US" dirty="0"/>
          </a:p>
        </p:txBody>
      </p:sp>
    </p:spTree>
    <p:extLst>
      <p:ext uri="{BB962C8B-B14F-4D97-AF65-F5344CB8AC3E}">
        <p14:creationId xmlns:p14="http://schemas.microsoft.com/office/powerpoint/2010/main" val="137226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a:t>
            </a:r>
            <a:r>
              <a:rPr lang="zh-CN" altLang="zh-CN" dirty="0"/>
              <a:t>互换的相关机理</a:t>
            </a:r>
            <a:endParaRPr lang="zh-CN" altLang="en-US" dirty="0"/>
          </a:p>
        </p:txBody>
      </p:sp>
      <p:sp>
        <p:nvSpPr>
          <p:cNvPr id="3" name="内容占位符 2"/>
          <p:cNvSpPr>
            <a:spLocks noGrp="1"/>
          </p:cNvSpPr>
          <p:nvPr>
            <p:ph idx="1"/>
          </p:nvPr>
        </p:nvSpPr>
        <p:spPr/>
        <p:txBody>
          <a:bodyPr/>
          <a:lstStyle/>
          <a:p>
            <a:r>
              <a:rPr lang="zh-CN" altLang="zh-CN" b="1" dirty="0"/>
              <a:t>互换产生的理论基础</a:t>
            </a:r>
          </a:p>
          <a:p>
            <a:r>
              <a:rPr lang="zh-CN" altLang="zh-CN" b="1" dirty="0"/>
              <a:t>互换交易合约的内容</a:t>
            </a:r>
          </a:p>
          <a:p>
            <a:r>
              <a:rPr lang="zh-CN" altLang="zh-CN" b="1" dirty="0"/>
              <a:t>互换交易的参加者</a:t>
            </a:r>
            <a:endParaRPr lang="en-US" altLang="zh-CN" b="1" dirty="0"/>
          </a:p>
          <a:p>
            <a:r>
              <a:rPr lang="zh-CN" altLang="zh-CN" b="1" dirty="0"/>
              <a:t>互换的功能</a:t>
            </a:r>
            <a:endParaRPr lang="en-US" altLang="zh-CN" b="1" dirty="0"/>
          </a:p>
          <a:p>
            <a:r>
              <a:rPr lang="zh-CN" altLang="zh-CN" b="1" dirty="0"/>
              <a:t>互换的种类</a:t>
            </a:r>
            <a:endParaRPr lang="zh-CN" altLang="en-US" b="1" dirty="0"/>
          </a:p>
        </p:txBody>
      </p:sp>
      <p:sp>
        <p:nvSpPr>
          <p:cNvPr id="4" name="日期占位符 3"/>
          <p:cNvSpPr>
            <a:spLocks noGrp="1"/>
          </p:cNvSpPr>
          <p:nvPr>
            <p:ph type="dt" sz="half" idx="10"/>
          </p:nvPr>
        </p:nvSpPr>
        <p:spPr/>
        <p:txBody>
          <a:bodyPr/>
          <a:lstStyle/>
          <a:p>
            <a:fld id="{13C630B8-A64D-4EE5-96E5-AD9161E19AB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互换产生的理论基础</a:t>
            </a:r>
            <a:endParaRPr kumimoji="1" lang="zh-CN" altLang="en-US" dirty="0"/>
          </a:p>
        </p:txBody>
      </p:sp>
      <p:sp>
        <p:nvSpPr>
          <p:cNvPr id="3" name="内容占位符 2"/>
          <p:cNvSpPr>
            <a:spLocks noGrp="1"/>
          </p:cNvSpPr>
          <p:nvPr>
            <p:ph idx="1"/>
          </p:nvPr>
        </p:nvSpPr>
        <p:spPr/>
        <p:txBody>
          <a:bodyPr>
            <a:normAutofit/>
          </a:bodyPr>
          <a:lstStyle/>
          <a:p>
            <a:r>
              <a:rPr lang="zh-CN" altLang="zh-CN" dirty="0"/>
              <a:t>互换产生的理论基础是国际贸易领域的比较优势理论（</a:t>
            </a:r>
            <a:r>
              <a:rPr lang="en-US" altLang="zh-CN" dirty="0"/>
              <a:t>Comparative Advantage</a:t>
            </a:r>
            <a:r>
              <a:rPr lang="zh-CN" altLang="zh-CN" dirty="0"/>
              <a:t>）。该理论是由英国著名经济学家大卫</a:t>
            </a:r>
            <a:r>
              <a:rPr lang="en-US" altLang="zh-CN" dirty="0"/>
              <a:t>·</a:t>
            </a:r>
            <a:r>
              <a:rPr lang="zh-CN" altLang="zh-CN" dirty="0"/>
              <a:t>李嘉图（</a:t>
            </a:r>
            <a:r>
              <a:rPr lang="en-US" altLang="zh-CN" dirty="0"/>
              <a:t>David Ricardo</a:t>
            </a:r>
            <a:r>
              <a:rPr lang="zh-CN" altLang="zh-CN" dirty="0"/>
              <a:t>）提出的。 </a:t>
            </a:r>
            <a:r>
              <a:rPr lang="en-US" altLang="zh-CN" dirty="0"/>
              <a:t>“</a:t>
            </a:r>
            <a:r>
              <a:rPr lang="zh-CN" altLang="zh-CN" dirty="0"/>
              <a:t>两利相权取其重，两弊相权取其轻</a:t>
            </a:r>
            <a:r>
              <a:rPr lang="en-US" altLang="zh-CN" dirty="0"/>
              <a:t>”</a:t>
            </a:r>
            <a:r>
              <a:rPr lang="zh-CN" altLang="zh-CN" dirty="0"/>
              <a:t>。</a:t>
            </a:r>
          </a:p>
          <a:p>
            <a:r>
              <a:rPr lang="zh-CN" altLang="zh-CN" dirty="0"/>
              <a:t>互换交易正是利用交易双方的比较优势进行的。具体而言，互换产生的条件可以归纳为两个方面：交易双方对对方的资产或负债均有需求；双方在这两种资产或负债上存在比较优势。</a:t>
            </a:r>
          </a:p>
        </p:txBody>
      </p:sp>
      <p:sp>
        <p:nvSpPr>
          <p:cNvPr id="4" name="日期占位符 3"/>
          <p:cNvSpPr>
            <a:spLocks noGrp="1"/>
          </p:cNvSpPr>
          <p:nvPr>
            <p:ph type="dt" sz="half" idx="10"/>
          </p:nvPr>
        </p:nvSpPr>
        <p:spPr/>
        <p:txBody>
          <a:bodyPr/>
          <a:lstStyle/>
          <a:p>
            <a:fld id="{95B5081D-7620-4D5C-8004-C0E266649546}"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18</a:t>
            </a:fld>
            <a:endParaRPr lang="en-US" dirty="0"/>
          </a:p>
        </p:txBody>
      </p:sp>
    </p:spTree>
    <p:extLst>
      <p:ext uri="{BB962C8B-B14F-4D97-AF65-F5344CB8AC3E}">
        <p14:creationId xmlns:p14="http://schemas.microsoft.com/office/powerpoint/2010/main" val="33358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互换交易合约的内容 </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03550253"/>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5C5EF914-2ED4-4C53-9EF5-2A92E6E9A34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本章内容</a:t>
            </a:r>
          </a:p>
        </p:txBody>
      </p:sp>
      <p:sp>
        <p:nvSpPr>
          <p:cNvPr id="3" name="内容占位符 2"/>
          <p:cNvSpPr>
            <a:spLocks noGrp="1"/>
          </p:cNvSpPr>
          <p:nvPr>
            <p:ph idx="1"/>
          </p:nvPr>
        </p:nvSpPr>
        <p:spPr/>
        <p:txBody>
          <a:bodyPr/>
          <a:lstStyle/>
          <a:p>
            <a:r>
              <a:rPr lang="zh-CN" altLang="zh-CN" b="1" dirty="0"/>
              <a:t>互换市场的起源和发展</a:t>
            </a:r>
            <a:endParaRPr lang="zh-CN" altLang="en-US" b="1" dirty="0"/>
          </a:p>
          <a:p>
            <a:r>
              <a:rPr lang="zh-CN" altLang="zh-CN" b="1" dirty="0"/>
              <a:t>互换的相关机理</a:t>
            </a:r>
            <a:endParaRPr lang="zh-CN" altLang="en-US" b="1" dirty="0"/>
          </a:p>
          <a:p>
            <a:r>
              <a:rPr lang="zh-CN" altLang="en-US" b="1" dirty="0"/>
              <a:t>互换的交易机制</a:t>
            </a:r>
          </a:p>
          <a:p>
            <a:r>
              <a:rPr lang="zh-CN" altLang="en-US" b="1" dirty="0"/>
              <a:t>互换的估值和定价</a:t>
            </a:r>
            <a:endParaRPr lang="zh-CN" altLang="zh-CN" b="1" dirty="0"/>
          </a:p>
        </p:txBody>
      </p:sp>
      <p:sp>
        <p:nvSpPr>
          <p:cNvPr id="4" name="日期占位符 3"/>
          <p:cNvSpPr>
            <a:spLocks noGrp="1"/>
          </p:cNvSpPr>
          <p:nvPr>
            <p:ph type="dt" sz="half" idx="10"/>
          </p:nvPr>
        </p:nvSpPr>
        <p:spPr/>
        <p:txBody>
          <a:bodyPr/>
          <a:lstStyle/>
          <a:p>
            <a:fld id="{15D9CDAF-5481-4C4F-BD0A-E22812F2191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75689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互换交易的参加者</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24305153"/>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A228282C-FB11-48CA-BE63-E1E8CBE9C4BA}"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直接用户</a:t>
            </a:r>
            <a:endParaRPr lang="zh-CN" altLang="en-US" dirty="0"/>
          </a:p>
        </p:txBody>
      </p:sp>
      <p:sp>
        <p:nvSpPr>
          <p:cNvPr id="3" name="内容占位符 2"/>
          <p:cNvSpPr>
            <a:spLocks noGrp="1"/>
          </p:cNvSpPr>
          <p:nvPr>
            <p:ph idx="1"/>
          </p:nvPr>
        </p:nvSpPr>
        <p:spPr/>
        <p:txBody>
          <a:bodyPr>
            <a:normAutofit/>
          </a:bodyPr>
          <a:lstStyle/>
          <a:p>
            <a:r>
              <a:rPr lang="zh-CN" altLang="zh-CN" dirty="0"/>
              <a:t>直接用户利用互换市场的主要目的有：</a:t>
            </a:r>
          </a:p>
          <a:p>
            <a:pPr lvl="1"/>
            <a:r>
              <a:rPr lang="zh-CN" altLang="zh-CN" dirty="0"/>
              <a:t>获得低成本的筹资；</a:t>
            </a:r>
          </a:p>
          <a:p>
            <a:pPr lvl="1"/>
            <a:r>
              <a:rPr lang="zh-CN" altLang="zh-CN" dirty="0"/>
              <a:t>获得高收益的资产；</a:t>
            </a:r>
          </a:p>
          <a:p>
            <a:pPr lvl="1"/>
            <a:r>
              <a:rPr lang="zh-CN" altLang="zh-CN" dirty="0"/>
              <a:t>对利率、汇率风险进行保值；</a:t>
            </a:r>
          </a:p>
          <a:p>
            <a:pPr lvl="1"/>
            <a:r>
              <a:rPr lang="zh-CN" altLang="zh-CN" dirty="0"/>
              <a:t>进行短期资产负债管理；</a:t>
            </a:r>
          </a:p>
          <a:p>
            <a:pPr lvl="1"/>
            <a:r>
              <a:rPr lang="zh-CN" altLang="zh-CN" dirty="0"/>
              <a:t>进行投机。</a:t>
            </a:r>
          </a:p>
          <a:p>
            <a:r>
              <a:rPr lang="zh-CN" altLang="zh-CN" dirty="0"/>
              <a:t>直接用户包括银行、公司、金融和保险机构、国际组织代理机构和政府部门等。</a:t>
            </a:r>
            <a:endParaRPr lang="zh-CN" altLang="en-US" dirty="0"/>
          </a:p>
        </p:txBody>
      </p:sp>
      <p:sp>
        <p:nvSpPr>
          <p:cNvPr id="4" name="日期占位符 3"/>
          <p:cNvSpPr>
            <a:spLocks noGrp="1"/>
          </p:cNvSpPr>
          <p:nvPr>
            <p:ph type="dt" sz="half" idx="10"/>
          </p:nvPr>
        </p:nvSpPr>
        <p:spPr/>
        <p:txBody>
          <a:bodyPr/>
          <a:lstStyle/>
          <a:p>
            <a:fld id="{0D6A8CBB-4D1D-48C7-B3C5-301DE0CC00B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互换经纪商</a:t>
            </a:r>
            <a:endParaRPr lang="zh-CN" altLang="en-US" dirty="0"/>
          </a:p>
        </p:txBody>
      </p:sp>
      <p:sp>
        <p:nvSpPr>
          <p:cNvPr id="3" name="内容占位符 2"/>
          <p:cNvSpPr>
            <a:spLocks noGrp="1"/>
          </p:cNvSpPr>
          <p:nvPr>
            <p:ph idx="1"/>
          </p:nvPr>
        </p:nvSpPr>
        <p:spPr/>
        <p:txBody>
          <a:bodyPr/>
          <a:lstStyle/>
          <a:p>
            <a:r>
              <a:rPr lang="zh-CN" altLang="zh-CN" dirty="0"/>
              <a:t>互换经纪商是以代理人身份从事交易活动的。 </a:t>
            </a:r>
            <a:endParaRPr lang="en-US" altLang="zh-CN" dirty="0"/>
          </a:p>
          <a:p>
            <a:r>
              <a:rPr lang="zh-CN" altLang="zh-CN" dirty="0"/>
              <a:t>互换经纪商主要起媒介作用，为互换双方寻找合适的对手方。所以互换经纪商本身并不承担金融风险。 </a:t>
            </a:r>
            <a:endParaRPr lang="zh-CN" altLang="en-US" dirty="0"/>
          </a:p>
        </p:txBody>
      </p:sp>
      <p:sp>
        <p:nvSpPr>
          <p:cNvPr id="4" name="日期占位符 3"/>
          <p:cNvSpPr>
            <a:spLocks noGrp="1"/>
          </p:cNvSpPr>
          <p:nvPr>
            <p:ph type="dt" sz="half" idx="10"/>
          </p:nvPr>
        </p:nvSpPr>
        <p:spPr/>
        <p:txBody>
          <a:bodyPr/>
          <a:lstStyle/>
          <a:p>
            <a:fld id="{0D0F3FAE-774A-418C-A6A0-8C1650617A5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互换交易商</a:t>
            </a:r>
            <a:endParaRPr lang="zh-CN" altLang="en-US" dirty="0"/>
          </a:p>
        </p:txBody>
      </p:sp>
      <p:sp>
        <p:nvSpPr>
          <p:cNvPr id="3" name="内容占位符 2"/>
          <p:cNvSpPr>
            <a:spLocks noGrp="1"/>
          </p:cNvSpPr>
          <p:nvPr>
            <p:ph idx="1"/>
          </p:nvPr>
        </p:nvSpPr>
        <p:spPr>
          <a:xfrm>
            <a:off x="208722" y="2246776"/>
            <a:ext cx="8676861" cy="4402501"/>
          </a:xfrm>
        </p:spPr>
        <p:txBody>
          <a:bodyPr/>
          <a:lstStyle/>
          <a:p>
            <a:r>
              <a:rPr lang="zh-CN" altLang="zh-CN" dirty="0"/>
              <a:t>互换交易商履行互换经纪商的所有职责。</a:t>
            </a:r>
            <a:endParaRPr lang="en-US" altLang="zh-CN" dirty="0"/>
          </a:p>
          <a:p>
            <a:r>
              <a:rPr lang="zh-CN" altLang="zh-CN" dirty="0"/>
              <a:t>互换交易商由于是交易的一方，因此往往还承担金融风险。 </a:t>
            </a:r>
            <a:endParaRPr lang="en-US" altLang="zh-CN" dirty="0"/>
          </a:p>
          <a:p>
            <a:r>
              <a:rPr lang="zh-CN" altLang="zh-CN" dirty="0"/>
              <a:t>在互换市场上，金融机构既是最终使用者，又是中介者。</a:t>
            </a:r>
            <a:endParaRPr lang="en-US" altLang="zh-CN" dirty="0"/>
          </a:p>
          <a:p>
            <a:pPr lvl="1"/>
            <a:r>
              <a:rPr lang="zh-CN" altLang="zh-CN" dirty="0"/>
              <a:t>作为最终使用者，金融机构通过互换市场来管理其资产与负债；</a:t>
            </a:r>
            <a:endParaRPr lang="en-US" altLang="zh-CN" dirty="0"/>
          </a:p>
          <a:p>
            <a:pPr lvl="1"/>
            <a:r>
              <a:rPr lang="zh-CN" altLang="zh-CN" dirty="0"/>
              <a:t>作为中介者，金融机构提供建议、信息，安排不同信誉的客户从事互换交易，并承担双方不能履约的风险。</a:t>
            </a:r>
            <a:endParaRPr lang="en-US" altLang="zh-CN" dirty="0"/>
          </a:p>
          <a:p>
            <a:pPr lvl="1"/>
            <a:r>
              <a:rPr lang="zh-CN" altLang="zh-CN" dirty="0"/>
              <a:t>一些金融机构还是客户从事互换交易的代理人。</a:t>
            </a:r>
            <a:endParaRPr lang="zh-CN" altLang="en-US" dirty="0"/>
          </a:p>
        </p:txBody>
      </p:sp>
      <p:sp>
        <p:nvSpPr>
          <p:cNvPr id="4" name="日期占位符 3"/>
          <p:cNvSpPr>
            <a:spLocks noGrp="1"/>
          </p:cNvSpPr>
          <p:nvPr>
            <p:ph type="dt" sz="half" idx="10"/>
          </p:nvPr>
        </p:nvSpPr>
        <p:spPr/>
        <p:txBody>
          <a:bodyPr/>
          <a:lstStyle/>
          <a:p>
            <a:fld id="{A5C3A6E7-5261-4F89-8703-67DF0E939C1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50245196"/>
              </p:ext>
            </p:extLst>
          </p:nvPr>
        </p:nvGraphicFramePr>
        <p:xfrm>
          <a:off x="208722" y="2067340"/>
          <a:ext cx="8676861" cy="4611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004A07DA-17B5-468A-8630-2C4DC7781E9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互换的种类</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4102747"/>
              </p:ext>
            </p:extLst>
          </p:nvPr>
        </p:nvGraphicFramePr>
        <p:xfrm>
          <a:off x="611152" y="2719623"/>
          <a:ext cx="7638326" cy="2288466"/>
        </p:xfrm>
        <a:graphic>
          <a:graphicData uri="http://schemas.openxmlformats.org/drawingml/2006/table">
            <a:tbl>
              <a:tblPr firstRow="1" firstCol="1" bandRow="1"/>
              <a:tblGrid>
                <a:gridCol w="1489912">
                  <a:extLst>
                    <a:ext uri="{9D8B030D-6E8A-4147-A177-3AD203B41FA5}">
                      <a16:colId xmlns:a16="http://schemas.microsoft.com/office/drawing/2014/main" val="20000"/>
                    </a:ext>
                  </a:extLst>
                </a:gridCol>
                <a:gridCol w="1750220">
                  <a:extLst>
                    <a:ext uri="{9D8B030D-6E8A-4147-A177-3AD203B41FA5}">
                      <a16:colId xmlns:a16="http://schemas.microsoft.com/office/drawing/2014/main" val="20001"/>
                    </a:ext>
                  </a:extLst>
                </a:gridCol>
                <a:gridCol w="2479982">
                  <a:extLst>
                    <a:ext uri="{9D8B030D-6E8A-4147-A177-3AD203B41FA5}">
                      <a16:colId xmlns:a16="http://schemas.microsoft.com/office/drawing/2014/main" val="20002"/>
                    </a:ext>
                  </a:extLst>
                </a:gridCol>
                <a:gridCol w="1918212">
                  <a:extLst>
                    <a:ext uri="{9D8B030D-6E8A-4147-A177-3AD203B41FA5}">
                      <a16:colId xmlns:a16="http://schemas.microsoft.com/office/drawing/2014/main" val="20003"/>
                    </a:ext>
                  </a:extLst>
                </a:gridCol>
              </a:tblGrid>
              <a:tr h="687033">
                <a:tc>
                  <a:txBody>
                    <a:bodyPr/>
                    <a:lstStyle/>
                    <a:p>
                      <a:pPr algn="just">
                        <a:lnSpc>
                          <a:spcPct val="150000"/>
                        </a:lnSpc>
                        <a:spcAft>
                          <a:spcPts val="0"/>
                        </a:spcAft>
                      </a:pPr>
                      <a:r>
                        <a:rPr lang="en-US" sz="2000" b="1" kern="100">
                          <a:solidFill>
                            <a:srgbClr val="000000"/>
                          </a:solidFill>
                          <a:effectLst/>
                          <a:latin typeface="Times New Roman" charset="0"/>
                          <a:ea typeface="宋体" charset="0"/>
                          <a:cs typeface="Times New Roman" charset="0"/>
                        </a:rPr>
                        <a:t> </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b="1" kern="100" dirty="0">
                          <a:solidFill>
                            <a:srgbClr val="000000"/>
                          </a:solidFill>
                          <a:effectLst/>
                          <a:latin typeface="Times New Roman" charset="0"/>
                          <a:ea typeface="宋体" charset="0"/>
                          <a:cs typeface="Times New Roman" charset="0"/>
                        </a:rPr>
                        <a:t>固定对固定</a:t>
                      </a:r>
                      <a:endParaRPr lang="zh-CN" sz="24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b="1" kern="100" dirty="0">
                          <a:solidFill>
                            <a:srgbClr val="000000"/>
                          </a:solidFill>
                          <a:effectLst/>
                          <a:latin typeface="Times New Roman" charset="0"/>
                          <a:ea typeface="宋体" charset="0"/>
                          <a:cs typeface="Times New Roman" charset="0"/>
                        </a:rPr>
                        <a:t>固定对浮动</a:t>
                      </a:r>
                      <a:endParaRPr lang="zh-CN" sz="24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400" b="1" kern="100" dirty="0">
                          <a:solidFill>
                            <a:srgbClr val="000000"/>
                          </a:solidFill>
                          <a:effectLst/>
                          <a:latin typeface="Times New Roman" charset="0"/>
                          <a:ea typeface="宋体" charset="0"/>
                          <a:cs typeface="Times New Roman" charset="0"/>
                        </a:rPr>
                        <a:t>浮动对浮动</a:t>
                      </a:r>
                      <a:endParaRPr lang="zh-CN" sz="24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87033">
                <a:tc>
                  <a:txBody>
                    <a:bodyPr/>
                    <a:lstStyle/>
                    <a:p>
                      <a:pPr algn="just">
                        <a:lnSpc>
                          <a:spcPct val="150000"/>
                        </a:lnSpc>
                        <a:spcAft>
                          <a:spcPts val="0"/>
                        </a:spcAft>
                      </a:pPr>
                      <a:r>
                        <a:rPr lang="zh-CN" sz="2400" b="1" kern="100" dirty="0">
                          <a:solidFill>
                            <a:srgbClr val="000000"/>
                          </a:solidFill>
                          <a:effectLst/>
                          <a:latin typeface="Times New Roman" charset="0"/>
                          <a:ea typeface="宋体" charset="0"/>
                          <a:cs typeface="Times New Roman" charset="0"/>
                        </a:rPr>
                        <a:t>币种相同</a:t>
                      </a:r>
                      <a:endParaRPr lang="zh-CN" sz="24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a:t>
                      </a:r>
                      <a:endParaRPr lang="zh-CN" sz="20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利率互换</a:t>
                      </a:r>
                      <a:endParaRPr lang="zh-CN" altLang="en-US" sz="2000" kern="100" dirty="0">
                        <a:solidFill>
                          <a:srgbClr val="000000"/>
                        </a:solidFill>
                        <a:effectLst/>
                        <a:latin typeface="Times New Roman" charset="0"/>
                        <a:ea typeface="宋体" charset="0"/>
                        <a:cs typeface="Times New Roman" charset="0"/>
                      </a:endParaRPr>
                    </a:p>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（息票互换）</a:t>
                      </a:r>
                      <a:endParaRPr lang="zh-CN" sz="20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利率互换</a:t>
                      </a:r>
                      <a:endParaRPr lang="zh-CN" altLang="en-US" sz="2000" kern="100" dirty="0">
                        <a:solidFill>
                          <a:srgbClr val="000000"/>
                        </a:solidFill>
                        <a:effectLst/>
                        <a:latin typeface="Times New Roman" charset="0"/>
                        <a:ea typeface="宋体" charset="0"/>
                        <a:cs typeface="Times New Roman" charset="0"/>
                      </a:endParaRPr>
                    </a:p>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（基准互换）</a:t>
                      </a:r>
                      <a:endParaRPr lang="zh-CN" sz="20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687033">
                <a:tc>
                  <a:txBody>
                    <a:bodyPr/>
                    <a:lstStyle/>
                    <a:p>
                      <a:pPr algn="just">
                        <a:lnSpc>
                          <a:spcPct val="150000"/>
                        </a:lnSpc>
                        <a:spcAft>
                          <a:spcPts val="0"/>
                        </a:spcAft>
                      </a:pPr>
                      <a:r>
                        <a:rPr lang="zh-CN" sz="2400" b="1" kern="100" dirty="0">
                          <a:solidFill>
                            <a:srgbClr val="000000"/>
                          </a:solidFill>
                          <a:effectLst/>
                          <a:latin typeface="Times New Roman" charset="0"/>
                          <a:ea typeface="宋体" charset="0"/>
                          <a:cs typeface="Times New Roman" charset="0"/>
                        </a:rPr>
                        <a:t>币种不同</a:t>
                      </a:r>
                      <a:endParaRPr lang="zh-CN" sz="24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000" kern="100">
                          <a:solidFill>
                            <a:srgbClr val="000000"/>
                          </a:solidFill>
                          <a:effectLst/>
                          <a:latin typeface="Times New Roman" charset="0"/>
                          <a:ea typeface="宋体" charset="0"/>
                          <a:cs typeface="Times New Roman" charset="0"/>
                        </a:rPr>
                        <a:t>货币互换</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交叉货币利率互换</a:t>
                      </a:r>
                      <a:endParaRPr lang="zh-CN" sz="20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000" kern="100" dirty="0">
                          <a:solidFill>
                            <a:srgbClr val="000000"/>
                          </a:solidFill>
                          <a:effectLst/>
                          <a:latin typeface="Times New Roman" charset="0"/>
                          <a:ea typeface="宋体" charset="0"/>
                          <a:cs typeface="Times New Roman" charset="0"/>
                        </a:rPr>
                        <a:t>——</a:t>
                      </a:r>
                      <a:endParaRPr lang="zh-CN" sz="20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fld id="{07685474-16E5-4E99-A4BB-3C6973F8ECD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a:t>
            </a:r>
            <a:endParaRPr kumimoji="1" lang="zh-CN" altLang="en-US" dirty="0"/>
          </a:p>
        </p:txBody>
      </p:sp>
      <p:sp>
        <p:nvSpPr>
          <p:cNvPr id="3" name="内容占位符 2"/>
          <p:cNvSpPr>
            <a:spLocks noGrp="1"/>
          </p:cNvSpPr>
          <p:nvPr>
            <p:ph idx="1"/>
          </p:nvPr>
        </p:nvSpPr>
        <p:spPr/>
        <p:txBody>
          <a:bodyPr/>
          <a:lstStyle/>
          <a:p>
            <a:r>
              <a:rPr lang="zh-CN" altLang="zh-CN" dirty="0"/>
              <a:t>货币互换（</a:t>
            </a:r>
            <a:r>
              <a:rPr lang="en-US" altLang="zh-CN" dirty="0"/>
              <a:t>currency swap</a:t>
            </a:r>
            <a:r>
              <a:rPr lang="zh-CN" altLang="zh-CN" dirty="0"/>
              <a:t>），是指互换双方将自己所持有的以一种货币表示的资产或负债调换成以另一种货币表示的资产或负债的行为。</a:t>
            </a:r>
          </a:p>
          <a:p>
            <a:endParaRPr kumimoji="1"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01674" y="3759904"/>
            <a:ext cx="7626834" cy="1309052"/>
          </a:xfrm>
          <a:prstGeom prst="rect">
            <a:avLst/>
          </a:prstGeom>
          <a:noFill/>
          <a:ln>
            <a:noFill/>
          </a:ln>
        </p:spPr>
      </p:pic>
      <p:sp>
        <p:nvSpPr>
          <p:cNvPr id="5" name="日期占位符 4"/>
          <p:cNvSpPr>
            <a:spLocks noGrp="1"/>
          </p:cNvSpPr>
          <p:nvPr>
            <p:ph type="dt" sz="half" idx="10"/>
          </p:nvPr>
        </p:nvSpPr>
        <p:spPr/>
        <p:txBody>
          <a:bodyPr/>
          <a:lstStyle/>
          <a:p>
            <a:fld id="{29552573-8C03-4FFD-86E4-AA64605A2E75}"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26</a:t>
            </a:fld>
            <a:endParaRPr lang="en-US" dirty="0"/>
          </a:p>
        </p:txBody>
      </p:sp>
    </p:spTree>
    <p:extLst>
      <p:ext uri="{BB962C8B-B14F-4D97-AF65-F5344CB8AC3E}">
        <p14:creationId xmlns:p14="http://schemas.microsoft.com/office/powerpoint/2010/main" val="2013725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a:t>
            </a:r>
            <a:endParaRPr kumimoji="1" lang="zh-CN" altLang="en-US" dirty="0"/>
          </a:p>
        </p:txBody>
      </p:sp>
      <p:sp>
        <p:nvSpPr>
          <p:cNvPr id="3" name="内容占位符 2"/>
          <p:cNvSpPr>
            <a:spLocks noGrp="1"/>
          </p:cNvSpPr>
          <p:nvPr>
            <p:ph idx="1"/>
          </p:nvPr>
        </p:nvSpPr>
        <p:spPr/>
        <p:txBody>
          <a:bodyPr/>
          <a:lstStyle/>
          <a:p>
            <a:r>
              <a:rPr lang="zh-CN" altLang="zh-CN" dirty="0"/>
              <a:t>利率互换（</a:t>
            </a:r>
            <a:r>
              <a:rPr lang="en-US" altLang="zh-CN" dirty="0"/>
              <a:t>interest rate swaps</a:t>
            </a:r>
            <a:r>
              <a:rPr lang="zh-CN" altLang="zh-CN" dirty="0"/>
              <a:t>），是指互换双方将自己所持有的、采用一种计息方式计息的资产或负债，调换成以同种货币表示的，但采用另一种计息方式计息的资产或负债的行为。</a:t>
            </a:r>
            <a:endParaRPr lang="zh-CN" altLang="en-US" dirty="0"/>
          </a:p>
          <a:p>
            <a:r>
              <a:rPr lang="zh-CN" altLang="zh-CN" dirty="0"/>
              <a:t>利率互换乃是同种货币、异种计息方式的金融工具的调换。</a:t>
            </a:r>
            <a:endParaRPr lang="zh-CN" altLang="en-US" dirty="0"/>
          </a:p>
          <a:p>
            <a:r>
              <a:rPr lang="zh-CN" altLang="zh-CN" dirty="0"/>
              <a:t>利率互换实际上有两种：一种是固定利率与浮动利率的互换，这种互换也称为息票互换（</a:t>
            </a:r>
            <a:r>
              <a:rPr lang="en-US" altLang="zh-CN" dirty="0"/>
              <a:t>coupon swap</a:t>
            </a:r>
            <a:r>
              <a:rPr lang="zh-CN" altLang="zh-CN" dirty="0"/>
              <a:t>）或单纯互换（</a:t>
            </a:r>
            <a:r>
              <a:rPr lang="en-US" altLang="zh-CN" dirty="0"/>
              <a:t>plain vanilla swap</a:t>
            </a:r>
            <a:r>
              <a:rPr lang="zh-CN" altLang="zh-CN" dirty="0"/>
              <a:t>），另一种则是一种浮动利率与另一种浮动利率的互换，这种互换也称为基准互换（</a:t>
            </a:r>
            <a:r>
              <a:rPr lang="en-US" altLang="zh-CN" dirty="0"/>
              <a:t>basis swap</a:t>
            </a:r>
            <a:r>
              <a:rPr lang="zh-CN" altLang="zh-CN" dirty="0"/>
              <a:t>）。</a:t>
            </a:r>
          </a:p>
          <a:p>
            <a:endParaRPr kumimoji="1" lang="zh-CN" altLang="en-US" dirty="0"/>
          </a:p>
        </p:txBody>
      </p:sp>
      <p:sp>
        <p:nvSpPr>
          <p:cNvPr id="4" name="日期占位符 3"/>
          <p:cNvSpPr>
            <a:spLocks noGrp="1"/>
          </p:cNvSpPr>
          <p:nvPr>
            <p:ph type="dt" sz="half" idx="10"/>
          </p:nvPr>
        </p:nvSpPr>
        <p:spPr/>
        <p:txBody>
          <a:bodyPr/>
          <a:lstStyle/>
          <a:p>
            <a:fld id="{87ABDE2A-3B4B-4491-8BC2-6ECC87497DC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27</a:t>
            </a:fld>
            <a:endParaRPr lang="en-US" dirty="0"/>
          </a:p>
        </p:txBody>
      </p:sp>
    </p:spTree>
    <p:extLst>
      <p:ext uri="{BB962C8B-B14F-4D97-AF65-F5344CB8AC3E}">
        <p14:creationId xmlns:p14="http://schemas.microsoft.com/office/powerpoint/2010/main" val="59531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息票互换</a:t>
            </a:r>
            <a:r>
              <a:rPr lang="zh-CN" altLang="en-US" dirty="0"/>
              <a:t>流程</a:t>
            </a:r>
            <a:endParaRPr kumimoji="1"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880" y="2895947"/>
            <a:ext cx="8545927" cy="1447454"/>
          </a:xfrm>
          <a:prstGeom prst="rect">
            <a:avLst/>
          </a:prstGeom>
          <a:noFill/>
          <a:ln>
            <a:noFill/>
          </a:ln>
        </p:spPr>
      </p:pic>
      <p:sp>
        <p:nvSpPr>
          <p:cNvPr id="3" name="日期占位符 2"/>
          <p:cNvSpPr>
            <a:spLocks noGrp="1"/>
          </p:cNvSpPr>
          <p:nvPr>
            <p:ph type="dt" sz="half" idx="10"/>
          </p:nvPr>
        </p:nvSpPr>
        <p:spPr/>
        <p:txBody>
          <a:bodyPr/>
          <a:lstStyle/>
          <a:p>
            <a:fld id="{A75AF7D2-B876-4572-9F78-F4BD2563655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28</a:t>
            </a:fld>
            <a:endParaRPr lang="en-US" dirty="0"/>
          </a:p>
        </p:txBody>
      </p:sp>
    </p:spTree>
    <p:extLst>
      <p:ext uri="{BB962C8B-B14F-4D97-AF65-F5344CB8AC3E}">
        <p14:creationId xmlns:p14="http://schemas.microsoft.com/office/powerpoint/2010/main" val="67075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基准互换</a:t>
            </a:r>
            <a:r>
              <a:rPr lang="zh-CN" altLang="en-US" dirty="0"/>
              <a:t>流程</a:t>
            </a:r>
            <a:endParaRPr kumimoji="1"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612" y="2652988"/>
            <a:ext cx="8552713" cy="1282907"/>
          </a:xfrm>
          <a:prstGeom prst="rect">
            <a:avLst/>
          </a:prstGeom>
          <a:noFill/>
          <a:ln>
            <a:noFill/>
          </a:ln>
        </p:spPr>
      </p:pic>
      <p:sp>
        <p:nvSpPr>
          <p:cNvPr id="3" name="日期占位符 2"/>
          <p:cNvSpPr>
            <a:spLocks noGrp="1"/>
          </p:cNvSpPr>
          <p:nvPr>
            <p:ph type="dt" sz="half" idx="10"/>
          </p:nvPr>
        </p:nvSpPr>
        <p:spPr/>
        <p:txBody>
          <a:bodyPr/>
          <a:lstStyle/>
          <a:p>
            <a:fld id="{522D7AE9-1610-4741-9078-1E323E9D9DF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29</a:t>
            </a:fld>
            <a:endParaRPr lang="en-US" dirty="0"/>
          </a:p>
        </p:txBody>
      </p:sp>
    </p:spTree>
    <p:extLst>
      <p:ext uri="{BB962C8B-B14F-4D97-AF65-F5344CB8AC3E}">
        <p14:creationId xmlns:p14="http://schemas.microsoft.com/office/powerpoint/2010/main" val="164970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第一节  </a:t>
            </a:r>
            <a:r>
              <a:rPr lang="zh-CN" altLang="zh-CN" dirty="0"/>
              <a:t>互换市场的起源和发展</a:t>
            </a:r>
            <a:r>
              <a:rPr kumimoji="1" lang="zh-CN" altLang="en-US" dirty="0"/>
              <a:t>　</a:t>
            </a:r>
          </a:p>
        </p:txBody>
      </p:sp>
      <p:sp>
        <p:nvSpPr>
          <p:cNvPr id="3" name="内容占位符 2"/>
          <p:cNvSpPr>
            <a:spLocks noGrp="1"/>
          </p:cNvSpPr>
          <p:nvPr>
            <p:ph idx="1"/>
          </p:nvPr>
        </p:nvSpPr>
        <p:spPr/>
        <p:txBody>
          <a:bodyPr/>
          <a:lstStyle/>
          <a:p>
            <a:r>
              <a:rPr lang="zh-CN" altLang="zh-CN" dirty="0"/>
              <a:t>互换的概念</a:t>
            </a:r>
          </a:p>
          <a:p>
            <a:r>
              <a:rPr lang="zh-CN" altLang="zh-CN" dirty="0"/>
              <a:t>互换的起源 </a:t>
            </a:r>
            <a:endParaRPr lang="zh-CN" altLang="en-US" dirty="0"/>
          </a:p>
          <a:p>
            <a:r>
              <a:rPr lang="zh-CN" altLang="zh-CN" dirty="0"/>
              <a:t>互换的产生和发展 </a:t>
            </a:r>
            <a:endParaRPr kumimoji="1" lang="zh-CN" altLang="en-US" dirty="0"/>
          </a:p>
        </p:txBody>
      </p:sp>
      <p:sp>
        <p:nvSpPr>
          <p:cNvPr id="4" name="日期占位符 3"/>
          <p:cNvSpPr>
            <a:spLocks noGrp="1"/>
          </p:cNvSpPr>
          <p:nvPr>
            <p:ph type="dt" sz="half" idx="10"/>
          </p:nvPr>
        </p:nvSpPr>
        <p:spPr/>
        <p:txBody>
          <a:bodyPr/>
          <a:lstStyle/>
          <a:p>
            <a:fld id="{CE2A2D1C-D187-43FE-995E-BB0B8DCDF42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1973594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交叉货币利率互换</a:t>
            </a:r>
            <a:endParaRPr kumimoji="1" lang="zh-CN" altLang="en-US" dirty="0"/>
          </a:p>
        </p:txBody>
      </p:sp>
      <p:sp>
        <p:nvSpPr>
          <p:cNvPr id="3" name="内容占位符 2"/>
          <p:cNvSpPr>
            <a:spLocks noGrp="1"/>
          </p:cNvSpPr>
          <p:nvPr>
            <p:ph idx="1"/>
          </p:nvPr>
        </p:nvSpPr>
        <p:spPr/>
        <p:txBody>
          <a:bodyPr/>
          <a:lstStyle/>
          <a:p>
            <a:r>
              <a:rPr lang="zh-CN" altLang="zh-CN" dirty="0"/>
              <a:t>交叉货币利率互换（</a:t>
            </a:r>
            <a:r>
              <a:rPr lang="en-US" altLang="zh-CN" dirty="0"/>
              <a:t>cross currency interest swaps</a:t>
            </a:r>
            <a:r>
              <a:rPr lang="zh-CN" altLang="zh-CN" dirty="0"/>
              <a:t>），是指互换双方将自己所持有的以一种货币表示的、采用一种计息方式的资产或负债，调换成以另一种货币表示的、采用另一种计息方式的资产或负债的行为。</a:t>
            </a:r>
            <a:endParaRPr lang="zh-CN" altLang="en-US" dirty="0"/>
          </a:p>
          <a:p>
            <a:r>
              <a:rPr lang="zh-CN" altLang="zh-CN" dirty="0"/>
              <a:t>在交叉货币利率互换中，互换双方将同时达到两个目的：一是改变资产或负债的货币种类；二是改变资产或负债的计息方式。</a:t>
            </a:r>
            <a:endParaRPr lang="zh-CN" altLang="en-US" dirty="0"/>
          </a:p>
          <a:p>
            <a:r>
              <a:rPr lang="zh-CN" altLang="zh-CN" dirty="0"/>
              <a:t>交叉货币利率互换实际上是上述货币互换与利率互换的综合。</a:t>
            </a:r>
          </a:p>
          <a:p>
            <a:endParaRPr kumimoji="1" lang="zh-CN" altLang="en-US" dirty="0"/>
          </a:p>
        </p:txBody>
      </p:sp>
      <p:sp>
        <p:nvSpPr>
          <p:cNvPr id="4" name="日期占位符 3"/>
          <p:cNvSpPr>
            <a:spLocks noGrp="1"/>
          </p:cNvSpPr>
          <p:nvPr>
            <p:ph type="dt" sz="half" idx="10"/>
          </p:nvPr>
        </p:nvSpPr>
        <p:spPr/>
        <p:txBody>
          <a:bodyPr/>
          <a:lstStyle/>
          <a:p>
            <a:fld id="{68AA6BC6-70D9-481C-99CC-8689281DBA9E}"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30</a:t>
            </a:fld>
            <a:endParaRPr lang="en-US" dirty="0"/>
          </a:p>
        </p:txBody>
      </p:sp>
    </p:spTree>
    <p:extLst>
      <p:ext uri="{BB962C8B-B14F-4D97-AF65-F5344CB8AC3E}">
        <p14:creationId xmlns:p14="http://schemas.microsoft.com/office/powerpoint/2010/main" val="82173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交叉货币利率互换</a:t>
            </a:r>
            <a:r>
              <a:rPr lang="zh-CN" altLang="en-US" dirty="0"/>
              <a:t>流程</a:t>
            </a:r>
            <a:endParaRPr kumimoji="1"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31639" y="2734613"/>
            <a:ext cx="7908166" cy="1211222"/>
          </a:xfrm>
          <a:prstGeom prst="rect">
            <a:avLst/>
          </a:prstGeom>
          <a:noFill/>
          <a:ln>
            <a:noFill/>
          </a:ln>
        </p:spPr>
      </p:pic>
      <p:sp>
        <p:nvSpPr>
          <p:cNvPr id="3" name="日期占位符 2"/>
          <p:cNvSpPr>
            <a:spLocks noGrp="1"/>
          </p:cNvSpPr>
          <p:nvPr>
            <p:ph type="dt" sz="half" idx="10"/>
          </p:nvPr>
        </p:nvSpPr>
        <p:spPr/>
        <p:txBody>
          <a:bodyPr/>
          <a:lstStyle/>
          <a:p>
            <a:fld id="{9B1E149B-CAF4-4D52-9C99-D6B84DC32AD5}"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31</a:t>
            </a:fld>
            <a:endParaRPr lang="en-US" dirty="0"/>
          </a:p>
        </p:txBody>
      </p:sp>
    </p:spTree>
    <p:extLst>
      <p:ext uri="{BB962C8B-B14F-4D97-AF65-F5344CB8AC3E}">
        <p14:creationId xmlns:p14="http://schemas.microsoft.com/office/powerpoint/2010/main" val="176614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互换的交易机制</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76564285"/>
              </p:ext>
            </p:extLst>
          </p:nvPr>
        </p:nvGraphicFramePr>
        <p:xfrm>
          <a:off x="208722" y="2246777"/>
          <a:ext cx="8676861" cy="4114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fld id="{EA94750A-7460-49E5-BBB8-A894F90DC054}"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利率互换交易机制 </a:t>
            </a:r>
            <a:endParaRPr kumimoji="1" lang="zh-CN" altLang="en-US" dirty="0"/>
          </a:p>
        </p:txBody>
      </p:sp>
      <p:sp>
        <p:nvSpPr>
          <p:cNvPr id="3" name="内容占位符 2"/>
          <p:cNvSpPr>
            <a:spLocks noGrp="1"/>
          </p:cNvSpPr>
          <p:nvPr>
            <p:ph idx="1"/>
          </p:nvPr>
        </p:nvSpPr>
        <p:spPr/>
        <p:txBody>
          <a:bodyPr/>
          <a:lstStyle/>
          <a:p>
            <a:r>
              <a:rPr lang="zh-CN" altLang="zh-CN" b="1" dirty="0"/>
              <a:t>利率互换的设计</a:t>
            </a:r>
          </a:p>
          <a:p>
            <a:r>
              <a:rPr kumimoji="1" lang="zh-CN" altLang="en-US" b="1" dirty="0"/>
              <a:t>利率互换的作用 </a:t>
            </a:r>
          </a:p>
        </p:txBody>
      </p:sp>
      <p:sp>
        <p:nvSpPr>
          <p:cNvPr id="4" name="日期占位符 3"/>
          <p:cNvSpPr>
            <a:spLocks noGrp="1"/>
          </p:cNvSpPr>
          <p:nvPr>
            <p:ph type="dt" sz="half" idx="10"/>
          </p:nvPr>
        </p:nvSpPr>
        <p:spPr/>
        <p:txBody>
          <a:bodyPr/>
          <a:lstStyle/>
          <a:p>
            <a:fld id="{1B2E1C0F-23FC-46F6-9D28-1A45EA434F9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33</a:t>
            </a:fld>
            <a:endParaRPr lang="en-US" dirty="0"/>
          </a:p>
        </p:txBody>
      </p:sp>
    </p:spTree>
    <p:extLst>
      <p:ext uri="{BB962C8B-B14F-4D97-AF65-F5344CB8AC3E}">
        <p14:creationId xmlns:p14="http://schemas.microsoft.com/office/powerpoint/2010/main" val="1979015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利率互换的设计</a:t>
            </a:r>
            <a:r>
              <a:rPr lang="zh-CN" altLang="en-US" dirty="0"/>
              <a:t>（举例）</a:t>
            </a:r>
            <a:endParaRPr kumimoji="1" lang="zh-CN" altLang="en-US" dirty="0"/>
          </a:p>
        </p:txBody>
      </p:sp>
      <p:sp>
        <p:nvSpPr>
          <p:cNvPr id="3" name="内容占位符 2"/>
          <p:cNvSpPr>
            <a:spLocks noGrp="1"/>
          </p:cNvSpPr>
          <p:nvPr>
            <p:ph idx="1"/>
          </p:nvPr>
        </p:nvSpPr>
        <p:spPr/>
        <p:txBody>
          <a:bodyPr/>
          <a:lstStyle/>
          <a:p>
            <a:r>
              <a:rPr lang="zh-CN" altLang="zh-CN" dirty="0"/>
              <a:t>假设有甲、乙两公司，甲公司希望筹措浮动利率资金</a:t>
            </a:r>
            <a:r>
              <a:rPr lang="en-US" altLang="zh-CN" dirty="0"/>
              <a:t>2000</a:t>
            </a:r>
            <a:r>
              <a:rPr lang="zh-CN" altLang="zh-CN" dirty="0"/>
              <a:t>万美元，而乙公司则希望筹措固定利率资金</a:t>
            </a:r>
            <a:r>
              <a:rPr lang="en-US" altLang="zh-CN" dirty="0"/>
              <a:t>2000</a:t>
            </a:r>
            <a:r>
              <a:rPr lang="zh-CN" altLang="zh-CN" dirty="0"/>
              <a:t>万美元，两公司筹措资金的期限均为五年。这两家公司的信用等级和筹资利率如</a:t>
            </a:r>
            <a:r>
              <a:rPr lang="zh-CN" altLang="en-US" dirty="0"/>
              <a:t>下</a:t>
            </a:r>
            <a:r>
              <a:rPr lang="zh-CN" altLang="zh-CN" dirty="0"/>
              <a:t>表所示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27992393"/>
              </p:ext>
            </p:extLst>
          </p:nvPr>
        </p:nvGraphicFramePr>
        <p:xfrm>
          <a:off x="1318485" y="4303910"/>
          <a:ext cx="6503610" cy="1645920"/>
        </p:xfrm>
        <a:graphic>
          <a:graphicData uri="http://schemas.openxmlformats.org/drawingml/2006/table">
            <a:tbl>
              <a:tblPr firstRow="1" firstCol="1" bandRow="1"/>
              <a:tblGrid>
                <a:gridCol w="1569198">
                  <a:extLst>
                    <a:ext uri="{9D8B030D-6E8A-4147-A177-3AD203B41FA5}">
                      <a16:colId xmlns:a16="http://schemas.microsoft.com/office/drawing/2014/main" val="20000"/>
                    </a:ext>
                  </a:extLst>
                </a:gridCol>
                <a:gridCol w="1960341">
                  <a:extLst>
                    <a:ext uri="{9D8B030D-6E8A-4147-A177-3AD203B41FA5}">
                      <a16:colId xmlns:a16="http://schemas.microsoft.com/office/drawing/2014/main" val="20001"/>
                    </a:ext>
                  </a:extLst>
                </a:gridCol>
                <a:gridCol w="1960341">
                  <a:extLst>
                    <a:ext uri="{9D8B030D-6E8A-4147-A177-3AD203B41FA5}">
                      <a16:colId xmlns:a16="http://schemas.microsoft.com/office/drawing/2014/main" val="20002"/>
                    </a:ext>
                  </a:extLst>
                </a:gridCol>
                <a:gridCol w="1013730">
                  <a:extLst>
                    <a:ext uri="{9D8B030D-6E8A-4147-A177-3AD203B41FA5}">
                      <a16:colId xmlns:a16="http://schemas.microsoft.com/office/drawing/2014/main" val="20003"/>
                    </a:ext>
                  </a:extLst>
                </a:gridCol>
              </a:tblGrid>
              <a:tr h="0">
                <a:tc>
                  <a:txBody>
                    <a:bodyPr/>
                    <a:lstStyle/>
                    <a:p>
                      <a:pPr algn="just">
                        <a:lnSpc>
                          <a:spcPct val="150000"/>
                        </a:lnSpc>
                        <a:spcAft>
                          <a:spcPts val="0"/>
                        </a:spcAft>
                      </a:pPr>
                      <a:r>
                        <a:rPr lang="en-US" sz="1800" b="1" kern="100">
                          <a:solidFill>
                            <a:srgbClr val="000000"/>
                          </a:solidFill>
                          <a:effectLst/>
                          <a:latin typeface="Calibri" charset="0"/>
                          <a:ea typeface="宋体" charset="0"/>
                          <a:cs typeface="Times New Roman" charset="0"/>
                        </a:rPr>
                        <a:t> </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dirty="0">
                          <a:solidFill>
                            <a:srgbClr val="000000"/>
                          </a:solidFill>
                          <a:effectLst/>
                          <a:latin typeface="Calibri" charset="0"/>
                          <a:ea typeface="宋体" charset="0"/>
                          <a:cs typeface="Times New Roman" charset="0"/>
                        </a:rPr>
                        <a:t>甲公司</a:t>
                      </a:r>
                      <a:endParaRPr lang="zh-CN" sz="18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a:solidFill>
                            <a:srgbClr val="000000"/>
                          </a:solidFill>
                          <a:effectLst/>
                          <a:latin typeface="Calibri" charset="0"/>
                          <a:ea typeface="宋体" charset="0"/>
                          <a:cs typeface="Times New Roman" charset="0"/>
                        </a:rPr>
                        <a:t>乙公司</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a:solidFill>
                            <a:srgbClr val="000000"/>
                          </a:solidFill>
                          <a:effectLst/>
                          <a:latin typeface="Calibri" charset="0"/>
                          <a:ea typeface="宋体" charset="0"/>
                          <a:cs typeface="Times New Roman" charset="0"/>
                        </a:rPr>
                        <a:t>利差</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信用等级</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AAA</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BBB</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固定利率</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6%</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1%</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浮动利率</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LIBOR+0.25%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LIBOR+0.75%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dirty="0">
                          <a:solidFill>
                            <a:srgbClr val="000000"/>
                          </a:solidFill>
                          <a:effectLst/>
                          <a:latin typeface="Calibri" charset="0"/>
                          <a:ea typeface="宋体" charset="0"/>
                          <a:cs typeface="Times New Roman" charset="0"/>
                        </a:rPr>
                        <a:t>0.5%</a:t>
                      </a:r>
                      <a:endParaRPr lang="zh-CN" sz="18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3"/>
                  </a:ext>
                </a:extLst>
              </a:tr>
            </a:tbl>
          </a:graphicData>
        </a:graphic>
      </p:graphicFrame>
      <p:sp>
        <p:nvSpPr>
          <p:cNvPr id="5" name="日期占位符 4"/>
          <p:cNvSpPr>
            <a:spLocks noGrp="1"/>
          </p:cNvSpPr>
          <p:nvPr>
            <p:ph type="dt" sz="half" idx="10"/>
          </p:nvPr>
        </p:nvSpPr>
        <p:spPr/>
        <p:txBody>
          <a:bodyPr/>
          <a:lstStyle/>
          <a:p>
            <a:fld id="{08EDBCCF-9BD6-454A-B777-06792D684D77}"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34</a:t>
            </a:fld>
            <a:endParaRPr lang="en-US" dirty="0"/>
          </a:p>
        </p:txBody>
      </p:sp>
    </p:spTree>
    <p:extLst>
      <p:ext uri="{BB962C8B-B14F-4D97-AF65-F5344CB8AC3E}">
        <p14:creationId xmlns:p14="http://schemas.microsoft.com/office/powerpoint/2010/main" val="1694887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a:t>
            </a:r>
            <a:r>
              <a:rPr lang="zh-CN" altLang="en-US" dirty="0"/>
              <a:t>举例</a:t>
            </a:r>
          </a:p>
        </p:txBody>
      </p:sp>
      <p:sp>
        <p:nvSpPr>
          <p:cNvPr id="3" name="内容占位符 2"/>
          <p:cNvSpPr>
            <a:spLocks noGrp="1"/>
          </p:cNvSpPr>
          <p:nvPr>
            <p:ph idx="1"/>
          </p:nvPr>
        </p:nvSpPr>
        <p:spPr>
          <a:xfrm>
            <a:off x="208722" y="4204252"/>
            <a:ext cx="8676861" cy="2146852"/>
          </a:xfrm>
        </p:spPr>
        <p:txBody>
          <a:bodyPr>
            <a:normAutofit/>
          </a:bodyPr>
          <a:lstStyle/>
          <a:p>
            <a:r>
              <a:rPr lang="zh-CN" altLang="zh-CN" dirty="0"/>
              <a:t>由于甲公司的信用等级高于乙公司，因此其在固定利率和浮动利率两个市场借款的利率均低于乙公司。相比之下，其在固定利率市场上的优势大于浮动利率市场，因此，甲公司的比较优势在固定利率方，相对应的乙公司比较优势在浮动利率方。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99560997"/>
              </p:ext>
            </p:extLst>
          </p:nvPr>
        </p:nvGraphicFramePr>
        <p:xfrm>
          <a:off x="1295347" y="2091886"/>
          <a:ext cx="6503610" cy="1645920"/>
        </p:xfrm>
        <a:graphic>
          <a:graphicData uri="http://schemas.openxmlformats.org/drawingml/2006/table">
            <a:tbl>
              <a:tblPr firstRow="1" firstCol="1" bandRow="1"/>
              <a:tblGrid>
                <a:gridCol w="1569198">
                  <a:extLst>
                    <a:ext uri="{9D8B030D-6E8A-4147-A177-3AD203B41FA5}">
                      <a16:colId xmlns:a16="http://schemas.microsoft.com/office/drawing/2014/main" val="20000"/>
                    </a:ext>
                  </a:extLst>
                </a:gridCol>
                <a:gridCol w="1960341">
                  <a:extLst>
                    <a:ext uri="{9D8B030D-6E8A-4147-A177-3AD203B41FA5}">
                      <a16:colId xmlns:a16="http://schemas.microsoft.com/office/drawing/2014/main" val="20001"/>
                    </a:ext>
                  </a:extLst>
                </a:gridCol>
                <a:gridCol w="1960341">
                  <a:extLst>
                    <a:ext uri="{9D8B030D-6E8A-4147-A177-3AD203B41FA5}">
                      <a16:colId xmlns:a16="http://schemas.microsoft.com/office/drawing/2014/main" val="20002"/>
                    </a:ext>
                  </a:extLst>
                </a:gridCol>
                <a:gridCol w="1013730">
                  <a:extLst>
                    <a:ext uri="{9D8B030D-6E8A-4147-A177-3AD203B41FA5}">
                      <a16:colId xmlns:a16="http://schemas.microsoft.com/office/drawing/2014/main" val="20003"/>
                    </a:ext>
                  </a:extLst>
                </a:gridCol>
              </a:tblGrid>
              <a:tr h="0">
                <a:tc>
                  <a:txBody>
                    <a:bodyPr/>
                    <a:lstStyle/>
                    <a:p>
                      <a:pPr algn="just">
                        <a:lnSpc>
                          <a:spcPct val="150000"/>
                        </a:lnSpc>
                        <a:spcAft>
                          <a:spcPts val="0"/>
                        </a:spcAft>
                      </a:pPr>
                      <a:r>
                        <a:rPr lang="en-US" sz="1800" b="1" kern="100">
                          <a:solidFill>
                            <a:srgbClr val="000000"/>
                          </a:solidFill>
                          <a:effectLst/>
                          <a:latin typeface="Calibri" charset="0"/>
                          <a:ea typeface="宋体" charset="0"/>
                          <a:cs typeface="Times New Roman" charset="0"/>
                        </a:rPr>
                        <a:t> </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dirty="0">
                          <a:solidFill>
                            <a:srgbClr val="000000"/>
                          </a:solidFill>
                          <a:effectLst/>
                          <a:latin typeface="Calibri" charset="0"/>
                          <a:ea typeface="宋体" charset="0"/>
                          <a:cs typeface="Times New Roman" charset="0"/>
                        </a:rPr>
                        <a:t>甲公司</a:t>
                      </a:r>
                      <a:endParaRPr lang="zh-CN" sz="18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a:solidFill>
                            <a:srgbClr val="000000"/>
                          </a:solidFill>
                          <a:effectLst/>
                          <a:latin typeface="Calibri" charset="0"/>
                          <a:ea typeface="宋体" charset="0"/>
                          <a:cs typeface="Times New Roman" charset="0"/>
                        </a:rPr>
                        <a:t>乙公司</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a:solidFill>
                            <a:srgbClr val="000000"/>
                          </a:solidFill>
                          <a:effectLst/>
                          <a:latin typeface="Calibri" charset="0"/>
                          <a:ea typeface="宋体" charset="0"/>
                          <a:cs typeface="Times New Roman" charset="0"/>
                        </a:rPr>
                        <a:t>利差</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信用等级</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AAA</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BBB</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固定利率</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6%</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1%</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浮动利率</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LIBOR+0.25%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LIBOR+0.75%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dirty="0">
                          <a:solidFill>
                            <a:srgbClr val="000000"/>
                          </a:solidFill>
                          <a:effectLst/>
                          <a:latin typeface="Calibri" charset="0"/>
                          <a:ea typeface="宋体" charset="0"/>
                          <a:cs typeface="Times New Roman" charset="0"/>
                        </a:rPr>
                        <a:t>0.5%</a:t>
                      </a:r>
                      <a:endParaRPr lang="zh-CN" sz="18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3"/>
                  </a:ext>
                </a:extLst>
              </a:tr>
            </a:tbl>
          </a:graphicData>
        </a:graphic>
      </p:graphicFrame>
      <p:sp>
        <p:nvSpPr>
          <p:cNvPr id="5" name="日期占位符 4"/>
          <p:cNvSpPr>
            <a:spLocks noGrp="1"/>
          </p:cNvSpPr>
          <p:nvPr>
            <p:ph type="dt" sz="half" idx="10"/>
          </p:nvPr>
        </p:nvSpPr>
        <p:spPr/>
        <p:txBody>
          <a:bodyPr/>
          <a:lstStyle/>
          <a:p>
            <a:fld id="{BF0BC66A-F9E9-4332-8CE7-C05ADCB2AC8C}"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a:t>
            </a:r>
            <a:r>
              <a:rPr lang="zh-CN" altLang="en-US" dirty="0"/>
              <a:t>举例</a:t>
            </a:r>
            <a:r>
              <a:rPr lang="en-US" altLang="zh-CN" dirty="0"/>
              <a:t>(cont.)</a:t>
            </a:r>
            <a:endParaRPr lang="zh-CN" altLang="en-US" dirty="0"/>
          </a:p>
        </p:txBody>
      </p:sp>
      <p:sp>
        <p:nvSpPr>
          <p:cNvPr id="3" name="内容占位符 2"/>
          <p:cNvSpPr>
            <a:spLocks noGrp="1"/>
          </p:cNvSpPr>
          <p:nvPr>
            <p:ph idx="1"/>
          </p:nvPr>
        </p:nvSpPr>
        <p:spPr/>
        <p:txBody>
          <a:bodyPr>
            <a:normAutofit/>
          </a:bodyPr>
          <a:lstStyle/>
          <a:p>
            <a:r>
              <a:rPr lang="zh-CN" altLang="zh-CN" sz="2000" dirty="0"/>
              <a:t>假设甲公司希望以浮动利率筹资；乙公司希望以固定利率筹资。如果这两家公司均利用自己的比较优势筹资，并直接进行利率互换，则双方均可减少利息支出，从而降低筹资成本。通过利率互换，双方总共可节约的利率为：</a:t>
            </a:r>
          </a:p>
          <a:p>
            <a:endParaRPr lang="zh-CN" altLang="en-US" sz="2000" dirty="0"/>
          </a:p>
          <a:p>
            <a:r>
              <a:rPr lang="zh-CN" altLang="zh-CN" sz="2000" dirty="0"/>
              <a:t>假设双方通过利率互换共同分享利息的节约，则双方各能节约</a:t>
            </a:r>
            <a:r>
              <a:rPr lang="en-US" altLang="zh-CN" sz="2000" dirty="0"/>
              <a:t>0.25%</a:t>
            </a:r>
            <a:r>
              <a:rPr lang="zh-CN" altLang="zh-CN" sz="2000" dirty="0"/>
              <a:t>的利息支出。这里要注意的是：利息支出的节约，针对的是交易双方原先的借款意愿而言。因此，甲、乙两公司的最终借款成本分别为：</a:t>
            </a:r>
          </a:p>
          <a:p>
            <a:endParaRPr lang="zh-CN" altLang="en-US" sz="2000" dirty="0"/>
          </a:p>
          <a:p>
            <a:endParaRPr lang="zh-CN" altLang="en-US" sz="2000" dirty="0"/>
          </a:p>
        </p:txBody>
      </p:sp>
      <p:sp>
        <p:nvSpPr>
          <p:cNvPr id="7" name="Rectangle 5"/>
          <p:cNvSpPr>
            <a:spLocks noChangeArrowheads="1"/>
          </p:cNvSpPr>
          <p:nvPr/>
        </p:nvSpPr>
        <p:spPr bwMode="auto">
          <a:xfrm>
            <a:off x="914400" y="3796748"/>
            <a:ext cx="99816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38076217"/>
              </p:ext>
            </p:extLst>
          </p:nvPr>
        </p:nvGraphicFramePr>
        <p:xfrm>
          <a:off x="914399" y="3796749"/>
          <a:ext cx="7362239" cy="407504"/>
        </p:xfrm>
        <a:graphic>
          <a:graphicData uri="http://schemas.openxmlformats.org/presentationml/2006/ole">
            <mc:AlternateContent xmlns:mc="http://schemas.openxmlformats.org/markup-compatibility/2006">
              <mc:Choice xmlns:v="urn:schemas-microsoft-com:vml" Requires="v">
                <p:oleObj spid="_x0000_s7202" r:id="rId3" imgW="3441700" imgH="203200" progId="Equation.DSMT4">
                  <p:embed/>
                </p:oleObj>
              </mc:Choice>
              <mc:Fallback>
                <p:oleObj r:id="rId3" imgW="3441700" imgH="203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3796749"/>
                        <a:ext cx="7362239" cy="407504"/>
                      </a:xfrm>
                      <a:prstGeom prst="rect">
                        <a:avLst/>
                      </a:prstGeom>
                      <a:noFill/>
                    </p:spPr>
                  </p:pic>
                </p:oleObj>
              </mc:Fallback>
            </mc:AlternateContent>
          </a:graphicData>
        </a:graphic>
      </p:graphicFrame>
      <p:sp>
        <p:nvSpPr>
          <p:cNvPr id="9" name="Rectangle 7"/>
          <p:cNvSpPr>
            <a:spLocks noChangeArrowheads="1"/>
          </p:cNvSpPr>
          <p:nvPr/>
        </p:nvSpPr>
        <p:spPr bwMode="auto">
          <a:xfrm>
            <a:off x="1500810" y="5575854"/>
            <a:ext cx="119809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809" y="5575854"/>
            <a:ext cx="5491353" cy="894519"/>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504F7439-DE50-45E0-81D8-25553BA61B3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可能的利率互换结果  </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881" y="2519500"/>
            <a:ext cx="8830237" cy="1454633"/>
          </a:xfrm>
          <a:prstGeom prst="rect">
            <a:avLst/>
          </a:prstGeom>
          <a:noFill/>
          <a:ln>
            <a:noFill/>
          </a:ln>
        </p:spPr>
      </p:pic>
      <p:sp>
        <p:nvSpPr>
          <p:cNvPr id="5" name="矩形 4"/>
          <p:cNvSpPr/>
          <p:nvPr/>
        </p:nvSpPr>
        <p:spPr>
          <a:xfrm>
            <a:off x="248478" y="3974133"/>
            <a:ext cx="8557592" cy="2308324"/>
          </a:xfrm>
          <a:prstGeom prst="rect">
            <a:avLst/>
          </a:prstGeom>
        </p:spPr>
        <p:txBody>
          <a:bodyPr wrap="square">
            <a:spAutoFit/>
          </a:bodyPr>
          <a:lstStyle/>
          <a:p>
            <a:pPr>
              <a:lnSpc>
                <a:spcPct val="150000"/>
              </a:lnSpc>
            </a:pPr>
            <a:r>
              <a:rPr lang="zh-CN" altLang="zh-CN" sz="2400" dirty="0">
                <a:latin typeface="Calibri" charset="0"/>
                <a:cs typeface="Times New Roman" charset="0"/>
              </a:rPr>
              <a:t>要完成利率互换，实现我们所需要的互换的最终结果，只需要由甲乙双方进行</a:t>
            </a:r>
            <a:r>
              <a:rPr lang="zh-CN" altLang="zh-CN" sz="2400" dirty="0">
                <a:solidFill>
                  <a:srgbClr val="FF0000"/>
                </a:solidFill>
                <a:latin typeface="Calibri" charset="0"/>
                <a:cs typeface="Times New Roman" charset="0"/>
              </a:rPr>
              <a:t>利息差额的支付</a:t>
            </a:r>
            <a:r>
              <a:rPr lang="zh-CN" altLang="zh-CN" sz="2400" dirty="0">
                <a:latin typeface="Calibri" charset="0"/>
                <a:cs typeface="Times New Roman" charset="0"/>
              </a:rPr>
              <a:t>即可，利息差额就是两者之间箭头数值之差，即：甲乙双方要完成互换，只需要由甲公司向乙公司支付</a:t>
            </a:r>
            <a:r>
              <a:rPr lang="en-US" altLang="zh-CN" sz="2400" dirty="0">
                <a:latin typeface="Calibri" charset="0"/>
                <a:cs typeface="Times New Roman" charset="0"/>
              </a:rPr>
              <a:t>LIBOR-5%</a:t>
            </a:r>
            <a:r>
              <a:rPr lang="zh-CN" altLang="zh-CN" sz="2400" dirty="0">
                <a:latin typeface="Calibri" charset="0"/>
                <a:cs typeface="Times New Roman" charset="0"/>
              </a:rPr>
              <a:t>的利息差即可。</a:t>
            </a:r>
            <a:r>
              <a:rPr lang="zh-CN" altLang="zh-CN" sz="2400" dirty="0"/>
              <a:t> </a:t>
            </a:r>
            <a:endParaRPr lang="zh-CN" altLang="en-US" sz="2400" dirty="0"/>
          </a:p>
        </p:txBody>
      </p:sp>
      <p:sp>
        <p:nvSpPr>
          <p:cNvPr id="3" name="日期占位符 2"/>
          <p:cNvSpPr>
            <a:spLocks noGrp="1"/>
          </p:cNvSpPr>
          <p:nvPr>
            <p:ph type="dt" sz="half" idx="10"/>
          </p:nvPr>
        </p:nvSpPr>
        <p:spPr/>
        <p:txBody>
          <a:bodyPr/>
          <a:lstStyle/>
          <a:p>
            <a:fld id="{9BB4A61A-4E39-40D0-B281-33B71717DFA4}"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加入</a:t>
            </a:r>
            <a:r>
              <a:rPr lang="zh-CN" altLang="zh-CN" dirty="0"/>
              <a:t>金融中介</a:t>
            </a:r>
            <a:r>
              <a:rPr lang="zh-CN" altLang="en-US" dirty="0"/>
              <a:t>的利率互换设计</a:t>
            </a:r>
          </a:p>
        </p:txBody>
      </p:sp>
      <p:sp>
        <p:nvSpPr>
          <p:cNvPr id="3" name="内容占位符 2"/>
          <p:cNvSpPr>
            <a:spLocks noGrp="1"/>
          </p:cNvSpPr>
          <p:nvPr>
            <p:ph idx="1"/>
          </p:nvPr>
        </p:nvSpPr>
        <p:spPr/>
        <p:txBody>
          <a:bodyPr/>
          <a:lstStyle/>
          <a:p>
            <a:r>
              <a:rPr lang="zh-CN" altLang="zh-CN" dirty="0"/>
              <a:t>假设有金融中介（如银行）在甲乙两公司之间提供互换的相关服务，并从中收取</a:t>
            </a:r>
            <a:r>
              <a:rPr lang="en-US" altLang="zh-CN" dirty="0"/>
              <a:t>10</a:t>
            </a:r>
            <a:r>
              <a:rPr lang="zh-CN" altLang="zh-CN" dirty="0"/>
              <a:t>个基点的手续费，同样假定甲乙双方通过利率互换共同分享利息的节约，试对此时的利率互换进行设计。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62395735"/>
              </p:ext>
            </p:extLst>
          </p:nvPr>
        </p:nvGraphicFramePr>
        <p:xfrm>
          <a:off x="1295347" y="4055432"/>
          <a:ext cx="6503610" cy="1645920"/>
        </p:xfrm>
        <a:graphic>
          <a:graphicData uri="http://schemas.openxmlformats.org/drawingml/2006/table">
            <a:tbl>
              <a:tblPr firstRow="1" firstCol="1" bandRow="1"/>
              <a:tblGrid>
                <a:gridCol w="1569198">
                  <a:extLst>
                    <a:ext uri="{9D8B030D-6E8A-4147-A177-3AD203B41FA5}">
                      <a16:colId xmlns:a16="http://schemas.microsoft.com/office/drawing/2014/main" val="20000"/>
                    </a:ext>
                  </a:extLst>
                </a:gridCol>
                <a:gridCol w="1960341">
                  <a:extLst>
                    <a:ext uri="{9D8B030D-6E8A-4147-A177-3AD203B41FA5}">
                      <a16:colId xmlns:a16="http://schemas.microsoft.com/office/drawing/2014/main" val="20001"/>
                    </a:ext>
                  </a:extLst>
                </a:gridCol>
                <a:gridCol w="1960341">
                  <a:extLst>
                    <a:ext uri="{9D8B030D-6E8A-4147-A177-3AD203B41FA5}">
                      <a16:colId xmlns:a16="http://schemas.microsoft.com/office/drawing/2014/main" val="20002"/>
                    </a:ext>
                  </a:extLst>
                </a:gridCol>
                <a:gridCol w="1013730">
                  <a:extLst>
                    <a:ext uri="{9D8B030D-6E8A-4147-A177-3AD203B41FA5}">
                      <a16:colId xmlns:a16="http://schemas.microsoft.com/office/drawing/2014/main" val="20003"/>
                    </a:ext>
                  </a:extLst>
                </a:gridCol>
              </a:tblGrid>
              <a:tr h="0">
                <a:tc>
                  <a:txBody>
                    <a:bodyPr/>
                    <a:lstStyle/>
                    <a:p>
                      <a:pPr algn="just">
                        <a:lnSpc>
                          <a:spcPct val="150000"/>
                        </a:lnSpc>
                        <a:spcAft>
                          <a:spcPts val="0"/>
                        </a:spcAft>
                      </a:pPr>
                      <a:r>
                        <a:rPr lang="en-US" sz="1800" b="1" kern="100">
                          <a:solidFill>
                            <a:srgbClr val="000000"/>
                          </a:solidFill>
                          <a:effectLst/>
                          <a:latin typeface="Calibri" charset="0"/>
                          <a:ea typeface="宋体" charset="0"/>
                          <a:cs typeface="Times New Roman" charset="0"/>
                        </a:rPr>
                        <a:t> </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dirty="0">
                          <a:solidFill>
                            <a:srgbClr val="000000"/>
                          </a:solidFill>
                          <a:effectLst/>
                          <a:latin typeface="Calibri" charset="0"/>
                          <a:ea typeface="宋体" charset="0"/>
                          <a:cs typeface="Times New Roman" charset="0"/>
                        </a:rPr>
                        <a:t>甲公司</a:t>
                      </a:r>
                      <a:endParaRPr lang="zh-CN" sz="1800" kern="100" dirty="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a:solidFill>
                            <a:srgbClr val="000000"/>
                          </a:solidFill>
                          <a:effectLst/>
                          <a:latin typeface="Calibri" charset="0"/>
                          <a:ea typeface="宋体" charset="0"/>
                          <a:cs typeface="Times New Roman" charset="0"/>
                        </a:rPr>
                        <a:t>乙公司</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1800" b="1" kern="100">
                          <a:solidFill>
                            <a:srgbClr val="000000"/>
                          </a:solidFill>
                          <a:effectLst/>
                          <a:latin typeface="Calibri" charset="0"/>
                          <a:ea typeface="宋体" charset="0"/>
                          <a:cs typeface="Times New Roman" charset="0"/>
                        </a:rPr>
                        <a:t>利差</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信用等级</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AAA</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BBB</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固定利率</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6%</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1%</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just">
                        <a:lnSpc>
                          <a:spcPct val="150000"/>
                        </a:lnSpc>
                        <a:spcAft>
                          <a:spcPts val="0"/>
                        </a:spcAft>
                      </a:pPr>
                      <a:r>
                        <a:rPr lang="zh-CN" sz="1800" b="1" kern="100">
                          <a:solidFill>
                            <a:srgbClr val="000000"/>
                          </a:solidFill>
                          <a:effectLst/>
                          <a:latin typeface="Calibri" charset="0"/>
                          <a:ea typeface="宋体" charset="0"/>
                          <a:cs typeface="Times New Roman" charset="0"/>
                        </a:rPr>
                        <a:t>浮动利率</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LIBOR+0.25%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a:solidFill>
                            <a:srgbClr val="000000"/>
                          </a:solidFill>
                          <a:effectLst/>
                          <a:latin typeface="Calibri" charset="0"/>
                          <a:ea typeface="宋体" charset="0"/>
                          <a:cs typeface="Times New Roman" charset="0"/>
                        </a:rPr>
                        <a:t>LIBOR+0.75%</a:t>
                      </a:r>
                      <a:endParaRPr lang="zh-CN" sz="18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a:lnSpc>
                          <a:spcPct val="150000"/>
                        </a:lnSpc>
                        <a:spcAft>
                          <a:spcPts val="0"/>
                        </a:spcAft>
                      </a:pPr>
                      <a:r>
                        <a:rPr lang="en-US" sz="1800" kern="100" dirty="0">
                          <a:solidFill>
                            <a:srgbClr val="000000"/>
                          </a:solidFill>
                          <a:effectLst/>
                          <a:latin typeface="Calibri" charset="0"/>
                          <a:ea typeface="宋体" charset="0"/>
                          <a:cs typeface="Times New Roman" charset="0"/>
                        </a:rPr>
                        <a:t>0.5%</a:t>
                      </a:r>
                      <a:endParaRPr lang="zh-CN" sz="18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3"/>
                  </a:ext>
                </a:extLst>
              </a:tr>
            </a:tbl>
          </a:graphicData>
        </a:graphic>
      </p:graphicFrame>
      <p:sp>
        <p:nvSpPr>
          <p:cNvPr id="5" name="日期占位符 4"/>
          <p:cNvSpPr>
            <a:spLocks noGrp="1"/>
          </p:cNvSpPr>
          <p:nvPr>
            <p:ph type="dt" sz="half" idx="10"/>
          </p:nvPr>
        </p:nvSpPr>
        <p:spPr/>
        <p:txBody>
          <a:bodyPr/>
          <a:lstStyle/>
          <a:p>
            <a:fld id="{9DAE5A3B-1F00-4213-91A6-8873991C8EC7}"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加入</a:t>
            </a:r>
            <a:r>
              <a:rPr lang="zh-CN" altLang="zh-CN" dirty="0"/>
              <a:t>金融中介</a:t>
            </a:r>
            <a:r>
              <a:rPr lang="zh-CN" altLang="en-US" dirty="0"/>
              <a:t>的利率互换设计</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甲乙两公司通过互换，总共可以节约的利息成本是</a:t>
            </a:r>
            <a:r>
              <a:rPr lang="en-US" altLang="zh-CN" dirty="0"/>
              <a:t>0.5%</a:t>
            </a:r>
          </a:p>
          <a:p>
            <a:r>
              <a:rPr lang="zh-CN" altLang="zh-CN" dirty="0"/>
              <a:t>由于金融中介（</a:t>
            </a:r>
            <a:r>
              <a:rPr lang="en-US" altLang="zh-CN" dirty="0"/>
              <a:t>Financial Intermediation, FI</a:t>
            </a:r>
            <a:r>
              <a:rPr lang="zh-CN" altLang="zh-CN" dirty="0"/>
              <a:t>）有参与互换的相关服务，并收取手续费用</a:t>
            </a:r>
            <a:r>
              <a:rPr lang="en-US" altLang="zh-CN" dirty="0"/>
              <a:t>0.1%</a:t>
            </a:r>
            <a:r>
              <a:rPr lang="zh-CN" altLang="zh-CN" dirty="0"/>
              <a:t>。此时甲乙双方各节约的利息成本是</a:t>
            </a:r>
            <a:r>
              <a:rPr lang="en-US" altLang="zh-CN" dirty="0"/>
              <a:t>0.2%</a:t>
            </a:r>
            <a:r>
              <a:rPr lang="zh-CN" altLang="zh-CN" dirty="0"/>
              <a:t> </a:t>
            </a:r>
            <a:endParaRPr lang="en-US" altLang="zh-CN" dirty="0"/>
          </a:p>
          <a:p>
            <a:r>
              <a:rPr lang="zh-CN" altLang="zh-CN" dirty="0"/>
              <a:t>甲、乙两公司的最终借款成本分别为： </a:t>
            </a:r>
            <a:endParaRPr lang="zh-CN" altLang="en-US" dirty="0"/>
          </a:p>
        </p:txBody>
      </p:sp>
      <p:sp>
        <p:nvSpPr>
          <p:cNvPr id="4" name="Rectangle 2"/>
          <p:cNvSpPr>
            <a:spLocks noChangeArrowheads="1"/>
          </p:cNvSpPr>
          <p:nvPr/>
        </p:nvSpPr>
        <p:spPr bwMode="auto">
          <a:xfrm>
            <a:off x="745435" y="5098773"/>
            <a:ext cx="116008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8322042"/>
              </p:ext>
            </p:extLst>
          </p:nvPr>
        </p:nvGraphicFramePr>
        <p:xfrm>
          <a:off x="983974" y="4850296"/>
          <a:ext cx="6808304" cy="957418"/>
        </p:xfrm>
        <a:graphic>
          <a:graphicData uri="http://schemas.openxmlformats.org/presentationml/2006/ole">
            <mc:AlternateContent xmlns:mc="http://schemas.openxmlformats.org/markup-compatibility/2006">
              <mc:Choice xmlns:v="urn:schemas-microsoft-com:vml" Requires="v">
                <p:oleObj spid="_x0000_s9240" r:id="rId3" imgW="3251200" imgH="457200" progId="Equation.DSMT4">
                  <p:embed/>
                </p:oleObj>
              </mc:Choice>
              <mc:Fallback>
                <p:oleObj r:id="rId3" imgW="32512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74" y="4850296"/>
                        <a:ext cx="6808304" cy="957418"/>
                      </a:xfrm>
                      <a:prstGeom prst="rect">
                        <a:avLst/>
                      </a:prstGeom>
                      <a:noFill/>
                    </p:spPr>
                  </p:pic>
                </p:oleObj>
              </mc:Fallback>
            </mc:AlternateContent>
          </a:graphicData>
        </a:graphic>
      </p:graphicFrame>
      <p:sp>
        <p:nvSpPr>
          <p:cNvPr id="6" name="日期占位符 5"/>
          <p:cNvSpPr>
            <a:spLocks noGrp="1"/>
          </p:cNvSpPr>
          <p:nvPr>
            <p:ph type="dt" sz="half" idx="10"/>
          </p:nvPr>
        </p:nvSpPr>
        <p:spPr/>
        <p:txBody>
          <a:bodyPr/>
          <a:lstStyle/>
          <a:p>
            <a:fld id="{C07C0A76-EBE7-4899-9A9D-6D1674FE3CF4}" type="datetime1">
              <a:rPr lang="en-US" altLang="zh-CN" smtClean="0"/>
              <a:t>3/6/2019</a:t>
            </a:fld>
            <a:endParaRPr lang="en-US" dirty="0"/>
          </a:p>
        </p:txBody>
      </p:sp>
      <p:sp>
        <p:nvSpPr>
          <p:cNvPr id="7" name="页脚占位符 6"/>
          <p:cNvSpPr>
            <a:spLocks noGrp="1"/>
          </p:cNvSpPr>
          <p:nvPr>
            <p:ph type="ftr" sz="quarter" idx="11"/>
          </p:nvPr>
        </p:nvSpPr>
        <p:spPr/>
        <p:txBody>
          <a:bodyPr/>
          <a:lstStyle/>
          <a:p>
            <a:r>
              <a:rPr lang="zh-CN" altLang="en-US"/>
              <a:t>第十二章　互换及其交易机制</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互换的定义</a:t>
            </a:r>
            <a:endParaRPr lang="zh-CN" altLang="en-US" dirty="0"/>
          </a:p>
        </p:txBody>
      </p:sp>
      <p:sp>
        <p:nvSpPr>
          <p:cNvPr id="3" name="内容占位符 2"/>
          <p:cNvSpPr>
            <a:spLocks noGrp="1"/>
          </p:cNvSpPr>
          <p:nvPr>
            <p:ph idx="1"/>
          </p:nvPr>
        </p:nvSpPr>
        <p:spPr/>
        <p:txBody>
          <a:bodyPr/>
          <a:lstStyle/>
          <a:p>
            <a:r>
              <a:rPr lang="zh-CN" altLang="zh-CN" dirty="0"/>
              <a:t>互换是在</a:t>
            </a:r>
            <a:r>
              <a:rPr lang="en-US" altLang="zh-CN" dirty="0"/>
              <a:t>20</a:t>
            </a:r>
            <a:r>
              <a:rPr lang="zh-CN" altLang="zh-CN" dirty="0"/>
              <a:t>世纪</a:t>
            </a:r>
            <a:r>
              <a:rPr lang="en-US" altLang="zh-CN" dirty="0"/>
              <a:t>80</a:t>
            </a:r>
            <a:r>
              <a:rPr lang="zh-CN" altLang="zh-CN" dirty="0"/>
              <a:t>年代的金融创新中产生的一种新金融业务。所谓</a:t>
            </a:r>
            <a:r>
              <a:rPr lang="en-US" altLang="zh-CN" dirty="0"/>
              <a:t>“</a:t>
            </a:r>
            <a:r>
              <a:rPr lang="zh-CN" altLang="zh-CN" dirty="0"/>
              <a:t>互换</a:t>
            </a:r>
            <a:r>
              <a:rPr lang="en-US" altLang="zh-CN" dirty="0"/>
              <a:t>”</a:t>
            </a:r>
            <a:r>
              <a:rPr lang="zh-CN" altLang="zh-CN" dirty="0"/>
              <a:t>（</a:t>
            </a:r>
            <a:r>
              <a:rPr lang="en-US" altLang="zh-CN" dirty="0"/>
              <a:t>Swaps</a:t>
            </a:r>
            <a:r>
              <a:rPr lang="zh-CN" altLang="zh-CN" dirty="0"/>
              <a:t>），是指互换双方在互利原则下，所进行的不同类型的金融工具的交换。</a:t>
            </a:r>
            <a:endParaRPr lang="zh-CN" altLang="en-US" dirty="0"/>
          </a:p>
          <a:p>
            <a:r>
              <a:rPr lang="zh-CN" altLang="zh-CN" dirty="0"/>
              <a:t>在互换业务中，划分金融工具之不同类型的标志主要有两个：一个是货币的种类；另一个是计息的方式。</a:t>
            </a:r>
          </a:p>
          <a:p>
            <a:endParaRPr lang="zh-CN" altLang="en-US" dirty="0"/>
          </a:p>
        </p:txBody>
      </p:sp>
      <p:sp>
        <p:nvSpPr>
          <p:cNvPr id="4" name="日期占位符 3"/>
          <p:cNvSpPr>
            <a:spLocks noGrp="1"/>
          </p:cNvSpPr>
          <p:nvPr>
            <p:ph type="dt" sz="half" idx="10"/>
          </p:nvPr>
        </p:nvSpPr>
        <p:spPr/>
        <p:txBody>
          <a:bodyPr/>
          <a:lstStyle/>
          <a:p>
            <a:fld id="{0D7CFB74-09C3-4384-91C1-ABE39C5A06A2}"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a:t>有金融中介参与的利率互换的结果 </a:t>
            </a:r>
            <a:endParaRPr lang="zh-CN" altLang="en-US" sz="3200"/>
          </a:p>
        </p:txBody>
      </p:sp>
      <p:sp>
        <p:nvSpPr>
          <p:cNvPr id="3" name="内容占位符 2"/>
          <p:cNvSpPr>
            <a:spLocks noGrp="1"/>
          </p:cNvSpPr>
          <p:nvPr>
            <p:ph idx="1"/>
          </p:nvPr>
        </p:nvSpPr>
        <p:spPr>
          <a:xfrm>
            <a:off x="208721" y="3607905"/>
            <a:ext cx="8676861" cy="1659834"/>
          </a:xfrm>
        </p:spPr>
        <p:txBody>
          <a:bodyPr/>
          <a:lstStyle/>
          <a:p>
            <a:r>
              <a:rPr lang="zh-CN" altLang="zh-CN" dirty="0"/>
              <a:t>要完成利率互换，实现我们所需要的互换的最终结果，只需要由甲公司向金融机构支付利息差额</a:t>
            </a:r>
            <a:r>
              <a:rPr lang="en-US" altLang="zh-CN" dirty="0"/>
              <a:t>LIBOR-4.95%</a:t>
            </a:r>
            <a:r>
              <a:rPr lang="zh-CN" altLang="zh-CN" dirty="0"/>
              <a:t>，金融机构向乙公司支付利息差额</a:t>
            </a:r>
            <a:r>
              <a:rPr lang="en-US" altLang="zh-CN" dirty="0"/>
              <a:t>LIBOR-5.05%</a:t>
            </a:r>
            <a:r>
              <a:rPr lang="zh-CN" altLang="zh-CN" dirty="0"/>
              <a:t>即可。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08721" y="2198981"/>
            <a:ext cx="8676861" cy="1172097"/>
          </a:xfrm>
          <a:prstGeom prst="rect">
            <a:avLst/>
          </a:prstGeom>
          <a:noFill/>
          <a:ln>
            <a:noFill/>
          </a:ln>
        </p:spPr>
      </p:pic>
      <p:sp>
        <p:nvSpPr>
          <p:cNvPr id="5" name="日期占位符 4"/>
          <p:cNvSpPr>
            <a:spLocks noGrp="1"/>
          </p:cNvSpPr>
          <p:nvPr>
            <p:ph type="dt" sz="half" idx="10"/>
          </p:nvPr>
        </p:nvSpPr>
        <p:spPr/>
        <p:txBody>
          <a:bodyPr/>
          <a:lstStyle/>
          <a:p>
            <a:fld id="{D54D1D6C-268D-4822-BE3F-097B96D1BEBA}"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利率互换的作用</a:t>
            </a:r>
            <a:endParaRPr lang="zh-CN" altLang="en-US" dirty="0"/>
          </a:p>
        </p:txBody>
      </p:sp>
      <p:sp>
        <p:nvSpPr>
          <p:cNvPr id="3" name="内容占位符 2"/>
          <p:cNvSpPr>
            <a:spLocks noGrp="1"/>
          </p:cNvSpPr>
          <p:nvPr>
            <p:ph idx="1"/>
          </p:nvPr>
        </p:nvSpPr>
        <p:spPr/>
        <p:txBody>
          <a:bodyPr/>
          <a:lstStyle/>
          <a:p>
            <a:r>
              <a:rPr lang="zh-CN" altLang="zh-CN" b="1" dirty="0"/>
              <a:t>获得低于市场利率的贷款，降低筹资成本</a:t>
            </a:r>
          </a:p>
          <a:p>
            <a:r>
              <a:rPr lang="zh-CN" altLang="zh-CN" b="1" dirty="0"/>
              <a:t>操作方便</a:t>
            </a:r>
            <a:endParaRPr lang="en-US" altLang="zh-CN" b="1" dirty="0"/>
          </a:p>
          <a:p>
            <a:r>
              <a:rPr lang="zh-CN" altLang="zh-CN" b="1" dirty="0"/>
              <a:t>便于进行利率风险管理</a:t>
            </a:r>
          </a:p>
        </p:txBody>
      </p:sp>
      <p:sp>
        <p:nvSpPr>
          <p:cNvPr id="4" name="日期占位符 3"/>
          <p:cNvSpPr>
            <a:spLocks noGrp="1"/>
          </p:cNvSpPr>
          <p:nvPr>
            <p:ph type="dt" sz="half" idx="10"/>
          </p:nvPr>
        </p:nvSpPr>
        <p:spPr/>
        <p:txBody>
          <a:bodyPr/>
          <a:lstStyle/>
          <a:p>
            <a:fld id="{B3FC18A5-4939-4D8C-B6DD-C6D257EB8159}"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货币互换的步骤 </a:t>
            </a:r>
            <a:endParaRPr lang="zh-CN" altLang="en-US" dirty="0"/>
          </a:p>
        </p:txBody>
      </p:sp>
      <p:sp>
        <p:nvSpPr>
          <p:cNvPr id="3" name="内容占位符 2"/>
          <p:cNvSpPr>
            <a:spLocks noGrp="1"/>
          </p:cNvSpPr>
          <p:nvPr>
            <p:ph idx="1"/>
          </p:nvPr>
        </p:nvSpPr>
        <p:spPr/>
        <p:txBody>
          <a:bodyPr/>
          <a:lstStyle/>
          <a:p>
            <a:pPr lvl="0"/>
            <a:r>
              <a:rPr lang="zh-CN" altLang="zh-CN" dirty="0"/>
              <a:t>本金的初期互换，指互换交易之初，双方按协定的汇率交换两种不同货币的本金，以便将来计算应支付的利息再换回本金。</a:t>
            </a:r>
          </a:p>
          <a:p>
            <a:pPr lvl="0"/>
            <a:r>
              <a:rPr lang="zh-CN" altLang="zh-CN" dirty="0"/>
              <a:t>利率的互换，指交易双方按协定利率，以未偿还本金为基础，进行互换交易的利率支付。</a:t>
            </a:r>
          </a:p>
          <a:p>
            <a:pPr lvl="0"/>
            <a:r>
              <a:rPr lang="zh-CN" altLang="zh-CN" dirty="0"/>
              <a:t>到期日本金的再次互换，即在合约到期日，交易双方通过互换，换回期初交换的本金。</a:t>
            </a:r>
          </a:p>
          <a:p>
            <a:endParaRPr lang="zh-CN" altLang="en-US" dirty="0"/>
          </a:p>
        </p:txBody>
      </p:sp>
      <p:sp>
        <p:nvSpPr>
          <p:cNvPr id="4" name="日期占位符 3"/>
          <p:cNvSpPr>
            <a:spLocks noGrp="1"/>
          </p:cNvSpPr>
          <p:nvPr>
            <p:ph type="dt" sz="half" idx="10"/>
          </p:nvPr>
        </p:nvSpPr>
        <p:spPr/>
        <p:txBody>
          <a:bodyPr/>
          <a:lstStyle/>
          <a:p>
            <a:fld id="{C2117710-4D2B-4A36-9F00-3708249BFA6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货币互换的步骤</a:t>
            </a:r>
            <a:r>
              <a:rPr lang="en-US" altLang="zh-CN" dirty="0"/>
              <a:t>(cont.)</a:t>
            </a:r>
            <a:endParaRPr lang="zh-CN" altLang="en-US" dirty="0"/>
          </a:p>
        </p:txBody>
      </p:sp>
      <p:pic>
        <p:nvPicPr>
          <p:cNvPr id="4" name="图片 3" descr="../../../Desktop/本金交换.pdf"/>
          <p:cNvPicPr/>
          <p:nvPr/>
        </p:nvPicPr>
        <p:blipFill>
          <a:blip r:embed="rId2">
            <a:extLst>
              <a:ext uri="{28A0092B-C50C-407E-A947-70E740481C1C}">
                <a14:useLocalDpi xmlns:a14="http://schemas.microsoft.com/office/drawing/2010/main" val="0"/>
              </a:ext>
            </a:extLst>
          </a:blip>
          <a:srcRect/>
          <a:stretch>
            <a:fillRect/>
          </a:stretch>
        </p:blipFill>
        <p:spPr bwMode="auto">
          <a:xfrm>
            <a:off x="790056" y="2141080"/>
            <a:ext cx="6982344" cy="4639918"/>
          </a:xfrm>
          <a:prstGeom prst="rect">
            <a:avLst/>
          </a:prstGeom>
          <a:noFill/>
          <a:ln>
            <a:noFill/>
          </a:ln>
        </p:spPr>
      </p:pic>
      <p:sp>
        <p:nvSpPr>
          <p:cNvPr id="3" name="日期占位符 2"/>
          <p:cNvSpPr>
            <a:spLocks noGrp="1"/>
          </p:cNvSpPr>
          <p:nvPr>
            <p:ph type="dt" sz="half" idx="10"/>
          </p:nvPr>
        </p:nvSpPr>
        <p:spPr/>
        <p:txBody>
          <a:bodyPr/>
          <a:lstStyle/>
          <a:p>
            <a:fld id="{12193074-3E85-450C-812D-07F4018B0A3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货币互换的设计</a:t>
            </a:r>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208722" y="2246777"/>
            <a:ext cx="8676861" cy="4173901"/>
          </a:xfrm>
        </p:spPr>
        <p:txBody>
          <a:bodyPr>
            <a:normAutofit/>
          </a:bodyPr>
          <a:lstStyle/>
          <a:p>
            <a:pPr>
              <a:lnSpc>
                <a:spcPct val="110000"/>
              </a:lnSpc>
            </a:pPr>
            <a:r>
              <a:rPr lang="zh-CN" altLang="zh-CN" sz="2000" dirty="0"/>
              <a:t>假定英镑和美元汇率为</a:t>
            </a:r>
            <a:r>
              <a:rPr lang="en-US" altLang="zh-CN" sz="2000" dirty="0"/>
              <a:t>1</a:t>
            </a:r>
            <a:r>
              <a:rPr lang="zh-CN" altLang="zh-CN" sz="2000" dirty="0"/>
              <a:t>英镑</a:t>
            </a:r>
            <a:r>
              <a:rPr lang="en-US" altLang="zh-CN" sz="2000" dirty="0"/>
              <a:t>=1.5000</a:t>
            </a:r>
            <a:r>
              <a:rPr lang="zh-CN" altLang="zh-CN" sz="2000" dirty="0"/>
              <a:t>美元。</a:t>
            </a:r>
            <a:r>
              <a:rPr lang="en-US" altLang="zh-CN" sz="2000" dirty="0"/>
              <a:t>A</a:t>
            </a:r>
            <a:r>
              <a:rPr lang="zh-CN" altLang="zh-CN" sz="2000" dirty="0"/>
              <a:t>想借入</a:t>
            </a:r>
            <a:r>
              <a:rPr lang="en-US" altLang="zh-CN" sz="2000" dirty="0"/>
              <a:t>5</a:t>
            </a:r>
            <a:r>
              <a:rPr lang="zh-CN" altLang="zh-CN" sz="2000" dirty="0"/>
              <a:t>年期的</a:t>
            </a:r>
            <a:r>
              <a:rPr lang="en-US" altLang="zh-CN" sz="2000" dirty="0"/>
              <a:t>1000</a:t>
            </a:r>
            <a:r>
              <a:rPr lang="zh-CN" altLang="zh-CN" sz="2000" dirty="0"/>
              <a:t>万英镑借款，</a:t>
            </a:r>
            <a:r>
              <a:rPr lang="en-US" altLang="zh-CN" sz="2000" dirty="0"/>
              <a:t>B</a:t>
            </a:r>
            <a:r>
              <a:rPr lang="zh-CN" altLang="zh-CN" sz="2000" dirty="0"/>
              <a:t>想借入</a:t>
            </a:r>
            <a:r>
              <a:rPr lang="en-US" altLang="zh-CN" sz="2000" dirty="0"/>
              <a:t>5</a:t>
            </a:r>
            <a:r>
              <a:rPr lang="zh-CN" altLang="zh-CN" sz="2000" dirty="0"/>
              <a:t>年期的</a:t>
            </a:r>
            <a:r>
              <a:rPr lang="en-US" altLang="zh-CN" sz="2000" dirty="0"/>
              <a:t>1500</a:t>
            </a:r>
            <a:r>
              <a:rPr lang="zh-CN" altLang="zh-CN" sz="2000" dirty="0"/>
              <a:t>万美元借款。但由于</a:t>
            </a:r>
            <a:r>
              <a:rPr lang="en-US" altLang="zh-CN" sz="2000" dirty="0"/>
              <a:t>A</a:t>
            </a:r>
            <a:r>
              <a:rPr lang="zh-CN" altLang="zh-CN" sz="2000" dirty="0"/>
              <a:t>的信用等级高于</a:t>
            </a:r>
            <a:r>
              <a:rPr lang="en-US" altLang="zh-CN" sz="2000" dirty="0"/>
              <a:t>B</a:t>
            </a:r>
            <a:r>
              <a:rPr lang="zh-CN" altLang="zh-CN" sz="2000" dirty="0"/>
              <a:t>，两国金融市场对</a:t>
            </a:r>
            <a:r>
              <a:rPr lang="en-US" altLang="zh-CN" sz="2000" dirty="0"/>
              <a:t>A</a:t>
            </a:r>
            <a:r>
              <a:rPr lang="zh-CN" altLang="zh-CN" sz="2000" dirty="0"/>
              <a:t>、</a:t>
            </a:r>
            <a:r>
              <a:rPr lang="en-US" altLang="zh-CN" sz="2000" dirty="0"/>
              <a:t>B</a:t>
            </a:r>
            <a:r>
              <a:rPr lang="zh-CN" altLang="zh-CN" sz="2000" dirty="0"/>
              <a:t>两公司的熟悉状况不同，因此市场向它们提供的固定利率也不同。市场向</a:t>
            </a:r>
            <a:r>
              <a:rPr lang="en-US" altLang="zh-CN" sz="2000" dirty="0"/>
              <a:t>A</a:t>
            </a:r>
            <a:r>
              <a:rPr lang="zh-CN" altLang="zh-CN" sz="2000" dirty="0"/>
              <a:t>、</a:t>
            </a:r>
            <a:r>
              <a:rPr lang="en-US" altLang="zh-CN" sz="2000" dirty="0"/>
              <a:t>B</a:t>
            </a:r>
            <a:r>
              <a:rPr lang="zh-CN" altLang="zh-CN" sz="2000" dirty="0"/>
              <a:t>公司提供的借款利率如下 </a:t>
            </a:r>
            <a:endParaRPr lang="zh-CN" altLang="en-US" sz="2000" dirty="0"/>
          </a:p>
          <a:p>
            <a:pPr>
              <a:lnSpc>
                <a:spcPct val="110000"/>
              </a:lnSpc>
            </a:pPr>
            <a:endParaRPr lang="zh-CN" altLang="en-US" sz="2000" dirty="0"/>
          </a:p>
          <a:p>
            <a:pPr>
              <a:lnSpc>
                <a:spcPct val="110000"/>
              </a:lnSpc>
            </a:pPr>
            <a:endParaRPr lang="zh-CN" altLang="en-US" sz="2000" dirty="0"/>
          </a:p>
          <a:p>
            <a:pPr>
              <a:lnSpc>
                <a:spcPct val="110000"/>
              </a:lnSpc>
            </a:pPr>
            <a:endParaRPr lang="zh-CN" altLang="en-US" sz="2000" dirty="0"/>
          </a:p>
          <a:p>
            <a:pPr>
              <a:lnSpc>
                <a:spcPct val="110000"/>
              </a:lnSpc>
            </a:pPr>
            <a:r>
              <a:rPr lang="zh-CN" altLang="zh-CN" sz="2000" dirty="0"/>
              <a:t>双方的互换交易通过金融中介完成，并且金融中介从中收取</a:t>
            </a:r>
            <a:r>
              <a:rPr lang="en-US" altLang="zh-CN" sz="2000" dirty="0"/>
              <a:t>0.6%</a:t>
            </a:r>
            <a:r>
              <a:rPr lang="zh-CN" altLang="zh-CN" sz="2000" dirty="0"/>
              <a:t>的服务费用。假设</a:t>
            </a:r>
            <a:r>
              <a:rPr lang="en-US" altLang="zh-CN" sz="2000" dirty="0"/>
              <a:t>A</a:t>
            </a:r>
            <a:r>
              <a:rPr lang="zh-CN" altLang="zh-CN" sz="2000" dirty="0"/>
              <a:t>、</a:t>
            </a:r>
            <a:r>
              <a:rPr lang="en-US" altLang="zh-CN" sz="2000" dirty="0"/>
              <a:t>B</a:t>
            </a:r>
            <a:r>
              <a:rPr lang="zh-CN" altLang="zh-CN" sz="2000" dirty="0"/>
              <a:t>两公司平分互换的收益，且互换每年进行一次，试设计货币互换方案。 </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40854387"/>
              </p:ext>
            </p:extLst>
          </p:nvPr>
        </p:nvGraphicFramePr>
        <p:xfrm>
          <a:off x="2988700" y="3777136"/>
          <a:ext cx="2937999" cy="1113181"/>
        </p:xfrm>
        <a:graphic>
          <a:graphicData uri="http://schemas.openxmlformats.org/drawingml/2006/table">
            <a:tbl>
              <a:tblPr firstRow="1" firstCol="1" bandRow="1"/>
              <a:tblGrid>
                <a:gridCol w="979333">
                  <a:extLst>
                    <a:ext uri="{9D8B030D-6E8A-4147-A177-3AD203B41FA5}">
                      <a16:colId xmlns:a16="http://schemas.microsoft.com/office/drawing/2014/main" val="20000"/>
                    </a:ext>
                  </a:extLst>
                </a:gridCol>
                <a:gridCol w="979333">
                  <a:extLst>
                    <a:ext uri="{9D8B030D-6E8A-4147-A177-3AD203B41FA5}">
                      <a16:colId xmlns:a16="http://schemas.microsoft.com/office/drawing/2014/main" val="20001"/>
                    </a:ext>
                  </a:extLst>
                </a:gridCol>
                <a:gridCol w="979333">
                  <a:extLst>
                    <a:ext uri="{9D8B030D-6E8A-4147-A177-3AD203B41FA5}">
                      <a16:colId xmlns:a16="http://schemas.microsoft.com/office/drawing/2014/main" val="20002"/>
                    </a:ext>
                  </a:extLst>
                </a:gridCol>
              </a:tblGrid>
              <a:tr h="351223">
                <a:tc>
                  <a:txBody>
                    <a:bodyPr/>
                    <a:lstStyle/>
                    <a:p>
                      <a:r>
                        <a:rPr lang="en-US" sz="1800" kern="100">
                          <a:solidFill>
                            <a:srgbClr val="000000"/>
                          </a:solidFill>
                          <a:effectLst/>
                          <a:latin typeface="Times New Roman" charset="0"/>
                        </a:rPr>
                        <a:t> </a:t>
                      </a:r>
                      <a:endParaRPr lang="zh-CN" sz="1800" kern="100">
                        <a:solidFill>
                          <a:srgbClr val="000000"/>
                        </a:solidFill>
                        <a:effectLst/>
                        <a:latin typeface="Calibri"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zh-CN" sz="1800" kern="100" dirty="0">
                          <a:solidFill>
                            <a:srgbClr val="000000"/>
                          </a:solidFill>
                          <a:effectLst/>
                          <a:latin typeface="Times New Roman" charset="0"/>
                          <a:cs typeface="Times New Roman" charset="0"/>
                        </a:rPr>
                        <a:t>美元</a:t>
                      </a:r>
                      <a:endParaRPr lang="zh-CN" sz="1800" kern="100" dirty="0">
                        <a:solidFill>
                          <a:srgbClr val="000000"/>
                        </a:solidFill>
                        <a:effectLst/>
                        <a:latin typeface="Calibri"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zh-CN" sz="1800" kern="100">
                          <a:solidFill>
                            <a:srgbClr val="000000"/>
                          </a:solidFill>
                          <a:effectLst/>
                          <a:latin typeface="Times New Roman" charset="0"/>
                          <a:cs typeface="Times New Roman" charset="0"/>
                        </a:rPr>
                        <a:t>英镑</a:t>
                      </a:r>
                      <a:endParaRPr lang="zh-CN" sz="1800" kern="100">
                        <a:solidFill>
                          <a:srgbClr val="000000"/>
                        </a:solidFill>
                        <a:effectLst/>
                        <a:latin typeface="Calibri"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0979">
                <a:tc>
                  <a:txBody>
                    <a:bodyPr/>
                    <a:lstStyle/>
                    <a:p>
                      <a:r>
                        <a:rPr lang="en-US" sz="1800" kern="100">
                          <a:solidFill>
                            <a:srgbClr val="000000"/>
                          </a:solidFill>
                          <a:effectLst/>
                          <a:latin typeface="Times New Roman" charset="0"/>
                        </a:rPr>
                        <a:t>A</a:t>
                      </a:r>
                      <a:r>
                        <a:rPr lang="zh-CN" sz="1800" kern="100">
                          <a:solidFill>
                            <a:srgbClr val="000000"/>
                          </a:solidFill>
                          <a:effectLst/>
                          <a:latin typeface="Times New Roman" charset="0"/>
                          <a:cs typeface="Times New Roman" charset="0"/>
                        </a:rPr>
                        <a:t>公司</a:t>
                      </a:r>
                      <a:endParaRPr lang="zh-CN" sz="1800" kern="100">
                        <a:solidFill>
                          <a:srgbClr val="000000"/>
                        </a:solidFill>
                        <a:effectLst/>
                        <a:latin typeface="Calibri"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r>
                        <a:rPr lang="en-US" sz="1800" kern="100">
                          <a:solidFill>
                            <a:srgbClr val="000000"/>
                          </a:solidFill>
                          <a:effectLst/>
                          <a:latin typeface="Times New Roman" charset="0"/>
                        </a:rPr>
                        <a:t>8.0%</a:t>
                      </a:r>
                      <a:endParaRPr lang="zh-CN" sz="1800" kern="100">
                        <a:solidFill>
                          <a:srgbClr val="000000"/>
                        </a:solidFill>
                        <a:effectLst/>
                        <a:latin typeface="Calibri"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r>
                        <a:rPr lang="en-US" sz="1800" kern="100">
                          <a:solidFill>
                            <a:srgbClr val="000000"/>
                          </a:solidFill>
                          <a:effectLst/>
                          <a:latin typeface="Times New Roman" charset="0"/>
                        </a:rPr>
                        <a:t>11.6%</a:t>
                      </a:r>
                      <a:endParaRPr lang="zh-CN" sz="1800" kern="100">
                        <a:solidFill>
                          <a:srgbClr val="000000"/>
                        </a:solidFill>
                        <a:effectLst/>
                        <a:latin typeface="Calibri"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380979">
                <a:tc>
                  <a:txBody>
                    <a:bodyPr/>
                    <a:lstStyle/>
                    <a:p>
                      <a:r>
                        <a:rPr lang="en-US" sz="1800" kern="100">
                          <a:solidFill>
                            <a:srgbClr val="000000"/>
                          </a:solidFill>
                          <a:effectLst/>
                          <a:latin typeface="Times New Roman" charset="0"/>
                        </a:rPr>
                        <a:t>B</a:t>
                      </a:r>
                      <a:r>
                        <a:rPr lang="zh-CN" sz="1800" kern="100">
                          <a:solidFill>
                            <a:srgbClr val="000000"/>
                          </a:solidFill>
                          <a:effectLst/>
                          <a:latin typeface="Times New Roman" charset="0"/>
                          <a:cs typeface="Times New Roman" charset="0"/>
                        </a:rPr>
                        <a:t>公司</a:t>
                      </a:r>
                      <a:endParaRPr lang="zh-CN" sz="1800" kern="100">
                        <a:solidFill>
                          <a:srgbClr val="000000"/>
                        </a:solidFill>
                        <a:effectLst/>
                        <a:latin typeface="Calibri"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kern="100">
                          <a:solidFill>
                            <a:srgbClr val="000000"/>
                          </a:solidFill>
                          <a:effectLst/>
                          <a:latin typeface="Times New Roman" charset="0"/>
                        </a:rPr>
                        <a:t>10.0%</a:t>
                      </a:r>
                      <a:endParaRPr lang="zh-CN" sz="1800" kern="100">
                        <a:solidFill>
                          <a:srgbClr val="000000"/>
                        </a:solidFill>
                        <a:effectLst/>
                        <a:latin typeface="Calibri"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kern="100" dirty="0">
                          <a:solidFill>
                            <a:srgbClr val="000000"/>
                          </a:solidFill>
                          <a:effectLst/>
                          <a:latin typeface="Times New Roman" charset="0"/>
                        </a:rPr>
                        <a:t>12.0%</a:t>
                      </a:r>
                      <a:endParaRPr lang="zh-CN" sz="1800" kern="100" dirty="0">
                        <a:solidFill>
                          <a:srgbClr val="000000"/>
                        </a:solidFill>
                        <a:effectLst/>
                        <a:latin typeface="Calibri"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4" name="日期占位符 3"/>
          <p:cNvSpPr>
            <a:spLocks noGrp="1"/>
          </p:cNvSpPr>
          <p:nvPr>
            <p:ph type="dt" sz="half" idx="10"/>
          </p:nvPr>
        </p:nvSpPr>
        <p:spPr/>
        <p:txBody>
          <a:bodyPr/>
          <a:lstStyle/>
          <a:p>
            <a:fld id="{68DE5797-0256-41FA-A4C9-49C62571684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货币互换的设计</a:t>
            </a:r>
            <a:r>
              <a:rPr lang="en-US" altLang="zh-CN" dirty="0"/>
              <a:t>(cont.)</a:t>
            </a:r>
            <a:endParaRPr lang="zh-CN" altLang="en-US" dirty="0"/>
          </a:p>
        </p:txBody>
      </p:sp>
      <p:sp>
        <p:nvSpPr>
          <p:cNvPr id="3" name="内容占位符 2"/>
          <p:cNvSpPr>
            <a:spLocks noGrp="1"/>
          </p:cNvSpPr>
          <p:nvPr>
            <p:ph idx="1"/>
          </p:nvPr>
        </p:nvSpPr>
        <p:spPr>
          <a:xfrm>
            <a:off x="208722" y="2157877"/>
            <a:ext cx="8676861" cy="4114266"/>
          </a:xfrm>
        </p:spPr>
        <p:txBody>
          <a:bodyPr>
            <a:normAutofit/>
          </a:bodyPr>
          <a:lstStyle/>
          <a:p>
            <a:r>
              <a:rPr lang="en-US" altLang="zh-CN" sz="2000" dirty="0"/>
              <a:t>A</a:t>
            </a:r>
            <a:r>
              <a:rPr lang="zh-CN" altLang="zh-CN" sz="2000" dirty="0"/>
              <a:t>公司在美元和英镑借款上的利率均低于</a:t>
            </a:r>
            <a:r>
              <a:rPr lang="en-US" altLang="zh-CN" sz="2000" dirty="0"/>
              <a:t>B</a:t>
            </a:r>
            <a:r>
              <a:rPr lang="zh-CN" altLang="zh-CN" sz="2000" dirty="0"/>
              <a:t>公司。相比之下，在美元借款上，</a:t>
            </a:r>
            <a:r>
              <a:rPr lang="en-US" altLang="zh-CN" sz="2000" dirty="0"/>
              <a:t>A</a:t>
            </a:r>
            <a:r>
              <a:rPr lang="zh-CN" altLang="zh-CN" sz="2000" dirty="0"/>
              <a:t>公司的优势大（</a:t>
            </a:r>
            <a:r>
              <a:rPr lang="en-US" altLang="zh-CN" sz="2000" dirty="0"/>
              <a:t>2%</a:t>
            </a:r>
            <a:r>
              <a:rPr lang="zh-CN" altLang="zh-CN" sz="2000" dirty="0"/>
              <a:t>）；在英镑借款上，</a:t>
            </a:r>
            <a:r>
              <a:rPr lang="en-US" altLang="zh-CN" sz="2000" dirty="0"/>
              <a:t>B</a:t>
            </a:r>
            <a:r>
              <a:rPr lang="zh-CN" altLang="zh-CN" sz="2000" dirty="0"/>
              <a:t>公司的劣势小（</a:t>
            </a:r>
            <a:r>
              <a:rPr lang="en-US" altLang="zh-CN" sz="2000" dirty="0"/>
              <a:t>0.4%</a:t>
            </a:r>
            <a:r>
              <a:rPr lang="zh-CN" altLang="zh-CN" sz="2000" dirty="0"/>
              <a:t>）。因而，</a:t>
            </a:r>
            <a:r>
              <a:rPr lang="en-US" altLang="zh-CN" sz="2000" dirty="0"/>
              <a:t>A</a:t>
            </a:r>
            <a:r>
              <a:rPr lang="zh-CN" altLang="zh-CN" sz="2000" dirty="0"/>
              <a:t>公司的比较优势在美元，</a:t>
            </a:r>
            <a:r>
              <a:rPr lang="en-US" altLang="zh-CN" sz="2000" dirty="0"/>
              <a:t>B</a:t>
            </a:r>
            <a:r>
              <a:rPr lang="zh-CN" altLang="zh-CN" sz="2000" dirty="0"/>
              <a:t>公司的比较优势在英镑。相应地，两者通过货币互换，总共可以节约的利息成本的支出为： </a:t>
            </a:r>
            <a:endParaRPr lang="zh-CN" altLang="en-US" sz="2000" dirty="0"/>
          </a:p>
          <a:p>
            <a:pPr marL="0" indent="0">
              <a:buNone/>
            </a:pPr>
            <a:endParaRPr lang="zh-CN" altLang="en-US" sz="2000" dirty="0"/>
          </a:p>
          <a:p>
            <a:r>
              <a:rPr lang="zh-CN" altLang="zh-CN" sz="2000" dirty="0"/>
              <a:t>考虑到金融中介收取</a:t>
            </a:r>
            <a:r>
              <a:rPr lang="en-US" altLang="zh-CN" sz="2000" dirty="0"/>
              <a:t>0.6%</a:t>
            </a:r>
            <a:r>
              <a:rPr lang="zh-CN" altLang="zh-CN" sz="2000" dirty="0"/>
              <a:t>的服务费用，最终</a:t>
            </a:r>
            <a:r>
              <a:rPr lang="en-US" altLang="zh-CN" sz="2000" dirty="0"/>
              <a:t>A</a:t>
            </a:r>
            <a:r>
              <a:rPr lang="zh-CN" altLang="zh-CN" sz="2000" dirty="0"/>
              <a:t>、</a:t>
            </a:r>
            <a:r>
              <a:rPr lang="en-US" altLang="zh-CN" sz="2000" dirty="0"/>
              <a:t>B</a:t>
            </a:r>
            <a:r>
              <a:rPr lang="zh-CN" altLang="zh-CN" sz="2000" dirty="0"/>
              <a:t>公司各节约利息成本</a:t>
            </a:r>
            <a:r>
              <a:rPr lang="en-US" altLang="zh-CN" sz="2000" dirty="0"/>
              <a:t>0.5%</a:t>
            </a:r>
            <a:r>
              <a:rPr lang="zh-CN" altLang="zh-CN" sz="2000" dirty="0"/>
              <a:t>。通过互换，最终</a:t>
            </a:r>
            <a:r>
              <a:rPr lang="en-US" altLang="zh-CN" sz="2000" dirty="0"/>
              <a:t>A</a:t>
            </a:r>
            <a:r>
              <a:rPr lang="zh-CN" altLang="zh-CN" sz="2000" dirty="0"/>
              <a:t>、</a:t>
            </a:r>
            <a:r>
              <a:rPr lang="en-US" altLang="zh-CN" sz="2000" dirty="0"/>
              <a:t>B</a:t>
            </a:r>
            <a:r>
              <a:rPr lang="zh-CN" altLang="zh-CN" sz="2000" dirty="0"/>
              <a:t>公司的借款成本分别为：</a:t>
            </a:r>
          </a:p>
          <a:p>
            <a:endParaRPr lang="zh-CN" altLang="en-US" sz="2000" dirty="0"/>
          </a:p>
        </p:txBody>
      </p:sp>
      <p:sp>
        <p:nvSpPr>
          <p:cNvPr id="4" name="Rectangle 2"/>
          <p:cNvSpPr>
            <a:spLocks noChangeArrowheads="1"/>
          </p:cNvSpPr>
          <p:nvPr/>
        </p:nvSpPr>
        <p:spPr bwMode="auto">
          <a:xfrm>
            <a:off x="0" y="-8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826" y="3726888"/>
            <a:ext cx="2276061" cy="3540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00669"/>
              </p:ext>
            </p:extLst>
          </p:nvPr>
        </p:nvGraphicFramePr>
        <p:xfrm>
          <a:off x="2186607" y="5189510"/>
          <a:ext cx="4936967" cy="920885"/>
        </p:xfrm>
        <a:graphic>
          <a:graphicData uri="http://schemas.openxmlformats.org/presentationml/2006/ole">
            <mc:AlternateContent xmlns:mc="http://schemas.openxmlformats.org/markup-compatibility/2006">
              <mc:Choice xmlns:v="urn:schemas-microsoft-com:vml" Requires="v">
                <p:oleObj spid="_x0000_s11286" r:id="rId4" imgW="2451100" imgH="457200" progId="Equation.DSMT4">
                  <p:embed/>
                </p:oleObj>
              </mc:Choice>
              <mc:Fallback>
                <p:oleObj r:id="rId4" imgW="24511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6607" y="5189510"/>
                        <a:ext cx="4936967" cy="920885"/>
                      </a:xfrm>
                      <a:prstGeom prst="rect">
                        <a:avLst/>
                      </a:prstGeom>
                      <a:noFill/>
                    </p:spPr>
                  </p:pic>
                </p:oleObj>
              </mc:Fallback>
            </mc:AlternateContent>
          </a:graphicData>
        </a:graphic>
      </p:graphicFrame>
      <p:sp>
        <p:nvSpPr>
          <p:cNvPr id="7" name="日期占位符 6"/>
          <p:cNvSpPr>
            <a:spLocks noGrp="1"/>
          </p:cNvSpPr>
          <p:nvPr>
            <p:ph type="dt" sz="half" idx="10"/>
          </p:nvPr>
        </p:nvSpPr>
        <p:spPr/>
        <p:txBody>
          <a:bodyPr/>
          <a:lstStyle/>
          <a:p>
            <a:fld id="{E4519ABF-502F-4C42-8B04-E02C960BC422}" type="datetime1">
              <a:rPr lang="en-US" altLang="zh-CN" smtClean="0"/>
              <a:t>3/6/2019</a:t>
            </a:fld>
            <a:endParaRPr lang="en-US" dirty="0"/>
          </a:p>
        </p:txBody>
      </p:sp>
      <p:sp>
        <p:nvSpPr>
          <p:cNvPr id="8" name="页脚占位符 7"/>
          <p:cNvSpPr>
            <a:spLocks noGrp="1"/>
          </p:cNvSpPr>
          <p:nvPr>
            <p:ph type="ftr" sz="quarter" idx="11"/>
          </p:nvPr>
        </p:nvSpPr>
        <p:spPr/>
        <p:txBody>
          <a:bodyPr/>
          <a:lstStyle/>
          <a:p>
            <a:r>
              <a:rPr lang="zh-CN" altLang="en-US"/>
              <a:t>第十二章　互换及其交易机制</a:t>
            </a:r>
            <a:endParaRPr lang="en-US" dirty="0"/>
          </a:p>
        </p:txBody>
      </p:sp>
      <p:sp>
        <p:nvSpPr>
          <p:cNvPr id="9" name="灯片编号占位符 8"/>
          <p:cNvSpPr>
            <a:spLocks noGrp="1"/>
          </p:cNvSpPr>
          <p:nvPr>
            <p:ph type="sldNum" sz="quarter" idx="12"/>
          </p:nvPr>
        </p:nvSpPr>
        <p:spPr/>
        <p:txBody>
          <a:bodyPr/>
          <a:lstStyle/>
          <a:p>
            <a:fld id="{E97799C9-84D9-46D2-A11E-BCF8A720529D}"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200"/>
              <a:t>有金融中介参与的货币互换的结果</a:t>
            </a:r>
            <a:endParaRPr lang="zh-CN" altLang="en-US" sz="3200"/>
          </a:p>
        </p:txBody>
      </p:sp>
      <p:sp>
        <p:nvSpPr>
          <p:cNvPr id="3" name="内容占位符 2"/>
          <p:cNvSpPr>
            <a:spLocks noGrp="1"/>
          </p:cNvSpPr>
          <p:nvPr>
            <p:ph idx="1"/>
          </p:nvPr>
        </p:nvSpPr>
        <p:spPr>
          <a:xfrm>
            <a:off x="208722" y="3697357"/>
            <a:ext cx="8676861" cy="2902226"/>
          </a:xfrm>
        </p:spPr>
        <p:txBody>
          <a:bodyPr>
            <a:normAutofit fontScale="92500" lnSpcReduction="20000"/>
          </a:bodyPr>
          <a:lstStyle/>
          <a:p>
            <a:r>
              <a:rPr lang="zh-CN" altLang="zh-CN" dirty="0"/>
              <a:t>要完成货币互换，需要由</a:t>
            </a:r>
            <a:r>
              <a:rPr lang="en-US" altLang="zh-CN" dirty="0"/>
              <a:t>A</a:t>
            </a:r>
            <a:r>
              <a:rPr lang="zh-CN" altLang="zh-CN" dirty="0"/>
              <a:t>公司向金融中介支付</a:t>
            </a:r>
            <a:r>
              <a:rPr lang="en-US" altLang="zh-CN" dirty="0"/>
              <a:t>11.1%</a:t>
            </a:r>
            <a:r>
              <a:rPr lang="zh-CN" altLang="zh-CN" dirty="0"/>
              <a:t>的英镑利息（合</a:t>
            </a:r>
            <a:r>
              <a:rPr lang="en-US" altLang="zh-CN" dirty="0"/>
              <a:t>111</a:t>
            </a:r>
            <a:r>
              <a:rPr lang="zh-CN" altLang="zh-CN" dirty="0"/>
              <a:t>万英镑</a:t>
            </a:r>
            <a:r>
              <a:rPr lang="en-US" altLang="zh-CN" dirty="0"/>
              <a:t>/</a:t>
            </a:r>
            <a:r>
              <a:rPr lang="zh-CN" altLang="zh-CN" dirty="0"/>
              <a:t>年），金融中介向</a:t>
            </a:r>
            <a:r>
              <a:rPr lang="en-US" altLang="zh-CN" dirty="0"/>
              <a:t>A</a:t>
            </a:r>
            <a:r>
              <a:rPr lang="zh-CN" altLang="zh-CN" dirty="0"/>
              <a:t>公司支付</a:t>
            </a:r>
            <a:r>
              <a:rPr lang="en-US" altLang="zh-CN" dirty="0"/>
              <a:t>8%</a:t>
            </a:r>
            <a:r>
              <a:rPr lang="zh-CN" altLang="zh-CN" dirty="0"/>
              <a:t>的美元利息（合</a:t>
            </a:r>
            <a:r>
              <a:rPr lang="en-US" altLang="zh-CN" dirty="0"/>
              <a:t>120</a:t>
            </a:r>
            <a:r>
              <a:rPr lang="zh-CN" altLang="zh-CN" dirty="0"/>
              <a:t>万美元</a:t>
            </a:r>
            <a:r>
              <a:rPr lang="en-US" altLang="zh-CN" dirty="0"/>
              <a:t>/</a:t>
            </a:r>
            <a:r>
              <a:rPr lang="zh-CN" altLang="zh-CN" dirty="0"/>
              <a:t>年）；</a:t>
            </a:r>
            <a:r>
              <a:rPr lang="en-US" altLang="zh-CN" dirty="0"/>
              <a:t>B</a:t>
            </a:r>
            <a:r>
              <a:rPr lang="zh-CN" altLang="zh-CN" dirty="0"/>
              <a:t>公司向金融中介支付</a:t>
            </a:r>
            <a:r>
              <a:rPr lang="en-US" altLang="zh-CN" dirty="0"/>
              <a:t>9.5%</a:t>
            </a:r>
            <a:r>
              <a:rPr lang="zh-CN" altLang="zh-CN" dirty="0"/>
              <a:t>的美元利息（合</a:t>
            </a:r>
            <a:r>
              <a:rPr lang="en-US" altLang="zh-CN" dirty="0"/>
              <a:t>142.5</a:t>
            </a:r>
            <a:r>
              <a:rPr lang="zh-CN" altLang="zh-CN" dirty="0"/>
              <a:t>万美元</a:t>
            </a:r>
            <a:r>
              <a:rPr lang="en-US" altLang="zh-CN" dirty="0"/>
              <a:t>/</a:t>
            </a:r>
            <a:r>
              <a:rPr lang="zh-CN" altLang="zh-CN" dirty="0"/>
              <a:t>年），金融中介向</a:t>
            </a:r>
            <a:r>
              <a:rPr lang="en-US" altLang="zh-CN" dirty="0"/>
              <a:t>B</a:t>
            </a:r>
            <a:r>
              <a:rPr lang="zh-CN" altLang="zh-CN" dirty="0"/>
              <a:t>公司支付</a:t>
            </a:r>
            <a:r>
              <a:rPr lang="en-US" altLang="zh-CN" dirty="0"/>
              <a:t>12%</a:t>
            </a:r>
            <a:r>
              <a:rPr lang="zh-CN" altLang="zh-CN" dirty="0"/>
              <a:t>的英镑利息（合</a:t>
            </a:r>
            <a:r>
              <a:rPr lang="en-US" altLang="zh-CN" dirty="0"/>
              <a:t>120</a:t>
            </a:r>
            <a:r>
              <a:rPr lang="zh-CN" altLang="zh-CN" dirty="0"/>
              <a:t>万英镑</a:t>
            </a:r>
            <a:r>
              <a:rPr lang="en-US" altLang="zh-CN" dirty="0"/>
              <a:t>/</a:t>
            </a:r>
            <a:r>
              <a:rPr lang="zh-CN" altLang="zh-CN" dirty="0"/>
              <a:t>年）。</a:t>
            </a:r>
          </a:p>
          <a:p>
            <a:r>
              <a:rPr lang="zh-CN" altLang="zh-CN" dirty="0"/>
              <a:t>最终，金融中介的英镑净支出为</a:t>
            </a:r>
            <a:r>
              <a:rPr lang="en-US" altLang="zh-CN" dirty="0"/>
              <a:t>9</a:t>
            </a:r>
            <a:r>
              <a:rPr lang="zh-CN" altLang="zh-CN" dirty="0"/>
              <a:t>万英镑</a:t>
            </a:r>
            <a:r>
              <a:rPr lang="en-US" altLang="zh-CN" dirty="0"/>
              <a:t>/</a:t>
            </a:r>
            <a:r>
              <a:rPr lang="zh-CN" altLang="zh-CN" dirty="0"/>
              <a:t>年，美元的净收入为</a:t>
            </a:r>
            <a:r>
              <a:rPr lang="en-US" altLang="zh-CN" dirty="0"/>
              <a:t>22.5</a:t>
            </a:r>
            <a:r>
              <a:rPr lang="zh-CN" altLang="zh-CN" dirty="0"/>
              <a:t>万美元</a:t>
            </a:r>
            <a:r>
              <a:rPr lang="en-US" altLang="zh-CN" dirty="0"/>
              <a:t>/</a:t>
            </a:r>
            <a:r>
              <a:rPr lang="zh-CN" altLang="zh-CN" dirty="0"/>
              <a:t>年 ，而</a:t>
            </a:r>
            <a:r>
              <a:rPr lang="en-US" altLang="zh-CN" dirty="0"/>
              <a:t>A</a:t>
            </a:r>
            <a:r>
              <a:rPr lang="zh-CN" altLang="zh-CN" dirty="0"/>
              <a:t>、</a:t>
            </a:r>
            <a:r>
              <a:rPr lang="en-US" altLang="zh-CN" dirty="0"/>
              <a:t>B</a:t>
            </a:r>
            <a:r>
              <a:rPr lang="zh-CN" altLang="zh-CN" dirty="0"/>
              <a:t>公司则分别获得了利率为</a:t>
            </a:r>
            <a:r>
              <a:rPr lang="en-US" altLang="zh-CN" dirty="0"/>
              <a:t>11.1%</a:t>
            </a:r>
            <a:r>
              <a:rPr lang="zh-CN" altLang="zh-CN" dirty="0"/>
              <a:t>的英镑贷款和利率为</a:t>
            </a:r>
            <a:r>
              <a:rPr lang="en-US" altLang="zh-CN" dirty="0"/>
              <a:t>9.5%</a:t>
            </a:r>
            <a:r>
              <a:rPr lang="zh-CN" altLang="zh-CN" dirty="0"/>
              <a:t>的美元贷款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08722" y="2354069"/>
            <a:ext cx="8741783" cy="1224018"/>
          </a:xfrm>
          <a:prstGeom prst="rect">
            <a:avLst/>
          </a:prstGeom>
          <a:noFill/>
          <a:ln>
            <a:noFill/>
          </a:ln>
        </p:spPr>
      </p:pic>
      <p:sp>
        <p:nvSpPr>
          <p:cNvPr id="5" name="日期占位符 4"/>
          <p:cNvSpPr>
            <a:spLocks noGrp="1"/>
          </p:cNvSpPr>
          <p:nvPr>
            <p:ph type="dt" sz="half" idx="10"/>
          </p:nvPr>
        </p:nvSpPr>
        <p:spPr/>
        <p:txBody>
          <a:bodyPr/>
          <a:lstStyle/>
          <a:p>
            <a:fld id="{49838C23-2B85-4651-9979-5FFB2A143688}"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货币互换的风险分析 </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由于货币互换在期初和期末需要进行本金的交换，因而本金数额不受汇率波动的影响。但是，如果未来时刻两国货币的汇率发生了巨大的波动</a:t>
            </a:r>
            <a:r>
              <a:rPr lang="zh-CN" altLang="en-US" dirty="0"/>
              <a:t>，交易的一方可能会发生违约的情形，给交易对手的本金带来巨大的货币汇兑风险。</a:t>
            </a:r>
          </a:p>
          <a:p>
            <a:r>
              <a:rPr lang="zh-CN" altLang="zh-CN" dirty="0"/>
              <a:t>因此，与利率互换相比，货币互换的违约风险巨大。</a:t>
            </a:r>
          </a:p>
          <a:p>
            <a:r>
              <a:rPr lang="zh-CN" altLang="zh-CN" dirty="0"/>
              <a:t>在货币互换中，交易双方及金融中介在如何分享互换利益方面进行讨价还价时，不仅要考虑它们在这种互换中所具有的竞争实力，而且还必须对互换期间究竟由哪一方承受汇率风险做出应有的考虑。 </a:t>
            </a:r>
            <a:endParaRPr lang="zh-CN" altLang="en-US" dirty="0"/>
          </a:p>
        </p:txBody>
      </p:sp>
      <p:sp>
        <p:nvSpPr>
          <p:cNvPr id="4" name="日期占位符 3"/>
          <p:cNvSpPr>
            <a:spLocks noGrp="1"/>
          </p:cNvSpPr>
          <p:nvPr>
            <p:ph type="dt" sz="half" idx="10"/>
          </p:nvPr>
        </p:nvSpPr>
        <p:spPr/>
        <p:txBody>
          <a:bodyPr/>
          <a:lstStyle/>
          <a:p>
            <a:fld id="{59B51F3C-4168-461C-8855-EB219DB6A38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a:t>
            </a:r>
            <a:r>
              <a:rPr lang="zh-CN" altLang="en-US" dirty="0"/>
              <a:t>的风险安排</a:t>
            </a:r>
          </a:p>
        </p:txBody>
      </p:sp>
      <p:sp>
        <p:nvSpPr>
          <p:cNvPr id="3" name="内容占位符 2"/>
          <p:cNvSpPr>
            <a:spLocks noGrp="1"/>
          </p:cNvSpPr>
          <p:nvPr>
            <p:ph idx="1"/>
          </p:nvPr>
        </p:nvSpPr>
        <p:spPr>
          <a:xfrm>
            <a:off x="208722" y="2246777"/>
            <a:ext cx="8676861" cy="3150171"/>
          </a:xfrm>
        </p:spPr>
        <p:txBody>
          <a:bodyPr>
            <a:normAutofit fontScale="85000" lnSpcReduction="20000"/>
          </a:bodyPr>
          <a:lstStyle/>
          <a:p>
            <a:r>
              <a:rPr lang="zh-CN" altLang="en-US" dirty="0"/>
              <a:t>金融中介</a:t>
            </a:r>
            <a:r>
              <a:rPr lang="zh-CN" altLang="zh-CN" dirty="0"/>
              <a:t>承担汇率风险 </a:t>
            </a:r>
            <a:endParaRPr lang="zh-CN" altLang="en-US" dirty="0"/>
          </a:p>
          <a:p>
            <a:endParaRPr lang="zh-CN" altLang="en-US" dirty="0"/>
          </a:p>
          <a:p>
            <a:endParaRPr lang="zh-CN" altLang="en-US" dirty="0"/>
          </a:p>
          <a:p>
            <a:r>
              <a:rPr lang="en-US" altLang="zh-CN" dirty="0"/>
              <a:t>A</a:t>
            </a:r>
            <a:r>
              <a:rPr lang="zh-CN" altLang="zh-CN" dirty="0"/>
              <a:t>公司承担汇率风险 </a:t>
            </a:r>
            <a:endParaRPr lang="zh-CN" altLang="en-US" dirty="0"/>
          </a:p>
          <a:p>
            <a:endParaRPr lang="zh-CN" altLang="en-US" dirty="0"/>
          </a:p>
          <a:p>
            <a:endParaRPr lang="zh-CN" altLang="en-US" dirty="0"/>
          </a:p>
          <a:p>
            <a:r>
              <a:rPr lang="en-US" altLang="zh-CN" dirty="0"/>
              <a:t>B</a:t>
            </a:r>
            <a:r>
              <a:rPr lang="zh-CN" altLang="zh-CN" dirty="0"/>
              <a:t>公司承担汇率风险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53718" y="4014495"/>
            <a:ext cx="8386867" cy="1174323"/>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53718" y="5229412"/>
            <a:ext cx="8286670" cy="1160293"/>
          </a:xfrm>
          <a:prstGeom prst="rect">
            <a:avLst/>
          </a:prstGeom>
          <a:noFill/>
          <a:ln>
            <a:noFill/>
          </a:ln>
        </p:spPr>
      </p:pic>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3816" y="2526211"/>
            <a:ext cx="8286670" cy="1160293"/>
          </a:xfrm>
          <a:prstGeom prst="rect">
            <a:avLst/>
          </a:prstGeom>
          <a:noFill/>
          <a:ln>
            <a:noFill/>
          </a:ln>
        </p:spPr>
      </p:pic>
      <p:sp>
        <p:nvSpPr>
          <p:cNvPr id="7" name="日期占位符 6"/>
          <p:cNvSpPr>
            <a:spLocks noGrp="1"/>
          </p:cNvSpPr>
          <p:nvPr>
            <p:ph type="dt" sz="half" idx="10"/>
          </p:nvPr>
        </p:nvSpPr>
        <p:spPr/>
        <p:txBody>
          <a:bodyPr/>
          <a:lstStyle/>
          <a:p>
            <a:fld id="{B4475842-943F-4C6A-9811-1CA460CA9396}" type="datetime1">
              <a:rPr lang="en-US" altLang="zh-CN" smtClean="0"/>
              <a:t>3/6/2019</a:t>
            </a:fld>
            <a:endParaRPr lang="en-US" dirty="0"/>
          </a:p>
        </p:txBody>
      </p:sp>
      <p:sp>
        <p:nvSpPr>
          <p:cNvPr id="8" name="页脚占位符 7"/>
          <p:cNvSpPr>
            <a:spLocks noGrp="1"/>
          </p:cNvSpPr>
          <p:nvPr>
            <p:ph type="ftr" sz="quarter" idx="11"/>
          </p:nvPr>
        </p:nvSpPr>
        <p:spPr/>
        <p:txBody>
          <a:bodyPr/>
          <a:lstStyle/>
          <a:p>
            <a:r>
              <a:rPr lang="zh-CN" altLang="en-US"/>
              <a:t>第十二章　互换及其交易机制</a:t>
            </a:r>
            <a:endParaRPr lang="en-US" dirty="0"/>
          </a:p>
        </p:txBody>
      </p:sp>
      <p:sp>
        <p:nvSpPr>
          <p:cNvPr id="9" name="灯片编号占位符 8"/>
          <p:cNvSpPr>
            <a:spLocks noGrp="1"/>
          </p:cNvSpPr>
          <p:nvPr>
            <p:ph type="sldNum" sz="quarter" idx="12"/>
          </p:nvPr>
        </p:nvSpPr>
        <p:spPr/>
        <p:txBody>
          <a:bodyPr/>
          <a:lstStyle/>
          <a:p>
            <a:fld id="{E97799C9-84D9-46D2-A11E-BCF8A720529D}"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利率互换的风险分析</a:t>
            </a:r>
            <a:endParaRPr lang="zh-CN" altLang="en-US" dirty="0"/>
          </a:p>
        </p:txBody>
      </p:sp>
      <p:sp>
        <p:nvSpPr>
          <p:cNvPr id="3" name="内容占位符 2"/>
          <p:cNvSpPr>
            <a:spLocks noGrp="1"/>
          </p:cNvSpPr>
          <p:nvPr>
            <p:ph idx="1"/>
          </p:nvPr>
        </p:nvSpPr>
        <p:spPr/>
        <p:txBody>
          <a:bodyPr/>
          <a:lstStyle/>
          <a:p>
            <a:r>
              <a:rPr lang="zh-CN" altLang="zh-CN" dirty="0"/>
              <a:t>与货币互换相对应，在利率互换中，由于被作为互换对象的金融工具有着相同的币种，因此，互换双方只需交换利息，而无需交换本金。</a:t>
            </a:r>
            <a:endParaRPr lang="zh-CN" altLang="en-US" dirty="0"/>
          </a:p>
          <a:p>
            <a:r>
              <a:rPr lang="zh-CN" altLang="zh-CN" dirty="0"/>
              <a:t>在利息的交换中，利率互换双方也通常采取</a:t>
            </a:r>
            <a:r>
              <a:rPr lang="zh-CN" altLang="zh-CN" dirty="0">
                <a:solidFill>
                  <a:srgbClr val="FF0000"/>
                </a:solidFill>
              </a:rPr>
              <a:t>差额支付</a:t>
            </a:r>
            <a:r>
              <a:rPr lang="zh-CN" altLang="zh-CN" dirty="0"/>
              <a:t>的办法，而不是采取双向支付的办法。因此，在利率互换中，即使交易对方违约，另一方所受的损失也是相对有限的。</a:t>
            </a:r>
          </a:p>
          <a:p>
            <a:r>
              <a:rPr lang="zh-CN" altLang="zh-CN" dirty="0"/>
              <a:t>对于从事互换中介业务的金融中介而言，互换中的信用风险是尤其值得重视的。 </a:t>
            </a:r>
            <a:endParaRPr lang="zh-CN" altLang="en-US" dirty="0"/>
          </a:p>
        </p:txBody>
      </p:sp>
      <p:sp>
        <p:nvSpPr>
          <p:cNvPr id="4" name="日期占位符 3"/>
          <p:cNvSpPr>
            <a:spLocks noGrp="1"/>
          </p:cNvSpPr>
          <p:nvPr>
            <p:ph type="dt" sz="half" idx="10"/>
          </p:nvPr>
        </p:nvSpPr>
        <p:spPr/>
        <p:txBody>
          <a:bodyPr/>
          <a:lstStyle/>
          <a:p>
            <a:fld id="{95C8D97B-C1D7-44AB-B1AA-48ACB40AC20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掉期的概念</a:t>
            </a:r>
          </a:p>
        </p:txBody>
      </p:sp>
      <p:sp>
        <p:nvSpPr>
          <p:cNvPr id="3" name="内容占位符 2"/>
          <p:cNvSpPr>
            <a:spLocks noGrp="1"/>
          </p:cNvSpPr>
          <p:nvPr>
            <p:ph idx="1"/>
          </p:nvPr>
        </p:nvSpPr>
        <p:spPr/>
        <p:txBody>
          <a:bodyPr/>
          <a:lstStyle/>
          <a:p>
            <a:r>
              <a:rPr lang="zh-CN" altLang="zh-CN" dirty="0"/>
              <a:t>掉期</a:t>
            </a:r>
            <a:r>
              <a:rPr lang="zh-CN" altLang="en-US" dirty="0"/>
              <a:t>（</a:t>
            </a:r>
            <a:r>
              <a:rPr lang="en-US" altLang="zh-CN" dirty="0"/>
              <a:t>Swaps</a:t>
            </a:r>
            <a:r>
              <a:rPr lang="zh-CN" altLang="en-US" dirty="0"/>
              <a:t>）</a:t>
            </a:r>
            <a:r>
              <a:rPr lang="zh-CN" altLang="zh-CN" dirty="0"/>
              <a:t>，是指人们在外汇市场上同时作两笔交易，一笔是买进，另一笔是卖出，这两笔交易的币种相同，金额也相同或相近，但期限却不同。</a:t>
            </a:r>
            <a:endParaRPr kumimoji="1" lang="zh-CN" altLang="en-US" dirty="0"/>
          </a:p>
        </p:txBody>
      </p:sp>
      <p:sp>
        <p:nvSpPr>
          <p:cNvPr id="4" name="日期占位符 3"/>
          <p:cNvSpPr>
            <a:spLocks noGrp="1"/>
          </p:cNvSpPr>
          <p:nvPr>
            <p:ph type="dt" sz="half" idx="10"/>
          </p:nvPr>
        </p:nvSpPr>
        <p:spPr/>
        <p:txBody>
          <a:bodyPr/>
          <a:lstStyle/>
          <a:p>
            <a:fld id="{C654DAE6-62B6-47D1-955D-FC93F7F2A853}"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a:t>
            </a:fld>
            <a:endParaRPr lang="en-US" dirty="0"/>
          </a:p>
        </p:txBody>
      </p:sp>
    </p:spTree>
    <p:extLst>
      <p:ext uri="{BB962C8B-B14F-4D97-AF65-F5344CB8AC3E}">
        <p14:creationId xmlns:p14="http://schemas.microsoft.com/office/powerpoint/2010/main" val="1315209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货币互换的作用</a:t>
            </a:r>
            <a:endParaRPr lang="zh-CN" altLang="en-US" dirty="0"/>
          </a:p>
        </p:txBody>
      </p:sp>
      <p:sp>
        <p:nvSpPr>
          <p:cNvPr id="3" name="内容占位符 2"/>
          <p:cNvSpPr>
            <a:spLocks noGrp="1"/>
          </p:cNvSpPr>
          <p:nvPr>
            <p:ph idx="1"/>
          </p:nvPr>
        </p:nvSpPr>
        <p:spPr/>
        <p:txBody>
          <a:bodyPr/>
          <a:lstStyle/>
          <a:p>
            <a:r>
              <a:rPr lang="zh-CN" altLang="zh-CN" b="1" dirty="0"/>
              <a:t>降低筹资成本</a:t>
            </a:r>
          </a:p>
          <a:p>
            <a:r>
              <a:rPr lang="zh-CN" altLang="zh-CN" b="1" dirty="0"/>
              <a:t>调整资产和负债的货币结构</a:t>
            </a:r>
          </a:p>
          <a:p>
            <a:r>
              <a:rPr lang="zh-CN" altLang="zh-CN" b="1" dirty="0"/>
              <a:t>借款人可以间接进入某些优惠市场</a:t>
            </a:r>
          </a:p>
          <a:p>
            <a:endParaRPr lang="zh-CN" altLang="en-US" dirty="0"/>
          </a:p>
        </p:txBody>
      </p:sp>
      <p:sp>
        <p:nvSpPr>
          <p:cNvPr id="4" name="日期占位符 3"/>
          <p:cNvSpPr>
            <a:spLocks noGrp="1"/>
          </p:cNvSpPr>
          <p:nvPr>
            <p:ph type="dt" sz="half" idx="10"/>
          </p:nvPr>
        </p:nvSpPr>
        <p:spPr/>
        <p:txBody>
          <a:bodyPr/>
          <a:lstStyle/>
          <a:p>
            <a:fld id="{60093F9E-A46A-4275-8D3A-65704B46BD4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资产负债互换的概念</a:t>
            </a:r>
            <a:endParaRPr lang="zh-CN" altLang="en-US" dirty="0"/>
          </a:p>
        </p:txBody>
      </p:sp>
      <p:sp>
        <p:nvSpPr>
          <p:cNvPr id="3" name="内容占位符 2"/>
          <p:cNvSpPr>
            <a:spLocks noGrp="1"/>
          </p:cNvSpPr>
          <p:nvPr>
            <p:ph idx="1"/>
          </p:nvPr>
        </p:nvSpPr>
        <p:spPr/>
        <p:txBody>
          <a:bodyPr/>
          <a:lstStyle/>
          <a:p>
            <a:r>
              <a:rPr lang="zh-CN" altLang="zh-CN" dirty="0"/>
              <a:t>资产负债互换是指用于资产管理方面的互换。通过资产负债互换安排，可以改变投资收益的利率特征、改变收到利息的频率和时间，提高投资者进行资产管理的灵活性。 </a:t>
            </a:r>
            <a:endParaRPr lang="zh-CN" altLang="en-US" dirty="0"/>
          </a:p>
          <a:p>
            <a:endParaRPr lang="zh-CN" altLang="en-US" dirty="0"/>
          </a:p>
        </p:txBody>
      </p:sp>
      <p:sp>
        <p:nvSpPr>
          <p:cNvPr id="4" name="日期占位符 3"/>
          <p:cNvSpPr>
            <a:spLocks noGrp="1"/>
          </p:cNvSpPr>
          <p:nvPr>
            <p:ph type="dt" sz="half" idx="10"/>
          </p:nvPr>
        </p:nvSpPr>
        <p:spPr/>
        <p:txBody>
          <a:bodyPr/>
          <a:lstStyle/>
          <a:p>
            <a:fld id="{8D657C1E-4983-4711-8673-924B2AC9E03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资产互换的设计</a:t>
            </a:r>
            <a:r>
              <a:rPr lang="zh-CN" altLang="en-US" dirty="0"/>
              <a:t>（举例）</a:t>
            </a:r>
          </a:p>
        </p:txBody>
      </p:sp>
      <p:sp>
        <p:nvSpPr>
          <p:cNvPr id="3" name="内容占位符 2"/>
          <p:cNvSpPr>
            <a:spLocks noGrp="1"/>
          </p:cNvSpPr>
          <p:nvPr>
            <p:ph idx="1"/>
          </p:nvPr>
        </p:nvSpPr>
        <p:spPr/>
        <p:txBody>
          <a:bodyPr/>
          <a:lstStyle/>
          <a:p>
            <a:r>
              <a:rPr lang="zh-CN" altLang="zh-CN" dirty="0"/>
              <a:t>假设有甲、乙两公司均有金额相等的现金资产，其中甲公司希望以固定利率获得投资收益，而乙公司则希望以浮动收益获得投资收益。这两家公司投资收益率如下表所示： </a:t>
            </a:r>
            <a:endParaRPr lang="zh-CN" altLang="en-US" dirty="0"/>
          </a:p>
          <a:p>
            <a:endParaRPr lang="zh-CN" altLang="en-US" dirty="0"/>
          </a:p>
          <a:p>
            <a:endParaRPr lang="zh-CN" altLang="en-US" dirty="0"/>
          </a:p>
          <a:p>
            <a:endParaRPr lang="zh-CN" altLang="en-US" dirty="0"/>
          </a:p>
          <a:p>
            <a:pPr lvl="0"/>
            <a:r>
              <a:rPr lang="zh-CN" altLang="zh-CN" dirty="0">
                <a:latin typeface="Arial Unicode MS" charset="0"/>
                <a:cs typeface="宋体" charset="0"/>
              </a:rPr>
              <a:t>假设甲乙两公司平分互换的收益，试设计资产互换方案。</a:t>
            </a:r>
            <a:r>
              <a:rPr lang="zh-CN" altLang="zh-CN" sz="1200" dirty="0"/>
              <a:t> </a:t>
            </a:r>
            <a:endParaRPr lang="zh-CN" altLang="zh-CN" sz="3600" dirty="0">
              <a:latin typeface="Arial"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591564428"/>
              </p:ext>
            </p:extLst>
          </p:nvPr>
        </p:nvGraphicFramePr>
        <p:xfrm>
          <a:off x="1331844" y="3743561"/>
          <a:ext cx="5625549" cy="1379116"/>
        </p:xfrm>
        <a:graphic>
          <a:graphicData uri="http://schemas.openxmlformats.org/drawingml/2006/table">
            <a:tbl>
              <a:tblPr firstRow="1" firstCol="1" bandRow="1"/>
              <a:tblGrid>
                <a:gridCol w="1406388">
                  <a:extLst>
                    <a:ext uri="{9D8B030D-6E8A-4147-A177-3AD203B41FA5}">
                      <a16:colId xmlns:a16="http://schemas.microsoft.com/office/drawing/2014/main" val="20000"/>
                    </a:ext>
                  </a:extLst>
                </a:gridCol>
                <a:gridCol w="1651023">
                  <a:extLst>
                    <a:ext uri="{9D8B030D-6E8A-4147-A177-3AD203B41FA5}">
                      <a16:colId xmlns:a16="http://schemas.microsoft.com/office/drawing/2014/main" val="20001"/>
                    </a:ext>
                  </a:extLst>
                </a:gridCol>
                <a:gridCol w="1651023">
                  <a:extLst>
                    <a:ext uri="{9D8B030D-6E8A-4147-A177-3AD203B41FA5}">
                      <a16:colId xmlns:a16="http://schemas.microsoft.com/office/drawing/2014/main" val="20002"/>
                    </a:ext>
                  </a:extLst>
                </a:gridCol>
                <a:gridCol w="917115">
                  <a:extLst>
                    <a:ext uri="{9D8B030D-6E8A-4147-A177-3AD203B41FA5}">
                      <a16:colId xmlns:a16="http://schemas.microsoft.com/office/drawing/2014/main" val="20003"/>
                    </a:ext>
                  </a:extLst>
                </a:gridCol>
              </a:tblGrid>
              <a:tr h="464716">
                <a:tc>
                  <a:txBody>
                    <a:bodyPr/>
                    <a:lstStyle/>
                    <a:p>
                      <a:pPr algn="l">
                        <a:lnSpc>
                          <a:spcPct val="150000"/>
                        </a:lnSpc>
                        <a:spcAft>
                          <a:spcPts val="0"/>
                        </a:spcAft>
                      </a:pPr>
                      <a:r>
                        <a:rPr lang="en-US" sz="2000" b="1" kern="100">
                          <a:solidFill>
                            <a:srgbClr val="000000"/>
                          </a:solidFill>
                          <a:effectLst/>
                          <a:latin typeface="Calibri" charset="0"/>
                          <a:ea typeface="宋体" charset="0"/>
                          <a:cs typeface="Times New Roman" charset="0"/>
                        </a:rPr>
                        <a:t> </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000" b="1" kern="100">
                          <a:solidFill>
                            <a:srgbClr val="000000"/>
                          </a:solidFill>
                          <a:effectLst/>
                          <a:latin typeface="Calibri" charset="0"/>
                          <a:ea typeface="宋体" charset="0"/>
                          <a:cs typeface="Times New Roman" charset="0"/>
                        </a:rPr>
                        <a:t>甲公司</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000" b="1" kern="100">
                          <a:solidFill>
                            <a:srgbClr val="000000"/>
                          </a:solidFill>
                          <a:effectLst/>
                          <a:latin typeface="Calibri" charset="0"/>
                          <a:ea typeface="宋体" charset="0"/>
                          <a:cs typeface="Times New Roman" charset="0"/>
                        </a:rPr>
                        <a:t>乙公司</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zh-CN" sz="2000" b="1" kern="100">
                          <a:solidFill>
                            <a:srgbClr val="000000"/>
                          </a:solidFill>
                          <a:effectLst/>
                          <a:latin typeface="Calibri" charset="0"/>
                          <a:ea typeface="宋体" charset="0"/>
                          <a:cs typeface="Times New Roman" charset="0"/>
                        </a:rPr>
                        <a:t>利差</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lnSpc>
                          <a:spcPct val="150000"/>
                        </a:lnSpc>
                        <a:spcAft>
                          <a:spcPts val="0"/>
                        </a:spcAft>
                      </a:pPr>
                      <a:r>
                        <a:rPr lang="zh-CN" sz="2000" b="1" kern="100">
                          <a:solidFill>
                            <a:srgbClr val="000000"/>
                          </a:solidFill>
                          <a:effectLst/>
                          <a:latin typeface="Calibri" charset="0"/>
                          <a:ea typeface="宋体" charset="0"/>
                          <a:cs typeface="Times New Roman" charset="0"/>
                        </a:rPr>
                        <a:t>固定利率</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2000" kern="100">
                          <a:solidFill>
                            <a:srgbClr val="000000"/>
                          </a:solidFill>
                          <a:effectLst/>
                          <a:latin typeface="Calibri" charset="0"/>
                          <a:ea typeface="宋体" charset="0"/>
                          <a:cs typeface="Times New Roman" charset="0"/>
                        </a:rPr>
                        <a:t>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2000" kern="100">
                          <a:solidFill>
                            <a:srgbClr val="000000"/>
                          </a:solidFill>
                          <a:effectLst/>
                          <a:latin typeface="Calibri" charset="0"/>
                          <a:ea typeface="宋体" charset="0"/>
                          <a:cs typeface="Times New Roman" charset="0"/>
                        </a:rPr>
                        <a:t>6%</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algn="ctr">
                        <a:lnSpc>
                          <a:spcPct val="150000"/>
                        </a:lnSpc>
                        <a:spcAft>
                          <a:spcPts val="0"/>
                        </a:spcAft>
                      </a:pPr>
                      <a:r>
                        <a:rPr lang="en-US" sz="2000" kern="100">
                          <a:solidFill>
                            <a:srgbClr val="000000"/>
                          </a:solidFill>
                          <a:effectLst/>
                          <a:latin typeface="Calibri" charset="0"/>
                          <a:ea typeface="宋体" charset="0"/>
                          <a:cs typeface="Times New Roman" charset="0"/>
                        </a:rPr>
                        <a:t>1%</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extLst>
                  <a:ext uri="{0D108BD9-81ED-4DB2-BD59-A6C34878D82A}">
                    <a16:rowId xmlns:a16="http://schemas.microsoft.com/office/drawing/2014/main" val="10001"/>
                  </a:ext>
                </a:extLst>
              </a:tr>
              <a:tr h="0">
                <a:tc>
                  <a:txBody>
                    <a:bodyPr/>
                    <a:lstStyle/>
                    <a:p>
                      <a:pPr algn="l">
                        <a:lnSpc>
                          <a:spcPct val="150000"/>
                        </a:lnSpc>
                        <a:spcAft>
                          <a:spcPts val="0"/>
                        </a:spcAft>
                      </a:pPr>
                      <a:r>
                        <a:rPr lang="zh-CN" sz="2000" b="1" kern="100">
                          <a:solidFill>
                            <a:srgbClr val="000000"/>
                          </a:solidFill>
                          <a:effectLst/>
                          <a:latin typeface="Calibri" charset="0"/>
                          <a:ea typeface="宋体" charset="0"/>
                          <a:cs typeface="Times New Roman" charset="0"/>
                        </a:rPr>
                        <a:t>浮动利率</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kern="100">
                          <a:solidFill>
                            <a:srgbClr val="000000"/>
                          </a:solidFill>
                          <a:effectLst/>
                          <a:latin typeface="Calibri" charset="0"/>
                          <a:ea typeface="宋体" charset="0"/>
                          <a:cs typeface="Times New Roman" charset="0"/>
                        </a:rPr>
                        <a:t>LIBOR+0.25%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kern="100">
                          <a:solidFill>
                            <a:srgbClr val="000000"/>
                          </a:solidFill>
                          <a:effectLst/>
                          <a:latin typeface="Calibri" charset="0"/>
                          <a:ea typeface="宋体" charset="0"/>
                          <a:cs typeface="Times New Roman" charset="0"/>
                        </a:rPr>
                        <a:t>LIBOR+0.75%</a:t>
                      </a:r>
                      <a:endParaRPr lang="zh-CN" sz="2000" kern="10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2000" kern="100" dirty="0">
                          <a:solidFill>
                            <a:srgbClr val="000000"/>
                          </a:solidFill>
                          <a:effectLst/>
                          <a:latin typeface="Calibri" charset="0"/>
                          <a:ea typeface="宋体" charset="0"/>
                          <a:cs typeface="Times New Roman" charset="0"/>
                        </a:rPr>
                        <a:t>0.5%</a:t>
                      </a:r>
                      <a:endParaRPr lang="zh-CN" sz="2000" kern="100" dirty="0">
                        <a:solidFill>
                          <a:srgbClr val="000000"/>
                        </a:solidFill>
                        <a:effectLst/>
                        <a:latin typeface="Calibri" charset="0"/>
                        <a:ea typeface="宋体" charset="0"/>
                        <a:cs typeface="Times New Roman"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5" name="日期占位符 4"/>
          <p:cNvSpPr>
            <a:spLocks noGrp="1"/>
          </p:cNvSpPr>
          <p:nvPr>
            <p:ph type="dt" sz="half" idx="10"/>
          </p:nvPr>
        </p:nvSpPr>
        <p:spPr/>
        <p:txBody>
          <a:bodyPr/>
          <a:lstStyle/>
          <a:p>
            <a:fld id="{3C2D614D-B135-4E97-8D71-8707FDBAD3BC}"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资产互换的设计</a:t>
            </a:r>
            <a:r>
              <a:rPr lang="zh-CN" altLang="en-US" dirty="0"/>
              <a:t>举例</a:t>
            </a:r>
          </a:p>
        </p:txBody>
      </p:sp>
      <p:sp>
        <p:nvSpPr>
          <p:cNvPr id="3" name="内容占位符 2"/>
          <p:cNvSpPr>
            <a:spLocks noGrp="1"/>
          </p:cNvSpPr>
          <p:nvPr>
            <p:ph idx="1"/>
          </p:nvPr>
        </p:nvSpPr>
        <p:spPr/>
        <p:txBody>
          <a:bodyPr>
            <a:normAutofit/>
          </a:bodyPr>
          <a:lstStyle/>
          <a:p>
            <a:r>
              <a:rPr lang="zh-CN" altLang="zh-CN" sz="2000" dirty="0"/>
              <a:t>甲公司无论以固定利率投资还是以浮动利率投资，甲公司均处于劣势地位而乙公司均处于优势地位。但是相对而言，甲公司在浮动利率上的劣势较小（因利差较小），而乙公司在固定利率上优势较大（因利差较大）。 </a:t>
            </a:r>
            <a:endParaRPr lang="zh-CN" altLang="en-US" sz="2000" dirty="0"/>
          </a:p>
          <a:p>
            <a:r>
              <a:rPr lang="zh-CN" altLang="zh-CN" sz="2000" dirty="0"/>
              <a:t>通过资产互换，双方总共可多获得的收益率为：</a:t>
            </a:r>
            <a:endParaRPr lang="zh-CN" altLang="en-US" sz="2000" dirty="0"/>
          </a:p>
          <a:p>
            <a:endParaRPr lang="zh-CN" altLang="zh-CN" sz="2000" dirty="0"/>
          </a:p>
          <a:p>
            <a:r>
              <a:rPr lang="zh-CN" altLang="zh-CN" sz="2000" dirty="0"/>
              <a:t>由于双方平分互换的收益，因此两者各分得</a:t>
            </a:r>
            <a:r>
              <a:rPr lang="en-US" altLang="zh-CN" sz="2000" dirty="0"/>
              <a:t>0.25%</a:t>
            </a:r>
            <a:r>
              <a:rPr lang="zh-CN" altLang="zh-CN" sz="2000" dirty="0"/>
              <a:t>的收益率。最终，双方的实际投资收益率分别为：</a:t>
            </a:r>
          </a:p>
          <a:p>
            <a:endParaRPr lang="zh-CN" altLang="en-US"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46389569"/>
              </p:ext>
            </p:extLst>
          </p:nvPr>
        </p:nvGraphicFramePr>
        <p:xfrm>
          <a:off x="894521" y="3985691"/>
          <a:ext cx="6957392" cy="385095"/>
        </p:xfrm>
        <a:graphic>
          <a:graphicData uri="http://schemas.openxmlformats.org/presentationml/2006/ole">
            <mc:AlternateContent xmlns:mc="http://schemas.openxmlformats.org/markup-compatibility/2006">
              <mc:Choice xmlns:v="urn:schemas-microsoft-com:vml" Requires="v">
                <p:oleObj spid="_x0000_s14362" r:id="rId3" imgW="3441700" imgH="203200" progId="Equation.DSMT4">
                  <p:embed/>
                </p:oleObj>
              </mc:Choice>
              <mc:Fallback>
                <p:oleObj r:id="rId3" imgW="34417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521" y="3985691"/>
                        <a:ext cx="6957392" cy="385095"/>
                      </a:xfrm>
                      <a:prstGeom prst="rect">
                        <a:avLst/>
                      </a:prstGeom>
                      <a:noFill/>
                    </p:spPr>
                  </p:pic>
                </p:oleObj>
              </mc:Fallback>
            </mc:AlternateContent>
          </a:graphicData>
        </a:graphic>
      </p:graphicFrame>
      <p:sp>
        <p:nvSpPr>
          <p:cNvPr id="6" name="Rectangle 4"/>
          <p:cNvSpPr>
            <a:spLocks noChangeArrowheads="1"/>
          </p:cNvSpPr>
          <p:nvPr/>
        </p:nvSpPr>
        <p:spPr bwMode="auto">
          <a:xfrm>
            <a:off x="1172817" y="5287616"/>
            <a:ext cx="179049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45644428"/>
              </p:ext>
            </p:extLst>
          </p:nvPr>
        </p:nvGraphicFramePr>
        <p:xfrm>
          <a:off x="1172816" y="5287617"/>
          <a:ext cx="6142383" cy="895246"/>
        </p:xfrm>
        <a:graphic>
          <a:graphicData uri="http://schemas.openxmlformats.org/presentationml/2006/ole">
            <mc:AlternateContent xmlns:mc="http://schemas.openxmlformats.org/markup-compatibility/2006">
              <mc:Choice xmlns:v="urn:schemas-microsoft-com:vml" Requires="v">
                <p:oleObj spid="_x0000_s14363" r:id="rId5" imgW="3136900" imgH="457200" progId="Equation.DSMT4">
                  <p:embed/>
                </p:oleObj>
              </mc:Choice>
              <mc:Fallback>
                <p:oleObj r:id="rId5" imgW="3136900" imgH="457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816" y="5287617"/>
                        <a:ext cx="6142383" cy="895246"/>
                      </a:xfrm>
                      <a:prstGeom prst="rect">
                        <a:avLst/>
                      </a:prstGeom>
                      <a:noFill/>
                    </p:spPr>
                  </p:pic>
                </p:oleObj>
              </mc:Fallback>
            </mc:AlternateContent>
          </a:graphicData>
        </a:graphic>
      </p:graphicFrame>
      <p:sp>
        <p:nvSpPr>
          <p:cNvPr id="8" name="日期占位符 7"/>
          <p:cNvSpPr>
            <a:spLocks noGrp="1"/>
          </p:cNvSpPr>
          <p:nvPr>
            <p:ph type="dt" sz="half" idx="10"/>
          </p:nvPr>
        </p:nvSpPr>
        <p:spPr/>
        <p:txBody>
          <a:bodyPr/>
          <a:lstStyle/>
          <a:p>
            <a:fld id="{0AFBEA61-D31B-4783-84C9-797A46B2896E}" type="datetime1">
              <a:rPr lang="en-US" altLang="zh-CN" smtClean="0"/>
              <a:t>3/6/2019</a:t>
            </a:fld>
            <a:endParaRPr lang="en-US" dirty="0"/>
          </a:p>
        </p:txBody>
      </p:sp>
      <p:sp>
        <p:nvSpPr>
          <p:cNvPr id="9" name="页脚占位符 8"/>
          <p:cNvSpPr>
            <a:spLocks noGrp="1"/>
          </p:cNvSpPr>
          <p:nvPr>
            <p:ph type="ftr" sz="quarter" idx="11"/>
          </p:nvPr>
        </p:nvSpPr>
        <p:spPr/>
        <p:txBody>
          <a:bodyPr/>
          <a:lstStyle/>
          <a:p>
            <a:r>
              <a:rPr lang="zh-CN" altLang="en-US"/>
              <a:t>第十二章　互换及其交易机制</a:t>
            </a:r>
            <a:endParaRPr lang="en-US" dirty="0"/>
          </a:p>
        </p:txBody>
      </p:sp>
      <p:sp>
        <p:nvSpPr>
          <p:cNvPr id="10" name="灯片编号占位符 9"/>
          <p:cNvSpPr>
            <a:spLocks noGrp="1"/>
          </p:cNvSpPr>
          <p:nvPr>
            <p:ph type="sldNum" sz="quarter" idx="12"/>
          </p:nvPr>
        </p:nvSpPr>
        <p:spPr/>
        <p:txBody>
          <a:bodyPr/>
          <a:lstStyle/>
          <a:p>
            <a:fld id="{E97799C9-84D9-46D2-A11E-BCF8A720529D}"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资产互换的结果 </a:t>
            </a:r>
            <a:endParaRPr kumimoji="1" lang="zh-CN" altLang="en-US" dirty="0"/>
          </a:p>
        </p:txBody>
      </p:sp>
      <p:sp>
        <p:nvSpPr>
          <p:cNvPr id="3" name="内容占位符 2"/>
          <p:cNvSpPr>
            <a:spLocks noGrp="1"/>
          </p:cNvSpPr>
          <p:nvPr>
            <p:ph idx="1"/>
          </p:nvPr>
        </p:nvSpPr>
        <p:spPr>
          <a:xfrm>
            <a:off x="208722" y="3667539"/>
            <a:ext cx="8676861" cy="2693503"/>
          </a:xfrm>
        </p:spPr>
        <p:txBody>
          <a:bodyPr/>
          <a:lstStyle/>
          <a:p>
            <a:r>
              <a:rPr lang="zh-CN" altLang="zh-CN" dirty="0"/>
              <a:t>要完成资产互换，只需要由甲乙双方进行利息差额的支付即可，利息差额就是两者之间箭头数值之差</a:t>
            </a:r>
            <a:r>
              <a:rPr lang="zh-CN" altLang="en-US" dirty="0"/>
              <a:t>。</a:t>
            </a:r>
          </a:p>
          <a:p>
            <a:r>
              <a:rPr lang="zh-CN" altLang="zh-CN" dirty="0"/>
              <a:t>甲乙双方要完成资产互换，只需要由甲公司向乙公司支付</a:t>
            </a:r>
            <a:r>
              <a:rPr lang="en-US" altLang="zh-CN" dirty="0"/>
              <a:t>LIBOR-5%</a:t>
            </a:r>
            <a:r>
              <a:rPr lang="zh-CN" altLang="zh-CN" dirty="0"/>
              <a:t>的利息差即可。</a:t>
            </a:r>
          </a:p>
          <a:p>
            <a:endParaRPr kumimoji="1"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75722" y="2239149"/>
            <a:ext cx="7157282" cy="1428390"/>
          </a:xfrm>
          <a:prstGeom prst="rect">
            <a:avLst/>
          </a:prstGeom>
          <a:noFill/>
          <a:ln>
            <a:noFill/>
          </a:ln>
        </p:spPr>
      </p:pic>
      <p:sp>
        <p:nvSpPr>
          <p:cNvPr id="5" name="日期占位符 4"/>
          <p:cNvSpPr>
            <a:spLocks noGrp="1"/>
          </p:cNvSpPr>
          <p:nvPr>
            <p:ph type="dt" sz="half" idx="10"/>
          </p:nvPr>
        </p:nvSpPr>
        <p:spPr/>
        <p:txBody>
          <a:bodyPr/>
          <a:lstStyle/>
          <a:p>
            <a:fld id="{F9C23C2A-0CE5-4AC2-A347-65C884DDC678}"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54</a:t>
            </a:fld>
            <a:endParaRPr lang="en-US" dirty="0"/>
          </a:p>
        </p:txBody>
      </p:sp>
    </p:spTree>
    <p:extLst>
      <p:ext uri="{BB962C8B-B14F-4D97-AF65-F5344CB8AC3E}">
        <p14:creationId xmlns:p14="http://schemas.microsoft.com/office/powerpoint/2010/main" val="487073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资产利率互换的作用 </a:t>
            </a:r>
            <a:endParaRPr kumimoji="1" lang="zh-CN" altLang="en-US" dirty="0"/>
          </a:p>
        </p:txBody>
      </p:sp>
      <p:sp>
        <p:nvSpPr>
          <p:cNvPr id="3" name="内容占位符 2"/>
          <p:cNvSpPr>
            <a:spLocks noGrp="1"/>
          </p:cNvSpPr>
          <p:nvPr>
            <p:ph idx="1"/>
          </p:nvPr>
        </p:nvSpPr>
        <p:spPr/>
        <p:txBody>
          <a:bodyPr/>
          <a:lstStyle/>
          <a:p>
            <a:r>
              <a:rPr lang="zh-CN" altLang="zh-CN" b="1" dirty="0"/>
              <a:t>调整投资组合的有效工具</a:t>
            </a:r>
          </a:p>
          <a:p>
            <a:r>
              <a:rPr lang="zh-CN" altLang="zh-CN" b="1" dirty="0"/>
              <a:t>作为债券与互换市场间套利的工具</a:t>
            </a:r>
          </a:p>
          <a:p>
            <a:r>
              <a:rPr lang="zh-CN" altLang="zh-CN" b="1" dirty="0"/>
              <a:t>创造同类综合债券及提供证券市场无法达到的信用质量</a:t>
            </a:r>
          </a:p>
          <a:p>
            <a:r>
              <a:rPr lang="zh-CN" altLang="zh-CN" b="1" dirty="0"/>
              <a:t>为购买高收益的化售为简债券提供了机会</a:t>
            </a:r>
          </a:p>
          <a:p>
            <a:endParaRPr kumimoji="1" lang="zh-CN" altLang="en-US" dirty="0"/>
          </a:p>
        </p:txBody>
      </p:sp>
      <p:sp>
        <p:nvSpPr>
          <p:cNvPr id="4" name="日期占位符 3"/>
          <p:cNvSpPr>
            <a:spLocks noGrp="1"/>
          </p:cNvSpPr>
          <p:nvPr>
            <p:ph type="dt" sz="half" idx="10"/>
          </p:nvPr>
        </p:nvSpPr>
        <p:spPr/>
        <p:txBody>
          <a:bodyPr/>
          <a:lstStyle/>
          <a:p>
            <a:fld id="{AB0A3E1A-AF78-4A1A-B0A6-D553E81D9617}"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55</a:t>
            </a:fld>
            <a:endParaRPr lang="en-US" dirty="0"/>
          </a:p>
        </p:txBody>
      </p:sp>
    </p:spTree>
    <p:extLst>
      <p:ext uri="{BB962C8B-B14F-4D97-AF65-F5344CB8AC3E}">
        <p14:creationId xmlns:p14="http://schemas.microsoft.com/office/powerpoint/2010/main" val="1693485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第四节  互换的估值和定价</a:t>
            </a:r>
          </a:p>
        </p:txBody>
      </p:sp>
      <p:sp>
        <p:nvSpPr>
          <p:cNvPr id="3" name="内容占位符 2"/>
          <p:cNvSpPr>
            <a:spLocks noGrp="1"/>
          </p:cNvSpPr>
          <p:nvPr>
            <p:ph idx="1"/>
          </p:nvPr>
        </p:nvSpPr>
        <p:spPr/>
        <p:txBody>
          <a:bodyPr/>
          <a:lstStyle/>
          <a:p>
            <a:r>
              <a:rPr lang="zh-CN" altLang="zh-CN" dirty="0"/>
              <a:t>假定不存在违约风险，互换可以看作债券的多空组合或一系列远期合约的组合。 </a:t>
            </a:r>
            <a:endParaRPr lang="zh-CN" altLang="en-US" dirty="0"/>
          </a:p>
          <a:p>
            <a:r>
              <a:rPr lang="zh-CN" altLang="zh-CN" dirty="0"/>
              <a:t>估值（</a:t>
            </a:r>
            <a:r>
              <a:rPr lang="en-US" altLang="zh-CN" dirty="0"/>
              <a:t>Valuation</a:t>
            </a:r>
            <a:r>
              <a:rPr lang="zh-CN" altLang="zh-CN" dirty="0"/>
              <a:t>）</a:t>
            </a:r>
            <a:endParaRPr lang="zh-CN" altLang="en-US" dirty="0"/>
          </a:p>
          <a:p>
            <a:r>
              <a:rPr lang="zh-CN" altLang="zh-CN" dirty="0"/>
              <a:t>定价（</a:t>
            </a:r>
            <a:r>
              <a:rPr lang="en-US" altLang="zh-CN" dirty="0"/>
              <a:t>Pricing</a:t>
            </a:r>
            <a:r>
              <a:rPr lang="zh-CN" altLang="zh-CN" dirty="0"/>
              <a:t>） </a:t>
            </a:r>
            <a:endParaRPr lang="zh-CN" altLang="en-US" dirty="0"/>
          </a:p>
        </p:txBody>
      </p:sp>
      <p:sp>
        <p:nvSpPr>
          <p:cNvPr id="4" name="日期占位符 3"/>
          <p:cNvSpPr>
            <a:spLocks noGrp="1"/>
          </p:cNvSpPr>
          <p:nvPr>
            <p:ph type="dt" sz="half" idx="10"/>
          </p:nvPr>
        </p:nvSpPr>
        <p:spPr/>
        <p:txBody>
          <a:bodyPr/>
          <a:lstStyle/>
          <a:p>
            <a:fld id="{CE35BCF0-356C-495D-AF05-D8D43525C560}"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zh-CN" dirty="0"/>
              <a:t>利率互换的估值</a:t>
            </a:r>
            <a:endParaRPr kumimoji="1" lang="zh-CN" altLang="en-US" dirty="0"/>
          </a:p>
        </p:txBody>
      </p:sp>
      <p:sp>
        <p:nvSpPr>
          <p:cNvPr id="3" name="内容占位符 2"/>
          <p:cNvSpPr>
            <a:spLocks noGrp="1"/>
          </p:cNvSpPr>
          <p:nvPr>
            <p:ph idx="1"/>
          </p:nvPr>
        </p:nvSpPr>
        <p:spPr>
          <a:xfrm>
            <a:off x="208722" y="2246776"/>
            <a:ext cx="8676861" cy="4382623"/>
          </a:xfrm>
        </p:spPr>
        <p:txBody>
          <a:bodyPr>
            <a:normAutofit/>
          </a:bodyPr>
          <a:lstStyle/>
          <a:p>
            <a:r>
              <a:rPr lang="zh-CN" altLang="zh-CN" dirty="0"/>
              <a:t>利率互换合约的初始价值为零，随着时间的变化，其价值会随着市场利率的波动而发生改变，相应的价值可能为正或为负。</a:t>
            </a:r>
            <a:endParaRPr lang="zh-CN" altLang="en-US" dirty="0"/>
          </a:p>
          <a:p>
            <a:r>
              <a:rPr lang="zh-CN" altLang="zh-CN" dirty="0"/>
              <a:t>我们可以将利率互换看作多空债券构成的组合，或者一系列的远期合约。 </a:t>
            </a:r>
            <a:endParaRPr lang="zh-CN" altLang="en-US" dirty="0"/>
          </a:p>
          <a:p>
            <a:endParaRPr kumimoji="1" lang="zh-CN" altLang="en-US" dirty="0"/>
          </a:p>
        </p:txBody>
      </p:sp>
      <p:sp>
        <p:nvSpPr>
          <p:cNvPr id="4" name="日期占位符 3"/>
          <p:cNvSpPr>
            <a:spLocks noGrp="1"/>
          </p:cNvSpPr>
          <p:nvPr>
            <p:ph type="dt" sz="half" idx="10"/>
          </p:nvPr>
        </p:nvSpPr>
        <p:spPr/>
        <p:txBody>
          <a:bodyPr/>
          <a:lstStyle/>
          <a:p>
            <a:fld id="{F1205B54-4B16-43A2-BB89-1ACE5254D12F}"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57</a:t>
            </a:fld>
            <a:endParaRPr lang="en-US" dirty="0"/>
          </a:p>
        </p:txBody>
      </p:sp>
    </p:spTree>
    <p:extLst>
      <p:ext uri="{BB962C8B-B14F-4D97-AF65-F5344CB8AC3E}">
        <p14:creationId xmlns:p14="http://schemas.microsoft.com/office/powerpoint/2010/main" val="1376941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互换的价值</a:t>
            </a:r>
            <a:endParaRPr kumimoji="1" lang="zh-CN" altLang="en-US" dirty="0"/>
          </a:p>
        </p:txBody>
      </p:sp>
      <p:sp>
        <p:nvSpPr>
          <p:cNvPr id="3" name="内容占位符 2"/>
          <p:cNvSpPr>
            <a:spLocks noGrp="1"/>
          </p:cNvSpPr>
          <p:nvPr>
            <p:ph idx="1"/>
          </p:nvPr>
        </p:nvSpPr>
        <p:spPr>
          <a:xfrm>
            <a:off x="208722" y="4849735"/>
            <a:ext cx="8676861" cy="1511308"/>
          </a:xfrm>
        </p:spPr>
        <p:txBody>
          <a:bodyPr/>
          <a:lstStyle/>
          <a:p>
            <a:r>
              <a:rPr lang="zh-CN" altLang="zh-CN" dirty="0"/>
              <a:t>互换的价值等于</a:t>
            </a:r>
            <a:r>
              <a:rPr lang="zh-CN" altLang="zh-CN" u="sng" dirty="0"/>
              <a:t>未来一系列利息差额的现值之和</a:t>
            </a:r>
            <a:r>
              <a:rPr lang="zh-CN" altLang="zh-CN" dirty="0"/>
              <a:t>。</a:t>
            </a:r>
            <a:endParaRPr lang="zh-CN" altLang="en-US" dirty="0"/>
          </a:p>
          <a:p>
            <a:r>
              <a:rPr lang="zh-CN" altLang="zh-CN" dirty="0"/>
              <a:t>利率互换合约也可以看作到期日不同的一系列</a:t>
            </a:r>
            <a:r>
              <a:rPr lang="en-US" altLang="zh-CN" dirty="0"/>
              <a:t>FRA</a:t>
            </a:r>
            <a:r>
              <a:rPr lang="zh-CN" altLang="zh-CN" dirty="0"/>
              <a:t>协议的组合。</a:t>
            </a:r>
          </a:p>
          <a:p>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69348094"/>
              </p:ext>
            </p:extLst>
          </p:nvPr>
        </p:nvGraphicFramePr>
        <p:xfrm>
          <a:off x="2078382" y="3569716"/>
          <a:ext cx="4127500" cy="1118251"/>
        </p:xfrm>
        <a:graphic>
          <a:graphicData uri="http://schemas.openxmlformats.org/presentationml/2006/ole">
            <mc:AlternateContent xmlns:mc="http://schemas.openxmlformats.org/markup-compatibility/2006">
              <mc:Choice xmlns:v="urn:schemas-microsoft-com:vml" Requires="v">
                <p:oleObj spid="_x0000_s15375" r:id="rId3" imgW="1485900" imgH="431800" progId="Equation.DSMT4">
                  <p:embed/>
                </p:oleObj>
              </mc:Choice>
              <mc:Fallback>
                <p:oleObj r:id="rId3" imgW="14859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382" y="3569716"/>
                        <a:ext cx="4127500" cy="111825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49698586"/>
              </p:ext>
            </p:extLst>
          </p:nvPr>
        </p:nvGraphicFramePr>
        <p:xfrm>
          <a:off x="2209156" y="2289698"/>
          <a:ext cx="3865953" cy="1118251"/>
        </p:xfrm>
        <a:graphic>
          <a:graphicData uri="http://schemas.openxmlformats.org/presentationml/2006/ole">
            <mc:AlternateContent xmlns:mc="http://schemas.openxmlformats.org/markup-compatibility/2006">
              <mc:Choice xmlns:v="urn:schemas-microsoft-com:vml" Requires="v">
                <p:oleObj spid="_x0000_s15376" r:id="rId5" imgW="1536033" imgH="444307" progId="Equation.DSMT4">
                  <p:embed/>
                </p:oleObj>
              </mc:Choice>
              <mc:Fallback>
                <p:oleObj r:id="rId5" imgW="1536033" imgH="444307"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156" y="2289698"/>
                        <a:ext cx="3865953" cy="1118251"/>
                      </a:xfrm>
                      <a:prstGeom prst="rect">
                        <a:avLst/>
                      </a:prstGeom>
                      <a:noFill/>
                    </p:spPr>
                  </p:pic>
                </p:oleObj>
              </mc:Fallback>
            </mc:AlternateContent>
          </a:graphicData>
        </a:graphic>
      </p:graphicFrame>
      <p:sp>
        <p:nvSpPr>
          <p:cNvPr id="5" name="日期占位符 4"/>
          <p:cNvSpPr>
            <a:spLocks noGrp="1"/>
          </p:cNvSpPr>
          <p:nvPr>
            <p:ph type="dt" sz="half" idx="10"/>
          </p:nvPr>
        </p:nvSpPr>
        <p:spPr/>
        <p:txBody>
          <a:bodyPr/>
          <a:lstStyle/>
          <a:p>
            <a:fld id="{E16EA79A-7BE3-4E84-B264-E3A4D48411D7}" type="datetime1">
              <a:rPr lang="en-US" altLang="zh-CN" smtClean="0"/>
              <a:t>3/6/2019</a:t>
            </a:fld>
            <a:endParaRPr lang="en-US" dirty="0"/>
          </a:p>
        </p:txBody>
      </p:sp>
      <p:sp>
        <p:nvSpPr>
          <p:cNvPr id="7" name="页脚占位符 6"/>
          <p:cNvSpPr>
            <a:spLocks noGrp="1"/>
          </p:cNvSpPr>
          <p:nvPr>
            <p:ph type="ftr" sz="quarter" idx="11"/>
          </p:nvPr>
        </p:nvSpPr>
        <p:spPr/>
        <p:txBody>
          <a:bodyPr/>
          <a:lstStyle/>
          <a:p>
            <a:r>
              <a:rPr lang="zh-CN" altLang="en-US"/>
              <a:t>第十二章　互换及其交易机制</a:t>
            </a:r>
            <a:endParaRPr lang="en-US" dirty="0"/>
          </a:p>
        </p:txBody>
      </p:sp>
      <p:sp>
        <p:nvSpPr>
          <p:cNvPr id="8" name="灯片编号占位符 7"/>
          <p:cNvSpPr>
            <a:spLocks noGrp="1"/>
          </p:cNvSpPr>
          <p:nvPr>
            <p:ph type="sldNum" sz="quarter" idx="12"/>
          </p:nvPr>
        </p:nvSpPr>
        <p:spPr/>
        <p:txBody>
          <a:bodyPr/>
          <a:lstStyle/>
          <a:p>
            <a:fld id="{E97799C9-84D9-46D2-A11E-BCF8A720529D}" type="slidenum">
              <a:rPr lang="en-US" smtClean="0"/>
              <a:pPr/>
              <a:t>58</a:t>
            </a:fld>
            <a:endParaRPr lang="en-US" dirty="0"/>
          </a:p>
        </p:txBody>
      </p:sp>
    </p:spTree>
    <p:extLst>
      <p:ext uri="{BB962C8B-B14F-4D97-AF65-F5344CB8AC3E}">
        <p14:creationId xmlns:p14="http://schemas.microsoft.com/office/powerpoint/2010/main" val="1408960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利率互换的定价 </a:t>
            </a:r>
            <a:endParaRPr lang="zh-CN" altLang="en-US" dirty="0"/>
          </a:p>
        </p:txBody>
      </p:sp>
      <p:sp>
        <p:nvSpPr>
          <p:cNvPr id="3" name="内容占位符 2"/>
          <p:cNvSpPr>
            <a:spLocks noGrp="1"/>
          </p:cNvSpPr>
          <p:nvPr>
            <p:ph idx="1"/>
          </p:nvPr>
        </p:nvSpPr>
        <p:spPr/>
        <p:txBody>
          <a:bodyPr/>
          <a:lstStyle/>
          <a:p>
            <a:r>
              <a:rPr lang="zh-CN" altLang="zh-CN" dirty="0"/>
              <a:t>在现实的利率互换当中，固定利率的数值并非随意确定的，而是依据无套利分析法得到。</a:t>
            </a:r>
            <a:r>
              <a:rPr lang="zh-CN" altLang="zh-CN" u="sng" dirty="0"/>
              <a:t>确定固定利率数值的过程</a:t>
            </a:r>
            <a:r>
              <a:rPr lang="zh-CN" altLang="zh-CN" dirty="0"/>
              <a:t>就是利率互换的定价（</a:t>
            </a:r>
            <a:r>
              <a:rPr lang="en-US" altLang="zh-CN" dirty="0"/>
              <a:t>Pricing</a:t>
            </a:r>
            <a:r>
              <a:rPr lang="zh-CN" altLang="zh-CN" dirty="0"/>
              <a:t>）。</a:t>
            </a:r>
            <a:endParaRPr lang="zh-CN" altLang="en-US" dirty="0"/>
          </a:p>
          <a:p>
            <a:r>
              <a:rPr lang="zh-CN" altLang="zh-CN" dirty="0"/>
              <a:t>求得的这一固定利率的数值，应当使得期初时刻固定利率支付现金流的现值等于浮动利率支付现金流的现值，此时的固定利率取值才是合理的，即不存在套利机会。</a:t>
            </a:r>
          </a:p>
          <a:p>
            <a:endParaRPr lang="zh-CN" altLang="en-US" dirty="0"/>
          </a:p>
        </p:txBody>
      </p:sp>
      <p:sp>
        <p:nvSpPr>
          <p:cNvPr id="4" name="日期占位符 3"/>
          <p:cNvSpPr>
            <a:spLocks noGrp="1"/>
          </p:cNvSpPr>
          <p:nvPr>
            <p:ph type="dt" sz="half" idx="10"/>
          </p:nvPr>
        </p:nvSpPr>
        <p:spPr/>
        <p:txBody>
          <a:bodyPr/>
          <a:lstStyle/>
          <a:p>
            <a:fld id="{367F04BD-8C78-4909-BCD7-650D497428C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互换与掉期的区别</a:t>
            </a:r>
            <a:endParaRPr lang="zh-CN" altLang="en-US" dirty="0"/>
          </a:p>
        </p:txBody>
      </p:sp>
      <p:sp>
        <p:nvSpPr>
          <p:cNvPr id="3" name="内容占位符 2"/>
          <p:cNvSpPr>
            <a:spLocks noGrp="1"/>
          </p:cNvSpPr>
          <p:nvPr>
            <p:ph idx="1"/>
          </p:nvPr>
        </p:nvSpPr>
        <p:spPr/>
        <p:txBody>
          <a:bodyPr>
            <a:normAutofit fontScale="92500"/>
          </a:bodyPr>
          <a:lstStyle/>
          <a:p>
            <a:r>
              <a:rPr lang="zh-CN" altLang="zh-CN" dirty="0"/>
              <a:t>性质不同。掉期只是外汇买卖的一种方法，并无实质的合约，更不是一种衍生工具。而互换有实质的合约，是一种重要的衍生工具。</a:t>
            </a:r>
          </a:p>
          <a:p>
            <a:r>
              <a:rPr lang="zh-CN" altLang="zh-CN" dirty="0"/>
              <a:t>市场不同。掉期在外汇市场上进行，本身并未形成独立的市场。而互换则在单独的互换市场上交易。</a:t>
            </a:r>
          </a:p>
          <a:p>
            <a:r>
              <a:rPr lang="zh-CN" altLang="zh-CN" dirty="0"/>
              <a:t>期限不同。互换交易多是一年以上的中长期交易，而掉期以短期为主，极少超过一年。</a:t>
            </a:r>
          </a:p>
          <a:p>
            <a:r>
              <a:rPr lang="zh-CN" altLang="zh-CN" dirty="0"/>
              <a:t>形式不同</a:t>
            </a:r>
            <a:r>
              <a:rPr lang="zh-CN" altLang="en-US" dirty="0"/>
              <a:t>。</a:t>
            </a:r>
            <a:r>
              <a:rPr lang="zh-CN" altLang="zh-CN" dirty="0"/>
              <a:t>互换有货币互换和利率互换两种基本形式，均包含一系列利息和支付（或收取）的交换，而掉期并不包含利息支付及其交换。</a:t>
            </a:r>
          </a:p>
          <a:p>
            <a:endParaRPr lang="zh-CN" altLang="en-US" dirty="0"/>
          </a:p>
        </p:txBody>
      </p:sp>
      <p:sp>
        <p:nvSpPr>
          <p:cNvPr id="4" name="日期占位符 3"/>
          <p:cNvSpPr>
            <a:spLocks noGrp="1"/>
          </p:cNvSpPr>
          <p:nvPr>
            <p:ph type="dt" sz="half" idx="10"/>
          </p:nvPr>
        </p:nvSpPr>
        <p:spPr/>
        <p:txBody>
          <a:bodyPr/>
          <a:lstStyle/>
          <a:p>
            <a:fld id="{1B60E3B7-ABB0-48FF-9EC4-EBD922EF4FF8}"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利率互换的定价</a:t>
            </a:r>
            <a:r>
              <a:rPr lang="en-US" altLang="zh-CN" dirty="0"/>
              <a:t>(cont.)</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163" y="2095063"/>
            <a:ext cx="8677275" cy="1013700"/>
          </a:xfrm>
        </p:spPr>
      </p:pic>
      <p:graphicFrame>
        <p:nvGraphicFramePr>
          <p:cNvPr id="6" name="对象 5"/>
          <p:cNvGraphicFramePr>
            <a:graphicFrameLocks noChangeAspect="1"/>
          </p:cNvGraphicFramePr>
          <p:nvPr>
            <p:extLst>
              <p:ext uri="{D42A27DB-BD31-4B8C-83A1-F6EECF244321}">
                <p14:modId xmlns:p14="http://schemas.microsoft.com/office/powerpoint/2010/main" val="463480570"/>
              </p:ext>
            </p:extLst>
          </p:nvPr>
        </p:nvGraphicFramePr>
        <p:xfrm>
          <a:off x="1955800" y="3108763"/>
          <a:ext cx="4940300" cy="3473311"/>
        </p:xfrm>
        <a:graphic>
          <a:graphicData uri="http://schemas.openxmlformats.org/presentationml/2006/ole">
            <mc:AlternateContent xmlns:mc="http://schemas.openxmlformats.org/markup-compatibility/2006">
              <mc:Choice xmlns:v="urn:schemas-microsoft-com:vml" Requires="v">
                <p:oleObj spid="_x0000_s16391" r:id="rId4" imgW="2908300" imgH="2044700" progId="Equation.DSMT4">
                  <p:embed/>
                </p:oleObj>
              </mc:Choice>
              <mc:Fallback>
                <p:oleObj r:id="rId4" imgW="2908300" imgH="2044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800" y="3108763"/>
                        <a:ext cx="4940300" cy="3473311"/>
                      </a:xfrm>
                      <a:prstGeom prst="rect">
                        <a:avLst/>
                      </a:prstGeom>
                      <a:noFill/>
                    </p:spPr>
                  </p:pic>
                </p:oleObj>
              </mc:Fallback>
            </mc:AlternateContent>
          </a:graphicData>
        </a:graphic>
      </p:graphicFrame>
      <p:sp>
        <p:nvSpPr>
          <p:cNvPr id="3" name="日期占位符 2"/>
          <p:cNvSpPr>
            <a:spLocks noGrp="1"/>
          </p:cNvSpPr>
          <p:nvPr>
            <p:ph type="dt" sz="half" idx="10"/>
          </p:nvPr>
        </p:nvSpPr>
        <p:spPr/>
        <p:txBody>
          <a:bodyPr/>
          <a:lstStyle/>
          <a:p>
            <a:fld id="{6EC3F409-6ABA-4DDF-ADEF-937BFCD257BC}"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利率互换的定价</a:t>
            </a:r>
            <a:r>
              <a:rPr lang="en-US" altLang="zh-CN" dirty="0"/>
              <a:t>(cont.)</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63" y="2072040"/>
            <a:ext cx="8677275" cy="805746"/>
          </a:xfrm>
        </p:spPr>
      </p:pic>
      <p:graphicFrame>
        <p:nvGraphicFramePr>
          <p:cNvPr id="6" name="对象 5"/>
          <p:cNvGraphicFramePr>
            <a:graphicFrameLocks noChangeAspect="1"/>
          </p:cNvGraphicFramePr>
          <p:nvPr>
            <p:extLst>
              <p:ext uri="{D42A27DB-BD31-4B8C-83A1-F6EECF244321}">
                <p14:modId xmlns:p14="http://schemas.microsoft.com/office/powerpoint/2010/main" val="1892066601"/>
              </p:ext>
            </p:extLst>
          </p:nvPr>
        </p:nvGraphicFramePr>
        <p:xfrm>
          <a:off x="931905" y="3115660"/>
          <a:ext cx="7579471" cy="643540"/>
        </p:xfrm>
        <a:graphic>
          <a:graphicData uri="http://schemas.openxmlformats.org/presentationml/2006/ole">
            <mc:AlternateContent xmlns:mc="http://schemas.openxmlformats.org/markup-compatibility/2006">
              <mc:Choice xmlns:v="urn:schemas-microsoft-com:vml" Requires="v">
                <p:oleObj spid="_x0000_s17421" r:id="rId4" imgW="2692400" imgH="228600" progId="Equation.DSMT4">
                  <p:embed/>
                </p:oleObj>
              </mc:Choice>
              <mc:Fallback>
                <p:oleObj r:id="rId4" imgW="26924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905" y="3115660"/>
                        <a:ext cx="7579471" cy="64354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87926652"/>
              </p:ext>
            </p:extLst>
          </p:nvPr>
        </p:nvGraphicFramePr>
        <p:xfrm>
          <a:off x="1173162" y="3860800"/>
          <a:ext cx="6746875" cy="1587500"/>
        </p:xfrm>
        <a:graphic>
          <a:graphicData uri="http://schemas.openxmlformats.org/presentationml/2006/ole">
            <mc:AlternateContent xmlns:mc="http://schemas.openxmlformats.org/markup-compatibility/2006">
              <mc:Choice xmlns:v="urn:schemas-microsoft-com:vml" Requires="v">
                <p:oleObj spid="_x0000_s17422" r:id="rId6" imgW="2374900" imgH="558800" progId="Equation.DSMT4">
                  <p:embed/>
                </p:oleObj>
              </mc:Choice>
              <mc:Fallback>
                <p:oleObj r:id="rId6" imgW="2374900" imgH="5588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3162" y="3860800"/>
                        <a:ext cx="6746875" cy="1587500"/>
                      </a:xfrm>
                      <a:prstGeom prst="rect">
                        <a:avLst/>
                      </a:prstGeom>
                      <a:noFill/>
                    </p:spPr>
                  </p:pic>
                </p:oleObj>
              </mc:Fallback>
            </mc:AlternateContent>
          </a:graphicData>
        </a:graphic>
      </p:graphicFrame>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878" y="5549900"/>
            <a:ext cx="8613360" cy="1044966"/>
          </a:xfrm>
          <a:prstGeom prst="rect">
            <a:avLst/>
          </a:prstGeom>
        </p:spPr>
      </p:pic>
      <p:sp>
        <p:nvSpPr>
          <p:cNvPr id="3" name="日期占位符 2"/>
          <p:cNvSpPr>
            <a:spLocks noGrp="1"/>
          </p:cNvSpPr>
          <p:nvPr>
            <p:ph type="dt" sz="half" idx="10"/>
          </p:nvPr>
        </p:nvSpPr>
        <p:spPr/>
        <p:txBody>
          <a:bodyPr/>
          <a:lstStyle/>
          <a:p>
            <a:fld id="{920D7FDA-CBA4-4BDA-93E4-DF3EE70C67F1}"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二、货币互换的估值和定价</a:t>
            </a:r>
            <a:endParaRPr lang="zh-CN" altLang="en-US" dirty="0"/>
          </a:p>
        </p:txBody>
      </p:sp>
      <p:sp>
        <p:nvSpPr>
          <p:cNvPr id="3" name="内容占位符 2"/>
          <p:cNvSpPr>
            <a:spLocks noGrp="1"/>
          </p:cNvSpPr>
          <p:nvPr>
            <p:ph idx="1"/>
          </p:nvPr>
        </p:nvSpPr>
        <p:spPr/>
        <p:txBody>
          <a:bodyPr/>
          <a:lstStyle/>
          <a:p>
            <a:r>
              <a:rPr lang="zh-CN" altLang="zh-CN" dirty="0"/>
              <a:t>与利率互换类似，货币互换也可以看作债券的多空组合或一系列远期合约的组合。所不同的是，货币互换中，涉及的债券多空双方的计价货币不同</a:t>
            </a:r>
            <a:r>
              <a:rPr lang="zh-CN" altLang="zh-CN"/>
              <a:t>。 </a:t>
            </a:r>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593209441"/>
              </p:ext>
            </p:extLst>
          </p:nvPr>
        </p:nvGraphicFramePr>
        <p:xfrm>
          <a:off x="2013856" y="4548454"/>
          <a:ext cx="4695371" cy="1173843"/>
        </p:xfrm>
        <a:graphic>
          <a:graphicData uri="http://schemas.openxmlformats.org/presentationml/2006/ole">
            <mc:AlternateContent xmlns:mc="http://schemas.openxmlformats.org/markup-compatibility/2006">
              <mc:Choice xmlns:v="urn:schemas-microsoft-com:vml" Requires="v">
                <p:oleObj spid="_x0000_s18438" r:id="rId3" imgW="914400" imgH="228600" progId="Equation.DSMT4">
                  <p:embed/>
                </p:oleObj>
              </mc:Choice>
              <mc:Fallback>
                <p:oleObj r:id="rId3" imgW="9144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856" y="4548454"/>
                        <a:ext cx="4695371" cy="1173843"/>
                      </a:xfrm>
                      <a:prstGeom prst="rect">
                        <a:avLst/>
                      </a:prstGeom>
                      <a:noFill/>
                    </p:spPr>
                  </p:pic>
                </p:oleObj>
              </mc:Fallback>
            </mc:AlternateContent>
          </a:graphicData>
        </a:graphic>
      </p:graphicFrame>
      <p:sp>
        <p:nvSpPr>
          <p:cNvPr id="6" name="圆角矩形标注 5"/>
          <p:cNvSpPr/>
          <p:nvPr/>
        </p:nvSpPr>
        <p:spPr>
          <a:xfrm>
            <a:off x="1476843" y="3683002"/>
            <a:ext cx="1612900" cy="914400"/>
          </a:xfrm>
          <a:prstGeom prst="wedgeRoundRectCallout">
            <a:avLst>
              <a:gd name="adj1" fmla="val 80742"/>
              <a:gd name="adj2" fmla="val 73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dirty="0"/>
              <a:t>本国债券的价值 </a:t>
            </a:r>
            <a:endParaRPr kumimoji="1" lang="zh-CN" altLang="en-US" sz="2000" b="1" dirty="0"/>
          </a:p>
        </p:txBody>
      </p:sp>
      <p:sp>
        <p:nvSpPr>
          <p:cNvPr id="7" name="圆角矩形标注 6"/>
          <p:cNvSpPr/>
          <p:nvPr/>
        </p:nvSpPr>
        <p:spPr>
          <a:xfrm>
            <a:off x="6440663" y="3640348"/>
            <a:ext cx="1612900" cy="914400"/>
          </a:xfrm>
          <a:prstGeom prst="wedgeRoundRectCallout">
            <a:avLst>
              <a:gd name="adj1" fmla="val -60991"/>
              <a:gd name="adj2" fmla="val 90277"/>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a:t>外</a:t>
            </a:r>
            <a:r>
              <a:rPr lang="zh-CN" altLang="zh-CN" sz="2000" b="1" dirty="0"/>
              <a:t>国债券的价值 </a:t>
            </a:r>
            <a:endParaRPr kumimoji="1" lang="zh-CN" altLang="en-US" sz="2000" b="1" dirty="0"/>
          </a:p>
        </p:txBody>
      </p:sp>
      <p:sp>
        <p:nvSpPr>
          <p:cNvPr id="8" name="圆角矩形标注 7"/>
          <p:cNvSpPr/>
          <p:nvPr/>
        </p:nvSpPr>
        <p:spPr>
          <a:xfrm>
            <a:off x="3740702" y="3683002"/>
            <a:ext cx="1612900" cy="914400"/>
          </a:xfrm>
          <a:prstGeom prst="wedgeRoundRectCallout">
            <a:avLst>
              <a:gd name="adj1" fmla="val 42947"/>
              <a:gd name="adj2" fmla="val 8333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zh-CN" sz="2000" b="1" dirty="0"/>
              <a:t>即期汇率</a:t>
            </a:r>
            <a:r>
              <a:rPr lang="zh-CN" altLang="en-US" sz="2000" b="1" dirty="0"/>
              <a:t>（</a:t>
            </a:r>
            <a:r>
              <a:rPr lang="en-US" altLang="zh-CN" sz="2000" b="1" dirty="0"/>
              <a:t>DC/FC</a:t>
            </a:r>
            <a:r>
              <a:rPr lang="zh-CN" altLang="en-US" sz="2000" b="1" dirty="0"/>
              <a:t>）</a:t>
            </a:r>
            <a:endParaRPr kumimoji="1" lang="zh-CN" altLang="en-US" sz="2000" b="1" dirty="0"/>
          </a:p>
        </p:txBody>
      </p:sp>
      <p:sp>
        <p:nvSpPr>
          <p:cNvPr id="4" name="日期占位符 3"/>
          <p:cNvSpPr>
            <a:spLocks noGrp="1"/>
          </p:cNvSpPr>
          <p:nvPr>
            <p:ph type="dt" sz="half" idx="10"/>
          </p:nvPr>
        </p:nvSpPr>
        <p:spPr/>
        <p:txBody>
          <a:bodyPr/>
          <a:lstStyle/>
          <a:p>
            <a:fld id="{86E023FE-7F11-41EB-A729-69F6B9767A46}" type="datetime1">
              <a:rPr lang="en-US" altLang="zh-CN" smtClean="0"/>
              <a:t>3/6/2019</a:t>
            </a:fld>
            <a:endParaRPr lang="en-US" dirty="0"/>
          </a:p>
        </p:txBody>
      </p:sp>
      <p:sp>
        <p:nvSpPr>
          <p:cNvPr id="9" name="页脚占位符 8"/>
          <p:cNvSpPr>
            <a:spLocks noGrp="1"/>
          </p:cNvSpPr>
          <p:nvPr>
            <p:ph type="ftr" sz="quarter" idx="11"/>
          </p:nvPr>
        </p:nvSpPr>
        <p:spPr/>
        <p:txBody>
          <a:bodyPr/>
          <a:lstStyle/>
          <a:p>
            <a:r>
              <a:rPr lang="zh-CN" altLang="en-US"/>
              <a:t>第十二章　互换及其交易机制</a:t>
            </a:r>
            <a:endParaRPr lang="en-US" dirty="0"/>
          </a:p>
        </p:txBody>
      </p:sp>
      <p:sp>
        <p:nvSpPr>
          <p:cNvPr id="10" name="灯片编号占位符 9"/>
          <p:cNvSpPr>
            <a:spLocks noGrp="1"/>
          </p:cNvSpPr>
          <p:nvPr>
            <p:ph type="sldNum" sz="quarter" idx="12"/>
          </p:nvPr>
        </p:nvSpPr>
        <p:spPr/>
        <p:txBody>
          <a:bodyPr/>
          <a:lstStyle/>
          <a:p>
            <a:fld id="{E97799C9-84D9-46D2-A11E-BCF8A720529D}" type="slidenum">
              <a:rPr lang="en-US" smtClean="0"/>
              <a:pPr/>
              <a:t>62</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互换与掉期的区别</a:t>
            </a:r>
            <a:r>
              <a:rPr lang="en-US" altLang="zh-CN" dirty="0"/>
              <a:t>(cont.)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汇率不同</a:t>
            </a:r>
            <a:r>
              <a:rPr lang="zh-CN" altLang="en-US" dirty="0"/>
              <a:t>。</a:t>
            </a:r>
            <a:r>
              <a:rPr lang="zh-CN" altLang="zh-CN" dirty="0"/>
              <a:t>掉期的前后两笔交易牵涉到不同的汇率，而互换中的货币互换前后两笔交易的汇率是一样的。</a:t>
            </a:r>
          </a:p>
          <a:p>
            <a:r>
              <a:rPr lang="zh-CN" altLang="zh-CN" dirty="0"/>
              <a:t>交易目的不同</a:t>
            </a:r>
            <a:r>
              <a:rPr lang="zh-CN" altLang="en-US" dirty="0"/>
              <a:t>。</a:t>
            </a:r>
            <a:r>
              <a:rPr lang="zh-CN" altLang="zh-CN" dirty="0"/>
              <a:t>掉期的主要目的是管理资金头寸，消除汇率风险。而互换的主要目的则是降低筹资成本，进行资产负债管理，转移和防范中长期利率和汇率变动风险。</a:t>
            </a:r>
          </a:p>
          <a:p>
            <a:r>
              <a:rPr lang="zh-CN" altLang="zh-CN" dirty="0"/>
              <a:t>发挥的作用不同</a:t>
            </a:r>
            <a:r>
              <a:rPr lang="zh-CN" altLang="en-US" dirty="0"/>
              <a:t>。</a:t>
            </a:r>
            <a:r>
              <a:rPr lang="zh-CN" altLang="zh-CN" dirty="0"/>
              <a:t>外汇市场中的掉期交易在国际贸易与国际投资方面，通过交易来改变外汇币种，规避风险，主要运用于进出口商的套期保值和银行与其他金融机构的资金头寸管理；而互换交易在国际金融市场上，是降低长期资金筹措成本和资产、负债管理中防范利率和汇率风险的最有效的金融工具之一。</a:t>
            </a:r>
          </a:p>
          <a:p>
            <a:endParaRPr lang="zh-CN" altLang="en-US" dirty="0"/>
          </a:p>
        </p:txBody>
      </p:sp>
      <p:sp>
        <p:nvSpPr>
          <p:cNvPr id="4" name="日期占位符 3"/>
          <p:cNvSpPr>
            <a:spLocks noGrp="1"/>
          </p:cNvSpPr>
          <p:nvPr>
            <p:ph type="dt" sz="half" idx="10"/>
          </p:nvPr>
        </p:nvSpPr>
        <p:spPr/>
        <p:txBody>
          <a:bodyPr/>
          <a:lstStyle/>
          <a:p>
            <a:fld id="{28154326-3995-44EF-8540-494E950DE7AD}"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互换的起源</a:t>
            </a:r>
            <a:r>
              <a:rPr lang="en-US" altLang="zh-CN" dirty="0"/>
              <a:t>——</a:t>
            </a:r>
            <a:r>
              <a:rPr lang="zh-CN" altLang="zh-CN" dirty="0"/>
              <a:t>平行贷款</a:t>
            </a:r>
            <a:endParaRPr lang="zh-CN" altLang="en-US" dirty="0"/>
          </a:p>
        </p:txBody>
      </p:sp>
      <p:sp>
        <p:nvSpPr>
          <p:cNvPr id="3" name="内容占位符 2"/>
          <p:cNvSpPr>
            <a:spLocks noGrp="1"/>
          </p:cNvSpPr>
          <p:nvPr>
            <p:ph idx="1"/>
          </p:nvPr>
        </p:nvSpPr>
        <p:spPr>
          <a:xfrm>
            <a:off x="208723" y="2246777"/>
            <a:ext cx="2633870" cy="4114266"/>
          </a:xfrm>
        </p:spPr>
        <p:txBody>
          <a:bodyPr/>
          <a:lstStyle/>
          <a:p>
            <a:r>
              <a:rPr lang="zh-CN" altLang="zh-CN" dirty="0"/>
              <a:t>所谓</a:t>
            </a:r>
            <a:r>
              <a:rPr lang="en-US" altLang="zh-CN" dirty="0"/>
              <a:t>“</a:t>
            </a:r>
            <a:r>
              <a:rPr lang="zh-CN" altLang="zh-CN" dirty="0"/>
              <a:t>平行贷款</a:t>
            </a:r>
            <a:r>
              <a:rPr lang="en-US" altLang="zh-CN" dirty="0"/>
              <a:t>”</a:t>
            </a:r>
            <a:r>
              <a:rPr lang="zh-CN" altLang="zh-CN" dirty="0"/>
              <a:t>（</a:t>
            </a:r>
            <a:r>
              <a:rPr lang="en-US" altLang="zh-CN" dirty="0"/>
              <a:t>parallel loan</a:t>
            </a:r>
            <a:r>
              <a:rPr lang="zh-CN" altLang="zh-CN" dirty="0"/>
              <a:t>），是指位于不同国家的两个母公司分别向对方设在本国的子公司提供以本国货币表示的贷款。 </a:t>
            </a:r>
            <a:endParaRPr lang="zh-CN" altLang="en-US" dirty="0"/>
          </a:p>
        </p:txBody>
      </p:sp>
      <p:sp>
        <p:nvSpPr>
          <p:cNvPr id="4" name="Rectangle 2"/>
          <p:cNvSpPr>
            <a:spLocks noChangeArrowheads="1"/>
          </p:cNvSpPr>
          <p:nvPr/>
        </p:nvSpPr>
        <p:spPr bwMode="auto">
          <a:xfrm>
            <a:off x="1958009" y="327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593" y="2246777"/>
            <a:ext cx="5913782" cy="4190451"/>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fld id="{C37A91BF-39B2-468D-B5F9-2856B993E454}" type="datetime1">
              <a:rPr lang="en-US" altLang="zh-CN" smtClean="0"/>
              <a:t>3/6/2019</a:t>
            </a:fld>
            <a:endParaRPr lang="en-US" dirty="0"/>
          </a:p>
        </p:txBody>
      </p:sp>
      <p:sp>
        <p:nvSpPr>
          <p:cNvPr id="6" name="页脚占位符 5"/>
          <p:cNvSpPr>
            <a:spLocks noGrp="1"/>
          </p:cNvSpPr>
          <p:nvPr>
            <p:ph type="ftr" sz="quarter" idx="11"/>
          </p:nvPr>
        </p:nvSpPr>
        <p:spPr/>
        <p:txBody>
          <a:bodyPr/>
          <a:lstStyle/>
          <a:p>
            <a:r>
              <a:rPr lang="zh-CN" altLang="en-US"/>
              <a:t>第十二章　互换及其交易机制</a:t>
            </a:r>
            <a:endParaRPr lang="en-US" dirty="0"/>
          </a:p>
        </p:txBody>
      </p:sp>
      <p:sp>
        <p:nvSpPr>
          <p:cNvPr id="7" name="灯片编号占位符 6"/>
          <p:cNvSpPr>
            <a:spLocks noGrp="1"/>
          </p:cNvSpPr>
          <p:nvPr>
            <p:ph type="sldNum" sz="quarter" idx="12"/>
          </p:nvPr>
        </p:nvSpPr>
        <p:spPr/>
        <p:txBody>
          <a:bodyPr/>
          <a:lstStyle/>
          <a:p>
            <a:fld id="{E97799C9-84D9-46D2-A11E-BCF8A720529D}"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平行贷款</a:t>
            </a:r>
            <a:r>
              <a:rPr lang="en-US" altLang="zh-CN" dirty="0"/>
              <a:t>(cont.)</a:t>
            </a:r>
            <a:endParaRPr lang="zh-CN" altLang="en-US" dirty="0"/>
          </a:p>
        </p:txBody>
      </p:sp>
      <p:sp>
        <p:nvSpPr>
          <p:cNvPr id="3" name="内容占位符 2"/>
          <p:cNvSpPr>
            <a:spLocks noGrp="1"/>
          </p:cNvSpPr>
          <p:nvPr>
            <p:ph idx="1"/>
          </p:nvPr>
        </p:nvSpPr>
        <p:spPr/>
        <p:txBody>
          <a:bodyPr/>
          <a:lstStyle/>
          <a:p>
            <a:r>
              <a:rPr lang="zh-CN" altLang="zh-CN" dirty="0"/>
              <a:t>平行贷款是为了逃避外汇管制而产生的一种筹资形式。</a:t>
            </a:r>
            <a:endParaRPr lang="en-US" altLang="zh-CN" dirty="0"/>
          </a:p>
          <a:p>
            <a:r>
              <a:rPr lang="zh-CN" altLang="zh-CN" dirty="0"/>
              <a:t>从筹资形式来看，平行贷款是以借贷方式取得外汇资金，而不是通过在境内购买外汇来取得外汇资金，因而可绕过外汇管制，降低筹资成本。 </a:t>
            </a:r>
            <a:endParaRPr lang="en-US" altLang="zh-CN" dirty="0"/>
          </a:p>
          <a:p>
            <a:r>
              <a:rPr lang="zh-CN" altLang="zh-CN" dirty="0"/>
              <a:t>由于平行贷款系由两个独立的贷款合约所构成。所以，就法律效力而言，这两个贷款合约同样有效，且分别受到两个国家的法律所保护。于是，一方违约不能成为另一方也违约的理由。  </a:t>
            </a:r>
            <a:endParaRPr lang="zh-CN" altLang="en-US" dirty="0"/>
          </a:p>
        </p:txBody>
      </p:sp>
      <p:sp>
        <p:nvSpPr>
          <p:cNvPr id="4" name="日期占位符 3"/>
          <p:cNvSpPr>
            <a:spLocks noGrp="1"/>
          </p:cNvSpPr>
          <p:nvPr>
            <p:ph type="dt" sz="half" idx="10"/>
          </p:nvPr>
        </p:nvSpPr>
        <p:spPr/>
        <p:txBody>
          <a:bodyPr/>
          <a:lstStyle/>
          <a:p>
            <a:fld id="{A7CB2F83-6C0A-4545-9CE6-183D6859E1CB}" type="datetime1">
              <a:rPr lang="en-US" altLang="zh-CN" smtClean="0"/>
              <a:t>3/6/2019</a:t>
            </a:fld>
            <a:endParaRPr lang="en-US" dirty="0"/>
          </a:p>
        </p:txBody>
      </p:sp>
      <p:sp>
        <p:nvSpPr>
          <p:cNvPr id="5" name="页脚占位符 4"/>
          <p:cNvSpPr>
            <a:spLocks noGrp="1"/>
          </p:cNvSpPr>
          <p:nvPr>
            <p:ph type="ftr" sz="quarter" idx="11"/>
          </p:nvPr>
        </p:nvSpPr>
        <p:spPr/>
        <p:txBody>
          <a:bodyPr/>
          <a:lstStyle/>
          <a:p>
            <a:r>
              <a:rPr lang="zh-CN" altLang="en-US"/>
              <a:t>第十二章　互换及其交易机制</a:t>
            </a:r>
            <a:endParaRPr lang="en-US" dirty="0"/>
          </a:p>
        </p:txBody>
      </p:sp>
      <p:sp>
        <p:nvSpPr>
          <p:cNvPr id="6" name="灯片编号占位符 5"/>
          <p:cNvSpPr>
            <a:spLocks noGrp="1"/>
          </p:cNvSpPr>
          <p:nvPr>
            <p:ph type="sldNum" sz="quarter" idx="12"/>
          </p:nvPr>
        </p:nvSpPr>
        <p:spPr/>
        <p:txBody>
          <a:bodyPr/>
          <a:lstStyle/>
          <a:p>
            <a:fld id="{E97799C9-84D9-46D2-A11E-BCF8A720529D}" type="slidenum">
              <a:rPr lang="en-US" smtClean="0"/>
              <a:pPr/>
              <a:t>9</a:t>
            </a:fld>
            <a:endParaRPr lang="en-US" dirty="0"/>
          </a:p>
        </p:txBody>
      </p:sp>
    </p:spTree>
  </p:cSld>
  <p:clrMapOvr>
    <a:masterClrMapping/>
  </p:clrMapOvr>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241</TotalTime>
  <Words>4256</Words>
  <Application>Microsoft Office PowerPoint</Application>
  <PresentationFormat>全屏显示(4:3)</PresentationFormat>
  <Paragraphs>493</Paragraphs>
  <Slides>62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70" baseType="lpstr">
      <vt:lpstr>Arial Unicode MS</vt:lpstr>
      <vt:lpstr>宋体</vt:lpstr>
      <vt:lpstr>Arial</vt:lpstr>
      <vt:lpstr>Calibri</vt:lpstr>
      <vt:lpstr>Times New Roman</vt:lpstr>
      <vt:lpstr>Trebuchet MS</vt:lpstr>
      <vt:lpstr>柏林</vt:lpstr>
      <vt:lpstr>Equation.DSMT4</vt:lpstr>
      <vt:lpstr>第十二章　互换及其交易机制</vt:lpstr>
      <vt:lpstr>本章内容</vt:lpstr>
      <vt:lpstr>第一节  互换市场的起源和发展　</vt:lpstr>
      <vt:lpstr>互换的定义</vt:lpstr>
      <vt:lpstr>掉期的概念</vt:lpstr>
      <vt:lpstr>互换与掉期的区别</vt:lpstr>
      <vt:lpstr>互换与掉期的区别(cont.)</vt:lpstr>
      <vt:lpstr>互换的起源——平行贷款</vt:lpstr>
      <vt:lpstr>平行贷款(cont.)</vt:lpstr>
      <vt:lpstr>互换的起源——背对背贷款</vt:lpstr>
      <vt:lpstr>背对背贷款(cont.)</vt:lpstr>
      <vt:lpstr>背对背贷款与货币互换</vt:lpstr>
      <vt:lpstr>互换的产生</vt:lpstr>
      <vt:lpstr>互换的发展</vt:lpstr>
      <vt:lpstr>互换业务迅猛发展的原因</vt:lpstr>
      <vt:lpstr>互换的二级市场</vt:lpstr>
      <vt:lpstr>第二节  互换的相关机理</vt:lpstr>
      <vt:lpstr>互换产生的理论基础</vt:lpstr>
      <vt:lpstr>互换交易合约的内容 </vt:lpstr>
      <vt:lpstr>互换交易的参加者</vt:lpstr>
      <vt:lpstr>直接用户</vt:lpstr>
      <vt:lpstr>互换经纪商</vt:lpstr>
      <vt:lpstr>互换交易商</vt:lpstr>
      <vt:lpstr>互换的功能</vt:lpstr>
      <vt:lpstr>互换的种类</vt:lpstr>
      <vt:lpstr>货币互换</vt:lpstr>
      <vt:lpstr>利率互换</vt:lpstr>
      <vt:lpstr>息票互换流程</vt:lpstr>
      <vt:lpstr>基准互换流程</vt:lpstr>
      <vt:lpstr>交叉货币利率互换</vt:lpstr>
      <vt:lpstr>交叉货币利率互换流程</vt:lpstr>
      <vt:lpstr>第三节  互换的交易机制</vt:lpstr>
      <vt:lpstr>利率互换交易机制 </vt:lpstr>
      <vt:lpstr>利率互换的设计（举例）</vt:lpstr>
      <vt:lpstr>利率互换举例</vt:lpstr>
      <vt:lpstr>利率互换举例(cont.)</vt:lpstr>
      <vt:lpstr>可能的利率互换结果  </vt:lpstr>
      <vt:lpstr>加入金融中介的利率互换设计</vt:lpstr>
      <vt:lpstr>加入金融中介的利率互换设计(cont.)</vt:lpstr>
      <vt:lpstr>有金融中介参与的利率互换的结果 </vt:lpstr>
      <vt:lpstr>利率互换的作用</vt:lpstr>
      <vt:lpstr>货币互换的步骤 </vt:lpstr>
      <vt:lpstr>货币互换的步骤(cont.)</vt:lpstr>
      <vt:lpstr>货币互换的设计(举例)</vt:lpstr>
      <vt:lpstr>货币互换的设计(cont.)</vt:lpstr>
      <vt:lpstr>有金融中介参与的货币互换的结果</vt:lpstr>
      <vt:lpstr>货币互换的风险分析 </vt:lpstr>
      <vt:lpstr>货币互换的风险安排</vt:lpstr>
      <vt:lpstr>利率互换的风险分析</vt:lpstr>
      <vt:lpstr>货币互换的作用</vt:lpstr>
      <vt:lpstr>资产负债互换的概念</vt:lpstr>
      <vt:lpstr>资产互换的设计（举例）</vt:lpstr>
      <vt:lpstr>资产互换的设计举例</vt:lpstr>
      <vt:lpstr>资产互换的结果 </vt:lpstr>
      <vt:lpstr>资产利率互换的作用 </vt:lpstr>
      <vt:lpstr>第四节  互换的估值和定价</vt:lpstr>
      <vt:lpstr>一、利率互换的估值</vt:lpstr>
      <vt:lpstr>互换的价值</vt:lpstr>
      <vt:lpstr>利率互换的定价 </vt:lpstr>
      <vt:lpstr>利率互换的定价(cont.)</vt:lpstr>
      <vt:lpstr>利率互换的定价(cont.)</vt:lpstr>
      <vt:lpstr>二、货币互换的估值和定价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金融工程概述 </dc:title>
  <dc:creator>Microsoft Office 用户</dc:creator>
  <cp:lastModifiedBy>ASUS</cp:lastModifiedBy>
  <cp:revision>67</cp:revision>
  <dcterms:created xsi:type="dcterms:W3CDTF">2015-09-16T08:00:09Z</dcterms:created>
  <dcterms:modified xsi:type="dcterms:W3CDTF">2019-03-06T08:11:36Z</dcterms:modified>
</cp:coreProperties>
</file>