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3" r:id="rId1"/>
  </p:sldMasterIdLst>
  <p:notesMasterIdLst>
    <p:notesMasterId r:id="rId30"/>
  </p:notesMasterIdLst>
  <p:sldIdLst>
    <p:sldId id="256" r:id="rId2"/>
    <p:sldId id="257" r:id="rId3"/>
    <p:sldId id="258" r:id="rId4"/>
    <p:sldId id="259" r:id="rId5"/>
    <p:sldId id="260" r:id="rId6"/>
    <p:sldId id="261" r:id="rId7"/>
    <p:sldId id="262" r:id="rId8"/>
    <p:sldId id="31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39"/>
    <p:restoredTop sz="91935"/>
  </p:normalViewPr>
  <p:slideViewPr>
    <p:cSldViewPr snapToGrid="0" snapToObjects="1">
      <p:cViewPr varScale="1">
        <p:scale>
          <a:sx n="76" d="100"/>
          <a:sy n="76" d="100"/>
        </p:scale>
        <p:origin x="112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9E8230-3F34-4145-86AE-36EE12F4F59D}" type="doc">
      <dgm:prSet loTypeId="urn:microsoft.com/office/officeart/2005/8/layout/default" loCatId="" qsTypeId="urn:microsoft.com/office/officeart/2005/8/quickstyle/3D1" qsCatId="3D" csTypeId="urn:microsoft.com/office/officeart/2005/8/colors/colorful1" csCatId="colorful"/>
      <dgm:spPr/>
      <dgm:t>
        <a:bodyPr/>
        <a:lstStyle/>
        <a:p>
          <a:endParaRPr lang="zh-CN" altLang="en-US"/>
        </a:p>
      </dgm:t>
    </dgm:pt>
    <dgm:pt modelId="{8200A01D-1273-6F40-8233-9606054C21BF}">
      <dgm:prSet/>
      <dgm:spPr/>
      <dgm:t>
        <a:bodyPr/>
        <a:lstStyle/>
        <a:p>
          <a:pPr rtl="0"/>
          <a:r>
            <a:rPr lang="zh-CN" altLang="en-US" b="1"/>
            <a:t>表外性</a:t>
          </a:r>
          <a:endParaRPr lang="zh-CN" altLang="en-US"/>
        </a:p>
      </dgm:t>
    </dgm:pt>
    <dgm:pt modelId="{798794AC-CE38-5D41-B6B7-A379857D1F0B}" type="parTrans" cxnId="{E2763CFE-908E-8844-98AA-69C1FE1868D5}">
      <dgm:prSet/>
      <dgm:spPr/>
      <dgm:t>
        <a:bodyPr/>
        <a:lstStyle/>
        <a:p>
          <a:endParaRPr lang="zh-CN" altLang="en-US"/>
        </a:p>
      </dgm:t>
    </dgm:pt>
    <dgm:pt modelId="{E1BC9E0F-D717-C74A-96E4-0B1367A39B75}" type="sibTrans" cxnId="{E2763CFE-908E-8844-98AA-69C1FE1868D5}">
      <dgm:prSet/>
      <dgm:spPr/>
      <dgm:t>
        <a:bodyPr/>
        <a:lstStyle/>
        <a:p>
          <a:endParaRPr lang="zh-CN" altLang="en-US"/>
        </a:p>
      </dgm:t>
    </dgm:pt>
    <dgm:pt modelId="{AE046BED-AD46-3F43-9D84-6E59ABA60DB6}">
      <dgm:prSet/>
      <dgm:spPr/>
      <dgm:t>
        <a:bodyPr/>
        <a:lstStyle/>
        <a:p>
          <a:pPr rtl="0"/>
          <a:r>
            <a:rPr lang="zh-CN" altLang="en-US" b="1"/>
            <a:t>债务不变性</a:t>
          </a:r>
          <a:endParaRPr lang="zh-CN" altLang="en-US"/>
        </a:p>
      </dgm:t>
    </dgm:pt>
    <dgm:pt modelId="{7C3D290B-9921-6F45-85F7-065A3E93A365}" type="parTrans" cxnId="{367E038C-7E67-E548-BC6A-C037CA54F2E0}">
      <dgm:prSet/>
      <dgm:spPr/>
      <dgm:t>
        <a:bodyPr/>
        <a:lstStyle/>
        <a:p>
          <a:endParaRPr lang="zh-CN" altLang="en-US"/>
        </a:p>
      </dgm:t>
    </dgm:pt>
    <dgm:pt modelId="{349588DD-71D1-AC43-88B0-2A02629F9408}" type="sibTrans" cxnId="{367E038C-7E67-E548-BC6A-C037CA54F2E0}">
      <dgm:prSet/>
      <dgm:spPr/>
      <dgm:t>
        <a:bodyPr/>
        <a:lstStyle/>
        <a:p>
          <a:endParaRPr lang="zh-CN" altLang="en-US"/>
        </a:p>
      </dgm:t>
    </dgm:pt>
    <dgm:pt modelId="{E5B91C83-23B9-DE4F-B638-B8C599B8E98D}">
      <dgm:prSet/>
      <dgm:spPr/>
      <dgm:t>
        <a:bodyPr/>
        <a:lstStyle/>
        <a:p>
          <a:pPr rtl="0"/>
          <a:r>
            <a:rPr lang="zh-CN" altLang="en-US" b="1"/>
            <a:t>可交易性</a:t>
          </a:r>
          <a:endParaRPr lang="zh-CN" altLang="en-US"/>
        </a:p>
      </dgm:t>
    </dgm:pt>
    <dgm:pt modelId="{C2F4E8F9-AE7E-4F4A-A99A-77EE917FD553}" type="parTrans" cxnId="{33E67993-3922-A647-AB8B-685505F42F10}">
      <dgm:prSet/>
      <dgm:spPr/>
      <dgm:t>
        <a:bodyPr/>
        <a:lstStyle/>
        <a:p>
          <a:endParaRPr lang="zh-CN" altLang="en-US"/>
        </a:p>
      </dgm:t>
    </dgm:pt>
    <dgm:pt modelId="{ED81AAA7-AB1D-0945-905C-ED23921B8A33}" type="sibTrans" cxnId="{33E67993-3922-A647-AB8B-685505F42F10}">
      <dgm:prSet/>
      <dgm:spPr/>
      <dgm:t>
        <a:bodyPr/>
        <a:lstStyle/>
        <a:p>
          <a:endParaRPr lang="zh-CN" altLang="en-US"/>
        </a:p>
      </dgm:t>
    </dgm:pt>
    <dgm:pt modelId="{4C313000-5EEF-294E-9229-94370053EE99}">
      <dgm:prSet/>
      <dgm:spPr/>
      <dgm:t>
        <a:bodyPr/>
        <a:lstStyle/>
        <a:p>
          <a:pPr rtl="0"/>
          <a:r>
            <a:rPr lang="zh-CN" altLang="en-US" b="1"/>
            <a:t>保密性</a:t>
          </a:r>
          <a:endParaRPr lang="zh-CN" altLang="en-US"/>
        </a:p>
      </dgm:t>
    </dgm:pt>
    <dgm:pt modelId="{CB8418B1-FFD3-BB46-A598-23C552D8D18E}" type="parTrans" cxnId="{FDFCA588-DC0C-394E-BC09-4655A2E4C5FB}">
      <dgm:prSet/>
      <dgm:spPr/>
      <dgm:t>
        <a:bodyPr/>
        <a:lstStyle/>
        <a:p>
          <a:endParaRPr lang="zh-CN" altLang="en-US"/>
        </a:p>
      </dgm:t>
    </dgm:pt>
    <dgm:pt modelId="{0BA6597F-A4F7-FA45-8FB6-6D1EFCA69199}" type="sibTrans" cxnId="{FDFCA588-DC0C-394E-BC09-4655A2E4C5FB}">
      <dgm:prSet/>
      <dgm:spPr/>
      <dgm:t>
        <a:bodyPr/>
        <a:lstStyle/>
        <a:p>
          <a:endParaRPr lang="zh-CN" altLang="en-US"/>
        </a:p>
      </dgm:t>
    </dgm:pt>
    <dgm:pt modelId="{E131DCC6-5B91-9746-9CD9-C1D997A1A796}">
      <dgm:prSet/>
      <dgm:spPr/>
      <dgm:t>
        <a:bodyPr/>
        <a:lstStyle/>
        <a:p>
          <a:pPr rtl="0"/>
          <a:r>
            <a:rPr lang="zh-CN" altLang="en-US" b="1"/>
            <a:t>低成本性</a:t>
          </a:r>
          <a:endParaRPr lang="zh-CN" altLang="en-US"/>
        </a:p>
      </dgm:t>
    </dgm:pt>
    <dgm:pt modelId="{CC9AAEE5-9A88-A64C-BD09-236EEBD51930}" type="parTrans" cxnId="{4C904DCB-E40E-C141-BCE6-DD24AD0CD888}">
      <dgm:prSet/>
      <dgm:spPr/>
      <dgm:t>
        <a:bodyPr/>
        <a:lstStyle/>
        <a:p>
          <a:endParaRPr lang="zh-CN" altLang="en-US"/>
        </a:p>
      </dgm:t>
    </dgm:pt>
    <dgm:pt modelId="{0E344DE0-27DE-E745-B15B-B7648DEE6518}" type="sibTrans" cxnId="{4C904DCB-E40E-C141-BCE6-DD24AD0CD888}">
      <dgm:prSet/>
      <dgm:spPr/>
      <dgm:t>
        <a:bodyPr/>
        <a:lstStyle/>
        <a:p>
          <a:endParaRPr lang="zh-CN" altLang="en-US"/>
        </a:p>
      </dgm:t>
    </dgm:pt>
    <dgm:pt modelId="{B420A3CF-9832-AD4D-BC71-9137164C9E6B}">
      <dgm:prSet/>
      <dgm:spPr/>
      <dgm:t>
        <a:bodyPr/>
        <a:lstStyle/>
        <a:p>
          <a:pPr rtl="0"/>
          <a:r>
            <a:rPr lang="zh-CN" altLang="en-US" b="1"/>
            <a:t>可塑性</a:t>
          </a:r>
          <a:endParaRPr lang="zh-CN" altLang="en-US"/>
        </a:p>
      </dgm:t>
    </dgm:pt>
    <dgm:pt modelId="{88DCC546-1C3F-1E4B-9856-8630E813FFA1}" type="parTrans" cxnId="{EC3CCB56-89DA-E84F-9EE7-E6CB8F8F30A0}">
      <dgm:prSet/>
      <dgm:spPr/>
      <dgm:t>
        <a:bodyPr/>
        <a:lstStyle/>
        <a:p>
          <a:endParaRPr lang="zh-CN" altLang="en-US"/>
        </a:p>
      </dgm:t>
    </dgm:pt>
    <dgm:pt modelId="{11253FF2-D273-1B4F-8F14-EB16C92B9B79}" type="sibTrans" cxnId="{EC3CCB56-89DA-E84F-9EE7-E6CB8F8F30A0}">
      <dgm:prSet/>
      <dgm:spPr/>
      <dgm:t>
        <a:bodyPr/>
        <a:lstStyle/>
        <a:p>
          <a:endParaRPr lang="zh-CN" altLang="en-US"/>
        </a:p>
      </dgm:t>
    </dgm:pt>
    <dgm:pt modelId="{B239A36E-2E34-544C-82FA-4928FF774169}">
      <dgm:prSet/>
      <dgm:spPr/>
      <dgm:t>
        <a:bodyPr/>
        <a:lstStyle/>
        <a:p>
          <a:pPr rtl="0"/>
          <a:r>
            <a:rPr lang="zh-CN" altLang="en-US" b="1"/>
            <a:t>杠杆性</a:t>
          </a:r>
          <a:endParaRPr lang="zh-CN" altLang="en-US"/>
        </a:p>
      </dgm:t>
    </dgm:pt>
    <dgm:pt modelId="{10A8A599-AB77-8347-B3AC-3D24660C9E87}" type="parTrans" cxnId="{ECF7632A-BDAB-294D-BC7C-2FCBE9CB4943}">
      <dgm:prSet/>
      <dgm:spPr/>
      <dgm:t>
        <a:bodyPr/>
        <a:lstStyle/>
        <a:p>
          <a:endParaRPr lang="zh-CN" altLang="en-US"/>
        </a:p>
      </dgm:t>
    </dgm:pt>
    <dgm:pt modelId="{A102C0A2-8DED-E44E-9749-1C0BEF457A44}" type="sibTrans" cxnId="{ECF7632A-BDAB-294D-BC7C-2FCBE9CB4943}">
      <dgm:prSet/>
      <dgm:spPr/>
      <dgm:t>
        <a:bodyPr/>
        <a:lstStyle/>
        <a:p>
          <a:endParaRPr lang="zh-CN" altLang="en-US"/>
        </a:p>
      </dgm:t>
    </dgm:pt>
    <dgm:pt modelId="{B2612FA7-2D55-E540-9D90-5BE70EC4E68A}" type="pres">
      <dgm:prSet presAssocID="{419E8230-3F34-4145-86AE-36EE12F4F59D}" presName="diagram" presStyleCnt="0">
        <dgm:presLayoutVars>
          <dgm:dir/>
          <dgm:resizeHandles val="exact"/>
        </dgm:presLayoutVars>
      </dgm:prSet>
      <dgm:spPr/>
    </dgm:pt>
    <dgm:pt modelId="{90D6B0A0-8015-1341-A8E2-55E9BFCE26CD}" type="pres">
      <dgm:prSet presAssocID="{8200A01D-1273-6F40-8233-9606054C21BF}" presName="node" presStyleLbl="node1" presStyleIdx="0" presStyleCnt="7">
        <dgm:presLayoutVars>
          <dgm:bulletEnabled val="1"/>
        </dgm:presLayoutVars>
      </dgm:prSet>
      <dgm:spPr/>
    </dgm:pt>
    <dgm:pt modelId="{12882B48-6FCA-C644-A174-59FE4415011A}" type="pres">
      <dgm:prSet presAssocID="{E1BC9E0F-D717-C74A-96E4-0B1367A39B75}" presName="sibTrans" presStyleCnt="0"/>
      <dgm:spPr/>
    </dgm:pt>
    <dgm:pt modelId="{6405B26B-02A8-B94E-9711-B2A3FB8D89A4}" type="pres">
      <dgm:prSet presAssocID="{AE046BED-AD46-3F43-9D84-6E59ABA60DB6}" presName="node" presStyleLbl="node1" presStyleIdx="1" presStyleCnt="7">
        <dgm:presLayoutVars>
          <dgm:bulletEnabled val="1"/>
        </dgm:presLayoutVars>
      </dgm:prSet>
      <dgm:spPr/>
    </dgm:pt>
    <dgm:pt modelId="{B3CEE8BC-4F09-3F4A-95B4-B65C26980360}" type="pres">
      <dgm:prSet presAssocID="{349588DD-71D1-AC43-88B0-2A02629F9408}" presName="sibTrans" presStyleCnt="0"/>
      <dgm:spPr/>
    </dgm:pt>
    <dgm:pt modelId="{FDE1BE0F-86B1-EA4C-A885-A209E1AEF299}" type="pres">
      <dgm:prSet presAssocID="{E5B91C83-23B9-DE4F-B638-B8C599B8E98D}" presName="node" presStyleLbl="node1" presStyleIdx="2" presStyleCnt="7">
        <dgm:presLayoutVars>
          <dgm:bulletEnabled val="1"/>
        </dgm:presLayoutVars>
      </dgm:prSet>
      <dgm:spPr/>
    </dgm:pt>
    <dgm:pt modelId="{A4E6B684-6ABF-F347-8157-2E2786C05543}" type="pres">
      <dgm:prSet presAssocID="{ED81AAA7-AB1D-0945-905C-ED23921B8A33}" presName="sibTrans" presStyleCnt="0"/>
      <dgm:spPr/>
    </dgm:pt>
    <dgm:pt modelId="{9B99EFBF-D743-B14B-A31B-9DED22B965C7}" type="pres">
      <dgm:prSet presAssocID="{4C313000-5EEF-294E-9229-94370053EE99}" presName="node" presStyleLbl="node1" presStyleIdx="3" presStyleCnt="7">
        <dgm:presLayoutVars>
          <dgm:bulletEnabled val="1"/>
        </dgm:presLayoutVars>
      </dgm:prSet>
      <dgm:spPr/>
    </dgm:pt>
    <dgm:pt modelId="{63A04A42-21E4-024C-B1E3-8DA734B39F2B}" type="pres">
      <dgm:prSet presAssocID="{0BA6597F-A4F7-FA45-8FB6-6D1EFCA69199}" presName="sibTrans" presStyleCnt="0"/>
      <dgm:spPr/>
    </dgm:pt>
    <dgm:pt modelId="{D6EE9D82-D4E3-E349-9F10-867244570E38}" type="pres">
      <dgm:prSet presAssocID="{E131DCC6-5B91-9746-9CD9-C1D997A1A796}" presName="node" presStyleLbl="node1" presStyleIdx="4" presStyleCnt="7">
        <dgm:presLayoutVars>
          <dgm:bulletEnabled val="1"/>
        </dgm:presLayoutVars>
      </dgm:prSet>
      <dgm:spPr/>
    </dgm:pt>
    <dgm:pt modelId="{76D13F6B-7003-8A4A-B39A-8EEA51BAEA67}" type="pres">
      <dgm:prSet presAssocID="{0E344DE0-27DE-E745-B15B-B7648DEE6518}" presName="sibTrans" presStyleCnt="0"/>
      <dgm:spPr/>
    </dgm:pt>
    <dgm:pt modelId="{394224AE-6879-EB43-B8FB-38E5BE5D33CA}" type="pres">
      <dgm:prSet presAssocID="{B420A3CF-9832-AD4D-BC71-9137164C9E6B}" presName="node" presStyleLbl="node1" presStyleIdx="5" presStyleCnt="7">
        <dgm:presLayoutVars>
          <dgm:bulletEnabled val="1"/>
        </dgm:presLayoutVars>
      </dgm:prSet>
      <dgm:spPr/>
    </dgm:pt>
    <dgm:pt modelId="{7BE45309-5DFF-DE4F-BEDA-282994BCFD07}" type="pres">
      <dgm:prSet presAssocID="{11253FF2-D273-1B4F-8F14-EB16C92B9B79}" presName="sibTrans" presStyleCnt="0"/>
      <dgm:spPr/>
    </dgm:pt>
    <dgm:pt modelId="{7C169FBB-EB7E-8546-ABD1-D70805DA5EE7}" type="pres">
      <dgm:prSet presAssocID="{B239A36E-2E34-544C-82FA-4928FF774169}" presName="node" presStyleLbl="node1" presStyleIdx="6" presStyleCnt="7">
        <dgm:presLayoutVars>
          <dgm:bulletEnabled val="1"/>
        </dgm:presLayoutVars>
      </dgm:prSet>
      <dgm:spPr/>
    </dgm:pt>
  </dgm:ptLst>
  <dgm:cxnLst>
    <dgm:cxn modelId="{E2763CFE-908E-8844-98AA-69C1FE1868D5}" srcId="{419E8230-3F34-4145-86AE-36EE12F4F59D}" destId="{8200A01D-1273-6F40-8233-9606054C21BF}" srcOrd="0" destOrd="0" parTransId="{798794AC-CE38-5D41-B6B7-A379857D1F0B}" sibTransId="{E1BC9E0F-D717-C74A-96E4-0B1367A39B75}"/>
    <dgm:cxn modelId="{414C2B60-5006-4D4C-B9E4-6F7C012AE9AC}" type="presOf" srcId="{4C313000-5EEF-294E-9229-94370053EE99}" destId="{9B99EFBF-D743-B14B-A31B-9DED22B965C7}" srcOrd="0" destOrd="0" presId="urn:microsoft.com/office/officeart/2005/8/layout/default"/>
    <dgm:cxn modelId="{EC3CCB56-89DA-E84F-9EE7-E6CB8F8F30A0}" srcId="{419E8230-3F34-4145-86AE-36EE12F4F59D}" destId="{B420A3CF-9832-AD4D-BC71-9137164C9E6B}" srcOrd="5" destOrd="0" parTransId="{88DCC546-1C3F-1E4B-9856-8630E813FFA1}" sibTransId="{11253FF2-D273-1B4F-8F14-EB16C92B9B79}"/>
    <dgm:cxn modelId="{51518EEB-AA65-4B4C-9DC8-3272548A22F2}" type="presOf" srcId="{E5B91C83-23B9-DE4F-B638-B8C599B8E98D}" destId="{FDE1BE0F-86B1-EA4C-A885-A209E1AEF299}" srcOrd="0" destOrd="0" presId="urn:microsoft.com/office/officeart/2005/8/layout/default"/>
    <dgm:cxn modelId="{0AF5BA2F-0E2A-4B4B-9249-38D53798BA68}" type="presOf" srcId="{8200A01D-1273-6F40-8233-9606054C21BF}" destId="{90D6B0A0-8015-1341-A8E2-55E9BFCE26CD}" srcOrd="0" destOrd="0" presId="urn:microsoft.com/office/officeart/2005/8/layout/default"/>
    <dgm:cxn modelId="{4C904DCB-E40E-C141-BCE6-DD24AD0CD888}" srcId="{419E8230-3F34-4145-86AE-36EE12F4F59D}" destId="{E131DCC6-5B91-9746-9CD9-C1D997A1A796}" srcOrd="4" destOrd="0" parTransId="{CC9AAEE5-9A88-A64C-BD09-236EEBD51930}" sibTransId="{0E344DE0-27DE-E745-B15B-B7648DEE6518}"/>
    <dgm:cxn modelId="{3703B5A3-9529-724A-80DB-A62D936A7D05}" type="presOf" srcId="{B420A3CF-9832-AD4D-BC71-9137164C9E6B}" destId="{394224AE-6879-EB43-B8FB-38E5BE5D33CA}" srcOrd="0" destOrd="0" presId="urn:microsoft.com/office/officeart/2005/8/layout/default"/>
    <dgm:cxn modelId="{ECF7632A-BDAB-294D-BC7C-2FCBE9CB4943}" srcId="{419E8230-3F34-4145-86AE-36EE12F4F59D}" destId="{B239A36E-2E34-544C-82FA-4928FF774169}" srcOrd="6" destOrd="0" parTransId="{10A8A599-AB77-8347-B3AC-3D24660C9E87}" sibTransId="{A102C0A2-8DED-E44E-9749-1C0BEF457A44}"/>
    <dgm:cxn modelId="{7A71D246-B582-EE49-944C-6024DA20236B}" type="presOf" srcId="{AE046BED-AD46-3F43-9D84-6E59ABA60DB6}" destId="{6405B26B-02A8-B94E-9711-B2A3FB8D89A4}" srcOrd="0" destOrd="0" presId="urn:microsoft.com/office/officeart/2005/8/layout/default"/>
    <dgm:cxn modelId="{33E67993-3922-A647-AB8B-685505F42F10}" srcId="{419E8230-3F34-4145-86AE-36EE12F4F59D}" destId="{E5B91C83-23B9-DE4F-B638-B8C599B8E98D}" srcOrd="2" destOrd="0" parTransId="{C2F4E8F9-AE7E-4F4A-A99A-77EE917FD553}" sibTransId="{ED81AAA7-AB1D-0945-905C-ED23921B8A33}"/>
    <dgm:cxn modelId="{CDA73145-B5FB-9F4A-AEED-347FDD125150}" type="presOf" srcId="{E131DCC6-5B91-9746-9CD9-C1D997A1A796}" destId="{D6EE9D82-D4E3-E349-9F10-867244570E38}" srcOrd="0" destOrd="0" presId="urn:microsoft.com/office/officeart/2005/8/layout/default"/>
    <dgm:cxn modelId="{513123FE-9964-274B-9BCE-C933D89D7340}" type="presOf" srcId="{B239A36E-2E34-544C-82FA-4928FF774169}" destId="{7C169FBB-EB7E-8546-ABD1-D70805DA5EE7}" srcOrd="0" destOrd="0" presId="urn:microsoft.com/office/officeart/2005/8/layout/default"/>
    <dgm:cxn modelId="{367E038C-7E67-E548-BC6A-C037CA54F2E0}" srcId="{419E8230-3F34-4145-86AE-36EE12F4F59D}" destId="{AE046BED-AD46-3F43-9D84-6E59ABA60DB6}" srcOrd="1" destOrd="0" parTransId="{7C3D290B-9921-6F45-85F7-065A3E93A365}" sibTransId="{349588DD-71D1-AC43-88B0-2A02629F9408}"/>
    <dgm:cxn modelId="{FDFCA588-DC0C-394E-BC09-4655A2E4C5FB}" srcId="{419E8230-3F34-4145-86AE-36EE12F4F59D}" destId="{4C313000-5EEF-294E-9229-94370053EE99}" srcOrd="3" destOrd="0" parTransId="{CB8418B1-FFD3-BB46-A598-23C552D8D18E}" sibTransId="{0BA6597F-A4F7-FA45-8FB6-6D1EFCA69199}"/>
    <dgm:cxn modelId="{9C185F5C-0947-454C-A0DD-04C64F44FAAA}" type="presOf" srcId="{419E8230-3F34-4145-86AE-36EE12F4F59D}" destId="{B2612FA7-2D55-E540-9D90-5BE70EC4E68A}" srcOrd="0" destOrd="0" presId="urn:microsoft.com/office/officeart/2005/8/layout/default"/>
    <dgm:cxn modelId="{BBE98A83-7EB3-5A4C-A747-337C986F7FF3}" type="presParOf" srcId="{B2612FA7-2D55-E540-9D90-5BE70EC4E68A}" destId="{90D6B0A0-8015-1341-A8E2-55E9BFCE26CD}" srcOrd="0" destOrd="0" presId="urn:microsoft.com/office/officeart/2005/8/layout/default"/>
    <dgm:cxn modelId="{4842BF41-8782-2D4F-ACBC-835BA3F72531}" type="presParOf" srcId="{B2612FA7-2D55-E540-9D90-5BE70EC4E68A}" destId="{12882B48-6FCA-C644-A174-59FE4415011A}" srcOrd="1" destOrd="0" presId="urn:microsoft.com/office/officeart/2005/8/layout/default"/>
    <dgm:cxn modelId="{D10EC2FD-C3AE-0C47-A8BA-A4031A2D0BD9}" type="presParOf" srcId="{B2612FA7-2D55-E540-9D90-5BE70EC4E68A}" destId="{6405B26B-02A8-B94E-9711-B2A3FB8D89A4}" srcOrd="2" destOrd="0" presId="urn:microsoft.com/office/officeart/2005/8/layout/default"/>
    <dgm:cxn modelId="{ED15DA26-FCDE-E045-90AB-A2957D04E23C}" type="presParOf" srcId="{B2612FA7-2D55-E540-9D90-5BE70EC4E68A}" destId="{B3CEE8BC-4F09-3F4A-95B4-B65C26980360}" srcOrd="3" destOrd="0" presId="urn:microsoft.com/office/officeart/2005/8/layout/default"/>
    <dgm:cxn modelId="{0CAE47E2-371C-6B45-B854-8CEE79EB9CE9}" type="presParOf" srcId="{B2612FA7-2D55-E540-9D90-5BE70EC4E68A}" destId="{FDE1BE0F-86B1-EA4C-A885-A209E1AEF299}" srcOrd="4" destOrd="0" presId="urn:microsoft.com/office/officeart/2005/8/layout/default"/>
    <dgm:cxn modelId="{7B0CA7DC-C394-9F46-B52E-31708CA60C76}" type="presParOf" srcId="{B2612FA7-2D55-E540-9D90-5BE70EC4E68A}" destId="{A4E6B684-6ABF-F347-8157-2E2786C05543}" srcOrd="5" destOrd="0" presId="urn:microsoft.com/office/officeart/2005/8/layout/default"/>
    <dgm:cxn modelId="{3A267535-9F93-AD43-B2BC-036D53CD6653}" type="presParOf" srcId="{B2612FA7-2D55-E540-9D90-5BE70EC4E68A}" destId="{9B99EFBF-D743-B14B-A31B-9DED22B965C7}" srcOrd="6" destOrd="0" presId="urn:microsoft.com/office/officeart/2005/8/layout/default"/>
    <dgm:cxn modelId="{3D74E30A-C5AF-944C-8930-A0122BEDD1F3}" type="presParOf" srcId="{B2612FA7-2D55-E540-9D90-5BE70EC4E68A}" destId="{63A04A42-21E4-024C-B1E3-8DA734B39F2B}" srcOrd="7" destOrd="0" presId="urn:microsoft.com/office/officeart/2005/8/layout/default"/>
    <dgm:cxn modelId="{AABFD67F-FF96-D844-BF8C-43C16E7182FD}" type="presParOf" srcId="{B2612FA7-2D55-E540-9D90-5BE70EC4E68A}" destId="{D6EE9D82-D4E3-E349-9F10-867244570E38}" srcOrd="8" destOrd="0" presId="urn:microsoft.com/office/officeart/2005/8/layout/default"/>
    <dgm:cxn modelId="{36FEFFB7-0156-124C-A31C-899DE76DA746}" type="presParOf" srcId="{B2612FA7-2D55-E540-9D90-5BE70EC4E68A}" destId="{76D13F6B-7003-8A4A-B39A-8EEA51BAEA67}" srcOrd="9" destOrd="0" presId="urn:microsoft.com/office/officeart/2005/8/layout/default"/>
    <dgm:cxn modelId="{400C96A5-0D44-324C-A31F-A4A6354655A7}" type="presParOf" srcId="{B2612FA7-2D55-E540-9D90-5BE70EC4E68A}" destId="{394224AE-6879-EB43-B8FB-38E5BE5D33CA}" srcOrd="10" destOrd="0" presId="urn:microsoft.com/office/officeart/2005/8/layout/default"/>
    <dgm:cxn modelId="{E27A5F75-D161-E949-9DCF-A4813C06EEC5}" type="presParOf" srcId="{B2612FA7-2D55-E540-9D90-5BE70EC4E68A}" destId="{7BE45309-5DFF-DE4F-BEDA-282994BCFD07}" srcOrd="11" destOrd="0" presId="urn:microsoft.com/office/officeart/2005/8/layout/default"/>
    <dgm:cxn modelId="{F2AB139F-8183-3E40-BC14-DB0797065E27}" type="presParOf" srcId="{B2612FA7-2D55-E540-9D90-5BE70EC4E68A}" destId="{7C169FBB-EB7E-8546-ABD1-D70805DA5EE7}"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1B2EE6-193A-9A45-836D-75B0CD195760}" type="doc">
      <dgm:prSet loTypeId="urn:microsoft.com/office/officeart/2005/8/layout/default" loCatId="list" qsTypeId="urn:microsoft.com/office/officeart/2005/8/quickstyle/simple2" qsCatId="simple" csTypeId="urn:microsoft.com/office/officeart/2005/8/colors/colorful1" csCatId="colorful"/>
      <dgm:spPr/>
      <dgm:t>
        <a:bodyPr/>
        <a:lstStyle/>
        <a:p>
          <a:endParaRPr lang="zh-CN" altLang="en-US"/>
        </a:p>
      </dgm:t>
    </dgm:pt>
    <dgm:pt modelId="{951DE200-AA9D-7845-B91F-6C5448AA7D10}">
      <dgm:prSet/>
      <dgm:spPr/>
      <dgm:t>
        <a:bodyPr/>
        <a:lstStyle/>
        <a:p>
          <a:pPr rtl="0"/>
          <a:r>
            <a:rPr lang="zh-CN" altLang="en-US" dirty="0"/>
            <a:t>信用违约互换</a:t>
          </a:r>
        </a:p>
      </dgm:t>
    </dgm:pt>
    <dgm:pt modelId="{6E545209-AC35-1D42-B524-B06AA2316763}" type="parTrans" cxnId="{5010FF42-9076-6F47-B892-13095C91010C}">
      <dgm:prSet/>
      <dgm:spPr/>
      <dgm:t>
        <a:bodyPr/>
        <a:lstStyle/>
        <a:p>
          <a:endParaRPr lang="zh-CN" altLang="en-US"/>
        </a:p>
      </dgm:t>
    </dgm:pt>
    <dgm:pt modelId="{040214A0-9393-724E-97AC-9386BAFB4001}" type="sibTrans" cxnId="{5010FF42-9076-6F47-B892-13095C91010C}">
      <dgm:prSet/>
      <dgm:spPr/>
      <dgm:t>
        <a:bodyPr/>
        <a:lstStyle/>
        <a:p>
          <a:endParaRPr lang="zh-CN" altLang="en-US"/>
        </a:p>
      </dgm:t>
    </dgm:pt>
    <dgm:pt modelId="{49C09BD9-44B7-9C4D-91ED-209E85D0FE04}">
      <dgm:prSet/>
      <dgm:spPr/>
      <dgm:t>
        <a:bodyPr/>
        <a:lstStyle/>
        <a:p>
          <a:pPr rtl="0"/>
          <a:r>
            <a:rPr lang="zh-CN" altLang="en-US"/>
            <a:t>总收益互换</a:t>
          </a:r>
        </a:p>
      </dgm:t>
    </dgm:pt>
    <dgm:pt modelId="{58C52495-5C83-8446-B90A-55C680DF7431}" type="parTrans" cxnId="{B20D33E9-8555-564F-ADA4-D3418BFC27BA}">
      <dgm:prSet/>
      <dgm:spPr/>
      <dgm:t>
        <a:bodyPr/>
        <a:lstStyle/>
        <a:p>
          <a:endParaRPr lang="zh-CN" altLang="en-US"/>
        </a:p>
      </dgm:t>
    </dgm:pt>
    <dgm:pt modelId="{0AD18DDB-6E04-DD47-ACEA-EAF65FDDA9C9}" type="sibTrans" cxnId="{B20D33E9-8555-564F-ADA4-D3418BFC27BA}">
      <dgm:prSet/>
      <dgm:spPr/>
      <dgm:t>
        <a:bodyPr/>
        <a:lstStyle/>
        <a:p>
          <a:endParaRPr lang="zh-CN" altLang="en-US"/>
        </a:p>
      </dgm:t>
    </dgm:pt>
    <dgm:pt modelId="{2552EA06-358E-8A46-9937-122C2BF4ABE6}">
      <dgm:prSet/>
      <dgm:spPr/>
      <dgm:t>
        <a:bodyPr/>
        <a:lstStyle/>
        <a:p>
          <a:pPr rtl="0"/>
          <a:r>
            <a:rPr lang="zh-CN" altLang="en-US"/>
            <a:t>信用关联票据 </a:t>
          </a:r>
        </a:p>
      </dgm:t>
    </dgm:pt>
    <dgm:pt modelId="{FDB3168A-3462-424B-9B05-797DD5BFEEFB}" type="parTrans" cxnId="{FB298B83-826E-D444-8553-3A50E9CF8C7D}">
      <dgm:prSet/>
      <dgm:spPr/>
      <dgm:t>
        <a:bodyPr/>
        <a:lstStyle/>
        <a:p>
          <a:endParaRPr lang="zh-CN" altLang="en-US"/>
        </a:p>
      </dgm:t>
    </dgm:pt>
    <dgm:pt modelId="{1326836D-CD08-EA42-8C64-D65C91D37795}" type="sibTrans" cxnId="{FB298B83-826E-D444-8553-3A50E9CF8C7D}">
      <dgm:prSet/>
      <dgm:spPr/>
      <dgm:t>
        <a:bodyPr/>
        <a:lstStyle/>
        <a:p>
          <a:endParaRPr lang="zh-CN" altLang="en-US"/>
        </a:p>
      </dgm:t>
    </dgm:pt>
    <dgm:pt modelId="{685BDB27-B616-5044-B707-B3A0131035B3}">
      <dgm:prSet/>
      <dgm:spPr/>
      <dgm:t>
        <a:bodyPr/>
        <a:lstStyle/>
        <a:p>
          <a:pPr rtl="0"/>
          <a:r>
            <a:rPr lang="zh-CN" altLang="en-US"/>
            <a:t>信用期权与信用价差期权 </a:t>
          </a:r>
        </a:p>
      </dgm:t>
    </dgm:pt>
    <dgm:pt modelId="{F543A0FF-85E4-8E45-9A66-90B9CAF65D6B}" type="parTrans" cxnId="{486C15A4-7C42-7047-A1D7-9E5253FBDAE2}">
      <dgm:prSet/>
      <dgm:spPr/>
      <dgm:t>
        <a:bodyPr/>
        <a:lstStyle/>
        <a:p>
          <a:endParaRPr lang="zh-CN" altLang="en-US"/>
        </a:p>
      </dgm:t>
    </dgm:pt>
    <dgm:pt modelId="{DAFFBC4D-9D29-C048-AB67-2109090B31E0}" type="sibTrans" cxnId="{486C15A4-7C42-7047-A1D7-9E5253FBDAE2}">
      <dgm:prSet/>
      <dgm:spPr/>
      <dgm:t>
        <a:bodyPr/>
        <a:lstStyle/>
        <a:p>
          <a:endParaRPr lang="zh-CN" altLang="en-US"/>
        </a:p>
      </dgm:t>
    </dgm:pt>
    <dgm:pt modelId="{FC75FBDB-F914-F145-99CA-6038DC75AB30}">
      <dgm:prSet/>
      <dgm:spPr/>
      <dgm:t>
        <a:bodyPr/>
        <a:lstStyle/>
        <a:p>
          <a:pPr rtl="0"/>
          <a:r>
            <a:rPr lang="zh-CN" altLang="en-US"/>
            <a:t>抵押债务凭证</a:t>
          </a:r>
        </a:p>
      </dgm:t>
    </dgm:pt>
    <dgm:pt modelId="{8B0F9D63-431E-ED4C-9938-ECDCCB414EB2}" type="parTrans" cxnId="{8B67E332-8FFA-0647-97E0-0D83305B6538}">
      <dgm:prSet/>
      <dgm:spPr/>
      <dgm:t>
        <a:bodyPr/>
        <a:lstStyle/>
        <a:p>
          <a:endParaRPr lang="zh-CN" altLang="en-US"/>
        </a:p>
      </dgm:t>
    </dgm:pt>
    <dgm:pt modelId="{63CF9B34-0A8A-884E-A15D-DC14749C56CA}" type="sibTrans" cxnId="{8B67E332-8FFA-0647-97E0-0D83305B6538}">
      <dgm:prSet/>
      <dgm:spPr/>
      <dgm:t>
        <a:bodyPr/>
        <a:lstStyle/>
        <a:p>
          <a:endParaRPr lang="zh-CN" altLang="en-US"/>
        </a:p>
      </dgm:t>
    </dgm:pt>
    <dgm:pt modelId="{008C4ACB-828D-464A-9900-DB391EBCEC58}" type="pres">
      <dgm:prSet presAssocID="{361B2EE6-193A-9A45-836D-75B0CD195760}" presName="diagram" presStyleCnt="0">
        <dgm:presLayoutVars>
          <dgm:dir/>
          <dgm:resizeHandles val="exact"/>
        </dgm:presLayoutVars>
      </dgm:prSet>
      <dgm:spPr/>
    </dgm:pt>
    <dgm:pt modelId="{97BA1D66-EB55-B64F-9710-AF9D783368FD}" type="pres">
      <dgm:prSet presAssocID="{951DE200-AA9D-7845-B91F-6C5448AA7D10}" presName="node" presStyleLbl="node1" presStyleIdx="0" presStyleCnt="5">
        <dgm:presLayoutVars>
          <dgm:bulletEnabled val="1"/>
        </dgm:presLayoutVars>
      </dgm:prSet>
      <dgm:spPr/>
    </dgm:pt>
    <dgm:pt modelId="{C0E3B7EB-F3E1-574E-BAB0-A49FA85EA754}" type="pres">
      <dgm:prSet presAssocID="{040214A0-9393-724E-97AC-9386BAFB4001}" presName="sibTrans" presStyleCnt="0"/>
      <dgm:spPr/>
    </dgm:pt>
    <dgm:pt modelId="{5C5FD3E1-6940-004B-BDC9-E2751303F43A}" type="pres">
      <dgm:prSet presAssocID="{49C09BD9-44B7-9C4D-91ED-209E85D0FE04}" presName="node" presStyleLbl="node1" presStyleIdx="1" presStyleCnt="5">
        <dgm:presLayoutVars>
          <dgm:bulletEnabled val="1"/>
        </dgm:presLayoutVars>
      </dgm:prSet>
      <dgm:spPr/>
    </dgm:pt>
    <dgm:pt modelId="{90BE11C1-4B17-E34E-B379-F9DA1C87E09E}" type="pres">
      <dgm:prSet presAssocID="{0AD18DDB-6E04-DD47-ACEA-EAF65FDDA9C9}" presName="sibTrans" presStyleCnt="0"/>
      <dgm:spPr/>
    </dgm:pt>
    <dgm:pt modelId="{E3A22C58-0113-0848-AB96-C783AC33ABC6}" type="pres">
      <dgm:prSet presAssocID="{2552EA06-358E-8A46-9937-122C2BF4ABE6}" presName="node" presStyleLbl="node1" presStyleIdx="2" presStyleCnt="5">
        <dgm:presLayoutVars>
          <dgm:bulletEnabled val="1"/>
        </dgm:presLayoutVars>
      </dgm:prSet>
      <dgm:spPr/>
    </dgm:pt>
    <dgm:pt modelId="{015916BA-3A1C-6C4A-8327-98F63BE4E77B}" type="pres">
      <dgm:prSet presAssocID="{1326836D-CD08-EA42-8C64-D65C91D37795}" presName="sibTrans" presStyleCnt="0"/>
      <dgm:spPr/>
    </dgm:pt>
    <dgm:pt modelId="{4F8BFC91-5EA4-494A-BDCC-9FA2FADE5774}" type="pres">
      <dgm:prSet presAssocID="{685BDB27-B616-5044-B707-B3A0131035B3}" presName="node" presStyleLbl="node1" presStyleIdx="3" presStyleCnt="5">
        <dgm:presLayoutVars>
          <dgm:bulletEnabled val="1"/>
        </dgm:presLayoutVars>
      </dgm:prSet>
      <dgm:spPr/>
    </dgm:pt>
    <dgm:pt modelId="{0FCA2651-E966-7144-97C6-71F50FE926C9}" type="pres">
      <dgm:prSet presAssocID="{DAFFBC4D-9D29-C048-AB67-2109090B31E0}" presName="sibTrans" presStyleCnt="0"/>
      <dgm:spPr/>
    </dgm:pt>
    <dgm:pt modelId="{78E6350C-775C-624F-89A8-4D1EE3DF3CAC}" type="pres">
      <dgm:prSet presAssocID="{FC75FBDB-F914-F145-99CA-6038DC75AB30}" presName="node" presStyleLbl="node1" presStyleIdx="4" presStyleCnt="5">
        <dgm:presLayoutVars>
          <dgm:bulletEnabled val="1"/>
        </dgm:presLayoutVars>
      </dgm:prSet>
      <dgm:spPr/>
    </dgm:pt>
  </dgm:ptLst>
  <dgm:cxnLst>
    <dgm:cxn modelId="{B20D33E9-8555-564F-ADA4-D3418BFC27BA}" srcId="{361B2EE6-193A-9A45-836D-75B0CD195760}" destId="{49C09BD9-44B7-9C4D-91ED-209E85D0FE04}" srcOrd="1" destOrd="0" parTransId="{58C52495-5C83-8446-B90A-55C680DF7431}" sibTransId="{0AD18DDB-6E04-DD47-ACEA-EAF65FDDA9C9}"/>
    <dgm:cxn modelId="{5010FF42-9076-6F47-B892-13095C91010C}" srcId="{361B2EE6-193A-9A45-836D-75B0CD195760}" destId="{951DE200-AA9D-7845-B91F-6C5448AA7D10}" srcOrd="0" destOrd="0" parTransId="{6E545209-AC35-1D42-B524-B06AA2316763}" sibTransId="{040214A0-9393-724E-97AC-9386BAFB4001}"/>
    <dgm:cxn modelId="{8B67E332-8FFA-0647-97E0-0D83305B6538}" srcId="{361B2EE6-193A-9A45-836D-75B0CD195760}" destId="{FC75FBDB-F914-F145-99CA-6038DC75AB30}" srcOrd="4" destOrd="0" parTransId="{8B0F9D63-431E-ED4C-9938-ECDCCB414EB2}" sibTransId="{63CF9B34-0A8A-884E-A15D-DC14749C56CA}"/>
    <dgm:cxn modelId="{2E1F1D41-F24E-9143-B1A5-C615A7C34230}" type="presOf" srcId="{951DE200-AA9D-7845-B91F-6C5448AA7D10}" destId="{97BA1D66-EB55-B64F-9710-AF9D783368FD}" srcOrd="0" destOrd="0" presId="urn:microsoft.com/office/officeart/2005/8/layout/default"/>
    <dgm:cxn modelId="{486C15A4-7C42-7047-A1D7-9E5253FBDAE2}" srcId="{361B2EE6-193A-9A45-836D-75B0CD195760}" destId="{685BDB27-B616-5044-B707-B3A0131035B3}" srcOrd="3" destOrd="0" parTransId="{F543A0FF-85E4-8E45-9A66-90B9CAF65D6B}" sibTransId="{DAFFBC4D-9D29-C048-AB67-2109090B31E0}"/>
    <dgm:cxn modelId="{D471E387-FBA0-534E-92E3-9CEE7DB02960}" type="presOf" srcId="{49C09BD9-44B7-9C4D-91ED-209E85D0FE04}" destId="{5C5FD3E1-6940-004B-BDC9-E2751303F43A}" srcOrd="0" destOrd="0" presId="urn:microsoft.com/office/officeart/2005/8/layout/default"/>
    <dgm:cxn modelId="{FB298B83-826E-D444-8553-3A50E9CF8C7D}" srcId="{361B2EE6-193A-9A45-836D-75B0CD195760}" destId="{2552EA06-358E-8A46-9937-122C2BF4ABE6}" srcOrd="2" destOrd="0" parTransId="{FDB3168A-3462-424B-9B05-797DD5BFEEFB}" sibTransId="{1326836D-CD08-EA42-8C64-D65C91D37795}"/>
    <dgm:cxn modelId="{65D85DCE-E43D-294E-B246-73C4F409CA13}" type="presOf" srcId="{FC75FBDB-F914-F145-99CA-6038DC75AB30}" destId="{78E6350C-775C-624F-89A8-4D1EE3DF3CAC}" srcOrd="0" destOrd="0" presId="urn:microsoft.com/office/officeart/2005/8/layout/default"/>
    <dgm:cxn modelId="{0FC55D19-F6AE-9742-BEF7-2AD1115F49FE}" type="presOf" srcId="{685BDB27-B616-5044-B707-B3A0131035B3}" destId="{4F8BFC91-5EA4-494A-BDCC-9FA2FADE5774}" srcOrd="0" destOrd="0" presId="urn:microsoft.com/office/officeart/2005/8/layout/default"/>
    <dgm:cxn modelId="{AC1D0916-C42C-844F-A8DA-61C1F1670CA2}" type="presOf" srcId="{361B2EE6-193A-9A45-836D-75B0CD195760}" destId="{008C4ACB-828D-464A-9900-DB391EBCEC58}" srcOrd="0" destOrd="0" presId="urn:microsoft.com/office/officeart/2005/8/layout/default"/>
    <dgm:cxn modelId="{A12A9C0B-6143-3146-BFFF-09F01212BAB9}" type="presOf" srcId="{2552EA06-358E-8A46-9937-122C2BF4ABE6}" destId="{E3A22C58-0113-0848-AB96-C783AC33ABC6}" srcOrd="0" destOrd="0" presId="urn:microsoft.com/office/officeart/2005/8/layout/default"/>
    <dgm:cxn modelId="{9AA34864-2700-9647-AF71-644C0D370DC0}" type="presParOf" srcId="{008C4ACB-828D-464A-9900-DB391EBCEC58}" destId="{97BA1D66-EB55-B64F-9710-AF9D783368FD}" srcOrd="0" destOrd="0" presId="urn:microsoft.com/office/officeart/2005/8/layout/default"/>
    <dgm:cxn modelId="{CB1AEA1B-95CE-5D47-9BC4-208B95207D16}" type="presParOf" srcId="{008C4ACB-828D-464A-9900-DB391EBCEC58}" destId="{C0E3B7EB-F3E1-574E-BAB0-A49FA85EA754}" srcOrd="1" destOrd="0" presId="urn:microsoft.com/office/officeart/2005/8/layout/default"/>
    <dgm:cxn modelId="{262BB3DE-6EA8-D34F-B1FE-303920D9267D}" type="presParOf" srcId="{008C4ACB-828D-464A-9900-DB391EBCEC58}" destId="{5C5FD3E1-6940-004B-BDC9-E2751303F43A}" srcOrd="2" destOrd="0" presId="urn:microsoft.com/office/officeart/2005/8/layout/default"/>
    <dgm:cxn modelId="{DB032A5E-1796-234C-954D-FFC02CD2F512}" type="presParOf" srcId="{008C4ACB-828D-464A-9900-DB391EBCEC58}" destId="{90BE11C1-4B17-E34E-B379-F9DA1C87E09E}" srcOrd="3" destOrd="0" presId="urn:microsoft.com/office/officeart/2005/8/layout/default"/>
    <dgm:cxn modelId="{EA7A8D9C-8601-3148-B40F-5B934FACF4D3}" type="presParOf" srcId="{008C4ACB-828D-464A-9900-DB391EBCEC58}" destId="{E3A22C58-0113-0848-AB96-C783AC33ABC6}" srcOrd="4" destOrd="0" presId="urn:microsoft.com/office/officeart/2005/8/layout/default"/>
    <dgm:cxn modelId="{3455B7B2-0924-5D4A-B73F-E8602FFB3235}" type="presParOf" srcId="{008C4ACB-828D-464A-9900-DB391EBCEC58}" destId="{015916BA-3A1C-6C4A-8327-98F63BE4E77B}" srcOrd="5" destOrd="0" presId="urn:microsoft.com/office/officeart/2005/8/layout/default"/>
    <dgm:cxn modelId="{6FA40E99-BBFB-824A-9348-BF9872A8D768}" type="presParOf" srcId="{008C4ACB-828D-464A-9900-DB391EBCEC58}" destId="{4F8BFC91-5EA4-494A-BDCC-9FA2FADE5774}" srcOrd="6" destOrd="0" presId="urn:microsoft.com/office/officeart/2005/8/layout/default"/>
    <dgm:cxn modelId="{BF476571-561B-EF4A-8BA8-B8984E6332D6}" type="presParOf" srcId="{008C4ACB-828D-464A-9900-DB391EBCEC58}" destId="{0FCA2651-E966-7144-97C6-71F50FE926C9}" srcOrd="7" destOrd="0" presId="urn:microsoft.com/office/officeart/2005/8/layout/default"/>
    <dgm:cxn modelId="{EB223356-0805-DA42-A0D6-F6BDD8F3736E}" type="presParOf" srcId="{008C4ACB-828D-464A-9900-DB391EBCEC58}" destId="{78E6350C-775C-624F-89A8-4D1EE3DF3CA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6B0A0-8015-1341-A8E2-55E9BFCE26CD}">
      <dsp:nvSpPr>
        <dsp:cNvPr id="0" name=""/>
        <dsp:cNvSpPr/>
      </dsp:nvSpPr>
      <dsp:spPr>
        <a:xfrm>
          <a:off x="1047324" y="191"/>
          <a:ext cx="2056941" cy="1234164"/>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altLang="en-US" sz="3300" b="1" kern="1200"/>
            <a:t>表外性</a:t>
          </a:r>
          <a:endParaRPr lang="zh-CN" altLang="en-US" sz="3300" kern="1200"/>
        </a:p>
      </dsp:txBody>
      <dsp:txXfrm>
        <a:off x="1047324" y="191"/>
        <a:ext cx="2056941" cy="1234164"/>
      </dsp:txXfrm>
    </dsp:sp>
    <dsp:sp modelId="{6405B26B-02A8-B94E-9711-B2A3FB8D89A4}">
      <dsp:nvSpPr>
        <dsp:cNvPr id="0" name=""/>
        <dsp:cNvSpPr/>
      </dsp:nvSpPr>
      <dsp:spPr>
        <a:xfrm>
          <a:off x="3309959" y="191"/>
          <a:ext cx="2056941" cy="1234164"/>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altLang="en-US" sz="3300" b="1" kern="1200"/>
            <a:t>债务不变性</a:t>
          </a:r>
          <a:endParaRPr lang="zh-CN" altLang="en-US" sz="3300" kern="1200"/>
        </a:p>
      </dsp:txBody>
      <dsp:txXfrm>
        <a:off x="3309959" y="191"/>
        <a:ext cx="2056941" cy="1234164"/>
      </dsp:txXfrm>
    </dsp:sp>
    <dsp:sp modelId="{FDE1BE0F-86B1-EA4C-A885-A209E1AEF299}">
      <dsp:nvSpPr>
        <dsp:cNvPr id="0" name=""/>
        <dsp:cNvSpPr/>
      </dsp:nvSpPr>
      <dsp:spPr>
        <a:xfrm>
          <a:off x="5572595" y="191"/>
          <a:ext cx="2056941" cy="1234164"/>
        </a:xfrm>
        <a:prstGeom prst="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altLang="en-US" sz="3300" b="1" kern="1200"/>
            <a:t>可交易性</a:t>
          </a:r>
          <a:endParaRPr lang="zh-CN" altLang="en-US" sz="3300" kern="1200"/>
        </a:p>
      </dsp:txBody>
      <dsp:txXfrm>
        <a:off x="5572595" y="191"/>
        <a:ext cx="2056941" cy="1234164"/>
      </dsp:txXfrm>
    </dsp:sp>
    <dsp:sp modelId="{9B99EFBF-D743-B14B-A31B-9DED22B965C7}">
      <dsp:nvSpPr>
        <dsp:cNvPr id="0" name=""/>
        <dsp:cNvSpPr/>
      </dsp:nvSpPr>
      <dsp:spPr>
        <a:xfrm>
          <a:off x="1047324" y="1440050"/>
          <a:ext cx="2056941" cy="1234164"/>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altLang="en-US" sz="3300" b="1" kern="1200"/>
            <a:t>保密性</a:t>
          </a:r>
          <a:endParaRPr lang="zh-CN" altLang="en-US" sz="3300" kern="1200"/>
        </a:p>
      </dsp:txBody>
      <dsp:txXfrm>
        <a:off x="1047324" y="1440050"/>
        <a:ext cx="2056941" cy="1234164"/>
      </dsp:txXfrm>
    </dsp:sp>
    <dsp:sp modelId="{D6EE9D82-D4E3-E349-9F10-867244570E38}">
      <dsp:nvSpPr>
        <dsp:cNvPr id="0" name=""/>
        <dsp:cNvSpPr/>
      </dsp:nvSpPr>
      <dsp:spPr>
        <a:xfrm>
          <a:off x="3309959" y="1440050"/>
          <a:ext cx="2056941" cy="1234164"/>
        </a:xfrm>
        <a:prstGeom prst="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altLang="en-US" sz="3300" b="1" kern="1200"/>
            <a:t>低成本性</a:t>
          </a:r>
          <a:endParaRPr lang="zh-CN" altLang="en-US" sz="3300" kern="1200"/>
        </a:p>
      </dsp:txBody>
      <dsp:txXfrm>
        <a:off x="3309959" y="1440050"/>
        <a:ext cx="2056941" cy="1234164"/>
      </dsp:txXfrm>
    </dsp:sp>
    <dsp:sp modelId="{394224AE-6879-EB43-B8FB-38E5BE5D33CA}">
      <dsp:nvSpPr>
        <dsp:cNvPr id="0" name=""/>
        <dsp:cNvSpPr/>
      </dsp:nvSpPr>
      <dsp:spPr>
        <a:xfrm>
          <a:off x="5572595" y="1440050"/>
          <a:ext cx="2056941" cy="1234164"/>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altLang="en-US" sz="3300" b="1" kern="1200"/>
            <a:t>可塑性</a:t>
          </a:r>
          <a:endParaRPr lang="zh-CN" altLang="en-US" sz="3300" kern="1200"/>
        </a:p>
      </dsp:txBody>
      <dsp:txXfrm>
        <a:off x="5572595" y="1440050"/>
        <a:ext cx="2056941" cy="1234164"/>
      </dsp:txXfrm>
    </dsp:sp>
    <dsp:sp modelId="{7C169FBB-EB7E-8546-ABD1-D70805DA5EE7}">
      <dsp:nvSpPr>
        <dsp:cNvPr id="0" name=""/>
        <dsp:cNvSpPr/>
      </dsp:nvSpPr>
      <dsp:spPr>
        <a:xfrm>
          <a:off x="3309959" y="2879909"/>
          <a:ext cx="2056941" cy="1234164"/>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altLang="en-US" sz="3300" b="1" kern="1200"/>
            <a:t>杠杆性</a:t>
          </a:r>
          <a:endParaRPr lang="zh-CN" altLang="en-US" sz="3300" kern="1200"/>
        </a:p>
      </dsp:txBody>
      <dsp:txXfrm>
        <a:off x="3309959" y="2879909"/>
        <a:ext cx="2056941" cy="1234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A1D66-EB55-B64F-9710-AF9D783368FD}">
      <dsp:nvSpPr>
        <dsp:cNvPr id="0" name=""/>
        <dsp:cNvSpPr/>
      </dsp:nvSpPr>
      <dsp:spPr>
        <a:xfrm>
          <a:off x="0" y="294645"/>
          <a:ext cx="2711519" cy="162691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zh-CN" altLang="en-US" sz="3200" kern="1200" dirty="0"/>
            <a:t>信用违约互换</a:t>
          </a:r>
        </a:p>
      </dsp:txBody>
      <dsp:txXfrm>
        <a:off x="0" y="294645"/>
        <a:ext cx="2711519" cy="1626911"/>
      </dsp:txXfrm>
    </dsp:sp>
    <dsp:sp modelId="{5C5FD3E1-6940-004B-BDC9-E2751303F43A}">
      <dsp:nvSpPr>
        <dsp:cNvPr id="0" name=""/>
        <dsp:cNvSpPr/>
      </dsp:nvSpPr>
      <dsp:spPr>
        <a:xfrm>
          <a:off x="2982670" y="294645"/>
          <a:ext cx="2711519" cy="1626911"/>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zh-CN" altLang="en-US" sz="3200" kern="1200"/>
            <a:t>总收益互换</a:t>
          </a:r>
        </a:p>
      </dsp:txBody>
      <dsp:txXfrm>
        <a:off x="2982670" y="294645"/>
        <a:ext cx="2711519" cy="1626911"/>
      </dsp:txXfrm>
    </dsp:sp>
    <dsp:sp modelId="{E3A22C58-0113-0848-AB96-C783AC33ABC6}">
      <dsp:nvSpPr>
        <dsp:cNvPr id="0" name=""/>
        <dsp:cNvSpPr/>
      </dsp:nvSpPr>
      <dsp:spPr>
        <a:xfrm>
          <a:off x="5965341" y="294645"/>
          <a:ext cx="2711519" cy="162691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zh-CN" altLang="en-US" sz="3200" kern="1200"/>
            <a:t>信用关联票据 </a:t>
          </a:r>
        </a:p>
      </dsp:txBody>
      <dsp:txXfrm>
        <a:off x="5965341" y="294645"/>
        <a:ext cx="2711519" cy="1626911"/>
      </dsp:txXfrm>
    </dsp:sp>
    <dsp:sp modelId="{4F8BFC91-5EA4-494A-BDCC-9FA2FADE5774}">
      <dsp:nvSpPr>
        <dsp:cNvPr id="0" name=""/>
        <dsp:cNvSpPr/>
      </dsp:nvSpPr>
      <dsp:spPr>
        <a:xfrm>
          <a:off x="1491335" y="2192708"/>
          <a:ext cx="2711519" cy="1626911"/>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zh-CN" altLang="en-US" sz="3200" kern="1200"/>
            <a:t>信用期权与信用价差期权 </a:t>
          </a:r>
        </a:p>
      </dsp:txBody>
      <dsp:txXfrm>
        <a:off x="1491335" y="2192708"/>
        <a:ext cx="2711519" cy="1626911"/>
      </dsp:txXfrm>
    </dsp:sp>
    <dsp:sp modelId="{78E6350C-775C-624F-89A8-4D1EE3DF3CAC}">
      <dsp:nvSpPr>
        <dsp:cNvPr id="0" name=""/>
        <dsp:cNvSpPr/>
      </dsp:nvSpPr>
      <dsp:spPr>
        <a:xfrm>
          <a:off x="4474006" y="2192708"/>
          <a:ext cx="2711519" cy="1626911"/>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zh-CN" altLang="en-US" sz="3200" kern="1200"/>
            <a:t>抵押债务凭证</a:t>
          </a:r>
        </a:p>
      </dsp:txBody>
      <dsp:txXfrm>
        <a:off x="4474006" y="2192708"/>
        <a:ext cx="2711519" cy="162691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1A6C5A-B570-47F4-ABFB-C6C17CEF7726}" type="datetimeFigureOut">
              <a:rPr lang="zh-CN" altLang="en-US" smtClean="0"/>
              <a:t>2019/3/6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D7BBB4-3BB1-4611-A99A-27F29BBED75E}" type="slidenum">
              <a:rPr lang="zh-CN" altLang="en-US" smtClean="0"/>
              <a:t>‹#›</a:t>
            </a:fld>
            <a:endParaRPr lang="zh-CN" altLang="en-US"/>
          </a:p>
        </p:txBody>
      </p:sp>
    </p:spTree>
    <p:extLst>
      <p:ext uri="{BB962C8B-B14F-4D97-AF65-F5344CB8AC3E}">
        <p14:creationId xmlns:p14="http://schemas.microsoft.com/office/powerpoint/2010/main" val="3777592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9FF5EC95-2956-4083-BE3E-5AF7070E940C}" type="datetime1">
              <a:rPr lang="en-US" altLang="zh-CN" smtClean="0"/>
              <a:t>3/6/2019</a:t>
            </a:fld>
            <a:endParaRPr lang="en-US" dirty="0"/>
          </a:p>
        </p:txBody>
      </p:sp>
      <p:sp>
        <p:nvSpPr>
          <p:cNvPr id="5" name="Footer Placeholder 4"/>
          <p:cNvSpPr>
            <a:spLocks noGrp="1"/>
          </p:cNvSpPr>
          <p:nvPr>
            <p:ph type="ftr" sz="quarter" idx="11"/>
          </p:nvPr>
        </p:nvSpPr>
        <p:spPr>
          <a:xfrm>
            <a:off x="533401" y="5936189"/>
            <a:ext cx="4021666" cy="365125"/>
          </a:xfrm>
        </p:spPr>
        <p:txBody>
          <a:bodyPr/>
          <a:lstStyle/>
          <a:p>
            <a:r>
              <a:rPr lang="zh-CN" altLang="en-US"/>
              <a:t>第十三章　信用衍生产品　</a:t>
            </a:r>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220853"/>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C7074D4-2DA6-4955-BD3C-7CB26F33E63E}"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第十三章　信用衍生产品　</a:t>
            </a:r>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662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A807751-C361-45AF-B156-1F2B4683D3A7}"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第十三章　信用衍生产品　</a:t>
            </a:r>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522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B0135F-CF31-47FB-977D-DA35E4754451}"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第十三章　信用衍生产品　</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87726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BEC8918-E7AB-4A27-9D42-42960B51C822}"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第十三章　信用衍生产品　</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533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DE16203-24E6-452D-88CD-F6D2A5B10A9C}" type="datetime1">
              <a:rPr lang="en-US" altLang="zh-CN" smtClean="0"/>
              <a:t>3/6/2019</a:t>
            </a:fld>
            <a:endParaRPr lang="en-US" dirty="0"/>
          </a:p>
        </p:txBody>
      </p:sp>
      <p:sp>
        <p:nvSpPr>
          <p:cNvPr id="4" name="Footer Placeholder 3"/>
          <p:cNvSpPr>
            <a:spLocks noGrp="1"/>
          </p:cNvSpPr>
          <p:nvPr>
            <p:ph type="ftr" sz="quarter" idx="11"/>
          </p:nvPr>
        </p:nvSpPr>
        <p:spPr/>
        <p:txBody>
          <a:bodyPr/>
          <a:lstStyle/>
          <a:p>
            <a:r>
              <a:rPr lang="zh-CN" altLang="en-US"/>
              <a:t>第十三章　信用衍生产品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6060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18FC2186-7388-4AE5-B161-194D2DE4DCB8}" type="datetime1">
              <a:rPr lang="en-US" altLang="zh-CN" smtClean="0"/>
              <a:t>3/6/2019</a:t>
            </a:fld>
            <a:endParaRPr lang="en-US" dirty="0"/>
          </a:p>
        </p:txBody>
      </p:sp>
      <p:sp>
        <p:nvSpPr>
          <p:cNvPr id="4" name="Footer Placeholder 3"/>
          <p:cNvSpPr>
            <a:spLocks noGrp="1"/>
          </p:cNvSpPr>
          <p:nvPr>
            <p:ph type="ftr" sz="quarter" idx="11"/>
          </p:nvPr>
        </p:nvSpPr>
        <p:spPr/>
        <p:txBody>
          <a:bodyPr/>
          <a:lstStyle/>
          <a:p>
            <a:r>
              <a:rPr lang="zh-CN" altLang="en-US"/>
              <a:t>第十三章　信用衍生产品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140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CEC6E30-F0B9-4D07-A4B2-45C3F5A6EE97}" type="datetime1">
              <a:rPr lang="en-US" altLang="zh-CN" smtClean="0"/>
              <a:t>3/6/2019</a:t>
            </a:fld>
            <a:endParaRPr lang="en-US" dirty="0"/>
          </a:p>
        </p:txBody>
      </p:sp>
      <p:sp>
        <p:nvSpPr>
          <p:cNvPr id="5" name="Footer Placeholder 4"/>
          <p:cNvSpPr>
            <a:spLocks noGrp="1"/>
          </p:cNvSpPr>
          <p:nvPr>
            <p:ph type="ftr" sz="quarter" idx="11"/>
          </p:nvPr>
        </p:nvSpPr>
        <p:spPr/>
        <p:txBody>
          <a:bodyPr/>
          <a:lstStyle/>
          <a:p>
            <a:r>
              <a:rPr lang="zh-CN" altLang="en-US"/>
              <a:t>第十三章　信用衍生产品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2430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A29C5939-2AFA-44EF-AEB9-0A1D78982EC4}" type="datetime1">
              <a:rPr lang="en-US" altLang="zh-CN" smtClean="0"/>
              <a:t>3/6/2019</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r>
              <a:rPr lang="zh-CN" altLang="en-US"/>
              <a:t>第十三章　信用衍生产品　</a:t>
            </a:r>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9228398"/>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lvl1pPr>
              <a:defRPr b="1"/>
            </a:lvl1pPr>
          </a:lstStyle>
          <a:p>
            <a:r>
              <a:rPr lang="zh-CN" altLang="en-US"/>
              <a:t>单击此处编辑母版标题样式</a:t>
            </a:r>
            <a:endParaRPr lang="en-US" dirty="0"/>
          </a:p>
        </p:txBody>
      </p:sp>
      <p:sp>
        <p:nvSpPr>
          <p:cNvPr id="3" name="Content Placeholder 2"/>
          <p:cNvSpPr>
            <a:spLocks noGrp="1"/>
          </p:cNvSpPr>
          <p:nvPr>
            <p:ph idx="1"/>
          </p:nvPr>
        </p:nvSpPr>
        <p:spPr>
          <a:xfrm>
            <a:off x="208722" y="2246777"/>
            <a:ext cx="8676861" cy="4114266"/>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5367881" y="6453023"/>
            <a:ext cx="2057400" cy="365125"/>
          </a:xfrm>
        </p:spPr>
        <p:txBody>
          <a:bodyPr/>
          <a:lstStyle/>
          <a:p>
            <a:fld id="{28091CB2-A99C-4274-B571-EB5D4A17FFD2}" type="datetime1">
              <a:rPr lang="en-US" altLang="zh-CN" smtClean="0"/>
              <a:t>3/6/2019</a:t>
            </a:fld>
            <a:endParaRPr lang="en-US" dirty="0"/>
          </a:p>
        </p:txBody>
      </p:sp>
      <p:sp>
        <p:nvSpPr>
          <p:cNvPr id="5" name="Footer Placeholder 4"/>
          <p:cNvSpPr>
            <a:spLocks noGrp="1"/>
          </p:cNvSpPr>
          <p:nvPr>
            <p:ph type="ftr" sz="quarter" idx="11"/>
          </p:nvPr>
        </p:nvSpPr>
        <p:spPr>
          <a:xfrm>
            <a:off x="533400" y="6453024"/>
            <a:ext cx="4834673" cy="365125"/>
          </a:xfrm>
        </p:spPr>
        <p:txBody>
          <a:bodyPr/>
          <a:lstStyle/>
          <a:p>
            <a:r>
              <a:rPr lang="zh-CN" altLang="en-US"/>
              <a:t>第十三章　信用衍生产品　</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a:t>
            </a:fld>
            <a:endParaRPr lang="en-US" dirty="0"/>
          </a:p>
        </p:txBody>
      </p:sp>
    </p:spTree>
    <p:extLst>
      <p:ext uri="{BB962C8B-B14F-4D97-AF65-F5344CB8AC3E}">
        <p14:creationId xmlns:p14="http://schemas.microsoft.com/office/powerpoint/2010/main" val="69946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5365810" y="5936188"/>
            <a:ext cx="2057400" cy="365125"/>
          </a:xfrm>
        </p:spPr>
        <p:txBody>
          <a:bodyPr/>
          <a:lstStyle/>
          <a:p>
            <a:fld id="{BD459C1E-1FD3-472D-A48E-3ED5954D73E6}" type="datetime1">
              <a:rPr lang="en-US" altLang="zh-CN" smtClean="0"/>
              <a:t>3/6/2019</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r>
              <a:rPr lang="zh-CN" altLang="en-US"/>
              <a:t>第十三章　信用衍生产品　</a:t>
            </a:r>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710772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E385212-013B-4068-9D44-AA8E0EDED60F}"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第十三章　信用衍生产品　</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pPr/>
              <a:t>‹#›</a:t>
            </a:fld>
            <a:endParaRPr lang="en-US" dirty="0"/>
          </a:p>
        </p:txBody>
      </p:sp>
    </p:spTree>
    <p:extLst>
      <p:ext uri="{BB962C8B-B14F-4D97-AF65-F5344CB8AC3E}">
        <p14:creationId xmlns:p14="http://schemas.microsoft.com/office/powerpoint/2010/main" val="130481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31638" y="3030009"/>
            <a:ext cx="336704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061129" y="3030009"/>
            <a:ext cx="3367044"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2181133-EBCF-4C68-A1E2-001B9AF870FE}" type="datetime1">
              <a:rPr lang="en-US" altLang="zh-CN" smtClean="0"/>
              <a:t>3/6/2019</a:t>
            </a:fld>
            <a:endParaRPr lang="en-US" dirty="0"/>
          </a:p>
        </p:txBody>
      </p:sp>
      <p:sp>
        <p:nvSpPr>
          <p:cNvPr id="8" name="Footer Placeholder 7"/>
          <p:cNvSpPr>
            <a:spLocks noGrp="1"/>
          </p:cNvSpPr>
          <p:nvPr>
            <p:ph type="ftr" sz="quarter" idx="11"/>
          </p:nvPr>
        </p:nvSpPr>
        <p:spPr/>
        <p:txBody>
          <a:bodyPr/>
          <a:lstStyle/>
          <a:p>
            <a:r>
              <a:rPr lang="zh-CN" altLang="en-US"/>
              <a:t>第十三章　信用衍生产品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1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8229A73-25AB-41BD-B603-A6D201230384}" type="datetime1">
              <a:rPr lang="en-US" altLang="zh-CN" smtClean="0"/>
              <a:t>3/6/2019</a:t>
            </a:fld>
            <a:endParaRPr lang="en-US" dirty="0"/>
          </a:p>
        </p:txBody>
      </p:sp>
      <p:sp>
        <p:nvSpPr>
          <p:cNvPr id="4" name="Footer Placeholder 3"/>
          <p:cNvSpPr>
            <a:spLocks noGrp="1"/>
          </p:cNvSpPr>
          <p:nvPr>
            <p:ph type="ftr" sz="quarter" idx="11"/>
          </p:nvPr>
        </p:nvSpPr>
        <p:spPr/>
        <p:txBody>
          <a:bodyPr/>
          <a:lstStyle/>
          <a:p>
            <a:r>
              <a:rPr lang="zh-CN" altLang="en-US"/>
              <a:t>第十三章　信用衍生产品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041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2700AFA-9F62-45D6-A298-C9C7DC6B1FDC}" type="datetime1">
              <a:rPr lang="en-US" altLang="zh-CN" smtClean="0"/>
              <a:t>3/6/2019</a:t>
            </a:fld>
            <a:endParaRPr lang="en-US" dirty="0"/>
          </a:p>
        </p:txBody>
      </p:sp>
      <p:sp>
        <p:nvSpPr>
          <p:cNvPr id="3" name="Footer Placeholder 2"/>
          <p:cNvSpPr>
            <a:spLocks noGrp="1"/>
          </p:cNvSpPr>
          <p:nvPr>
            <p:ph type="ftr" sz="quarter" idx="11"/>
          </p:nvPr>
        </p:nvSpPr>
        <p:spPr/>
        <p:txBody>
          <a:bodyPr/>
          <a:lstStyle/>
          <a:p>
            <a:r>
              <a:rPr lang="zh-CN" altLang="en-US"/>
              <a:t>第十三章　信用衍生产品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0009097"/>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2BCB84-9E3D-45CE-A47B-F2423AC85265}"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第十三章　信用衍生产品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6363827"/>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BAC4817-0774-40D8-8D60-8973969814B6}"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第十三章　信用衍生产品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768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1179FCB-D2B6-4FC0-A29B-36040DE1610F}" type="datetime1">
              <a:rPr lang="en-US" altLang="zh-CN" smtClean="0"/>
              <a:t>3/6/2019</a:t>
            </a:fld>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zh-CN" altLang="en-US"/>
              <a:t>第十三章　信用衍生产品　</a:t>
            </a:r>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0543437"/>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 id="2147484010"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sz="3600" b="1" dirty="0"/>
              <a:t>第十</a:t>
            </a:r>
            <a:r>
              <a:rPr lang="zh-CN" altLang="en-US" sz="3600" b="1" dirty="0"/>
              <a:t>三</a:t>
            </a:r>
            <a:r>
              <a:rPr lang="zh-CN" altLang="zh-CN" sz="3600" b="1" dirty="0"/>
              <a:t>章　信用衍生产品</a:t>
            </a:r>
            <a:r>
              <a:rPr kumimoji="1" lang="zh-CN" altLang="en-US" sz="3600" b="1" dirty="0"/>
              <a:t>　</a:t>
            </a:r>
          </a:p>
        </p:txBody>
      </p:sp>
      <p:sp>
        <p:nvSpPr>
          <p:cNvPr id="3" name="副标题 2"/>
          <p:cNvSpPr>
            <a:spLocks noGrp="1"/>
          </p:cNvSpPr>
          <p:nvPr>
            <p:ph type="subTitle" idx="1"/>
          </p:nvPr>
        </p:nvSpPr>
        <p:spPr/>
        <p:txBody>
          <a:bodyPr/>
          <a:lstStyle/>
          <a:p>
            <a:endParaRPr kumimoji="1" lang="zh-CN" altLang="en-US"/>
          </a:p>
        </p:txBody>
      </p:sp>
      <p:sp>
        <p:nvSpPr>
          <p:cNvPr id="4" name="日期占位符 3"/>
          <p:cNvSpPr>
            <a:spLocks noGrp="1"/>
          </p:cNvSpPr>
          <p:nvPr>
            <p:ph type="dt" sz="half" idx="10"/>
          </p:nvPr>
        </p:nvSpPr>
        <p:spPr/>
        <p:txBody>
          <a:bodyPr/>
          <a:lstStyle/>
          <a:p>
            <a:fld id="{DEE5A965-6996-452D-9863-780C099E48BD}"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第十三章　信用衍生产品　</a:t>
            </a:r>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91454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信用衍生产品的定义</a:t>
            </a:r>
            <a:endParaRPr lang="zh-CN" altLang="en-US" dirty="0"/>
          </a:p>
        </p:txBody>
      </p:sp>
      <p:sp>
        <p:nvSpPr>
          <p:cNvPr id="3" name="内容占位符 2"/>
          <p:cNvSpPr>
            <a:spLocks noGrp="1"/>
          </p:cNvSpPr>
          <p:nvPr>
            <p:ph idx="1"/>
          </p:nvPr>
        </p:nvSpPr>
        <p:spPr/>
        <p:txBody>
          <a:bodyPr/>
          <a:lstStyle/>
          <a:p>
            <a:r>
              <a:rPr lang="zh-CN" altLang="zh-CN" dirty="0"/>
              <a:t>信用衍生产品这一概念最初是在巴黎举行的</a:t>
            </a:r>
            <a:r>
              <a:rPr lang="en-US" altLang="zh-CN" dirty="0"/>
              <a:t>ISDA</a:t>
            </a:r>
            <a:r>
              <a:rPr lang="zh-CN" altLang="zh-CN" dirty="0"/>
              <a:t>（国际互换与衍生品协会）</a:t>
            </a:r>
            <a:r>
              <a:rPr lang="en-US" altLang="zh-CN" dirty="0"/>
              <a:t>1992</a:t>
            </a:r>
            <a:r>
              <a:rPr lang="zh-CN" altLang="zh-CN" dirty="0"/>
              <a:t>年年会上提出的。</a:t>
            </a:r>
            <a:endParaRPr lang="en-US" altLang="zh-CN" dirty="0"/>
          </a:p>
          <a:p>
            <a:r>
              <a:rPr lang="zh-CN" altLang="zh-CN" dirty="0"/>
              <a:t>信用衍生产品，是指为了减少或消除信用风险而设计的一类金融合约。通过这类合约，人们可将因信用事件的发生而形成的信用风险转移给交易对手。 </a:t>
            </a:r>
            <a:endParaRPr lang="zh-CN" altLang="en-US" dirty="0"/>
          </a:p>
        </p:txBody>
      </p:sp>
      <p:sp>
        <p:nvSpPr>
          <p:cNvPr id="4" name="日期占位符 3"/>
          <p:cNvSpPr>
            <a:spLocks noGrp="1"/>
          </p:cNvSpPr>
          <p:nvPr>
            <p:ph type="dt" sz="half" idx="10"/>
          </p:nvPr>
        </p:nvSpPr>
        <p:spPr/>
        <p:txBody>
          <a:bodyPr/>
          <a:lstStyle/>
          <a:p>
            <a:fld id="{F74A1D1A-A127-48D6-9FBE-C3679CEDB34D}"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第十三章　信用衍生产品　</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信用衍生产品发展简史 </a:t>
            </a:r>
            <a:endParaRPr lang="zh-CN" altLang="en-US" dirty="0"/>
          </a:p>
        </p:txBody>
      </p:sp>
      <p:sp>
        <p:nvSpPr>
          <p:cNvPr id="3" name="内容占位符 2"/>
          <p:cNvSpPr>
            <a:spLocks noGrp="1"/>
          </p:cNvSpPr>
          <p:nvPr>
            <p:ph idx="1"/>
          </p:nvPr>
        </p:nvSpPr>
        <p:spPr/>
        <p:txBody>
          <a:bodyPr/>
          <a:lstStyle/>
          <a:p>
            <a:r>
              <a:rPr lang="zh-CN" altLang="zh-CN" dirty="0"/>
              <a:t>最早出现的品种是信用违约互换</a:t>
            </a:r>
            <a:r>
              <a:rPr lang="en-US" altLang="zh-CN" dirty="0"/>
              <a:t>(CDS)</a:t>
            </a:r>
            <a:r>
              <a:rPr lang="zh-CN" altLang="zh-CN" dirty="0"/>
              <a:t>，该产品于</a:t>
            </a:r>
            <a:r>
              <a:rPr lang="en-US" altLang="zh-CN" dirty="0"/>
              <a:t>20</a:t>
            </a:r>
            <a:r>
              <a:rPr lang="zh-CN" altLang="zh-CN" dirty="0"/>
              <a:t>世纪</a:t>
            </a:r>
            <a:r>
              <a:rPr lang="en-US" altLang="zh-CN" dirty="0"/>
              <a:t>90</a:t>
            </a:r>
            <a:r>
              <a:rPr lang="zh-CN" altLang="zh-CN" dirty="0"/>
              <a:t>年代初出现于美国的纽约。 </a:t>
            </a:r>
            <a:endParaRPr lang="en-US" altLang="zh-CN" dirty="0"/>
          </a:p>
          <a:p>
            <a:r>
              <a:rPr lang="zh-CN" altLang="zh-CN" dirty="0"/>
              <a:t>自</a:t>
            </a:r>
            <a:r>
              <a:rPr lang="en-US" altLang="zh-CN" dirty="0"/>
              <a:t>20</a:t>
            </a:r>
            <a:r>
              <a:rPr lang="zh-CN" altLang="zh-CN" dirty="0"/>
              <a:t>世纪</a:t>
            </a:r>
            <a:r>
              <a:rPr lang="en-US" altLang="zh-CN" dirty="0"/>
              <a:t>90</a:t>
            </a:r>
            <a:r>
              <a:rPr lang="zh-CN" altLang="zh-CN" dirty="0"/>
              <a:t>年代中期以来，国际金融领域相继出现了一系列重大事件，使金融风险，尤其是信用风险集中爆发。为有效转移信用风险，信用衍生产品日益受到投资者重视。</a:t>
            </a:r>
          </a:p>
          <a:p>
            <a:endParaRPr lang="zh-CN" altLang="en-US" dirty="0"/>
          </a:p>
        </p:txBody>
      </p:sp>
      <p:sp>
        <p:nvSpPr>
          <p:cNvPr id="4" name="日期占位符 3"/>
          <p:cNvSpPr>
            <a:spLocks noGrp="1"/>
          </p:cNvSpPr>
          <p:nvPr>
            <p:ph type="dt" sz="half" idx="10"/>
          </p:nvPr>
        </p:nvSpPr>
        <p:spPr/>
        <p:txBody>
          <a:bodyPr/>
          <a:lstStyle/>
          <a:p>
            <a:fld id="{16B78319-CF61-4791-92FE-89412BB00FC3}"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第十三章　信用衍生产品　</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信用衍生产品的特性 </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608452860"/>
              </p:ext>
            </p:extLst>
          </p:nvPr>
        </p:nvGraphicFramePr>
        <p:xfrm>
          <a:off x="208722" y="2246777"/>
          <a:ext cx="8676861" cy="4114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61E87C41-AEFE-4600-A7DD-59F89F03F9D9}"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第十三章　信用衍生产品　</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dirty="0"/>
              <a:t>第三节　信用衍生产品的主要种类</a:t>
            </a:r>
            <a:endParaRPr lang="zh-CN" altLang="en-US" sz="32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374344043"/>
              </p:ext>
            </p:extLst>
          </p:nvPr>
        </p:nvGraphicFramePr>
        <p:xfrm>
          <a:off x="208722" y="2246777"/>
          <a:ext cx="8676861" cy="4114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9CEA5976-15F0-4764-8F8E-62C892E025DF}"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第十三章　信用衍生产品　</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dirty="0"/>
              <a:t>信用违约互换的概念 </a:t>
            </a:r>
            <a:endParaRPr lang="zh-CN" altLang="en-US" dirty="0"/>
          </a:p>
        </p:txBody>
      </p:sp>
      <p:sp>
        <p:nvSpPr>
          <p:cNvPr id="3" name="内容占位符 2"/>
          <p:cNvSpPr>
            <a:spLocks noGrp="1"/>
          </p:cNvSpPr>
          <p:nvPr>
            <p:ph idx="1"/>
          </p:nvPr>
        </p:nvSpPr>
        <p:spPr>
          <a:xfrm>
            <a:off x="208723" y="2246776"/>
            <a:ext cx="4482547" cy="4402501"/>
          </a:xfrm>
        </p:spPr>
        <p:txBody>
          <a:bodyPr>
            <a:normAutofit fontScale="92500" lnSpcReduction="20000"/>
          </a:bodyPr>
          <a:lstStyle/>
          <a:p>
            <a:r>
              <a:rPr lang="zh-CN" altLang="zh-CN" dirty="0"/>
              <a:t>在信用衍生产品中，信用违约互换（</a:t>
            </a:r>
            <a:r>
              <a:rPr lang="en-US" altLang="zh-CN" dirty="0"/>
              <a:t>Credit Default Swaps, CDS</a:t>
            </a:r>
            <a:r>
              <a:rPr lang="zh-CN" altLang="zh-CN" dirty="0"/>
              <a:t>）是最有代表性的一个品种，也是目前交易量最大的一个品种。</a:t>
            </a:r>
            <a:endParaRPr lang="zh-CN" altLang="en-US" dirty="0"/>
          </a:p>
          <a:p>
            <a:r>
              <a:rPr lang="zh-CN" altLang="zh-CN" dirty="0"/>
              <a:t>在信用违约互换交易中，希望规避信用风险的一方称为违约保护买方（</a:t>
            </a:r>
            <a:r>
              <a:rPr lang="en-US" altLang="zh-CN" dirty="0"/>
              <a:t>Default Protection Buyer</a:t>
            </a:r>
            <a:r>
              <a:rPr lang="zh-CN" altLang="zh-CN" dirty="0"/>
              <a:t>），向风险规避方提供信用保护的一方称为违约保护卖方（</a:t>
            </a:r>
            <a:r>
              <a:rPr lang="en-US" altLang="zh-CN" dirty="0"/>
              <a:t>Default Protection Seller/Writer</a:t>
            </a:r>
            <a:r>
              <a:rPr lang="zh-CN" altLang="zh-CN" dirty="0"/>
              <a:t>），愿意承担信用风险。</a:t>
            </a:r>
            <a:endParaRPr lang="zh-CN" altLang="en-US" dirty="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4691270" y="2842591"/>
            <a:ext cx="4353339" cy="2494722"/>
          </a:xfrm>
          <a:prstGeom prst="rect">
            <a:avLst/>
          </a:prstGeom>
          <a:noFill/>
          <a:ln>
            <a:noFill/>
          </a:ln>
        </p:spPr>
      </p:pic>
      <p:sp>
        <p:nvSpPr>
          <p:cNvPr id="5" name="日期占位符 4"/>
          <p:cNvSpPr>
            <a:spLocks noGrp="1"/>
          </p:cNvSpPr>
          <p:nvPr>
            <p:ph type="dt" sz="half" idx="10"/>
          </p:nvPr>
        </p:nvSpPr>
        <p:spPr/>
        <p:txBody>
          <a:bodyPr/>
          <a:lstStyle/>
          <a:p>
            <a:fld id="{277ED803-2476-427A-AE23-FE3581DC3436}" type="datetime1">
              <a:rPr lang="en-US" altLang="zh-CN" smtClean="0"/>
              <a:t>3/6/2019</a:t>
            </a:fld>
            <a:endParaRPr lang="en-US" dirty="0"/>
          </a:p>
        </p:txBody>
      </p:sp>
      <p:sp>
        <p:nvSpPr>
          <p:cNvPr id="6" name="页脚占位符 5"/>
          <p:cNvSpPr>
            <a:spLocks noGrp="1"/>
          </p:cNvSpPr>
          <p:nvPr>
            <p:ph type="ftr" sz="quarter" idx="11"/>
          </p:nvPr>
        </p:nvSpPr>
        <p:spPr/>
        <p:txBody>
          <a:bodyPr/>
          <a:lstStyle/>
          <a:p>
            <a:r>
              <a:rPr lang="zh-CN" altLang="en-US"/>
              <a:t>第十三章　信用衍生产品　</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信用违约互换的概念</a:t>
            </a:r>
            <a:r>
              <a:rPr lang="en-US" altLang="zh-CN" dirty="0"/>
              <a:t>(cont.)</a:t>
            </a:r>
            <a:endParaRPr lang="zh-CN" altLang="en-US" dirty="0"/>
          </a:p>
        </p:txBody>
      </p:sp>
      <p:sp>
        <p:nvSpPr>
          <p:cNvPr id="3" name="内容占位符 2"/>
          <p:cNvSpPr>
            <a:spLocks noGrp="1"/>
          </p:cNvSpPr>
          <p:nvPr>
            <p:ph idx="1"/>
          </p:nvPr>
        </p:nvSpPr>
        <p:spPr/>
        <p:txBody>
          <a:bodyPr/>
          <a:lstStyle/>
          <a:p>
            <a:r>
              <a:rPr lang="en-US" altLang="zh-CN" dirty="0"/>
              <a:t>CDS</a:t>
            </a:r>
            <a:r>
              <a:rPr lang="zh-CN" altLang="zh-CN" dirty="0"/>
              <a:t>购买者将定期向出售者支付一定费用［称为信用违约互换点差（</a:t>
            </a:r>
            <a:r>
              <a:rPr lang="en-US" altLang="zh-CN" dirty="0"/>
              <a:t>CDS Spreads</a:t>
            </a:r>
            <a:r>
              <a:rPr lang="zh-CN" altLang="zh-CN" dirty="0"/>
              <a:t>），即保险费］</a:t>
            </a:r>
            <a:endParaRPr lang="en-US" altLang="zh-CN" dirty="0"/>
          </a:p>
          <a:p>
            <a:r>
              <a:rPr lang="zh-CN" altLang="zh-CN" dirty="0"/>
              <a:t>一旦出现信用事件（比如债券主体无法偿付），</a:t>
            </a:r>
            <a:r>
              <a:rPr lang="en-US" altLang="zh-CN" dirty="0"/>
              <a:t>CDS</a:t>
            </a:r>
            <a:r>
              <a:rPr lang="zh-CN" altLang="zh-CN" dirty="0"/>
              <a:t>购买者将有权利将债券以面值（</a:t>
            </a:r>
            <a:r>
              <a:rPr lang="en-US" altLang="zh-CN" dirty="0"/>
              <a:t>at par</a:t>
            </a:r>
            <a:r>
              <a:rPr lang="zh-CN" altLang="zh-CN" dirty="0"/>
              <a:t>）出售给</a:t>
            </a:r>
            <a:r>
              <a:rPr lang="en-US" altLang="zh-CN" dirty="0"/>
              <a:t>CDS</a:t>
            </a:r>
            <a:r>
              <a:rPr lang="zh-CN" altLang="zh-CN" dirty="0"/>
              <a:t>出售者，从而有效规避信用风险。</a:t>
            </a:r>
            <a:endParaRPr lang="en-US" altLang="zh-CN" dirty="0"/>
          </a:p>
          <a:p>
            <a:r>
              <a:rPr lang="zh-CN" altLang="zh-CN" dirty="0"/>
              <a:t>这里</a:t>
            </a:r>
            <a:r>
              <a:rPr lang="en-US" altLang="zh-CN" dirty="0"/>
              <a:t>CDS</a:t>
            </a:r>
            <a:r>
              <a:rPr lang="zh-CN" altLang="zh-CN" dirty="0"/>
              <a:t>标的债券被称为参考资产（</a:t>
            </a:r>
            <a:r>
              <a:rPr lang="en-US" altLang="zh-CN" dirty="0"/>
              <a:t>Reference Assets</a:t>
            </a:r>
            <a:r>
              <a:rPr lang="zh-CN" altLang="zh-CN" dirty="0"/>
              <a:t>），其发行者称为参考主体（</a:t>
            </a:r>
            <a:r>
              <a:rPr lang="en-US" altLang="zh-CN" dirty="0"/>
              <a:t>Reference Entity</a:t>
            </a:r>
            <a:r>
              <a:rPr lang="zh-CN" altLang="zh-CN" dirty="0"/>
              <a:t>）。</a:t>
            </a:r>
          </a:p>
          <a:p>
            <a:endParaRPr lang="zh-CN" altLang="en-US" dirty="0"/>
          </a:p>
        </p:txBody>
      </p:sp>
      <p:sp>
        <p:nvSpPr>
          <p:cNvPr id="4" name="日期占位符 3"/>
          <p:cNvSpPr>
            <a:spLocks noGrp="1"/>
          </p:cNvSpPr>
          <p:nvPr>
            <p:ph type="dt" sz="half" idx="10"/>
          </p:nvPr>
        </p:nvSpPr>
        <p:spPr/>
        <p:txBody>
          <a:bodyPr/>
          <a:lstStyle/>
          <a:p>
            <a:fld id="{A0410823-22B9-4D0C-8724-4A1B47636A15}"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第十三章　信用衍生产品　</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信用违约互换的运作原理 </a:t>
            </a:r>
            <a:endParaRPr lang="zh-CN" altLang="en-US" dirty="0"/>
          </a:p>
        </p:txBody>
      </p:sp>
      <p:sp>
        <p:nvSpPr>
          <p:cNvPr id="3" name="内容占位符 2"/>
          <p:cNvSpPr>
            <a:spLocks noGrp="1"/>
          </p:cNvSpPr>
          <p:nvPr>
            <p:ph idx="1"/>
          </p:nvPr>
        </p:nvSpPr>
        <p:spPr/>
        <p:txBody>
          <a:bodyPr/>
          <a:lstStyle/>
          <a:p>
            <a:r>
              <a:rPr lang="zh-CN" altLang="zh-CN" dirty="0"/>
              <a:t>信用违约互换虽被称为</a:t>
            </a:r>
            <a:r>
              <a:rPr lang="en-US" altLang="zh-CN" dirty="0"/>
              <a:t>“</a:t>
            </a:r>
            <a:r>
              <a:rPr lang="zh-CN" altLang="zh-CN" dirty="0"/>
              <a:t>互换</a:t>
            </a:r>
            <a:r>
              <a:rPr lang="en-US" altLang="zh-CN" dirty="0"/>
              <a:t>”</a:t>
            </a:r>
            <a:r>
              <a:rPr lang="zh-CN" altLang="zh-CN" dirty="0"/>
              <a:t>，但从其具体操作来看，它倒是与期权比较相似。</a:t>
            </a:r>
            <a:endParaRPr lang="en-US" altLang="zh-CN" dirty="0"/>
          </a:p>
          <a:p>
            <a:r>
              <a:rPr lang="zh-CN" altLang="zh-CN" dirty="0"/>
              <a:t>在信用违约互换中，违约保护的买方向违约保护的卖方支付的费用类似于期权购买者向期权出售者支付的期权费。同时，对信用保护的卖方来说，只有当违约事件发生（相对于达到期权的行权条件），从而使违约保护的买方造成损失时，他才必须履行其支付的义务。 </a:t>
            </a:r>
            <a:endParaRPr lang="zh-CN" altLang="en-US" dirty="0"/>
          </a:p>
        </p:txBody>
      </p:sp>
      <p:sp>
        <p:nvSpPr>
          <p:cNvPr id="4" name="日期占位符 3"/>
          <p:cNvSpPr>
            <a:spLocks noGrp="1"/>
          </p:cNvSpPr>
          <p:nvPr>
            <p:ph type="dt" sz="half" idx="10"/>
          </p:nvPr>
        </p:nvSpPr>
        <p:spPr/>
        <p:txBody>
          <a:bodyPr/>
          <a:lstStyle/>
          <a:p>
            <a:fld id="{7D9891C6-12A3-401A-8E91-775EDD50B275}"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第十三章　信用衍生产品　</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信用违约互换的最新发展 </a:t>
            </a:r>
            <a:endParaRPr lang="zh-CN" altLang="en-US" dirty="0"/>
          </a:p>
        </p:txBody>
      </p:sp>
      <p:sp>
        <p:nvSpPr>
          <p:cNvPr id="3" name="内容占位符 2"/>
          <p:cNvSpPr>
            <a:spLocks noGrp="1"/>
          </p:cNvSpPr>
          <p:nvPr>
            <p:ph idx="1"/>
          </p:nvPr>
        </p:nvSpPr>
        <p:spPr>
          <a:xfrm>
            <a:off x="208722" y="2246777"/>
            <a:ext cx="8676861" cy="4442258"/>
          </a:xfrm>
        </p:spPr>
        <p:txBody>
          <a:bodyPr>
            <a:normAutofit lnSpcReduction="10000"/>
          </a:bodyPr>
          <a:lstStyle/>
          <a:p>
            <a:r>
              <a:rPr lang="zh-CN" altLang="zh-CN" dirty="0"/>
              <a:t>由于大部分</a:t>
            </a:r>
            <a:r>
              <a:rPr lang="en-US" altLang="zh-CN" dirty="0"/>
              <a:t>CDS</a:t>
            </a:r>
            <a:r>
              <a:rPr lang="zh-CN" altLang="zh-CN" dirty="0"/>
              <a:t>产品在场外交易，因此，投资者要从</a:t>
            </a:r>
            <a:r>
              <a:rPr lang="en-US" altLang="zh-CN" dirty="0"/>
              <a:t>CDS</a:t>
            </a:r>
            <a:r>
              <a:rPr lang="zh-CN" altLang="zh-CN" dirty="0"/>
              <a:t>合约中解脱出来，往往有三种方法：签订反向合同、解除现有合同、转移给第三方。 </a:t>
            </a:r>
            <a:endParaRPr lang="en-US" altLang="zh-CN" dirty="0"/>
          </a:p>
          <a:p>
            <a:r>
              <a:rPr lang="en-US" altLang="zh-CN" dirty="0"/>
              <a:t>ISDA</a:t>
            </a:r>
            <a:r>
              <a:rPr lang="zh-CN" altLang="zh-CN" dirty="0"/>
              <a:t>（国际互换和衍生品协会）于</a:t>
            </a:r>
            <a:r>
              <a:rPr lang="en-US" altLang="zh-CN" dirty="0"/>
              <a:t>1998</a:t>
            </a:r>
            <a:r>
              <a:rPr lang="zh-CN" altLang="zh-CN" dirty="0"/>
              <a:t>年创立了标准化的信用违约互换合约，成功地解决了</a:t>
            </a:r>
            <a:r>
              <a:rPr lang="en-US" altLang="zh-CN" dirty="0"/>
              <a:t>CDS</a:t>
            </a:r>
            <a:r>
              <a:rPr lang="zh-CN" altLang="zh-CN" dirty="0"/>
              <a:t>合约流动性不足的问题，在此之后，</a:t>
            </a:r>
            <a:r>
              <a:rPr lang="en-US" altLang="zh-CN" dirty="0"/>
              <a:t>CDS</a:t>
            </a:r>
            <a:r>
              <a:rPr lang="zh-CN" altLang="zh-CN" dirty="0"/>
              <a:t>交易得到了快速的发展。</a:t>
            </a:r>
          </a:p>
          <a:p>
            <a:r>
              <a:rPr lang="zh-CN" altLang="zh-CN" dirty="0"/>
              <a:t>随着信用违约互换的市场规模逐渐增大，信用违约互换指数（</a:t>
            </a:r>
            <a:r>
              <a:rPr lang="en-US" altLang="zh-CN" dirty="0"/>
              <a:t>CDS index</a:t>
            </a:r>
            <a:r>
              <a:rPr lang="zh-CN" altLang="zh-CN" dirty="0"/>
              <a:t>）应运而生。该指数是完全标准化的信用证券，这意味着，其流动性高、买卖价差较小，能降低信用违约互换指数交易双方的交易成本。</a:t>
            </a:r>
          </a:p>
        </p:txBody>
      </p:sp>
      <p:sp>
        <p:nvSpPr>
          <p:cNvPr id="4" name="日期占位符 3"/>
          <p:cNvSpPr>
            <a:spLocks noGrp="1"/>
          </p:cNvSpPr>
          <p:nvPr>
            <p:ph type="dt" sz="half" idx="10"/>
          </p:nvPr>
        </p:nvSpPr>
        <p:spPr/>
        <p:txBody>
          <a:bodyPr/>
          <a:lstStyle/>
          <a:p>
            <a:fld id="{997D10B9-00CC-4966-B85C-BF2B691D7F6E}"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第十三章　信用衍生产品　</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总收益互换</a:t>
            </a:r>
            <a:r>
              <a:rPr lang="zh-CN" altLang="en-US" dirty="0"/>
              <a:t>的概念</a:t>
            </a:r>
          </a:p>
        </p:txBody>
      </p:sp>
      <p:sp>
        <p:nvSpPr>
          <p:cNvPr id="3" name="内容占位符 2"/>
          <p:cNvSpPr>
            <a:spLocks noGrp="1"/>
          </p:cNvSpPr>
          <p:nvPr>
            <p:ph idx="1"/>
          </p:nvPr>
        </p:nvSpPr>
        <p:spPr/>
        <p:txBody>
          <a:bodyPr/>
          <a:lstStyle/>
          <a:p>
            <a:r>
              <a:rPr lang="zh-CN" altLang="zh-CN" dirty="0"/>
              <a:t>总收益互换（</a:t>
            </a:r>
            <a:r>
              <a:rPr lang="en-US" altLang="zh-CN" dirty="0"/>
              <a:t>Total Return Swaps, TRS</a:t>
            </a:r>
            <a:r>
              <a:rPr lang="zh-CN" altLang="zh-CN" dirty="0"/>
              <a:t>），是指投资者将自己所投资的一种资产的总收益（包括利息收入、资本利得和其他收益）调换成另一种资产的、较稳定的总收益，以规避信用风险及市场风险的交易方式。</a:t>
            </a:r>
            <a:endParaRPr lang="zh-CN" altLang="en-US" dirty="0"/>
          </a:p>
          <a:p>
            <a:r>
              <a:rPr lang="zh-CN" altLang="zh-CN" dirty="0"/>
              <a:t>与信用违约互换不同，总收益互换所要转移的不仅有信用风险，而且还有因市场价格的不确定变动而发生的市场风险。</a:t>
            </a:r>
          </a:p>
          <a:p>
            <a:endParaRPr lang="zh-CN" altLang="en-US" dirty="0"/>
          </a:p>
        </p:txBody>
      </p:sp>
      <p:sp>
        <p:nvSpPr>
          <p:cNvPr id="4" name="日期占位符 3"/>
          <p:cNvSpPr>
            <a:spLocks noGrp="1"/>
          </p:cNvSpPr>
          <p:nvPr>
            <p:ph type="dt" sz="half" idx="10"/>
          </p:nvPr>
        </p:nvSpPr>
        <p:spPr/>
        <p:txBody>
          <a:bodyPr/>
          <a:lstStyle/>
          <a:p>
            <a:fld id="{4292B343-1C75-4687-8E1B-0259AF1B101D}"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第十三章　信用衍生产品　</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总收益互换</a:t>
            </a:r>
            <a:r>
              <a:rPr lang="zh-CN" altLang="en-US" dirty="0"/>
              <a:t>的流程</a:t>
            </a:r>
          </a:p>
        </p:txBody>
      </p:sp>
      <p:sp>
        <p:nvSpPr>
          <p:cNvPr id="3" name="内容占位符 2"/>
          <p:cNvSpPr>
            <a:spLocks noGrp="1"/>
          </p:cNvSpPr>
          <p:nvPr>
            <p:ph idx="1"/>
          </p:nvPr>
        </p:nvSpPr>
        <p:spPr>
          <a:xfrm>
            <a:off x="208723" y="2246777"/>
            <a:ext cx="4224130" cy="4114266"/>
          </a:xfrm>
        </p:spPr>
        <p:txBody>
          <a:bodyPr>
            <a:normAutofit fontScale="92500" lnSpcReduction="10000"/>
          </a:bodyPr>
          <a:lstStyle/>
          <a:p>
            <a:pPr lvl="0"/>
            <a:r>
              <a:rPr lang="zh-CN" altLang="zh-CN" dirty="0">
                <a:latin typeface="Arial" charset="0"/>
              </a:rPr>
              <a:t>投资者就是风险保护的买方［总收益支付方（Total Return Payer）］，银行是风险保护的卖方［总收益接受方（Total Return Receiver）］</a:t>
            </a:r>
            <a:endParaRPr lang="zh-CN" altLang="en-US" dirty="0">
              <a:latin typeface="Arial" charset="0"/>
            </a:endParaRPr>
          </a:p>
          <a:p>
            <a:pPr lvl="0"/>
            <a:r>
              <a:rPr lang="zh-CN" altLang="zh-CN" dirty="0">
                <a:latin typeface="Arial" charset="0"/>
              </a:rPr>
              <a:t>由卖方定期向买方支付一个固定比率的金额（通常是LIBOR加若干个基点），并承诺向买方支付由于信用事件发生带来的损失。</a:t>
            </a:r>
          </a:p>
          <a:p>
            <a:endParaRPr lang="zh-CN" altLang="en-US" dirty="0"/>
          </a:p>
        </p:txBody>
      </p:sp>
      <p:sp>
        <p:nvSpPr>
          <p:cNvPr id="6"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8" name="图片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069" y="2475377"/>
            <a:ext cx="4809443" cy="2871875"/>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fld id="{BF25A50D-6A49-4D0D-A3A5-C4F6895A51A4}"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第十三章　信用衍生产品　</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本章内容</a:t>
            </a:r>
          </a:p>
        </p:txBody>
      </p:sp>
      <p:sp>
        <p:nvSpPr>
          <p:cNvPr id="3" name="内容占位符 2"/>
          <p:cNvSpPr>
            <a:spLocks noGrp="1"/>
          </p:cNvSpPr>
          <p:nvPr>
            <p:ph idx="1"/>
          </p:nvPr>
        </p:nvSpPr>
        <p:spPr/>
        <p:txBody>
          <a:bodyPr/>
          <a:lstStyle/>
          <a:p>
            <a:r>
              <a:rPr lang="zh-CN" altLang="zh-CN" dirty="0"/>
              <a:t>信用风险概述</a:t>
            </a:r>
            <a:endParaRPr lang="en-US" altLang="zh-CN" dirty="0"/>
          </a:p>
          <a:p>
            <a:r>
              <a:rPr lang="zh-CN" altLang="zh-CN" dirty="0"/>
              <a:t>信用衍生产品概述</a:t>
            </a:r>
            <a:endParaRPr lang="en-US" altLang="zh-CN" dirty="0"/>
          </a:p>
          <a:p>
            <a:r>
              <a:rPr lang="zh-CN" altLang="zh-CN"/>
              <a:t>信用衍生产品的主要种类</a:t>
            </a:r>
            <a:endParaRPr lang="en-US" altLang="zh-CN" dirty="0"/>
          </a:p>
          <a:p>
            <a:endParaRPr lang="en-US" altLang="zh-CN" dirty="0"/>
          </a:p>
          <a:p>
            <a:endParaRPr kumimoji="1" lang="zh-CN" altLang="en-US" dirty="0"/>
          </a:p>
        </p:txBody>
      </p:sp>
      <p:sp>
        <p:nvSpPr>
          <p:cNvPr id="4" name="日期占位符 3"/>
          <p:cNvSpPr>
            <a:spLocks noGrp="1"/>
          </p:cNvSpPr>
          <p:nvPr>
            <p:ph type="dt" sz="half" idx="10"/>
          </p:nvPr>
        </p:nvSpPr>
        <p:spPr/>
        <p:txBody>
          <a:bodyPr/>
          <a:lstStyle/>
          <a:p>
            <a:fld id="{06EA0455-A847-4385-8BC8-80F68B3CFFE8}"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第十三章　信用衍生产品　</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a:t>
            </a:fld>
            <a:endParaRPr lang="en-US" dirty="0"/>
          </a:p>
        </p:txBody>
      </p:sp>
    </p:spTree>
    <p:extLst>
      <p:ext uri="{BB962C8B-B14F-4D97-AF65-F5344CB8AC3E}">
        <p14:creationId xmlns:p14="http://schemas.microsoft.com/office/powerpoint/2010/main" val="756898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信用关联票据</a:t>
            </a:r>
            <a:endParaRPr lang="zh-CN" altLang="en-US" dirty="0"/>
          </a:p>
        </p:txBody>
      </p:sp>
      <p:sp>
        <p:nvSpPr>
          <p:cNvPr id="3" name="内容占位符 2"/>
          <p:cNvSpPr>
            <a:spLocks noGrp="1"/>
          </p:cNvSpPr>
          <p:nvPr>
            <p:ph idx="1"/>
          </p:nvPr>
        </p:nvSpPr>
        <p:spPr/>
        <p:txBody>
          <a:bodyPr/>
          <a:lstStyle/>
          <a:p>
            <a:r>
              <a:rPr lang="zh-CN" altLang="zh-CN" dirty="0"/>
              <a:t>信用关联票据可以解决总收益互换中交易对手违约这一问题。</a:t>
            </a:r>
            <a:endParaRPr lang="zh-CN" altLang="en-US" dirty="0"/>
          </a:p>
          <a:p>
            <a:r>
              <a:rPr lang="zh-CN" altLang="zh-CN" dirty="0"/>
              <a:t>信用关联票据（</a:t>
            </a:r>
            <a:r>
              <a:rPr lang="en-US" altLang="zh-CN" dirty="0"/>
              <a:t>Credit Linked Notes, CLN</a:t>
            </a:r>
            <a:r>
              <a:rPr lang="zh-CN" altLang="zh-CN" dirty="0"/>
              <a:t>）是指这样一种票据，它由某金融机构或某公司直接发行，也可通过某特殊目的机构（</a:t>
            </a:r>
            <a:r>
              <a:rPr lang="en-US" altLang="zh-CN" dirty="0"/>
              <a:t>Special Purpose Vehicle, SPV</a:t>
            </a:r>
            <a:r>
              <a:rPr lang="zh-CN" altLang="zh-CN" dirty="0"/>
              <a:t>）发行，投资者以面值购买这种票据。</a:t>
            </a:r>
            <a:endParaRPr lang="zh-CN" altLang="en-US" dirty="0"/>
          </a:p>
          <a:p>
            <a:endParaRPr lang="zh-CN" altLang="zh-CN" dirty="0"/>
          </a:p>
          <a:p>
            <a:endParaRPr lang="zh-CN" altLang="en-US" dirty="0"/>
          </a:p>
        </p:txBody>
      </p:sp>
      <p:sp>
        <p:nvSpPr>
          <p:cNvPr id="4" name="日期占位符 3"/>
          <p:cNvSpPr>
            <a:spLocks noGrp="1"/>
          </p:cNvSpPr>
          <p:nvPr>
            <p:ph type="dt" sz="half" idx="10"/>
          </p:nvPr>
        </p:nvSpPr>
        <p:spPr/>
        <p:txBody>
          <a:bodyPr/>
          <a:lstStyle/>
          <a:p>
            <a:fld id="{31D25E1D-EDFC-4BB9-8BCE-1889C7E8A026}"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第十三章　信用衍生产品　</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信用关联票据</a:t>
            </a:r>
            <a:r>
              <a:rPr lang="zh-CN" altLang="en-US" dirty="0"/>
              <a:t>的流程</a:t>
            </a:r>
          </a:p>
        </p:txBody>
      </p:sp>
      <p:sp>
        <p:nvSpPr>
          <p:cNvPr id="3" name="内容占位符 2"/>
          <p:cNvSpPr>
            <a:spLocks noGrp="1"/>
          </p:cNvSpPr>
          <p:nvPr>
            <p:ph idx="1"/>
          </p:nvPr>
        </p:nvSpPr>
        <p:spPr>
          <a:xfrm>
            <a:off x="208722" y="2246776"/>
            <a:ext cx="4442791" cy="4362745"/>
          </a:xfrm>
        </p:spPr>
        <p:txBody>
          <a:bodyPr>
            <a:normAutofit fontScale="77500" lnSpcReduction="20000"/>
          </a:bodyPr>
          <a:lstStyle/>
          <a:p>
            <a:r>
              <a:rPr lang="zh-CN" altLang="zh-CN" dirty="0"/>
              <a:t>如果参考资产无违约事件，则投资者可定期收到高额利息，并在到期时以面值收回本金。但是，如果参照资产发生违约事件，则投资者可能收不到利息，甚至连本金也不能完全</a:t>
            </a:r>
            <a:r>
              <a:rPr lang="zh-CN" altLang="zh-CN"/>
              <a:t>收回。</a:t>
            </a:r>
            <a:endParaRPr lang="zh-CN" altLang="en-US"/>
          </a:p>
          <a:p>
            <a:r>
              <a:rPr lang="zh-CN" altLang="zh-CN" dirty="0"/>
              <a:t>信用关联票据的发行者在发行这种票据的同时，他还必须找到作为参考资产持有者的第三方，与他进行信用违约互换交易。这样，当参考资产发生违约事件时，发行者一方面对第三方支付或有支付；而另一方面，他对投资者支付的金额，则为面值减去或有支付（即违约支付残值）。</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4542183" y="2458084"/>
            <a:ext cx="4562059" cy="3485515"/>
          </a:xfrm>
          <a:prstGeom prst="rect">
            <a:avLst/>
          </a:prstGeom>
          <a:noFill/>
          <a:ln>
            <a:noFill/>
          </a:ln>
        </p:spPr>
      </p:pic>
      <p:sp>
        <p:nvSpPr>
          <p:cNvPr id="5" name="日期占位符 4"/>
          <p:cNvSpPr>
            <a:spLocks noGrp="1"/>
          </p:cNvSpPr>
          <p:nvPr>
            <p:ph type="dt" sz="half" idx="10"/>
          </p:nvPr>
        </p:nvSpPr>
        <p:spPr/>
        <p:txBody>
          <a:bodyPr/>
          <a:lstStyle/>
          <a:p>
            <a:fld id="{E97AB30E-A10F-4EAB-9757-1A02C491C17B}" type="datetime1">
              <a:rPr lang="en-US" altLang="zh-CN" smtClean="0"/>
              <a:t>3/6/2019</a:t>
            </a:fld>
            <a:endParaRPr lang="en-US" dirty="0"/>
          </a:p>
        </p:txBody>
      </p:sp>
      <p:sp>
        <p:nvSpPr>
          <p:cNvPr id="6" name="页脚占位符 5"/>
          <p:cNvSpPr>
            <a:spLocks noGrp="1"/>
          </p:cNvSpPr>
          <p:nvPr>
            <p:ph type="ftr" sz="quarter" idx="11"/>
          </p:nvPr>
        </p:nvSpPr>
        <p:spPr/>
        <p:txBody>
          <a:bodyPr/>
          <a:lstStyle/>
          <a:p>
            <a:r>
              <a:rPr lang="zh-CN" altLang="en-US"/>
              <a:t>第十三章　信用衍生产品　</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信用关联票据</a:t>
            </a:r>
            <a:r>
              <a:rPr lang="zh-CN" altLang="en-US" dirty="0"/>
              <a:t>的特点</a:t>
            </a:r>
          </a:p>
        </p:txBody>
      </p:sp>
      <p:sp>
        <p:nvSpPr>
          <p:cNvPr id="3" name="内容占位符 2"/>
          <p:cNvSpPr>
            <a:spLocks noGrp="1"/>
          </p:cNvSpPr>
          <p:nvPr>
            <p:ph idx="1"/>
          </p:nvPr>
        </p:nvSpPr>
        <p:spPr/>
        <p:txBody>
          <a:bodyPr/>
          <a:lstStyle/>
          <a:p>
            <a:r>
              <a:rPr lang="zh-CN" altLang="zh-CN" dirty="0"/>
              <a:t>信用关联票据的发行者向投资者发行票据，投资者按照面值向发行者支付本金。一般来说，这种票据有较高的利率，而且相对于直接购买公司债券来说，购买这种票据比较便宜，所以投资者往往乐于购买。 </a:t>
            </a:r>
            <a:endParaRPr lang="zh-CN" altLang="en-US" dirty="0"/>
          </a:p>
          <a:p>
            <a:r>
              <a:rPr lang="zh-CN" altLang="zh-CN" dirty="0"/>
              <a:t>信用关联票据的发行者在合约结束时的总支付数额，不会因信用事件是否发生而改变。</a:t>
            </a:r>
            <a:endParaRPr lang="zh-CN" altLang="en-US" dirty="0"/>
          </a:p>
          <a:p>
            <a:r>
              <a:rPr lang="zh-CN" altLang="zh-CN" dirty="0"/>
              <a:t>信用关联票据减少了交易对手风险，因此有着对冲信用风险需求的机构更乐于采取这种方式。</a:t>
            </a:r>
          </a:p>
          <a:p>
            <a:endParaRPr lang="zh-CN" altLang="en-US" b="1" dirty="0"/>
          </a:p>
        </p:txBody>
      </p:sp>
      <p:sp>
        <p:nvSpPr>
          <p:cNvPr id="4" name="日期占位符 3"/>
          <p:cNvSpPr>
            <a:spLocks noGrp="1"/>
          </p:cNvSpPr>
          <p:nvPr>
            <p:ph type="dt" sz="half" idx="10"/>
          </p:nvPr>
        </p:nvSpPr>
        <p:spPr/>
        <p:txBody>
          <a:bodyPr/>
          <a:lstStyle/>
          <a:p>
            <a:fld id="{42450511-F1C0-4D36-9906-349ED58A80C7}"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第十三章　信用衍生产品　</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信用期权与信用价差期权</a:t>
            </a:r>
            <a:endParaRPr lang="zh-CN" altLang="en-US" dirty="0"/>
          </a:p>
        </p:txBody>
      </p:sp>
      <p:sp>
        <p:nvSpPr>
          <p:cNvPr id="3" name="内容占位符 2"/>
          <p:cNvSpPr>
            <a:spLocks noGrp="1"/>
          </p:cNvSpPr>
          <p:nvPr>
            <p:ph idx="1"/>
          </p:nvPr>
        </p:nvSpPr>
        <p:spPr/>
        <p:txBody>
          <a:bodyPr/>
          <a:lstStyle/>
          <a:p>
            <a:r>
              <a:rPr lang="zh-CN" altLang="zh-CN" dirty="0"/>
              <a:t>期权类的信用衍生产品实际上有两种：一种是以债券或票据的价格作为协定价格的期权，这种期权适用于浮动利率的债券或票据；另一种则是以信用价差作为协定价格的期权，这种期权适用于固定利率的债券或票据。</a:t>
            </a:r>
            <a:endParaRPr lang="zh-CN" altLang="en-US" dirty="0"/>
          </a:p>
          <a:p>
            <a:r>
              <a:rPr lang="zh-CN" altLang="zh-CN" dirty="0"/>
              <a:t>前一种期权可称为信用期权（</a:t>
            </a:r>
            <a:r>
              <a:rPr lang="en-US" altLang="zh-CN" dirty="0"/>
              <a:t>credit options</a:t>
            </a:r>
            <a:r>
              <a:rPr lang="zh-CN" altLang="zh-CN" dirty="0"/>
              <a:t>），而后一种期权则可称为信用价差期权（</a:t>
            </a:r>
            <a:r>
              <a:rPr lang="en-US" altLang="zh-CN" dirty="0"/>
              <a:t>credit spread options</a:t>
            </a:r>
            <a:r>
              <a:rPr lang="zh-CN" altLang="zh-CN" dirty="0"/>
              <a:t>）。</a:t>
            </a:r>
          </a:p>
          <a:p>
            <a:endParaRPr lang="zh-CN" altLang="en-US" dirty="0"/>
          </a:p>
        </p:txBody>
      </p:sp>
      <p:sp>
        <p:nvSpPr>
          <p:cNvPr id="4" name="日期占位符 3"/>
          <p:cNvSpPr>
            <a:spLocks noGrp="1"/>
          </p:cNvSpPr>
          <p:nvPr>
            <p:ph type="dt" sz="half" idx="10"/>
          </p:nvPr>
        </p:nvSpPr>
        <p:spPr/>
        <p:txBody>
          <a:bodyPr/>
          <a:lstStyle/>
          <a:p>
            <a:fld id="{AE27E13C-F8F4-4B98-ACBA-4DBB8C92982B}"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第十三章　信用衍生产品　</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信用期权</a:t>
            </a:r>
            <a:endParaRPr lang="zh-CN" altLang="en-US" dirty="0"/>
          </a:p>
        </p:txBody>
      </p:sp>
      <p:sp>
        <p:nvSpPr>
          <p:cNvPr id="3" name="内容占位符 2"/>
          <p:cNvSpPr>
            <a:spLocks noGrp="1"/>
          </p:cNvSpPr>
          <p:nvPr>
            <p:ph idx="1"/>
          </p:nvPr>
        </p:nvSpPr>
        <p:spPr>
          <a:xfrm>
            <a:off x="208722" y="2246777"/>
            <a:ext cx="8676861" cy="4392562"/>
          </a:xfrm>
        </p:spPr>
        <p:txBody>
          <a:bodyPr>
            <a:normAutofit/>
          </a:bodyPr>
          <a:lstStyle/>
          <a:p>
            <a:r>
              <a:rPr lang="zh-CN" altLang="zh-CN" dirty="0"/>
              <a:t>信用期权是一种场外交易的金融合约，它是为经济主体特殊的套期保值需要而设计的合约。</a:t>
            </a:r>
            <a:endParaRPr lang="zh-CN" altLang="en-US" dirty="0"/>
          </a:p>
          <a:p>
            <a:r>
              <a:rPr lang="zh-CN" altLang="zh-CN" dirty="0"/>
              <a:t>信用期权也分为看涨期权与看跌期权两个类别。</a:t>
            </a:r>
            <a:endParaRPr lang="zh-CN" altLang="en-US" dirty="0"/>
          </a:p>
          <a:p>
            <a:pPr lvl="1"/>
            <a:r>
              <a:rPr lang="zh-CN" altLang="zh-CN" dirty="0"/>
              <a:t>信用看涨期权赋予期权购买者在特定时间，以特定价格买进作为标的物的信用敏感性资产的权利；</a:t>
            </a:r>
            <a:endParaRPr lang="zh-CN" altLang="en-US" dirty="0"/>
          </a:p>
          <a:p>
            <a:pPr lvl="1"/>
            <a:r>
              <a:rPr lang="zh-CN" altLang="zh-CN" dirty="0"/>
              <a:t>信用看跌期权则赋予期权购买者在特定时间，以特定价格卖出作为标的物的信用敏感性资产的权利。</a:t>
            </a:r>
            <a:endParaRPr lang="zh-CN" altLang="en-US" dirty="0"/>
          </a:p>
          <a:p>
            <a:r>
              <a:rPr lang="zh-CN" altLang="zh-CN" dirty="0"/>
              <a:t>通过信用期权，投资者可将自己所面临的信用风险转移给交易对手。</a:t>
            </a:r>
          </a:p>
          <a:p>
            <a:endParaRPr lang="zh-CN" altLang="en-US" dirty="0"/>
          </a:p>
        </p:txBody>
      </p:sp>
      <p:sp>
        <p:nvSpPr>
          <p:cNvPr id="4" name="日期占位符 3"/>
          <p:cNvSpPr>
            <a:spLocks noGrp="1"/>
          </p:cNvSpPr>
          <p:nvPr>
            <p:ph type="dt" sz="half" idx="10"/>
          </p:nvPr>
        </p:nvSpPr>
        <p:spPr/>
        <p:txBody>
          <a:bodyPr/>
          <a:lstStyle/>
          <a:p>
            <a:fld id="{CE4337C5-C94A-45D1-85AE-A53BD680287E}"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第十三章　信用衍生产品　</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信用价差期权</a:t>
            </a:r>
            <a:endParaRPr lang="zh-CN" altLang="en-US" dirty="0"/>
          </a:p>
        </p:txBody>
      </p:sp>
      <p:sp>
        <p:nvSpPr>
          <p:cNvPr id="3" name="内容占位符 2"/>
          <p:cNvSpPr>
            <a:spLocks noGrp="1"/>
          </p:cNvSpPr>
          <p:nvPr>
            <p:ph idx="1"/>
          </p:nvPr>
        </p:nvSpPr>
        <p:spPr/>
        <p:txBody>
          <a:bodyPr/>
          <a:lstStyle/>
          <a:p>
            <a:r>
              <a:rPr lang="zh-CN" altLang="zh-CN" dirty="0"/>
              <a:t>信用价差期权，一般是指以风险债券与无风险债券之间的价差作为标的物，并以某一特定水平的价差作为协定价格的期权。</a:t>
            </a:r>
            <a:endParaRPr lang="zh-CN" altLang="en-US" dirty="0"/>
          </a:p>
          <a:p>
            <a:r>
              <a:rPr lang="zh-CN" altLang="zh-CN" dirty="0"/>
              <a:t>对于看涨期权来说，当实际的价差超过期权合约所规定的价差（即协定价格）时，期权购买者即可执行其持有的期权，以获取利润。</a:t>
            </a:r>
            <a:endParaRPr lang="zh-CN" altLang="en-US" dirty="0"/>
          </a:p>
          <a:p>
            <a:r>
              <a:rPr lang="zh-CN" altLang="zh-CN"/>
              <a:t>在无风险债券的价格一定时，价差扩大，则意味着风险债券的价格下跌；而价差缩小，则意味着风险债券的价格上涨。</a:t>
            </a:r>
            <a:endParaRPr lang="zh-CN" altLang="en-US" dirty="0"/>
          </a:p>
        </p:txBody>
      </p:sp>
      <p:sp>
        <p:nvSpPr>
          <p:cNvPr id="4" name="日期占位符 3"/>
          <p:cNvSpPr>
            <a:spLocks noGrp="1"/>
          </p:cNvSpPr>
          <p:nvPr>
            <p:ph type="dt" sz="half" idx="10"/>
          </p:nvPr>
        </p:nvSpPr>
        <p:spPr/>
        <p:txBody>
          <a:bodyPr/>
          <a:lstStyle/>
          <a:p>
            <a:fld id="{79DC5DBC-38FF-4A3E-9709-A59E26BD7261}"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第十三章　信用衍生产品　</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抵押债务凭证</a:t>
            </a:r>
            <a:endParaRPr lang="zh-CN" altLang="en-US" dirty="0"/>
          </a:p>
        </p:txBody>
      </p:sp>
      <p:sp>
        <p:nvSpPr>
          <p:cNvPr id="3" name="内容占位符 2"/>
          <p:cNvSpPr>
            <a:spLocks noGrp="1"/>
          </p:cNvSpPr>
          <p:nvPr>
            <p:ph idx="1"/>
          </p:nvPr>
        </p:nvSpPr>
        <p:spPr/>
        <p:txBody>
          <a:bodyPr/>
          <a:lstStyle/>
          <a:p>
            <a:r>
              <a:rPr lang="zh-CN" altLang="zh-CN" dirty="0"/>
              <a:t>抵押债务凭证（</a:t>
            </a:r>
            <a:r>
              <a:rPr lang="en-US" altLang="zh-CN" dirty="0"/>
              <a:t>Collateralized Debt Obligation, CDO</a:t>
            </a:r>
            <a:r>
              <a:rPr lang="zh-CN" altLang="zh-CN" dirty="0"/>
              <a:t>）是资产支持证券的一种，是兼具证券化和信用衍生工具特征的结构化金融产品，其抵押物通常是由债券或银行贷款构成的资产组合。</a:t>
            </a:r>
            <a:endParaRPr lang="en-US" altLang="zh-CN" dirty="0"/>
          </a:p>
          <a:p>
            <a:r>
              <a:rPr lang="zh-CN" altLang="zh-CN" dirty="0"/>
              <a:t>在抵押债务凭证现金流量结构化的过程中，由各种债务工具构成的抵押资产池的利息收入现金流和本金偿还现金流被重新分配到具有不同优先等级的系列中，每个等级的系列被称为一个档（</a:t>
            </a:r>
            <a:r>
              <a:rPr lang="en-US" altLang="zh-CN" dirty="0"/>
              <a:t>tranche</a:t>
            </a:r>
            <a:r>
              <a:rPr lang="zh-CN" altLang="zh-CN" dirty="0"/>
              <a:t>）。 </a:t>
            </a:r>
            <a:endParaRPr lang="zh-CN" altLang="en-US" dirty="0"/>
          </a:p>
        </p:txBody>
      </p:sp>
      <p:sp>
        <p:nvSpPr>
          <p:cNvPr id="4" name="日期占位符 3"/>
          <p:cNvSpPr>
            <a:spLocks noGrp="1"/>
          </p:cNvSpPr>
          <p:nvPr>
            <p:ph type="dt" sz="half" idx="10"/>
          </p:nvPr>
        </p:nvSpPr>
        <p:spPr/>
        <p:txBody>
          <a:bodyPr/>
          <a:lstStyle/>
          <a:p>
            <a:fld id="{AF436463-8B6B-44E1-AAD1-D0D9970B7EA0}"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第十三章　信用衍生产品　</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CDO</a:t>
            </a:r>
            <a:r>
              <a:rPr lang="zh-CN" altLang="en-US" dirty="0"/>
              <a:t>的</a:t>
            </a:r>
            <a:r>
              <a:rPr lang="zh-CN" altLang="zh-CN" dirty="0"/>
              <a:t>层级安排</a:t>
            </a:r>
            <a:endParaRPr lang="zh-CN" altLang="en-US" dirty="0"/>
          </a:p>
        </p:txBody>
      </p:sp>
      <p:sp>
        <p:nvSpPr>
          <p:cNvPr id="3" name="内容占位符 2"/>
          <p:cNvSpPr>
            <a:spLocks noGrp="1"/>
          </p:cNvSpPr>
          <p:nvPr>
            <p:ph idx="1"/>
          </p:nvPr>
        </p:nvSpPr>
        <p:spPr>
          <a:xfrm>
            <a:off x="208722" y="2246777"/>
            <a:ext cx="8676861" cy="1911566"/>
          </a:xfrm>
        </p:spPr>
        <p:txBody>
          <a:bodyPr>
            <a:normAutofit lnSpcReduction="10000"/>
          </a:bodyPr>
          <a:lstStyle/>
          <a:p>
            <a:r>
              <a:rPr lang="zh-CN" altLang="zh-CN" dirty="0"/>
              <a:t>分为优先档（</a:t>
            </a:r>
            <a:r>
              <a:rPr lang="en-US" altLang="zh-CN" dirty="0"/>
              <a:t>senior tranche</a:t>
            </a:r>
            <a:r>
              <a:rPr lang="zh-CN" altLang="zh-CN" dirty="0"/>
              <a:t>）、中间档（</a:t>
            </a:r>
            <a:r>
              <a:rPr lang="en-US" altLang="zh-CN" dirty="0"/>
              <a:t>mezzanine tranche</a:t>
            </a:r>
            <a:r>
              <a:rPr lang="zh-CN" altLang="zh-CN" dirty="0"/>
              <a:t>）以及权益档（</a:t>
            </a:r>
            <a:r>
              <a:rPr lang="en-US" altLang="zh-CN" dirty="0"/>
              <a:t>equity tranche</a:t>
            </a:r>
            <a:r>
              <a:rPr lang="zh-CN" altLang="zh-CN" dirty="0"/>
              <a:t>）</a:t>
            </a:r>
            <a:endParaRPr lang="zh-CN" altLang="en-US" dirty="0"/>
          </a:p>
          <a:p>
            <a:r>
              <a:rPr lang="zh-CN" altLang="zh-CN" dirty="0"/>
              <a:t>权益档属于不公开发行的系列，多为发行者自行买回，相当于用此部分的信用支撑其它档的信用，具有权益性质。 </a:t>
            </a:r>
            <a:endParaRPr lang="zh-CN" altLang="en-US" dirty="0"/>
          </a:p>
        </p:txBody>
      </p:sp>
      <p:sp>
        <p:nvSpPr>
          <p:cNvPr id="5" name="日期占位符 4"/>
          <p:cNvSpPr>
            <a:spLocks noGrp="1"/>
          </p:cNvSpPr>
          <p:nvPr>
            <p:ph type="dt" sz="half" idx="10"/>
          </p:nvPr>
        </p:nvSpPr>
        <p:spPr/>
        <p:txBody>
          <a:bodyPr/>
          <a:lstStyle/>
          <a:p>
            <a:fld id="{14779614-504A-4B84-864A-AA6CC1190A7A}" type="datetime1">
              <a:rPr lang="en-US" altLang="zh-CN" smtClean="0"/>
              <a:t>3/6/2019</a:t>
            </a:fld>
            <a:endParaRPr lang="en-US" dirty="0"/>
          </a:p>
        </p:txBody>
      </p:sp>
      <p:sp>
        <p:nvSpPr>
          <p:cNvPr id="6" name="页脚占位符 5"/>
          <p:cNvSpPr>
            <a:spLocks noGrp="1"/>
          </p:cNvSpPr>
          <p:nvPr>
            <p:ph type="ftr" sz="quarter" idx="11"/>
          </p:nvPr>
        </p:nvSpPr>
        <p:spPr/>
        <p:txBody>
          <a:bodyPr/>
          <a:lstStyle/>
          <a:p>
            <a:r>
              <a:rPr lang="zh-CN" altLang="en-US"/>
              <a:t>第十三章　信用衍生产品　</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27</a:t>
            </a:fld>
            <a:endParaRPr lang="en-US" dirty="0"/>
          </a:p>
        </p:txBody>
      </p:sp>
      <p:pic>
        <p:nvPicPr>
          <p:cNvPr id="8" name="图片 7" descr="D:\book\fig\图片18.emf"/>
          <p:cNvPicPr/>
          <p:nvPr/>
        </p:nvPicPr>
        <p:blipFill>
          <a:blip r:embed="rId2">
            <a:extLst>
              <a:ext uri="{28A0092B-C50C-407E-A947-70E740481C1C}">
                <a14:useLocalDpi xmlns:a14="http://schemas.microsoft.com/office/drawing/2010/main" val="0"/>
              </a:ext>
            </a:extLst>
          </a:blip>
          <a:srcRect/>
          <a:stretch>
            <a:fillRect/>
          </a:stretch>
        </p:blipFill>
        <p:spPr bwMode="auto">
          <a:xfrm>
            <a:off x="1315610" y="4056677"/>
            <a:ext cx="6723489" cy="249801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CDO</a:t>
            </a:r>
            <a:r>
              <a:rPr lang="zh-CN" altLang="en-US" dirty="0"/>
              <a:t>的</a:t>
            </a:r>
            <a:r>
              <a:rPr lang="zh-CN" altLang="zh-CN" dirty="0"/>
              <a:t>信用增级</a:t>
            </a:r>
            <a:endParaRPr lang="zh-CN" altLang="en-US" dirty="0"/>
          </a:p>
        </p:txBody>
      </p:sp>
      <p:sp>
        <p:nvSpPr>
          <p:cNvPr id="3" name="内容占位符 2"/>
          <p:cNvSpPr>
            <a:spLocks noGrp="1"/>
          </p:cNvSpPr>
          <p:nvPr>
            <p:ph idx="1"/>
          </p:nvPr>
        </p:nvSpPr>
        <p:spPr>
          <a:xfrm>
            <a:off x="208723" y="2246777"/>
            <a:ext cx="3169477" cy="4114266"/>
          </a:xfrm>
        </p:spPr>
        <p:txBody>
          <a:bodyPr/>
          <a:lstStyle/>
          <a:p>
            <a:r>
              <a:rPr lang="zh-CN" altLang="zh-CN" dirty="0"/>
              <a:t>资产证券化的信用增级步骤主要通过内部法来实现，即由证券化交易结构的自身设计来完成。在</a:t>
            </a:r>
            <a:r>
              <a:rPr lang="en-US" altLang="zh-CN" dirty="0"/>
              <a:t>CDO</a:t>
            </a:r>
            <a:r>
              <a:rPr lang="zh-CN" altLang="zh-CN" dirty="0"/>
              <a:t>当中，内部信用增级是通过优先</a:t>
            </a:r>
            <a:r>
              <a:rPr lang="en-US" altLang="zh-CN" dirty="0"/>
              <a:t>/</a:t>
            </a:r>
            <a:r>
              <a:rPr lang="zh-CN" altLang="zh-CN" dirty="0"/>
              <a:t>次级分层结构来实现的 </a:t>
            </a:r>
            <a:endParaRPr lang="zh-CN" altLang="en-US" dirty="0"/>
          </a:p>
          <a:p>
            <a:endParaRPr lang="zh-CN" altLang="en-US" dirty="0"/>
          </a:p>
        </p:txBody>
      </p:sp>
      <p:sp>
        <p:nvSpPr>
          <p:cNvPr id="5" name="日期占位符 4"/>
          <p:cNvSpPr>
            <a:spLocks noGrp="1"/>
          </p:cNvSpPr>
          <p:nvPr>
            <p:ph type="dt" sz="half" idx="10"/>
          </p:nvPr>
        </p:nvSpPr>
        <p:spPr/>
        <p:txBody>
          <a:bodyPr/>
          <a:lstStyle/>
          <a:p>
            <a:fld id="{E238F8A0-1D65-4A66-A2E8-2010C69A6456}" type="datetime1">
              <a:rPr lang="en-US" altLang="zh-CN" smtClean="0"/>
              <a:t>3/6/2019</a:t>
            </a:fld>
            <a:endParaRPr lang="en-US" dirty="0"/>
          </a:p>
        </p:txBody>
      </p:sp>
      <p:sp>
        <p:nvSpPr>
          <p:cNvPr id="6" name="页脚占位符 5"/>
          <p:cNvSpPr>
            <a:spLocks noGrp="1"/>
          </p:cNvSpPr>
          <p:nvPr>
            <p:ph type="ftr" sz="quarter" idx="11"/>
          </p:nvPr>
        </p:nvSpPr>
        <p:spPr/>
        <p:txBody>
          <a:bodyPr/>
          <a:lstStyle/>
          <a:p>
            <a:r>
              <a:rPr lang="zh-CN" altLang="en-US"/>
              <a:t>第十三章　信用衍生产品　</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28</a:t>
            </a:fld>
            <a:endParaRPr lang="en-US" dirty="0"/>
          </a:p>
        </p:txBody>
      </p:sp>
      <p:pic>
        <p:nvPicPr>
          <p:cNvPr id="8" name="图片 7" descr="D:\book\fig\图片19.emf"/>
          <p:cNvPicPr/>
          <p:nvPr/>
        </p:nvPicPr>
        <p:blipFill>
          <a:blip r:embed="rId2">
            <a:extLst>
              <a:ext uri="{28A0092B-C50C-407E-A947-70E740481C1C}">
                <a14:useLocalDpi xmlns:a14="http://schemas.microsoft.com/office/drawing/2010/main" val="0"/>
              </a:ext>
            </a:extLst>
          </a:blip>
          <a:srcRect/>
          <a:stretch>
            <a:fillRect/>
          </a:stretch>
        </p:blipFill>
        <p:spPr bwMode="auto">
          <a:xfrm>
            <a:off x="3378200" y="2663333"/>
            <a:ext cx="5628074" cy="35723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第一节　信用风险概述</a:t>
            </a:r>
          </a:p>
        </p:txBody>
      </p:sp>
      <p:sp>
        <p:nvSpPr>
          <p:cNvPr id="3" name="内容占位符 2"/>
          <p:cNvSpPr>
            <a:spLocks noGrp="1"/>
          </p:cNvSpPr>
          <p:nvPr>
            <p:ph idx="1"/>
          </p:nvPr>
        </p:nvSpPr>
        <p:spPr/>
        <p:txBody>
          <a:bodyPr/>
          <a:lstStyle/>
          <a:p>
            <a:r>
              <a:rPr lang="zh-CN" altLang="zh-CN" dirty="0"/>
              <a:t>市场风险的概念</a:t>
            </a:r>
            <a:endParaRPr lang="en-US" altLang="zh-CN" dirty="0"/>
          </a:p>
          <a:p>
            <a:r>
              <a:rPr lang="zh-CN" altLang="en-US" dirty="0"/>
              <a:t>信用</a:t>
            </a:r>
            <a:r>
              <a:rPr lang="zh-CN" altLang="zh-CN" dirty="0"/>
              <a:t>风险的概念</a:t>
            </a:r>
            <a:endParaRPr lang="en-US" altLang="zh-CN" dirty="0"/>
          </a:p>
          <a:p>
            <a:r>
              <a:rPr lang="zh-CN" altLang="zh-CN" dirty="0"/>
              <a:t>市场风险与信用风险的联系 </a:t>
            </a:r>
            <a:endParaRPr kumimoji="1" lang="zh-CN" altLang="en-US" dirty="0"/>
          </a:p>
        </p:txBody>
      </p:sp>
      <p:sp>
        <p:nvSpPr>
          <p:cNvPr id="4" name="日期占位符 3"/>
          <p:cNvSpPr>
            <a:spLocks noGrp="1"/>
          </p:cNvSpPr>
          <p:nvPr>
            <p:ph type="dt" sz="half" idx="10"/>
          </p:nvPr>
        </p:nvSpPr>
        <p:spPr/>
        <p:txBody>
          <a:bodyPr/>
          <a:lstStyle/>
          <a:p>
            <a:fld id="{E6D82C7B-E1C0-4AED-B85F-FAD64C04A715}"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第十三章　信用衍生产品　</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a:t>
            </a:fld>
            <a:endParaRPr lang="en-US" dirty="0"/>
          </a:p>
        </p:txBody>
      </p:sp>
    </p:spTree>
    <p:extLst>
      <p:ext uri="{BB962C8B-B14F-4D97-AF65-F5344CB8AC3E}">
        <p14:creationId xmlns:p14="http://schemas.microsoft.com/office/powerpoint/2010/main" val="1973594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市场风险的概念</a:t>
            </a:r>
            <a:endParaRPr lang="zh-CN" altLang="en-US" dirty="0"/>
          </a:p>
        </p:txBody>
      </p:sp>
      <p:sp>
        <p:nvSpPr>
          <p:cNvPr id="3" name="内容占位符 2"/>
          <p:cNvSpPr>
            <a:spLocks noGrp="1"/>
          </p:cNvSpPr>
          <p:nvPr>
            <p:ph idx="1"/>
          </p:nvPr>
        </p:nvSpPr>
        <p:spPr/>
        <p:txBody>
          <a:bodyPr/>
          <a:lstStyle/>
          <a:p>
            <a:r>
              <a:rPr lang="zh-CN" altLang="zh-CN" dirty="0"/>
              <a:t>市场风险（</a:t>
            </a:r>
            <a:r>
              <a:rPr lang="en-US" altLang="zh-CN" dirty="0"/>
              <a:t>Market Risk</a:t>
            </a:r>
            <a:r>
              <a:rPr lang="zh-CN" altLang="zh-CN" dirty="0"/>
              <a:t>），也称价格风险，是指金融资产价格的变动对其持有者所造成的风险，如利率、汇率、证券价格波动发生变动而带来可能损失的风险。</a:t>
            </a:r>
            <a:endParaRPr lang="en-US" altLang="zh-CN" dirty="0"/>
          </a:p>
          <a:p>
            <a:r>
              <a:rPr lang="zh-CN" altLang="zh-CN" dirty="0"/>
              <a:t>当金融衍生工具被用做对冲的手段时，其价格的变动可以抵消其标的资产的逆向价格变动，两者相互抵消可以防范标的资产的价格风险。 </a:t>
            </a:r>
            <a:endParaRPr lang="zh-CN" altLang="en-US" dirty="0"/>
          </a:p>
        </p:txBody>
      </p:sp>
      <p:sp>
        <p:nvSpPr>
          <p:cNvPr id="4" name="日期占位符 3"/>
          <p:cNvSpPr>
            <a:spLocks noGrp="1"/>
          </p:cNvSpPr>
          <p:nvPr>
            <p:ph type="dt" sz="half" idx="10"/>
          </p:nvPr>
        </p:nvSpPr>
        <p:spPr/>
        <p:txBody>
          <a:bodyPr/>
          <a:lstStyle/>
          <a:p>
            <a:fld id="{43057B91-675D-43F8-BA1A-65BFA880CE1A}"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第十三章　信用衍生产品　</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信用风险的概念</a:t>
            </a:r>
            <a:endParaRPr lang="zh-CN" altLang="en-US" dirty="0"/>
          </a:p>
        </p:txBody>
      </p:sp>
      <p:sp>
        <p:nvSpPr>
          <p:cNvPr id="3" name="内容占位符 2"/>
          <p:cNvSpPr>
            <a:spLocks noGrp="1"/>
          </p:cNvSpPr>
          <p:nvPr>
            <p:ph idx="1"/>
          </p:nvPr>
        </p:nvSpPr>
        <p:spPr>
          <a:xfrm>
            <a:off x="208722" y="2246777"/>
            <a:ext cx="8676861" cy="4349602"/>
          </a:xfrm>
        </p:spPr>
        <p:txBody>
          <a:bodyPr>
            <a:normAutofit fontScale="92500" lnSpcReduction="10000"/>
          </a:bodyPr>
          <a:lstStyle/>
          <a:p>
            <a:r>
              <a:rPr lang="zh-CN" altLang="zh-CN" dirty="0"/>
              <a:t>信用风险（</a:t>
            </a:r>
            <a:r>
              <a:rPr lang="en-US" altLang="zh-CN" dirty="0"/>
              <a:t>Credit Risk</a:t>
            </a:r>
            <a:r>
              <a:rPr lang="zh-CN" altLang="zh-CN" dirty="0"/>
              <a:t>），也称违约风险（</a:t>
            </a:r>
            <a:r>
              <a:rPr lang="en-US" altLang="zh-CN" dirty="0"/>
              <a:t>Default Risk</a:t>
            </a:r>
            <a:r>
              <a:rPr lang="zh-CN" altLang="zh-CN" dirty="0"/>
              <a:t>），即金融资产的交易对手违约或无力履行合约义务而带来的风险。具体地说，信用风险包括交割前面临的风险和交割时面临的风险。前者是指在合约到期前，由于金融资产价格变动或其他原因而使交易对手蒙受较大损失而无力履行合约义务的风险；后者是指在合约到期日交易一方要求履行合约，但交易对手无力付款的风险。</a:t>
            </a:r>
          </a:p>
          <a:p>
            <a:r>
              <a:rPr lang="zh-CN" altLang="zh-CN" dirty="0"/>
              <a:t>信用风险普遍地存在于一般的借贷活动和投资经营活动中。一些企业或因经营管理不善，导致破产而无力清偿银行贷款，或故意逃废对银行或对其他企业的债务。这些现象不仅严重地影响着银行资金的安全性，而且也对其他企业造成经营困难，进而导致资金链的断裂，对整体经济的发展产生不利的影响。</a:t>
            </a:r>
          </a:p>
          <a:p>
            <a:endParaRPr lang="zh-CN" altLang="en-US" dirty="0"/>
          </a:p>
        </p:txBody>
      </p:sp>
      <p:sp>
        <p:nvSpPr>
          <p:cNvPr id="4" name="日期占位符 3"/>
          <p:cNvSpPr>
            <a:spLocks noGrp="1"/>
          </p:cNvSpPr>
          <p:nvPr>
            <p:ph type="dt" sz="half" idx="10"/>
          </p:nvPr>
        </p:nvSpPr>
        <p:spPr/>
        <p:txBody>
          <a:bodyPr/>
          <a:lstStyle/>
          <a:p>
            <a:fld id="{37299BE4-AD71-489C-8DD8-CB3ACDAD6F61}"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第十三章　信用衍生产品　</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市场风险与信用风险的联系 </a:t>
            </a:r>
            <a:endParaRPr lang="zh-CN" altLang="en-US" dirty="0"/>
          </a:p>
        </p:txBody>
      </p:sp>
      <p:sp>
        <p:nvSpPr>
          <p:cNvPr id="3" name="内容占位符 2"/>
          <p:cNvSpPr>
            <a:spLocks noGrp="1"/>
          </p:cNvSpPr>
          <p:nvPr>
            <p:ph idx="1"/>
          </p:nvPr>
        </p:nvSpPr>
        <p:spPr/>
        <p:txBody>
          <a:bodyPr>
            <a:normAutofit/>
          </a:bodyPr>
          <a:lstStyle/>
          <a:p>
            <a:r>
              <a:rPr lang="zh-CN" altLang="zh-CN" dirty="0"/>
              <a:t>市场风险发生的概率很大，但造成的损失相对较小；信用风险发生的概率很小，但造成的损失很大，甚至会导致投资者血本无归。</a:t>
            </a:r>
            <a:endParaRPr lang="en-US" altLang="zh-CN" dirty="0"/>
          </a:p>
          <a:p>
            <a:r>
              <a:rPr lang="zh-CN" altLang="zh-CN" dirty="0"/>
              <a:t>对于市场风险而言，我们尚且可以使用期货、期权、远期、互换等金融衍生品对价格波动的风险进行套期保值；而对于信用风险，我们却完全束手无策。 </a:t>
            </a:r>
            <a:endParaRPr lang="en-US" altLang="zh-CN" dirty="0"/>
          </a:p>
        </p:txBody>
      </p:sp>
      <p:sp>
        <p:nvSpPr>
          <p:cNvPr id="4" name="日期占位符 3"/>
          <p:cNvSpPr>
            <a:spLocks noGrp="1"/>
          </p:cNvSpPr>
          <p:nvPr>
            <p:ph type="dt" sz="half" idx="10"/>
          </p:nvPr>
        </p:nvSpPr>
        <p:spPr/>
        <p:txBody>
          <a:bodyPr/>
          <a:lstStyle/>
          <a:p>
            <a:fld id="{4ECA96A0-8FB9-4E59-B8D7-1A2362CAE1CD}"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第十三章　信用衍生产品　</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信用风险</a:t>
            </a:r>
            <a:r>
              <a:rPr lang="zh-CN" altLang="en-US" dirty="0"/>
              <a:t>的防范</a:t>
            </a:r>
          </a:p>
        </p:txBody>
      </p:sp>
      <p:sp>
        <p:nvSpPr>
          <p:cNvPr id="3" name="内容占位符 2"/>
          <p:cNvSpPr>
            <a:spLocks noGrp="1"/>
          </p:cNvSpPr>
          <p:nvPr>
            <p:ph idx="1"/>
          </p:nvPr>
        </p:nvSpPr>
        <p:spPr/>
        <p:txBody>
          <a:bodyPr/>
          <a:lstStyle/>
          <a:p>
            <a:r>
              <a:rPr lang="zh-CN" altLang="zh-CN" dirty="0"/>
              <a:t>最近十多年来，为了有效地管理各类信用风险，常用的主要方法为将含有信用风险的资产予以出售。对于银行来说，可以采取资产证券化的方式来实现这一目标。 </a:t>
            </a:r>
            <a:endParaRPr lang="zh-CN" altLang="en-US" dirty="0"/>
          </a:p>
          <a:p>
            <a:r>
              <a:rPr lang="zh-CN" altLang="zh-CN" dirty="0"/>
              <a:t>然而，资产证券化的方式仅仅适用于还款时间标准化和信用风险相似的资产。在这种情况下，信用衍生产品（</a:t>
            </a:r>
            <a:r>
              <a:rPr lang="en-US" altLang="zh-CN" dirty="0"/>
              <a:t>credit derivatives</a:t>
            </a:r>
            <a:r>
              <a:rPr lang="zh-CN" altLang="zh-CN" dirty="0"/>
              <a:t>）应运而生。 </a:t>
            </a:r>
            <a:endParaRPr lang="zh-CN" altLang="en-US" dirty="0"/>
          </a:p>
        </p:txBody>
      </p:sp>
      <p:sp>
        <p:nvSpPr>
          <p:cNvPr id="4" name="日期占位符 3"/>
          <p:cNvSpPr>
            <a:spLocks noGrp="1"/>
          </p:cNvSpPr>
          <p:nvPr>
            <p:ph type="dt" sz="half" idx="10"/>
          </p:nvPr>
        </p:nvSpPr>
        <p:spPr/>
        <p:txBody>
          <a:bodyPr/>
          <a:lstStyle/>
          <a:p>
            <a:fld id="{79AC248C-86A4-492C-B37B-36E70E159A78}"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第十三章　信用衍生产品　</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信用风险与信用事件 </a:t>
            </a:r>
            <a:endParaRPr kumimoji="1" lang="zh-CN" altLang="en-US" dirty="0"/>
          </a:p>
        </p:txBody>
      </p:sp>
      <p:sp>
        <p:nvSpPr>
          <p:cNvPr id="3" name="内容占位符 2"/>
          <p:cNvSpPr>
            <a:spLocks noGrp="1"/>
          </p:cNvSpPr>
          <p:nvPr>
            <p:ph idx="1"/>
          </p:nvPr>
        </p:nvSpPr>
        <p:spPr>
          <a:xfrm>
            <a:off x="208722" y="2246776"/>
            <a:ext cx="8676861" cy="4408393"/>
          </a:xfrm>
        </p:spPr>
        <p:txBody>
          <a:bodyPr>
            <a:normAutofit/>
          </a:bodyPr>
          <a:lstStyle/>
          <a:p>
            <a:r>
              <a:rPr lang="zh-CN" altLang="zh-CN" dirty="0"/>
              <a:t>如果说信用风险是</a:t>
            </a:r>
            <a:r>
              <a:rPr lang="en-US" altLang="zh-CN" dirty="0"/>
              <a:t>“</a:t>
            </a:r>
            <a:r>
              <a:rPr lang="zh-CN" altLang="zh-CN" dirty="0"/>
              <a:t>果</a:t>
            </a:r>
            <a:r>
              <a:rPr lang="en-US" altLang="zh-CN" dirty="0"/>
              <a:t>”</a:t>
            </a:r>
            <a:r>
              <a:rPr lang="zh-CN" altLang="zh-CN" dirty="0"/>
              <a:t>，那么信用事件则是导致信用风险发生的</a:t>
            </a:r>
            <a:r>
              <a:rPr lang="en-US" altLang="zh-CN" dirty="0"/>
              <a:t>“</a:t>
            </a:r>
            <a:r>
              <a:rPr lang="zh-CN" altLang="zh-CN" dirty="0"/>
              <a:t>因</a:t>
            </a:r>
            <a:r>
              <a:rPr lang="en-US" altLang="zh-CN" dirty="0"/>
              <a:t>”</a:t>
            </a:r>
            <a:r>
              <a:rPr lang="zh-CN" altLang="zh-CN" dirty="0"/>
              <a:t>，信用风险是因各种信用事件的发生而形成的。一般所说的信用事件主要包括如下几个方面：</a:t>
            </a:r>
          </a:p>
          <a:p>
            <a:pPr marL="914400" lvl="1" indent="-457200">
              <a:buFont typeface="+mj-lt"/>
              <a:buAutoNum type="arabicPeriod"/>
            </a:pPr>
            <a:r>
              <a:rPr lang="zh-CN" altLang="zh-CN" dirty="0"/>
              <a:t>在标准普尔或穆迪等著名的信用评级机构的信用评级中，信用等级下降，并降到特定的最低水平以下；</a:t>
            </a:r>
          </a:p>
          <a:p>
            <a:pPr marL="914400" lvl="1" indent="-457200">
              <a:buFont typeface="+mj-lt"/>
              <a:buAutoNum type="arabicPeriod"/>
            </a:pPr>
            <a:r>
              <a:rPr lang="zh-CN" altLang="zh-CN" dirty="0"/>
              <a:t>因财务重组或债务重组，而引起信用等级的下降；</a:t>
            </a:r>
          </a:p>
          <a:p>
            <a:pPr marL="914400" lvl="1" indent="-457200">
              <a:buFont typeface="+mj-lt"/>
              <a:buAutoNum type="arabicPeriod"/>
            </a:pPr>
            <a:r>
              <a:rPr lang="zh-CN" altLang="zh-CN" dirty="0"/>
              <a:t>参考资产的债务人破产或无力偿付；</a:t>
            </a:r>
          </a:p>
          <a:p>
            <a:pPr marL="914400" lvl="1" indent="-457200">
              <a:buFont typeface="+mj-lt"/>
              <a:buAutoNum type="arabicPeriod"/>
            </a:pPr>
            <a:r>
              <a:rPr lang="zh-CN" altLang="zh-CN" dirty="0"/>
              <a:t>在特定的期限后，支付义务人不履行支付义务；</a:t>
            </a:r>
          </a:p>
          <a:p>
            <a:pPr marL="914400" lvl="1" indent="-457200">
              <a:buFont typeface="+mj-lt"/>
              <a:buAutoNum type="arabicPeriod"/>
            </a:pPr>
            <a:r>
              <a:rPr lang="zh-CN" altLang="zh-CN" dirty="0"/>
              <a:t>技术性违约，如在到期时不支付利息或票息；</a:t>
            </a:r>
          </a:p>
          <a:p>
            <a:pPr marL="914400" lvl="1" indent="-457200">
              <a:buFont typeface="+mj-lt"/>
              <a:buAutoNum type="arabicPeriod"/>
            </a:pPr>
            <a:r>
              <a:rPr lang="zh-CN" altLang="zh-CN" dirty="0"/>
              <a:t>信用价差变动，并高于特定的最高水平。</a:t>
            </a:r>
          </a:p>
          <a:p>
            <a:endParaRPr kumimoji="1" lang="zh-CN" altLang="en-US" dirty="0"/>
          </a:p>
        </p:txBody>
      </p:sp>
      <p:sp>
        <p:nvSpPr>
          <p:cNvPr id="4" name="日期占位符 3"/>
          <p:cNvSpPr>
            <a:spLocks noGrp="1"/>
          </p:cNvSpPr>
          <p:nvPr>
            <p:ph type="dt" sz="half" idx="10"/>
          </p:nvPr>
        </p:nvSpPr>
        <p:spPr/>
        <p:txBody>
          <a:bodyPr/>
          <a:lstStyle/>
          <a:p>
            <a:fld id="{58AA64E8-10D0-4ADE-9B34-9482E8BFD997}"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第十三章　信用衍生产品　</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8</a:t>
            </a:fld>
            <a:endParaRPr lang="en-US" dirty="0"/>
          </a:p>
        </p:txBody>
      </p:sp>
    </p:spTree>
    <p:extLst>
      <p:ext uri="{BB962C8B-B14F-4D97-AF65-F5344CB8AC3E}">
        <p14:creationId xmlns:p14="http://schemas.microsoft.com/office/powerpoint/2010/main" val="2374506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第二节　信用衍生产品概述</a:t>
            </a:r>
            <a:endParaRPr lang="zh-CN" altLang="en-US" dirty="0"/>
          </a:p>
        </p:txBody>
      </p:sp>
      <p:sp>
        <p:nvSpPr>
          <p:cNvPr id="3" name="内容占位符 2"/>
          <p:cNvSpPr>
            <a:spLocks noGrp="1"/>
          </p:cNvSpPr>
          <p:nvPr>
            <p:ph idx="1"/>
          </p:nvPr>
        </p:nvSpPr>
        <p:spPr/>
        <p:txBody>
          <a:bodyPr/>
          <a:lstStyle/>
          <a:p>
            <a:r>
              <a:rPr lang="zh-CN" altLang="zh-CN" b="1" dirty="0"/>
              <a:t>信用衍生产品的定义</a:t>
            </a:r>
          </a:p>
          <a:p>
            <a:r>
              <a:rPr lang="zh-CN" altLang="zh-CN" b="1" dirty="0"/>
              <a:t>信用衍生产品发展简史</a:t>
            </a:r>
          </a:p>
          <a:p>
            <a:r>
              <a:rPr lang="zh-CN" altLang="zh-CN" b="1" dirty="0"/>
              <a:t>信用衍生产品的特性</a:t>
            </a:r>
          </a:p>
          <a:p>
            <a:endParaRPr lang="zh-CN" altLang="en-US" dirty="0"/>
          </a:p>
        </p:txBody>
      </p:sp>
      <p:sp>
        <p:nvSpPr>
          <p:cNvPr id="4" name="日期占位符 3"/>
          <p:cNvSpPr>
            <a:spLocks noGrp="1"/>
          </p:cNvSpPr>
          <p:nvPr>
            <p:ph type="dt" sz="half" idx="10"/>
          </p:nvPr>
        </p:nvSpPr>
        <p:spPr/>
        <p:txBody>
          <a:bodyPr/>
          <a:lstStyle/>
          <a:p>
            <a:fld id="{93EC0547-E95E-487C-B661-574958492A4E}"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第十三章　信用衍生产品　</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9</a:t>
            </a:fld>
            <a:endParaRPr lang="en-US" dirty="0"/>
          </a:p>
        </p:txBody>
      </p:sp>
    </p:spTree>
  </p:cSld>
  <p:clrMapOvr>
    <a:masterClrMapping/>
  </p:clrMapOvr>
</p:sld>
</file>

<file path=ppt/theme/theme1.xml><?xml version="1.0" encoding="utf-8"?>
<a:theme xmlns:a="http://schemas.openxmlformats.org/drawingml/2006/main" name="柏林">
  <a:themeElements>
    <a:clrScheme name="柏林">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柏林">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170</TotalTime>
  <Words>2341</Words>
  <Application>Microsoft Office PowerPoint</Application>
  <PresentationFormat>全屏显示(4:3)</PresentationFormat>
  <Paragraphs>188</Paragraphs>
  <Slides>28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宋体</vt:lpstr>
      <vt:lpstr>Arial</vt:lpstr>
      <vt:lpstr>Calibri</vt:lpstr>
      <vt:lpstr>Trebuchet MS</vt:lpstr>
      <vt:lpstr>柏林</vt:lpstr>
      <vt:lpstr>第十三章　信用衍生产品　</vt:lpstr>
      <vt:lpstr>本章内容</vt:lpstr>
      <vt:lpstr>第一节　信用风险概述</vt:lpstr>
      <vt:lpstr>市场风险的概念</vt:lpstr>
      <vt:lpstr>信用风险的概念</vt:lpstr>
      <vt:lpstr>市场风险与信用风险的联系 </vt:lpstr>
      <vt:lpstr>信用风险的防范</vt:lpstr>
      <vt:lpstr>信用风险与信用事件 </vt:lpstr>
      <vt:lpstr>第二节　信用衍生产品概述</vt:lpstr>
      <vt:lpstr>信用衍生产品的定义</vt:lpstr>
      <vt:lpstr>信用衍生产品发展简史 </vt:lpstr>
      <vt:lpstr>信用衍生产品的特性 </vt:lpstr>
      <vt:lpstr>第三节　信用衍生产品的主要种类</vt:lpstr>
      <vt:lpstr>信用违约互换的概念 </vt:lpstr>
      <vt:lpstr>信用违约互换的概念(cont.)</vt:lpstr>
      <vt:lpstr>信用违约互换的运作原理 </vt:lpstr>
      <vt:lpstr>信用违约互换的最新发展 </vt:lpstr>
      <vt:lpstr>总收益互换的概念</vt:lpstr>
      <vt:lpstr>总收益互换的流程</vt:lpstr>
      <vt:lpstr>信用关联票据</vt:lpstr>
      <vt:lpstr>信用关联票据的流程</vt:lpstr>
      <vt:lpstr>信用关联票据的特点</vt:lpstr>
      <vt:lpstr>信用期权与信用价差期权</vt:lpstr>
      <vt:lpstr>信用期权</vt:lpstr>
      <vt:lpstr>信用价差期权</vt:lpstr>
      <vt:lpstr>抵押债务凭证</vt:lpstr>
      <vt:lpstr>CDO的层级安排</vt:lpstr>
      <vt:lpstr>CDO的信用增级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金融工程概述 </dc:title>
  <dc:creator>Microsoft Office 用户</dc:creator>
  <cp:lastModifiedBy>ASUS</cp:lastModifiedBy>
  <cp:revision>41</cp:revision>
  <dcterms:created xsi:type="dcterms:W3CDTF">2015-09-16T08:00:09Z</dcterms:created>
  <dcterms:modified xsi:type="dcterms:W3CDTF">2019-03-06T08:14:59Z</dcterms:modified>
</cp:coreProperties>
</file>