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6"/>
    <p:restoredTop sz="94533" autoAdjust="0"/>
  </p:normalViewPr>
  <p:slideViewPr>
    <p:cSldViewPr snapToGrid="0" snapToObjects="1">
      <p:cViewPr varScale="1">
        <p:scale>
          <a:sx n="72" d="100"/>
          <a:sy n="72" d="100"/>
        </p:scale>
        <p:origin x="118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03A5C4-4411-A848-A641-E92B485EB333}" type="doc">
      <dgm:prSet loTypeId="urn:microsoft.com/office/officeart/2005/8/layout/chart3" loCatId="" qsTypeId="urn:microsoft.com/office/officeart/2005/8/quickstyle/simple4" qsCatId="simple" csTypeId="urn:microsoft.com/office/officeart/2005/8/colors/colorful1#5" csCatId="colorful"/>
      <dgm:spPr/>
      <dgm:t>
        <a:bodyPr/>
        <a:lstStyle/>
        <a:p>
          <a:endParaRPr lang="zh-CN" altLang="en-US"/>
        </a:p>
      </dgm:t>
    </dgm:pt>
    <dgm:pt modelId="{3189EB78-D83E-2B46-A9AA-2E9ADC384A47}">
      <dgm:prSet/>
      <dgm:spPr/>
      <dgm:t>
        <a:bodyPr/>
        <a:lstStyle/>
        <a:p>
          <a:pPr rtl="0"/>
          <a:r>
            <a:rPr lang="zh-CN" altLang="en-US" b="1"/>
            <a:t>信用风险</a:t>
          </a:r>
          <a:endParaRPr lang="zh-CN" altLang="en-US"/>
        </a:p>
      </dgm:t>
    </dgm:pt>
    <dgm:pt modelId="{557FC170-EB04-874B-84DC-C5360ACD51BF}" type="parTrans" cxnId="{5EB5BE05-D833-CB43-9F4E-81110F0BD035}">
      <dgm:prSet/>
      <dgm:spPr/>
      <dgm:t>
        <a:bodyPr/>
        <a:lstStyle/>
        <a:p>
          <a:endParaRPr lang="zh-CN" altLang="en-US"/>
        </a:p>
      </dgm:t>
    </dgm:pt>
    <dgm:pt modelId="{96E540CF-BA4E-404E-B256-FCE5689F8950}" type="sibTrans" cxnId="{5EB5BE05-D833-CB43-9F4E-81110F0BD035}">
      <dgm:prSet/>
      <dgm:spPr/>
      <dgm:t>
        <a:bodyPr/>
        <a:lstStyle/>
        <a:p>
          <a:endParaRPr lang="zh-CN" altLang="en-US"/>
        </a:p>
      </dgm:t>
    </dgm:pt>
    <dgm:pt modelId="{2624B5FD-3DA0-8347-B367-AAEBB1373A0F}">
      <dgm:prSet/>
      <dgm:spPr/>
      <dgm:t>
        <a:bodyPr/>
        <a:lstStyle/>
        <a:p>
          <a:pPr rtl="0"/>
          <a:r>
            <a:rPr lang="zh-CN" altLang="en-US" b="1"/>
            <a:t>市场风险</a:t>
          </a:r>
          <a:endParaRPr lang="zh-CN" altLang="en-US"/>
        </a:p>
      </dgm:t>
    </dgm:pt>
    <dgm:pt modelId="{12211CA8-5389-F842-B239-34C289CBA359}" type="parTrans" cxnId="{9ECB7C9F-D61C-2541-8C75-CE56DDE3A3FE}">
      <dgm:prSet/>
      <dgm:spPr/>
      <dgm:t>
        <a:bodyPr/>
        <a:lstStyle/>
        <a:p>
          <a:endParaRPr lang="zh-CN" altLang="en-US"/>
        </a:p>
      </dgm:t>
    </dgm:pt>
    <dgm:pt modelId="{005FB65C-6542-954F-9DAC-797578B88343}" type="sibTrans" cxnId="{9ECB7C9F-D61C-2541-8C75-CE56DDE3A3FE}">
      <dgm:prSet/>
      <dgm:spPr/>
      <dgm:t>
        <a:bodyPr/>
        <a:lstStyle/>
        <a:p>
          <a:endParaRPr lang="zh-CN" altLang="en-US"/>
        </a:p>
      </dgm:t>
    </dgm:pt>
    <dgm:pt modelId="{D05AEB23-315C-0A48-9FD2-23C571ABD230}">
      <dgm:prSet/>
      <dgm:spPr/>
      <dgm:t>
        <a:bodyPr/>
        <a:lstStyle/>
        <a:p>
          <a:pPr rtl="0"/>
          <a:r>
            <a:rPr lang="zh-CN" altLang="en-US" b="1"/>
            <a:t>流动性风险</a:t>
          </a:r>
          <a:endParaRPr lang="zh-CN" altLang="en-US"/>
        </a:p>
      </dgm:t>
    </dgm:pt>
    <dgm:pt modelId="{CF38F5E8-7223-9142-946E-31984C5ADAF7}" type="parTrans" cxnId="{AD337F96-8142-664D-B81B-6B7E44E2A3EE}">
      <dgm:prSet/>
      <dgm:spPr/>
      <dgm:t>
        <a:bodyPr/>
        <a:lstStyle/>
        <a:p>
          <a:endParaRPr lang="zh-CN" altLang="en-US"/>
        </a:p>
      </dgm:t>
    </dgm:pt>
    <dgm:pt modelId="{16296F29-3A75-F644-BED2-690BCDCA9583}" type="sibTrans" cxnId="{AD337F96-8142-664D-B81B-6B7E44E2A3EE}">
      <dgm:prSet/>
      <dgm:spPr/>
      <dgm:t>
        <a:bodyPr/>
        <a:lstStyle/>
        <a:p>
          <a:endParaRPr lang="zh-CN" altLang="en-US"/>
        </a:p>
      </dgm:t>
    </dgm:pt>
    <dgm:pt modelId="{D81AABFC-935F-B14D-8209-32A32AFE88A9}">
      <dgm:prSet/>
      <dgm:spPr/>
      <dgm:t>
        <a:bodyPr/>
        <a:lstStyle/>
        <a:p>
          <a:pPr rtl="0"/>
          <a:r>
            <a:rPr lang="zh-CN" altLang="en-US" b="1"/>
            <a:t>操作风险</a:t>
          </a:r>
          <a:endParaRPr lang="zh-CN" altLang="en-US"/>
        </a:p>
      </dgm:t>
    </dgm:pt>
    <dgm:pt modelId="{C0D4E78F-E7B5-D947-AB45-F9B803B5559D}" type="parTrans" cxnId="{73CBBD01-F141-414D-B285-22C96E39C7E0}">
      <dgm:prSet/>
      <dgm:spPr/>
      <dgm:t>
        <a:bodyPr/>
        <a:lstStyle/>
        <a:p>
          <a:endParaRPr lang="zh-CN" altLang="en-US"/>
        </a:p>
      </dgm:t>
    </dgm:pt>
    <dgm:pt modelId="{CECBBCA2-82C6-AD43-A42C-DC3F6C8BA722}" type="sibTrans" cxnId="{73CBBD01-F141-414D-B285-22C96E39C7E0}">
      <dgm:prSet/>
      <dgm:spPr/>
      <dgm:t>
        <a:bodyPr/>
        <a:lstStyle/>
        <a:p>
          <a:endParaRPr lang="zh-CN" altLang="en-US"/>
        </a:p>
      </dgm:t>
    </dgm:pt>
    <dgm:pt modelId="{FE664F95-E2D6-5048-9885-CAFB52120153}">
      <dgm:prSet/>
      <dgm:spPr/>
      <dgm:t>
        <a:bodyPr/>
        <a:lstStyle/>
        <a:p>
          <a:pPr rtl="0"/>
          <a:r>
            <a:rPr lang="zh-CN" altLang="en-US" b="1"/>
            <a:t>法律风险</a:t>
          </a:r>
          <a:endParaRPr lang="zh-CN" altLang="en-US"/>
        </a:p>
      </dgm:t>
    </dgm:pt>
    <dgm:pt modelId="{4033D5FC-3735-E742-BE6F-120D082EF829}" type="parTrans" cxnId="{0B3EE1F8-2488-0A40-B71C-E7DD97828B3A}">
      <dgm:prSet/>
      <dgm:spPr/>
      <dgm:t>
        <a:bodyPr/>
        <a:lstStyle/>
        <a:p>
          <a:endParaRPr lang="zh-CN" altLang="en-US"/>
        </a:p>
      </dgm:t>
    </dgm:pt>
    <dgm:pt modelId="{7DEE3E47-6A58-3D42-AF8D-0716F125A636}" type="sibTrans" cxnId="{0B3EE1F8-2488-0A40-B71C-E7DD97828B3A}">
      <dgm:prSet/>
      <dgm:spPr/>
      <dgm:t>
        <a:bodyPr/>
        <a:lstStyle/>
        <a:p>
          <a:endParaRPr lang="zh-CN" altLang="en-US"/>
        </a:p>
      </dgm:t>
    </dgm:pt>
    <dgm:pt modelId="{2315B5E6-263C-3047-832F-AA89364E2188}" type="pres">
      <dgm:prSet presAssocID="{8B03A5C4-4411-A848-A641-E92B485EB333}" presName="compositeShape" presStyleCnt="0">
        <dgm:presLayoutVars>
          <dgm:chMax val="7"/>
          <dgm:dir/>
          <dgm:resizeHandles val="exact"/>
        </dgm:presLayoutVars>
      </dgm:prSet>
      <dgm:spPr/>
    </dgm:pt>
    <dgm:pt modelId="{23565D93-38A8-1541-8EF7-3DF4A9C47201}" type="pres">
      <dgm:prSet presAssocID="{8B03A5C4-4411-A848-A641-E92B485EB333}" presName="wedge1" presStyleLbl="node1" presStyleIdx="0" presStyleCnt="5"/>
      <dgm:spPr/>
    </dgm:pt>
    <dgm:pt modelId="{4E335230-E47A-ED44-A896-BA053E4870F4}" type="pres">
      <dgm:prSet presAssocID="{8B03A5C4-4411-A848-A641-E92B485EB333}" presName="wedge1Tx" presStyleLbl="node1" presStyleIdx="0" presStyleCnt="5">
        <dgm:presLayoutVars>
          <dgm:chMax val="0"/>
          <dgm:chPref val="0"/>
          <dgm:bulletEnabled val="1"/>
        </dgm:presLayoutVars>
      </dgm:prSet>
      <dgm:spPr/>
    </dgm:pt>
    <dgm:pt modelId="{4932BD20-CB38-8640-9E8D-43B1DD609468}" type="pres">
      <dgm:prSet presAssocID="{8B03A5C4-4411-A848-A641-E92B485EB333}" presName="wedge2" presStyleLbl="node1" presStyleIdx="1" presStyleCnt="5"/>
      <dgm:spPr/>
    </dgm:pt>
    <dgm:pt modelId="{413CCFE0-20F1-F848-A9A9-B580C3B8BD52}" type="pres">
      <dgm:prSet presAssocID="{8B03A5C4-4411-A848-A641-E92B485EB333}" presName="wedge2Tx" presStyleLbl="node1" presStyleIdx="1" presStyleCnt="5">
        <dgm:presLayoutVars>
          <dgm:chMax val="0"/>
          <dgm:chPref val="0"/>
          <dgm:bulletEnabled val="1"/>
        </dgm:presLayoutVars>
      </dgm:prSet>
      <dgm:spPr/>
    </dgm:pt>
    <dgm:pt modelId="{817DEA21-8D4A-2542-AD0A-0112450AC456}" type="pres">
      <dgm:prSet presAssocID="{8B03A5C4-4411-A848-A641-E92B485EB333}" presName="wedge3" presStyleLbl="node1" presStyleIdx="2" presStyleCnt="5"/>
      <dgm:spPr/>
    </dgm:pt>
    <dgm:pt modelId="{4B19B386-AE9B-DA41-9446-686EA2D03347}" type="pres">
      <dgm:prSet presAssocID="{8B03A5C4-4411-A848-A641-E92B485EB333}" presName="wedge3Tx" presStyleLbl="node1" presStyleIdx="2" presStyleCnt="5">
        <dgm:presLayoutVars>
          <dgm:chMax val="0"/>
          <dgm:chPref val="0"/>
          <dgm:bulletEnabled val="1"/>
        </dgm:presLayoutVars>
      </dgm:prSet>
      <dgm:spPr/>
    </dgm:pt>
    <dgm:pt modelId="{CCD42636-02E1-9542-BF2B-F5FA3224A5EC}" type="pres">
      <dgm:prSet presAssocID="{8B03A5C4-4411-A848-A641-E92B485EB333}" presName="wedge4" presStyleLbl="node1" presStyleIdx="3" presStyleCnt="5"/>
      <dgm:spPr/>
    </dgm:pt>
    <dgm:pt modelId="{65DBED4A-D71B-DF4B-9B5C-AE152CE26A9D}" type="pres">
      <dgm:prSet presAssocID="{8B03A5C4-4411-A848-A641-E92B485EB333}" presName="wedge4Tx" presStyleLbl="node1" presStyleIdx="3" presStyleCnt="5">
        <dgm:presLayoutVars>
          <dgm:chMax val="0"/>
          <dgm:chPref val="0"/>
          <dgm:bulletEnabled val="1"/>
        </dgm:presLayoutVars>
      </dgm:prSet>
      <dgm:spPr/>
    </dgm:pt>
    <dgm:pt modelId="{336204E9-0F20-4549-A338-329EBF70D4BC}" type="pres">
      <dgm:prSet presAssocID="{8B03A5C4-4411-A848-A641-E92B485EB333}" presName="wedge5" presStyleLbl="node1" presStyleIdx="4" presStyleCnt="5"/>
      <dgm:spPr/>
    </dgm:pt>
    <dgm:pt modelId="{47DFEDCD-A0FB-E14D-86B8-9A9E0333CB3A}" type="pres">
      <dgm:prSet presAssocID="{8B03A5C4-4411-A848-A641-E92B485EB333}" presName="wedge5Tx" presStyleLbl="node1" presStyleIdx="4" presStyleCnt="5">
        <dgm:presLayoutVars>
          <dgm:chMax val="0"/>
          <dgm:chPref val="0"/>
          <dgm:bulletEnabled val="1"/>
        </dgm:presLayoutVars>
      </dgm:prSet>
      <dgm:spPr/>
    </dgm:pt>
  </dgm:ptLst>
  <dgm:cxnLst>
    <dgm:cxn modelId="{0B3EE1F8-2488-0A40-B71C-E7DD97828B3A}" srcId="{8B03A5C4-4411-A848-A641-E92B485EB333}" destId="{FE664F95-E2D6-5048-9885-CAFB52120153}" srcOrd="4" destOrd="0" parTransId="{4033D5FC-3735-E742-BE6F-120D082EF829}" sibTransId="{7DEE3E47-6A58-3D42-AF8D-0716F125A636}"/>
    <dgm:cxn modelId="{F2A376BC-9423-A045-8572-B4E52354C061}" type="presOf" srcId="{8B03A5C4-4411-A848-A641-E92B485EB333}" destId="{2315B5E6-263C-3047-832F-AA89364E2188}" srcOrd="0" destOrd="0" presId="urn:microsoft.com/office/officeart/2005/8/layout/chart3"/>
    <dgm:cxn modelId="{55555658-16C0-E043-96A2-3D6809A798C7}" type="presOf" srcId="{2624B5FD-3DA0-8347-B367-AAEBB1373A0F}" destId="{4932BD20-CB38-8640-9E8D-43B1DD609468}" srcOrd="0" destOrd="0" presId="urn:microsoft.com/office/officeart/2005/8/layout/chart3"/>
    <dgm:cxn modelId="{E936C923-2339-1547-9E26-DBA02889F9EC}" type="presOf" srcId="{D81AABFC-935F-B14D-8209-32A32AFE88A9}" destId="{CCD42636-02E1-9542-BF2B-F5FA3224A5EC}" srcOrd="0" destOrd="0" presId="urn:microsoft.com/office/officeart/2005/8/layout/chart3"/>
    <dgm:cxn modelId="{AD337F96-8142-664D-B81B-6B7E44E2A3EE}" srcId="{8B03A5C4-4411-A848-A641-E92B485EB333}" destId="{D05AEB23-315C-0A48-9FD2-23C571ABD230}" srcOrd="2" destOrd="0" parTransId="{CF38F5E8-7223-9142-946E-31984C5ADAF7}" sibTransId="{16296F29-3A75-F644-BED2-690BCDCA9583}"/>
    <dgm:cxn modelId="{9ECB7C9F-D61C-2541-8C75-CE56DDE3A3FE}" srcId="{8B03A5C4-4411-A848-A641-E92B485EB333}" destId="{2624B5FD-3DA0-8347-B367-AAEBB1373A0F}" srcOrd="1" destOrd="0" parTransId="{12211CA8-5389-F842-B239-34C289CBA359}" sibTransId="{005FB65C-6542-954F-9DAC-797578B88343}"/>
    <dgm:cxn modelId="{7DA599EA-360B-BE4D-AFD4-7C8F49E9FD18}" type="presOf" srcId="{D81AABFC-935F-B14D-8209-32A32AFE88A9}" destId="{65DBED4A-D71B-DF4B-9B5C-AE152CE26A9D}" srcOrd="1" destOrd="0" presId="urn:microsoft.com/office/officeart/2005/8/layout/chart3"/>
    <dgm:cxn modelId="{54D00DE9-8F41-0846-9700-8E5B3D102438}" type="presOf" srcId="{FE664F95-E2D6-5048-9885-CAFB52120153}" destId="{47DFEDCD-A0FB-E14D-86B8-9A9E0333CB3A}" srcOrd="1" destOrd="0" presId="urn:microsoft.com/office/officeart/2005/8/layout/chart3"/>
    <dgm:cxn modelId="{5EB5BE05-D833-CB43-9F4E-81110F0BD035}" srcId="{8B03A5C4-4411-A848-A641-E92B485EB333}" destId="{3189EB78-D83E-2B46-A9AA-2E9ADC384A47}" srcOrd="0" destOrd="0" parTransId="{557FC170-EB04-874B-84DC-C5360ACD51BF}" sibTransId="{96E540CF-BA4E-404E-B256-FCE5689F8950}"/>
    <dgm:cxn modelId="{B5D26B4D-AB49-7649-A67B-E2809FF7D638}" type="presOf" srcId="{D05AEB23-315C-0A48-9FD2-23C571ABD230}" destId="{817DEA21-8D4A-2542-AD0A-0112450AC456}" srcOrd="0" destOrd="0" presId="urn:microsoft.com/office/officeart/2005/8/layout/chart3"/>
    <dgm:cxn modelId="{E3D0A7BA-4A0A-3A47-86EE-C431E6CEF1FB}" type="presOf" srcId="{2624B5FD-3DA0-8347-B367-AAEBB1373A0F}" destId="{413CCFE0-20F1-F848-A9A9-B580C3B8BD52}" srcOrd="1" destOrd="0" presId="urn:microsoft.com/office/officeart/2005/8/layout/chart3"/>
    <dgm:cxn modelId="{33B5C81C-704B-FB42-AE0D-9F0E37E93F46}" type="presOf" srcId="{FE664F95-E2D6-5048-9885-CAFB52120153}" destId="{336204E9-0F20-4549-A338-329EBF70D4BC}" srcOrd="0" destOrd="0" presId="urn:microsoft.com/office/officeart/2005/8/layout/chart3"/>
    <dgm:cxn modelId="{73CBBD01-F141-414D-B285-22C96E39C7E0}" srcId="{8B03A5C4-4411-A848-A641-E92B485EB333}" destId="{D81AABFC-935F-B14D-8209-32A32AFE88A9}" srcOrd="3" destOrd="0" parTransId="{C0D4E78F-E7B5-D947-AB45-F9B803B5559D}" sibTransId="{CECBBCA2-82C6-AD43-A42C-DC3F6C8BA722}"/>
    <dgm:cxn modelId="{A7B8F6B8-B5F8-7142-B6C4-03B74DC42075}" type="presOf" srcId="{D05AEB23-315C-0A48-9FD2-23C571ABD230}" destId="{4B19B386-AE9B-DA41-9446-686EA2D03347}" srcOrd="1" destOrd="0" presId="urn:microsoft.com/office/officeart/2005/8/layout/chart3"/>
    <dgm:cxn modelId="{1E8EE885-65C4-2F4A-A908-F770F4B98F1E}" type="presOf" srcId="{3189EB78-D83E-2B46-A9AA-2E9ADC384A47}" destId="{23565D93-38A8-1541-8EF7-3DF4A9C47201}" srcOrd="0" destOrd="0" presId="urn:microsoft.com/office/officeart/2005/8/layout/chart3"/>
    <dgm:cxn modelId="{2AF1739F-EE46-DF47-B7E1-AFD4990BFFD7}" type="presOf" srcId="{3189EB78-D83E-2B46-A9AA-2E9ADC384A47}" destId="{4E335230-E47A-ED44-A896-BA053E4870F4}" srcOrd="1" destOrd="0" presId="urn:microsoft.com/office/officeart/2005/8/layout/chart3"/>
    <dgm:cxn modelId="{C280599D-ECCB-D740-837E-1C4D3D207032}" type="presParOf" srcId="{2315B5E6-263C-3047-832F-AA89364E2188}" destId="{23565D93-38A8-1541-8EF7-3DF4A9C47201}" srcOrd="0" destOrd="0" presId="urn:microsoft.com/office/officeart/2005/8/layout/chart3"/>
    <dgm:cxn modelId="{6B9BA017-2898-254D-9161-D75FC25F186A}" type="presParOf" srcId="{2315B5E6-263C-3047-832F-AA89364E2188}" destId="{4E335230-E47A-ED44-A896-BA053E4870F4}" srcOrd="1" destOrd="0" presId="urn:microsoft.com/office/officeart/2005/8/layout/chart3"/>
    <dgm:cxn modelId="{B7C8AC25-1534-864D-A4D7-E2E62714E5A4}" type="presParOf" srcId="{2315B5E6-263C-3047-832F-AA89364E2188}" destId="{4932BD20-CB38-8640-9E8D-43B1DD609468}" srcOrd="2" destOrd="0" presId="urn:microsoft.com/office/officeart/2005/8/layout/chart3"/>
    <dgm:cxn modelId="{AE2390C6-934D-4040-A459-875297F4C3C6}" type="presParOf" srcId="{2315B5E6-263C-3047-832F-AA89364E2188}" destId="{413CCFE0-20F1-F848-A9A9-B580C3B8BD52}" srcOrd="3" destOrd="0" presId="urn:microsoft.com/office/officeart/2005/8/layout/chart3"/>
    <dgm:cxn modelId="{2E04573A-74C6-5D4F-9B3A-AA30296A4962}" type="presParOf" srcId="{2315B5E6-263C-3047-832F-AA89364E2188}" destId="{817DEA21-8D4A-2542-AD0A-0112450AC456}" srcOrd="4" destOrd="0" presId="urn:microsoft.com/office/officeart/2005/8/layout/chart3"/>
    <dgm:cxn modelId="{8D0A60B7-9835-8046-B340-062810076CA2}" type="presParOf" srcId="{2315B5E6-263C-3047-832F-AA89364E2188}" destId="{4B19B386-AE9B-DA41-9446-686EA2D03347}" srcOrd="5" destOrd="0" presId="urn:microsoft.com/office/officeart/2005/8/layout/chart3"/>
    <dgm:cxn modelId="{11833E11-9CCD-4E46-ACBC-A075A1F2EF01}" type="presParOf" srcId="{2315B5E6-263C-3047-832F-AA89364E2188}" destId="{CCD42636-02E1-9542-BF2B-F5FA3224A5EC}" srcOrd="6" destOrd="0" presId="urn:microsoft.com/office/officeart/2005/8/layout/chart3"/>
    <dgm:cxn modelId="{461578DB-FC80-A242-A3CA-CD02F6EB639A}" type="presParOf" srcId="{2315B5E6-263C-3047-832F-AA89364E2188}" destId="{65DBED4A-D71B-DF4B-9B5C-AE152CE26A9D}" srcOrd="7" destOrd="0" presId="urn:microsoft.com/office/officeart/2005/8/layout/chart3"/>
    <dgm:cxn modelId="{6259B26B-ED1D-104B-85EC-DCD0244AE219}" type="presParOf" srcId="{2315B5E6-263C-3047-832F-AA89364E2188}" destId="{336204E9-0F20-4549-A338-329EBF70D4BC}" srcOrd="8" destOrd="0" presId="urn:microsoft.com/office/officeart/2005/8/layout/chart3"/>
    <dgm:cxn modelId="{E3493468-0213-3F41-B23E-6E453AD0BB1D}" type="presParOf" srcId="{2315B5E6-263C-3047-832F-AA89364E2188}" destId="{47DFEDCD-A0FB-E14D-86B8-9A9E0333CB3A}"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6C18DE-8422-5F40-9D41-8DFA3C493121}" type="doc">
      <dgm:prSet loTypeId="urn:microsoft.com/office/officeart/2005/8/layout/chart3" loCatId="" qsTypeId="urn:microsoft.com/office/officeart/2005/8/quickstyle/3D1" qsCatId="3D" csTypeId="urn:microsoft.com/office/officeart/2005/8/colors/colorful1#6" csCatId="colorful"/>
      <dgm:spPr/>
      <dgm:t>
        <a:bodyPr/>
        <a:lstStyle/>
        <a:p>
          <a:endParaRPr lang="zh-CN" altLang="en-US"/>
        </a:p>
      </dgm:t>
    </dgm:pt>
    <dgm:pt modelId="{FAB87E6E-287A-7C43-B3DF-F37FD3A8C930}">
      <dgm:prSet/>
      <dgm:spPr/>
      <dgm:t>
        <a:bodyPr/>
        <a:lstStyle/>
        <a:p>
          <a:pPr rtl="0"/>
          <a:r>
            <a:rPr lang="zh-CN" altLang="en-US" b="1"/>
            <a:t>金融自由化</a:t>
          </a:r>
          <a:endParaRPr lang="zh-CN" altLang="en-US"/>
        </a:p>
      </dgm:t>
    </dgm:pt>
    <dgm:pt modelId="{20132427-A304-DD4B-BF9B-24B755C0CD9B}" type="parTrans" cxnId="{5C45A393-E403-C145-88BA-A09E651DB0F2}">
      <dgm:prSet/>
      <dgm:spPr/>
      <dgm:t>
        <a:bodyPr/>
        <a:lstStyle/>
        <a:p>
          <a:endParaRPr lang="zh-CN" altLang="en-US"/>
        </a:p>
      </dgm:t>
    </dgm:pt>
    <dgm:pt modelId="{FDAB7E51-2A08-C847-9C63-6D6E9277EA56}" type="sibTrans" cxnId="{5C45A393-E403-C145-88BA-A09E651DB0F2}">
      <dgm:prSet/>
      <dgm:spPr/>
      <dgm:t>
        <a:bodyPr/>
        <a:lstStyle/>
        <a:p>
          <a:endParaRPr lang="zh-CN" altLang="en-US"/>
        </a:p>
      </dgm:t>
    </dgm:pt>
    <dgm:pt modelId="{8184D5C7-E2A8-624E-BBD5-F2CE71200FED}">
      <dgm:prSet/>
      <dgm:spPr/>
      <dgm:t>
        <a:bodyPr/>
        <a:lstStyle/>
        <a:p>
          <a:pPr rtl="0"/>
          <a:r>
            <a:rPr lang="zh-CN" altLang="en-US" b="1"/>
            <a:t>银行业务的表外化</a:t>
          </a:r>
          <a:endParaRPr lang="zh-CN" altLang="en-US"/>
        </a:p>
      </dgm:t>
    </dgm:pt>
    <dgm:pt modelId="{40F38C29-1FD6-C746-99A5-9E8F155390E9}" type="parTrans" cxnId="{2B72DAF0-A960-7B42-AD0E-D85479BACC46}">
      <dgm:prSet/>
      <dgm:spPr/>
      <dgm:t>
        <a:bodyPr/>
        <a:lstStyle/>
        <a:p>
          <a:endParaRPr lang="zh-CN" altLang="en-US"/>
        </a:p>
      </dgm:t>
    </dgm:pt>
    <dgm:pt modelId="{2090CDC2-AB70-9347-B850-72A37E37C3F0}" type="sibTrans" cxnId="{2B72DAF0-A960-7B42-AD0E-D85479BACC46}">
      <dgm:prSet/>
      <dgm:spPr/>
      <dgm:t>
        <a:bodyPr/>
        <a:lstStyle/>
        <a:p>
          <a:endParaRPr lang="zh-CN" altLang="en-US"/>
        </a:p>
      </dgm:t>
    </dgm:pt>
    <dgm:pt modelId="{4E889C62-290F-2F4A-91E3-A2C92131E894}">
      <dgm:prSet/>
      <dgm:spPr/>
      <dgm:t>
        <a:bodyPr/>
        <a:lstStyle/>
        <a:p>
          <a:pPr rtl="0"/>
          <a:r>
            <a:rPr lang="zh-CN" altLang="en-US" b="1"/>
            <a:t>金融技术的现代化</a:t>
          </a:r>
          <a:endParaRPr lang="zh-CN" altLang="en-US"/>
        </a:p>
      </dgm:t>
    </dgm:pt>
    <dgm:pt modelId="{887587F2-1314-9740-9D79-894CA13BA597}" type="parTrans" cxnId="{7385BFFE-15F1-6B42-B4BC-32BF84A2C769}">
      <dgm:prSet/>
      <dgm:spPr/>
      <dgm:t>
        <a:bodyPr/>
        <a:lstStyle/>
        <a:p>
          <a:endParaRPr lang="zh-CN" altLang="en-US"/>
        </a:p>
      </dgm:t>
    </dgm:pt>
    <dgm:pt modelId="{39ED992D-9502-2240-A6F0-0EA328E8A2B1}" type="sibTrans" cxnId="{7385BFFE-15F1-6B42-B4BC-32BF84A2C769}">
      <dgm:prSet/>
      <dgm:spPr/>
      <dgm:t>
        <a:bodyPr/>
        <a:lstStyle/>
        <a:p>
          <a:endParaRPr lang="zh-CN" altLang="en-US"/>
        </a:p>
      </dgm:t>
    </dgm:pt>
    <dgm:pt modelId="{A2014AE1-87C5-AA44-8405-7B360C909B4A}">
      <dgm:prSet/>
      <dgm:spPr/>
      <dgm:t>
        <a:bodyPr/>
        <a:lstStyle/>
        <a:p>
          <a:pPr rtl="0"/>
          <a:r>
            <a:rPr lang="zh-CN" altLang="en-US" b="1"/>
            <a:t>金融市场的全球化</a:t>
          </a:r>
          <a:endParaRPr lang="zh-CN" altLang="en-US"/>
        </a:p>
      </dgm:t>
    </dgm:pt>
    <dgm:pt modelId="{A63ED10D-7335-C648-90A2-B5B29DD20A76}" type="parTrans" cxnId="{E60163EE-3341-2047-BEFC-9F9264E1FD4C}">
      <dgm:prSet/>
      <dgm:spPr/>
      <dgm:t>
        <a:bodyPr/>
        <a:lstStyle/>
        <a:p>
          <a:endParaRPr lang="zh-CN" altLang="en-US"/>
        </a:p>
      </dgm:t>
    </dgm:pt>
    <dgm:pt modelId="{DD0C82DB-1F66-1A4D-A7CB-8EEFF519EC97}" type="sibTrans" cxnId="{E60163EE-3341-2047-BEFC-9F9264E1FD4C}">
      <dgm:prSet/>
      <dgm:spPr/>
      <dgm:t>
        <a:bodyPr/>
        <a:lstStyle/>
        <a:p>
          <a:endParaRPr lang="zh-CN" altLang="en-US"/>
        </a:p>
      </dgm:t>
    </dgm:pt>
    <dgm:pt modelId="{50B0A627-55F7-884E-A71D-176882A99A52}" type="pres">
      <dgm:prSet presAssocID="{376C18DE-8422-5F40-9D41-8DFA3C493121}" presName="compositeShape" presStyleCnt="0">
        <dgm:presLayoutVars>
          <dgm:chMax val="7"/>
          <dgm:dir/>
          <dgm:resizeHandles val="exact"/>
        </dgm:presLayoutVars>
      </dgm:prSet>
      <dgm:spPr/>
    </dgm:pt>
    <dgm:pt modelId="{DA328CB8-0726-8948-A845-6D9762CCF83C}" type="pres">
      <dgm:prSet presAssocID="{376C18DE-8422-5F40-9D41-8DFA3C493121}" presName="wedge1" presStyleLbl="node1" presStyleIdx="0" presStyleCnt="4"/>
      <dgm:spPr/>
    </dgm:pt>
    <dgm:pt modelId="{04B4EB1F-3EE0-C847-B68E-6A835971EF1B}" type="pres">
      <dgm:prSet presAssocID="{376C18DE-8422-5F40-9D41-8DFA3C493121}" presName="wedge1Tx" presStyleLbl="node1" presStyleIdx="0" presStyleCnt="4">
        <dgm:presLayoutVars>
          <dgm:chMax val="0"/>
          <dgm:chPref val="0"/>
          <dgm:bulletEnabled val="1"/>
        </dgm:presLayoutVars>
      </dgm:prSet>
      <dgm:spPr/>
    </dgm:pt>
    <dgm:pt modelId="{35A09940-2DB9-8C42-966A-D907ADFAAA3F}" type="pres">
      <dgm:prSet presAssocID="{376C18DE-8422-5F40-9D41-8DFA3C493121}" presName="wedge2" presStyleLbl="node1" presStyleIdx="1" presStyleCnt="4"/>
      <dgm:spPr/>
    </dgm:pt>
    <dgm:pt modelId="{DF002ECA-C646-EE49-91E6-87E1ABB5364D}" type="pres">
      <dgm:prSet presAssocID="{376C18DE-8422-5F40-9D41-8DFA3C493121}" presName="wedge2Tx" presStyleLbl="node1" presStyleIdx="1" presStyleCnt="4">
        <dgm:presLayoutVars>
          <dgm:chMax val="0"/>
          <dgm:chPref val="0"/>
          <dgm:bulletEnabled val="1"/>
        </dgm:presLayoutVars>
      </dgm:prSet>
      <dgm:spPr/>
    </dgm:pt>
    <dgm:pt modelId="{FA7BB060-BE19-894F-A079-065A1618CE62}" type="pres">
      <dgm:prSet presAssocID="{376C18DE-8422-5F40-9D41-8DFA3C493121}" presName="wedge3" presStyleLbl="node1" presStyleIdx="2" presStyleCnt="4"/>
      <dgm:spPr/>
    </dgm:pt>
    <dgm:pt modelId="{ECAE30D2-5BD4-E041-9483-C3A886995A02}" type="pres">
      <dgm:prSet presAssocID="{376C18DE-8422-5F40-9D41-8DFA3C493121}" presName="wedge3Tx" presStyleLbl="node1" presStyleIdx="2" presStyleCnt="4">
        <dgm:presLayoutVars>
          <dgm:chMax val="0"/>
          <dgm:chPref val="0"/>
          <dgm:bulletEnabled val="1"/>
        </dgm:presLayoutVars>
      </dgm:prSet>
      <dgm:spPr/>
    </dgm:pt>
    <dgm:pt modelId="{BE34011F-EDA5-7F44-AC40-48E682F23C9F}" type="pres">
      <dgm:prSet presAssocID="{376C18DE-8422-5F40-9D41-8DFA3C493121}" presName="wedge4" presStyleLbl="node1" presStyleIdx="3" presStyleCnt="4"/>
      <dgm:spPr/>
    </dgm:pt>
    <dgm:pt modelId="{3DA32264-E4D0-2040-8820-BF861BEE98EC}" type="pres">
      <dgm:prSet presAssocID="{376C18DE-8422-5F40-9D41-8DFA3C493121}" presName="wedge4Tx" presStyleLbl="node1" presStyleIdx="3" presStyleCnt="4">
        <dgm:presLayoutVars>
          <dgm:chMax val="0"/>
          <dgm:chPref val="0"/>
          <dgm:bulletEnabled val="1"/>
        </dgm:presLayoutVars>
      </dgm:prSet>
      <dgm:spPr/>
    </dgm:pt>
  </dgm:ptLst>
  <dgm:cxnLst>
    <dgm:cxn modelId="{34BC97B8-D37A-2944-A49F-0A5D707C4CED}" type="presOf" srcId="{376C18DE-8422-5F40-9D41-8DFA3C493121}" destId="{50B0A627-55F7-884E-A71D-176882A99A52}" srcOrd="0" destOrd="0" presId="urn:microsoft.com/office/officeart/2005/8/layout/chart3"/>
    <dgm:cxn modelId="{BCF02869-ADC7-1D4D-8029-B08BBCB9F90A}" type="presOf" srcId="{4E889C62-290F-2F4A-91E3-A2C92131E894}" destId="{ECAE30D2-5BD4-E041-9483-C3A886995A02}" srcOrd="1" destOrd="0" presId="urn:microsoft.com/office/officeart/2005/8/layout/chart3"/>
    <dgm:cxn modelId="{7E3919DE-3AD6-744B-A7BC-0E70ABCCEC82}" type="presOf" srcId="{FAB87E6E-287A-7C43-B3DF-F37FD3A8C930}" destId="{DA328CB8-0726-8948-A845-6D9762CCF83C}" srcOrd="0" destOrd="0" presId="urn:microsoft.com/office/officeart/2005/8/layout/chart3"/>
    <dgm:cxn modelId="{CBC04159-CD4F-DE4B-834B-A08AE39D164B}" type="presOf" srcId="{A2014AE1-87C5-AA44-8405-7B360C909B4A}" destId="{3DA32264-E4D0-2040-8820-BF861BEE98EC}" srcOrd="1" destOrd="0" presId="urn:microsoft.com/office/officeart/2005/8/layout/chart3"/>
    <dgm:cxn modelId="{2B72DAF0-A960-7B42-AD0E-D85479BACC46}" srcId="{376C18DE-8422-5F40-9D41-8DFA3C493121}" destId="{8184D5C7-E2A8-624E-BBD5-F2CE71200FED}" srcOrd="1" destOrd="0" parTransId="{40F38C29-1FD6-C746-99A5-9E8F155390E9}" sibTransId="{2090CDC2-AB70-9347-B850-72A37E37C3F0}"/>
    <dgm:cxn modelId="{E60163EE-3341-2047-BEFC-9F9264E1FD4C}" srcId="{376C18DE-8422-5F40-9D41-8DFA3C493121}" destId="{A2014AE1-87C5-AA44-8405-7B360C909B4A}" srcOrd="3" destOrd="0" parTransId="{A63ED10D-7335-C648-90A2-B5B29DD20A76}" sibTransId="{DD0C82DB-1F66-1A4D-A7CB-8EEFF519EC97}"/>
    <dgm:cxn modelId="{518CFD32-AA31-BA41-88D3-4E26FD60A2AE}" type="presOf" srcId="{A2014AE1-87C5-AA44-8405-7B360C909B4A}" destId="{BE34011F-EDA5-7F44-AC40-48E682F23C9F}" srcOrd="0" destOrd="0" presId="urn:microsoft.com/office/officeart/2005/8/layout/chart3"/>
    <dgm:cxn modelId="{74115037-171E-F945-A3F4-AACCC9F654E8}" type="presOf" srcId="{8184D5C7-E2A8-624E-BBD5-F2CE71200FED}" destId="{DF002ECA-C646-EE49-91E6-87E1ABB5364D}" srcOrd="1" destOrd="0" presId="urn:microsoft.com/office/officeart/2005/8/layout/chart3"/>
    <dgm:cxn modelId="{E404AAF3-7630-2142-AEF9-422A484318FA}" type="presOf" srcId="{8184D5C7-E2A8-624E-BBD5-F2CE71200FED}" destId="{35A09940-2DB9-8C42-966A-D907ADFAAA3F}" srcOrd="0" destOrd="0" presId="urn:microsoft.com/office/officeart/2005/8/layout/chart3"/>
    <dgm:cxn modelId="{8B32E682-9790-CA42-98EA-1F32AE4AD7D6}" type="presOf" srcId="{4E889C62-290F-2F4A-91E3-A2C92131E894}" destId="{FA7BB060-BE19-894F-A079-065A1618CE62}" srcOrd="0" destOrd="0" presId="urn:microsoft.com/office/officeart/2005/8/layout/chart3"/>
    <dgm:cxn modelId="{A00F2E64-F62D-C14F-814B-91F434619002}" type="presOf" srcId="{FAB87E6E-287A-7C43-B3DF-F37FD3A8C930}" destId="{04B4EB1F-3EE0-C847-B68E-6A835971EF1B}" srcOrd="1" destOrd="0" presId="urn:microsoft.com/office/officeart/2005/8/layout/chart3"/>
    <dgm:cxn modelId="{7385BFFE-15F1-6B42-B4BC-32BF84A2C769}" srcId="{376C18DE-8422-5F40-9D41-8DFA3C493121}" destId="{4E889C62-290F-2F4A-91E3-A2C92131E894}" srcOrd="2" destOrd="0" parTransId="{887587F2-1314-9740-9D79-894CA13BA597}" sibTransId="{39ED992D-9502-2240-A6F0-0EA328E8A2B1}"/>
    <dgm:cxn modelId="{5C45A393-E403-C145-88BA-A09E651DB0F2}" srcId="{376C18DE-8422-5F40-9D41-8DFA3C493121}" destId="{FAB87E6E-287A-7C43-B3DF-F37FD3A8C930}" srcOrd="0" destOrd="0" parTransId="{20132427-A304-DD4B-BF9B-24B755C0CD9B}" sibTransId="{FDAB7E51-2A08-C847-9C63-6D6E9277EA56}"/>
    <dgm:cxn modelId="{850FAB20-F277-944B-8F64-9E98ED53D6F2}" type="presParOf" srcId="{50B0A627-55F7-884E-A71D-176882A99A52}" destId="{DA328CB8-0726-8948-A845-6D9762CCF83C}" srcOrd="0" destOrd="0" presId="urn:microsoft.com/office/officeart/2005/8/layout/chart3"/>
    <dgm:cxn modelId="{4C01A16A-53DF-1342-8862-16E53E27A59D}" type="presParOf" srcId="{50B0A627-55F7-884E-A71D-176882A99A52}" destId="{04B4EB1F-3EE0-C847-B68E-6A835971EF1B}" srcOrd="1" destOrd="0" presId="urn:microsoft.com/office/officeart/2005/8/layout/chart3"/>
    <dgm:cxn modelId="{FDA10242-F21B-8B42-AD49-D79BABF745F4}" type="presParOf" srcId="{50B0A627-55F7-884E-A71D-176882A99A52}" destId="{35A09940-2DB9-8C42-966A-D907ADFAAA3F}" srcOrd="2" destOrd="0" presId="urn:microsoft.com/office/officeart/2005/8/layout/chart3"/>
    <dgm:cxn modelId="{AC40A137-99E7-1043-ABF6-FD7E5C03F581}" type="presParOf" srcId="{50B0A627-55F7-884E-A71D-176882A99A52}" destId="{DF002ECA-C646-EE49-91E6-87E1ABB5364D}" srcOrd="3" destOrd="0" presId="urn:microsoft.com/office/officeart/2005/8/layout/chart3"/>
    <dgm:cxn modelId="{19E94142-6735-FE44-B87F-1CA54FBBD732}" type="presParOf" srcId="{50B0A627-55F7-884E-A71D-176882A99A52}" destId="{FA7BB060-BE19-894F-A079-065A1618CE62}" srcOrd="4" destOrd="0" presId="urn:microsoft.com/office/officeart/2005/8/layout/chart3"/>
    <dgm:cxn modelId="{DA3C93CE-0231-9F4C-9E14-C6D3C395055F}" type="presParOf" srcId="{50B0A627-55F7-884E-A71D-176882A99A52}" destId="{ECAE30D2-5BD4-E041-9483-C3A886995A02}" srcOrd="5" destOrd="0" presId="urn:microsoft.com/office/officeart/2005/8/layout/chart3"/>
    <dgm:cxn modelId="{847C22DE-CDBB-794A-9A80-9F48706F5E4A}" type="presParOf" srcId="{50B0A627-55F7-884E-A71D-176882A99A52}" destId="{BE34011F-EDA5-7F44-AC40-48E682F23C9F}" srcOrd="6" destOrd="0" presId="urn:microsoft.com/office/officeart/2005/8/layout/chart3"/>
    <dgm:cxn modelId="{60A33939-03AA-A742-A991-76D70AFF216A}" type="presParOf" srcId="{50B0A627-55F7-884E-A71D-176882A99A52}" destId="{3DA32264-E4D0-2040-8820-BF861BEE98EC}"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EC7EF5-3999-0D4F-A475-A06032FEB1C9}" type="doc">
      <dgm:prSet loTypeId="urn:microsoft.com/office/officeart/2005/8/layout/cycle7" loCatId="" qsTypeId="urn:microsoft.com/office/officeart/2005/8/quickstyle/3D1" qsCatId="3D" csTypeId="urn:microsoft.com/office/officeart/2005/8/colors/colorful1#7" csCatId="colorful"/>
      <dgm:spPr/>
      <dgm:t>
        <a:bodyPr/>
        <a:lstStyle/>
        <a:p>
          <a:endParaRPr lang="zh-CN" altLang="en-US"/>
        </a:p>
      </dgm:t>
    </dgm:pt>
    <dgm:pt modelId="{F0534E9E-9299-6C4C-B552-70CB923C37E2}">
      <dgm:prSet/>
      <dgm:spPr/>
      <dgm:t>
        <a:bodyPr/>
        <a:lstStyle/>
        <a:p>
          <a:pPr rtl="0"/>
          <a:r>
            <a:rPr lang="zh-CN" altLang="en-US" b="1" dirty="0">
              <a:solidFill>
                <a:schemeClr val="tx1"/>
              </a:solidFill>
            </a:rPr>
            <a:t>管理层的认识不足</a:t>
          </a:r>
          <a:endParaRPr lang="zh-CN" altLang="en-US" dirty="0">
            <a:solidFill>
              <a:schemeClr val="tx1"/>
            </a:solidFill>
          </a:endParaRPr>
        </a:p>
      </dgm:t>
    </dgm:pt>
    <dgm:pt modelId="{B0E8FDC4-62CE-124A-A103-FF9873CB1524}" type="parTrans" cxnId="{85B9E3BC-2E32-E648-94A2-B993E98C6CF6}">
      <dgm:prSet/>
      <dgm:spPr/>
      <dgm:t>
        <a:bodyPr/>
        <a:lstStyle/>
        <a:p>
          <a:endParaRPr lang="zh-CN" altLang="en-US"/>
        </a:p>
      </dgm:t>
    </dgm:pt>
    <dgm:pt modelId="{11533C53-F635-944D-8636-32C5054F2E6F}" type="sibTrans" cxnId="{85B9E3BC-2E32-E648-94A2-B993E98C6CF6}">
      <dgm:prSet/>
      <dgm:spPr/>
      <dgm:t>
        <a:bodyPr/>
        <a:lstStyle/>
        <a:p>
          <a:endParaRPr lang="zh-CN" altLang="en-US"/>
        </a:p>
      </dgm:t>
    </dgm:pt>
    <dgm:pt modelId="{B33ECFEC-4CCD-0A4E-BC73-B1CB86719578}">
      <dgm:prSet/>
      <dgm:spPr/>
      <dgm:t>
        <a:bodyPr/>
        <a:lstStyle/>
        <a:p>
          <a:pPr rtl="0"/>
          <a:r>
            <a:rPr lang="zh-CN" altLang="en-US" b="1" dirty="0">
              <a:solidFill>
                <a:schemeClr val="tx1"/>
              </a:solidFill>
            </a:rPr>
            <a:t>内部控制薄弱</a:t>
          </a:r>
          <a:endParaRPr lang="zh-CN" altLang="en-US" dirty="0">
            <a:solidFill>
              <a:schemeClr val="tx1"/>
            </a:solidFill>
          </a:endParaRPr>
        </a:p>
      </dgm:t>
    </dgm:pt>
    <dgm:pt modelId="{1954F9A0-1433-CC4B-A769-EE787F6AA7BA}" type="parTrans" cxnId="{A5F70062-424B-F647-AC28-0E1341BBE0E8}">
      <dgm:prSet/>
      <dgm:spPr/>
      <dgm:t>
        <a:bodyPr/>
        <a:lstStyle/>
        <a:p>
          <a:endParaRPr lang="zh-CN" altLang="en-US"/>
        </a:p>
      </dgm:t>
    </dgm:pt>
    <dgm:pt modelId="{11D66794-1C80-5F43-A5A1-43EFB3DBC130}" type="sibTrans" cxnId="{A5F70062-424B-F647-AC28-0E1341BBE0E8}">
      <dgm:prSet/>
      <dgm:spPr/>
      <dgm:t>
        <a:bodyPr/>
        <a:lstStyle/>
        <a:p>
          <a:endParaRPr lang="zh-CN" altLang="en-US"/>
        </a:p>
      </dgm:t>
    </dgm:pt>
    <dgm:pt modelId="{E91EA077-421E-504F-8F45-1C3F6B9E956F}">
      <dgm:prSet/>
      <dgm:spPr/>
      <dgm:t>
        <a:bodyPr/>
        <a:lstStyle/>
        <a:p>
          <a:pPr rtl="0"/>
          <a:r>
            <a:rPr lang="zh-CN" altLang="en-US" b="1">
              <a:solidFill>
                <a:schemeClr val="tx1"/>
              </a:solidFill>
            </a:rPr>
            <a:t>激励机制的过度使用</a:t>
          </a:r>
          <a:endParaRPr lang="zh-CN" altLang="en-US">
            <a:solidFill>
              <a:schemeClr val="tx1"/>
            </a:solidFill>
          </a:endParaRPr>
        </a:p>
      </dgm:t>
    </dgm:pt>
    <dgm:pt modelId="{536E73C6-DECD-8C45-95BB-6F6B297ACEF9}" type="parTrans" cxnId="{2303497B-43CE-A642-901E-9CA3B960E419}">
      <dgm:prSet/>
      <dgm:spPr/>
      <dgm:t>
        <a:bodyPr/>
        <a:lstStyle/>
        <a:p>
          <a:endParaRPr lang="zh-CN" altLang="en-US"/>
        </a:p>
      </dgm:t>
    </dgm:pt>
    <dgm:pt modelId="{A6345430-55DB-A84B-BBED-CAF9C8F0989F}" type="sibTrans" cxnId="{2303497B-43CE-A642-901E-9CA3B960E419}">
      <dgm:prSet/>
      <dgm:spPr/>
      <dgm:t>
        <a:bodyPr/>
        <a:lstStyle/>
        <a:p>
          <a:endParaRPr lang="zh-CN" altLang="en-US"/>
        </a:p>
      </dgm:t>
    </dgm:pt>
    <dgm:pt modelId="{C6504861-5516-3348-B6CD-02AC952B2417}">
      <dgm:prSet/>
      <dgm:spPr/>
      <dgm:t>
        <a:bodyPr/>
        <a:lstStyle/>
        <a:p>
          <a:pPr rtl="0"/>
          <a:r>
            <a:rPr lang="zh-CN" altLang="en-US" b="1" dirty="0">
              <a:solidFill>
                <a:schemeClr val="tx1"/>
              </a:solidFill>
            </a:rPr>
            <a:t>越权交易</a:t>
          </a:r>
          <a:endParaRPr lang="zh-CN" altLang="en-US" dirty="0">
            <a:solidFill>
              <a:schemeClr val="tx1"/>
            </a:solidFill>
          </a:endParaRPr>
        </a:p>
      </dgm:t>
    </dgm:pt>
    <dgm:pt modelId="{A7127FB5-1386-A04E-ADD1-6AE1FB909971}" type="parTrans" cxnId="{E268C9B6-2C9C-2743-B9B0-D010AA4164AA}">
      <dgm:prSet/>
      <dgm:spPr/>
      <dgm:t>
        <a:bodyPr/>
        <a:lstStyle/>
        <a:p>
          <a:endParaRPr lang="zh-CN" altLang="en-US"/>
        </a:p>
      </dgm:t>
    </dgm:pt>
    <dgm:pt modelId="{5451A9CD-4187-0546-ADF5-4D9388800AC2}" type="sibTrans" cxnId="{E268C9B6-2C9C-2743-B9B0-D010AA4164AA}">
      <dgm:prSet/>
      <dgm:spPr/>
      <dgm:t>
        <a:bodyPr/>
        <a:lstStyle/>
        <a:p>
          <a:endParaRPr lang="zh-CN" altLang="en-US"/>
        </a:p>
      </dgm:t>
    </dgm:pt>
    <dgm:pt modelId="{63930D5A-F62B-2F4C-B723-C118D244C97F}" type="pres">
      <dgm:prSet presAssocID="{72EC7EF5-3999-0D4F-A475-A06032FEB1C9}" presName="Name0" presStyleCnt="0">
        <dgm:presLayoutVars>
          <dgm:dir/>
          <dgm:resizeHandles val="exact"/>
        </dgm:presLayoutVars>
      </dgm:prSet>
      <dgm:spPr/>
    </dgm:pt>
    <dgm:pt modelId="{435EA2B0-7F99-C242-BB2E-EA9D556F7ABC}" type="pres">
      <dgm:prSet presAssocID="{F0534E9E-9299-6C4C-B552-70CB923C37E2}" presName="node" presStyleLbl="node1" presStyleIdx="0" presStyleCnt="4">
        <dgm:presLayoutVars>
          <dgm:bulletEnabled val="1"/>
        </dgm:presLayoutVars>
      </dgm:prSet>
      <dgm:spPr/>
    </dgm:pt>
    <dgm:pt modelId="{799ED568-6B4D-614E-9B30-1EABD5229542}" type="pres">
      <dgm:prSet presAssocID="{11533C53-F635-944D-8636-32C5054F2E6F}" presName="sibTrans" presStyleLbl="sibTrans2D1" presStyleIdx="0" presStyleCnt="4"/>
      <dgm:spPr/>
    </dgm:pt>
    <dgm:pt modelId="{04499B6A-FD9D-644F-AAB8-FEAD73933499}" type="pres">
      <dgm:prSet presAssocID="{11533C53-F635-944D-8636-32C5054F2E6F}" presName="connectorText" presStyleLbl="sibTrans2D1" presStyleIdx="0" presStyleCnt="4"/>
      <dgm:spPr/>
    </dgm:pt>
    <dgm:pt modelId="{9BE9D261-A1DB-7540-A8AA-DC1F1C0EB682}" type="pres">
      <dgm:prSet presAssocID="{B33ECFEC-4CCD-0A4E-BC73-B1CB86719578}" presName="node" presStyleLbl="node1" presStyleIdx="1" presStyleCnt="4">
        <dgm:presLayoutVars>
          <dgm:bulletEnabled val="1"/>
        </dgm:presLayoutVars>
      </dgm:prSet>
      <dgm:spPr/>
    </dgm:pt>
    <dgm:pt modelId="{1F2088C7-70B4-C34F-8CA1-1E57FA030E42}" type="pres">
      <dgm:prSet presAssocID="{11D66794-1C80-5F43-A5A1-43EFB3DBC130}" presName="sibTrans" presStyleLbl="sibTrans2D1" presStyleIdx="1" presStyleCnt="4"/>
      <dgm:spPr/>
    </dgm:pt>
    <dgm:pt modelId="{71D0860F-1185-B04B-9EBA-3EA2789AA750}" type="pres">
      <dgm:prSet presAssocID="{11D66794-1C80-5F43-A5A1-43EFB3DBC130}" presName="connectorText" presStyleLbl="sibTrans2D1" presStyleIdx="1" presStyleCnt="4"/>
      <dgm:spPr/>
    </dgm:pt>
    <dgm:pt modelId="{111CC788-BACC-9441-99E6-D24F2671E060}" type="pres">
      <dgm:prSet presAssocID="{E91EA077-421E-504F-8F45-1C3F6B9E956F}" presName="node" presStyleLbl="node1" presStyleIdx="2" presStyleCnt="4">
        <dgm:presLayoutVars>
          <dgm:bulletEnabled val="1"/>
        </dgm:presLayoutVars>
      </dgm:prSet>
      <dgm:spPr/>
    </dgm:pt>
    <dgm:pt modelId="{F3A6B213-AD3C-3747-94FE-AF95E4E98587}" type="pres">
      <dgm:prSet presAssocID="{A6345430-55DB-A84B-BBED-CAF9C8F0989F}" presName="sibTrans" presStyleLbl="sibTrans2D1" presStyleIdx="2" presStyleCnt="4"/>
      <dgm:spPr/>
    </dgm:pt>
    <dgm:pt modelId="{6BFB2D15-EC35-9D47-BEE8-A76850C7397C}" type="pres">
      <dgm:prSet presAssocID="{A6345430-55DB-A84B-BBED-CAF9C8F0989F}" presName="connectorText" presStyleLbl="sibTrans2D1" presStyleIdx="2" presStyleCnt="4"/>
      <dgm:spPr/>
    </dgm:pt>
    <dgm:pt modelId="{2745DD64-A96A-BA48-8D64-EDCC23A819CB}" type="pres">
      <dgm:prSet presAssocID="{C6504861-5516-3348-B6CD-02AC952B2417}" presName="node" presStyleLbl="node1" presStyleIdx="3" presStyleCnt="4">
        <dgm:presLayoutVars>
          <dgm:bulletEnabled val="1"/>
        </dgm:presLayoutVars>
      </dgm:prSet>
      <dgm:spPr/>
    </dgm:pt>
    <dgm:pt modelId="{CB0E8A70-8557-EB42-85F0-BC1E3A3BC9DF}" type="pres">
      <dgm:prSet presAssocID="{5451A9CD-4187-0546-ADF5-4D9388800AC2}" presName="sibTrans" presStyleLbl="sibTrans2D1" presStyleIdx="3" presStyleCnt="4"/>
      <dgm:spPr/>
    </dgm:pt>
    <dgm:pt modelId="{AB3449E6-A597-0E4D-9FE8-52861464E1A1}" type="pres">
      <dgm:prSet presAssocID="{5451A9CD-4187-0546-ADF5-4D9388800AC2}" presName="connectorText" presStyleLbl="sibTrans2D1" presStyleIdx="3" presStyleCnt="4"/>
      <dgm:spPr/>
    </dgm:pt>
  </dgm:ptLst>
  <dgm:cxnLst>
    <dgm:cxn modelId="{5238E852-6DFE-B048-AA17-3D8296B49AF2}" type="presOf" srcId="{11D66794-1C80-5F43-A5A1-43EFB3DBC130}" destId="{1F2088C7-70B4-C34F-8CA1-1E57FA030E42}" srcOrd="0" destOrd="0" presId="urn:microsoft.com/office/officeart/2005/8/layout/cycle7"/>
    <dgm:cxn modelId="{A2D88769-AE3F-4345-BE4E-464323EEB361}" type="presOf" srcId="{A6345430-55DB-A84B-BBED-CAF9C8F0989F}" destId="{F3A6B213-AD3C-3747-94FE-AF95E4E98587}" srcOrd="0" destOrd="0" presId="urn:microsoft.com/office/officeart/2005/8/layout/cycle7"/>
    <dgm:cxn modelId="{68974E05-08E7-9F42-957C-B1ACA224B6E5}" type="presOf" srcId="{5451A9CD-4187-0546-ADF5-4D9388800AC2}" destId="{CB0E8A70-8557-EB42-85F0-BC1E3A3BC9DF}" srcOrd="0" destOrd="0" presId="urn:microsoft.com/office/officeart/2005/8/layout/cycle7"/>
    <dgm:cxn modelId="{C4F06354-E4F1-5048-8D5D-41A58C84EF38}" type="presOf" srcId="{11533C53-F635-944D-8636-32C5054F2E6F}" destId="{04499B6A-FD9D-644F-AAB8-FEAD73933499}" srcOrd="1" destOrd="0" presId="urn:microsoft.com/office/officeart/2005/8/layout/cycle7"/>
    <dgm:cxn modelId="{2303497B-43CE-A642-901E-9CA3B960E419}" srcId="{72EC7EF5-3999-0D4F-A475-A06032FEB1C9}" destId="{E91EA077-421E-504F-8F45-1C3F6B9E956F}" srcOrd="2" destOrd="0" parTransId="{536E73C6-DECD-8C45-95BB-6F6B297ACEF9}" sibTransId="{A6345430-55DB-A84B-BBED-CAF9C8F0989F}"/>
    <dgm:cxn modelId="{85B9E3BC-2E32-E648-94A2-B993E98C6CF6}" srcId="{72EC7EF5-3999-0D4F-A475-A06032FEB1C9}" destId="{F0534E9E-9299-6C4C-B552-70CB923C37E2}" srcOrd="0" destOrd="0" parTransId="{B0E8FDC4-62CE-124A-A103-FF9873CB1524}" sibTransId="{11533C53-F635-944D-8636-32C5054F2E6F}"/>
    <dgm:cxn modelId="{162322A5-705D-A84E-92C7-0A2BC0B164E8}" type="presOf" srcId="{11D66794-1C80-5F43-A5A1-43EFB3DBC130}" destId="{71D0860F-1185-B04B-9EBA-3EA2789AA750}" srcOrd="1" destOrd="0" presId="urn:microsoft.com/office/officeart/2005/8/layout/cycle7"/>
    <dgm:cxn modelId="{E268C9B6-2C9C-2743-B9B0-D010AA4164AA}" srcId="{72EC7EF5-3999-0D4F-A475-A06032FEB1C9}" destId="{C6504861-5516-3348-B6CD-02AC952B2417}" srcOrd="3" destOrd="0" parTransId="{A7127FB5-1386-A04E-ADD1-6AE1FB909971}" sibTransId="{5451A9CD-4187-0546-ADF5-4D9388800AC2}"/>
    <dgm:cxn modelId="{B18D125D-7812-C245-9829-B8E62D9A57E6}" type="presOf" srcId="{F0534E9E-9299-6C4C-B552-70CB923C37E2}" destId="{435EA2B0-7F99-C242-BB2E-EA9D556F7ABC}" srcOrd="0" destOrd="0" presId="urn:microsoft.com/office/officeart/2005/8/layout/cycle7"/>
    <dgm:cxn modelId="{238CACD8-B8C5-D440-AD53-20926156A984}" type="presOf" srcId="{5451A9CD-4187-0546-ADF5-4D9388800AC2}" destId="{AB3449E6-A597-0E4D-9FE8-52861464E1A1}" srcOrd="1" destOrd="0" presId="urn:microsoft.com/office/officeart/2005/8/layout/cycle7"/>
    <dgm:cxn modelId="{89C3CCBC-7F48-CD47-A24D-9F2937241100}" type="presOf" srcId="{A6345430-55DB-A84B-BBED-CAF9C8F0989F}" destId="{6BFB2D15-EC35-9D47-BEE8-A76850C7397C}" srcOrd="1" destOrd="0" presId="urn:microsoft.com/office/officeart/2005/8/layout/cycle7"/>
    <dgm:cxn modelId="{A5F70062-424B-F647-AC28-0E1341BBE0E8}" srcId="{72EC7EF5-3999-0D4F-A475-A06032FEB1C9}" destId="{B33ECFEC-4CCD-0A4E-BC73-B1CB86719578}" srcOrd="1" destOrd="0" parTransId="{1954F9A0-1433-CC4B-A769-EE787F6AA7BA}" sibTransId="{11D66794-1C80-5F43-A5A1-43EFB3DBC130}"/>
    <dgm:cxn modelId="{4274E2C5-EF52-644A-9778-533E48BB9A6A}" type="presOf" srcId="{C6504861-5516-3348-B6CD-02AC952B2417}" destId="{2745DD64-A96A-BA48-8D64-EDCC23A819CB}" srcOrd="0" destOrd="0" presId="urn:microsoft.com/office/officeart/2005/8/layout/cycle7"/>
    <dgm:cxn modelId="{7BFAE80A-8284-254F-A76B-57CDA14D95E7}" type="presOf" srcId="{E91EA077-421E-504F-8F45-1C3F6B9E956F}" destId="{111CC788-BACC-9441-99E6-D24F2671E060}" srcOrd="0" destOrd="0" presId="urn:microsoft.com/office/officeart/2005/8/layout/cycle7"/>
    <dgm:cxn modelId="{9424F798-F1EC-9D4A-9BF7-9DAB2543859C}" type="presOf" srcId="{11533C53-F635-944D-8636-32C5054F2E6F}" destId="{799ED568-6B4D-614E-9B30-1EABD5229542}" srcOrd="0" destOrd="0" presId="urn:microsoft.com/office/officeart/2005/8/layout/cycle7"/>
    <dgm:cxn modelId="{05995064-0816-AE4E-AD70-978134932428}" type="presOf" srcId="{B33ECFEC-4CCD-0A4E-BC73-B1CB86719578}" destId="{9BE9D261-A1DB-7540-A8AA-DC1F1C0EB682}" srcOrd="0" destOrd="0" presId="urn:microsoft.com/office/officeart/2005/8/layout/cycle7"/>
    <dgm:cxn modelId="{35C76554-3BCD-B946-AF67-AE69E7D5E0DA}" type="presOf" srcId="{72EC7EF5-3999-0D4F-A475-A06032FEB1C9}" destId="{63930D5A-F62B-2F4C-B723-C118D244C97F}" srcOrd="0" destOrd="0" presId="urn:microsoft.com/office/officeart/2005/8/layout/cycle7"/>
    <dgm:cxn modelId="{C7B198FF-B166-1044-B5F9-82B8848D8F75}" type="presParOf" srcId="{63930D5A-F62B-2F4C-B723-C118D244C97F}" destId="{435EA2B0-7F99-C242-BB2E-EA9D556F7ABC}" srcOrd="0" destOrd="0" presId="urn:microsoft.com/office/officeart/2005/8/layout/cycle7"/>
    <dgm:cxn modelId="{7648F309-5E9E-294F-BEA0-47E205342E10}" type="presParOf" srcId="{63930D5A-F62B-2F4C-B723-C118D244C97F}" destId="{799ED568-6B4D-614E-9B30-1EABD5229542}" srcOrd="1" destOrd="0" presId="urn:microsoft.com/office/officeart/2005/8/layout/cycle7"/>
    <dgm:cxn modelId="{38B67D6B-9942-AD44-A0DB-B289714FC7DD}" type="presParOf" srcId="{799ED568-6B4D-614E-9B30-1EABD5229542}" destId="{04499B6A-FD9D-644F-AAB8-FEAD73933499}" srcOrd="0" destOrd="0" presId="urn:microsoft.com/office/officeart/2005/8/layout/cycle7"/>
    <dgm:cxn modelId="{C4BCB29F-37FD-514A-BEC1-5805FDAFA3A3}" type="presParOf" srcId="{63930D5A-F62B-2F4C-B723-C118D244C97F}" destId="{9BE9D261-A1DB-7540-A8AA-DC1F1C0EB682}" srcOrd="2" destOrd="0" presId="urn:microsoft.com/office/officeart/2005/8/layout/cycle7"/>
    <dgm:cxn modelId="{20DED858-322D-4347-B6AA-F3AD6591E1FF}" type="presParOf" srcId="{63930D5A-F62B-2F4C-B723-C118D244C97F}" destId="{1F2088C7-70B4-C34F-8CA1-1E57FA030E42}" srcOrd="3" destOrd="0" presId="urn:microsoft.com/office/officeart/2005/8/layout/cycle7"/>
    <dgm:cxn modelId="{D80D58FB-FFEB-4B4A-89B5-568561A0A752}" type="presParOf" srcId="{1F2088C7-70B4-C34F-8CA1-1E57FA030E42}" destId="{71D0860F-1185-B04B-9EBA-3EA2789AA750}" srcOrd="0" destOrd="0" presId="urn:microsoft.com/office/officeart/2005/8/layout/cycle7"/>
    <dgm:cxn modelId="{25CEACF0-F52F-4C48-8794-41A49EEF2A3B}" type="presParOf" srcId="{63930D5A-F62B-2F4C-B723-C118D244C97F}" destId="{111CC788-BACC-9441-99E6-D24F2671E060}" srcOrd="4" destOrd="0" presId="urn:microsoft.com/office/officeart/2005/8/layout/cycle7"/>
    <dgm:cxn modelId="{792D6C25-CF04-374D-834F-90B6B73BF3DA}" type="presParOf" srcId="{63930D5A-F62B-2F4C-B723-C118D244C97F}" destId="{F3A6B213-AD3C-3747-94FE-AF95E4E98587}" srcOrd="5" destOrd="0" presId="urn:microsoft.com/office/officeart/2005/8/layout/cycle7"/>
    <dgm:cxn modelId="{0006D796-4E19-DC42-BF50-CA93872CDFB9}" type="presParOf" srcId="{F3A6B213-AD3C-3747-94FE-AF95E4E98587}" destId="{6BFB2D15-EC35-9D47-BEE8-A76850C7397C}" srcOrd="0" destOrd="0" presId="urn:microsoft.com/office/officeart/2005/8/layout/cycle7"/>
    <dgm:cxn modelId="{CD5B95F7-32CD-F342-A4E2-B9401BB38871}" type="presParOf" srcId="{63930D5A-F62B-2F4C-B723-C118D244C97F}" destId="{2745DD64-A96A-BA48-8D64-EDCC23A819CB}" srcOrd="6" destOrd="0" presId="urn:microsoft.com/office/officeart/2005/8/layout/cycle7"/>
    <dgm:cxn modelId="{19C6E9FE-17F0-234C-B3B8-2DF5EE3C3E7A}" type="presParOf" srcId="{63930D5A-F62B-2F4C-B723-C118D244C97F}" destId="{CB0E8A70-8557-EB42-85F0-BC1E3A3BC9DF}" srcOrd="7" destOrd="0" presId="urn:microsoft.com/office/officeart/2005/8/layout/cycle7"/>
    <dgm:cxn modelId="{E26AAE88-63B7-6F4F-AB92-3DE870FA86D2}" type="presParOf" srcId="{CB0E8A70-8557-EB42-85F0-BC1E3A3BC9DF}" destId="{AB3449E6-A597-0E4D-9FE8-52861464E1A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B19250-218E-F841-AB17-8631B4F0E2E6}" type="doc">
      <dgm:prSet loTypeId="urn:microsoft.com/office/officeart/2005/8/layout/chart3" loCatId="" qsTypeId="urn:microsoft.com/office/officeart/2005/8/quickstyle/simple2" qsCatId="simple" csTypeId="urn:microsoft.com/office/officeart/2005/8/colors/colorful1#8" csCatId="colorful"/>
      <dgm:spPr/>
      <dgm:t>
        <a:bodyPr/>
        <a:lstStyle/>
        <a:p>
          <a:endParaRPr lang="zh-CN" altLang="en-US"/>
        </a:p>
      </dgm:t>
    </dgm:pt>
    <dgm:pt modelId="{2591A3A5-515E-144D-BA82-2817470CCB41}">
      <dgm:prSet/>
      <dgm:spPr/>
      <dgm:t>
        <a:bodyPr/>
        <a:lstStyle/>
        <a:p>
          <a:pPr rtl="0"/>
          <a:r>
            <a:rPr lang="zh-CN" altLang="en-US" b="1"/>
            <a:t>金融机构内部自我监管</a:t>
          </a:r>
          <a:endParaRPr lang="zh-CN" altLang="en-US"/>
        </a:p>
      </dgm:t>
    </dgm:pt>
    <dgm:pt modelId="{25A83561-AFEE-C34C-A9F9-5BF4CD83D1BB}" type="parTrans" cxnId="{7D08EB6A-547F-2046-A961-27C7A5DF7B6E}">
      <dgm:prSet/>
      <dgm:spPr/>
      <dgm:t>
        <a:bodyPr/>
        <a:lstStyle/>
        <a:p>
          <a:endParaRPr lang="zh-CN" altLang="en-US"/>
        </a:p>
      </dgm:t>
    </dgm:pt>
    <dgm:pt modelId="{967CD2DF-5419-464F-AF58-8515017E41C9}" type="sibTrans" cxnId="{7D08EB6A-547F-2046-A961-27C7A5DF7B6E}">
      <dgm:prSet/>
      <dgm:spPr/>
      <dgm:t>
        <a:bodyPr/>
        <a:lstStyle/>
        <a:p>
          <a:endParaRPr lang="zh-CN" altLang="en-US"/>
        </a:p>
      </dgm:t>
    </dgm:pt>
    <dgm:pt modelId="{57D0EC17-0B89-A64B-BD6B-53288924DE8B}">
      <dgm:prSet/>
      <dgm:spPr/>
      <dgm:t>
        <a:bodyPr/>
        <a:lstStyle/>
        <a:p>
          <a:pPr rtl="0"/>
          <a:r>
            <a:rPr lang="zh-CN" altLang="en-US" b="1"/>
            <a:t>交易所系统内部监管</a:t>
          </a:r>
          <a:endParaRPr lang="zh-CN" altLang="en-US"/>
        </a:p>
      </dgm:t>
    </dgm:pt>
    <dgm:pt modelId="{CB45954E-FC42-9A40-9A9F-B870C4E206BB}" type="parTrans" cxnId="{59565C47-ECAB-E24D-B3C7-6BFC87182AFD}">
      <dgm:prSet/>
      <dgm:spPr/>
      <dgm:t>
        <a:bodyPr/>
        <a:lstStyle/>
        <a:p>
          <a:endParaRPr lang="zh-CN" altLang="en-US"/>
        </a:p>
      </dgm:t>
    </dgm:pt>
    <dgm:pt modelId="{CF95F9AE-B0C2-FD4C-AB97-E4B94A4E84DE}" type="sibTrans" cxnId="{59565C47-ECAB-E24D-B3C7-6BFC87182AFD}">
      <dgm:prSet/>
      <dgm:spPr/>
      <dgm:t>
        <a:bodyPr/>
        <a:lstStyle/>
        <a:p>
          <a:endParaRPr lang="zh-CN" altLang="en-US"/>
        </a:p>
      </dgm:t>
    </dgm:pt>
    <dgm:pt modelId="{5F62FBB7-A78A-614C-840D-4BC9AB059F34}">
      <dgm:prSet/>
      <dgm:spPr/>
      <dgm:t>
        <a:bodyPr/>
        <a:lstStyle/>
        <a:p>
          <a:pPr rtl="0"/>
          <a:r>
            <a:rPr lang="zh-CN" altLang="en-US" b="1"/>
            <a:t>中央银行的宏观调控与监管</a:t>
          </a:r>
          <a:endParaRPr lang="zh-CN" altLang="en-US"/>
        </a:p>
      </dgm:t>
    </dgm:pt>
    <dgm:pt modelId="{0B6E9794-45D8-204F-ABA2-9007347FDAF6}" type="parTrans" cxnId="{9CDBCE09-0C0C-7E42-8D21-180F908A0B15}">
      <dgm:prSet/>
      <dgm:spPr/>
      <dgm:t>
        <a:bodyPr/>
        <a:lstStyle/>
        <a:p>
          <a:endParaRPr lang="zh-CN" altLang="en-US"/>
        </a:p>
      </dgm:t>
    </dgm:pt>
    <dgm:pt modelId="{95D66C40-9AE3-4F4B-9906-AC9B915CECA8}" type="sibTrans" cxnId="{9CDBCE09-0C0C-7E42-8D21-180F908A0B15}">
      <dgm:prSet/>
      <dgm:spPr/>
      <dgm:t>
        <a:bodyPr/>
        <a:lstStyle/>
        <a:p>
          <a:endParaRPr lang="zh-CN" altLang="en-US"/>
        </a:p>
      </dgm:t>
    </dgm:pt>
    <dgm:pt modelId="{43ED7999-A004-1D44-92C5-16BC6BD8D5AD}">
      <dgm:prSet/>
      <dgm:spPr/>
      <dgm:t>
        <a:bodyPr/>
        <a:lstStyle/>
        <a:p>
          <a:pPr rtl="0"/>
          <a:r>
            <a:rPr lang="zh-CN" altLang="en-US" b="1"/>
            <a:t>国际监管和国际合作</a:t>
          </a:r>
          <a:endParaRPr lang="zh-CN" altLang="en-US"/>
        </a:p>
      </dgm:t>
    </dgm:pt>
    <dgm:pt modelId="{BD096F8C-5C54-AC40-BA36-4A26B65C3C33}" type="parTrans" cxnId="{8C71C11B-356C-9444-9EDF-6B8C482CADE4}">
      <dgm:prSet/>
      <dgm:spPr/>
      <dgm:t>
        <a:bodyPr/>
        <a:lstStyle/>
        <a:p>
          <a:endParaRPr lang="zh-CN" altLang="en-US"/>
        </a:p>
      </dgm:t>
    </dgm:pt>
    <dgm:pt modelId="{0219066E-941B-FD41-86B8-B7F61B78877B}" type="sibTrans" cxnId="{8C71C11B-356C-9444-9EDF-6B8C482CADE4}">
      <dgm:prSet/>
      <dgm:spPr/>
      <dgm:t>
        <a:bodyPr/>
        <a:lstStyle/>
        <a:p>
          <a:endParaRPr lang="zh-CN" altLang="en-US"/>
        </a:p>
      </dgm:t>
    </dgm:pt>
    <dgm:pt modelId="{2DA08180-5691-D846-A344-C965DC3A0BA8}" type="pres">
      <dgm:prSet presAssocID="{D1B19250-218E-F841-AB17-8631B4F0E2E6}" presName="compositeShape" presStyleCnt="0">
        <dgm:presLayoutVars>
          <dgm:chMax val="7"/>
          <dgm:dir/>
          <dgm:resizeHandles val="exact"/>
        </dgm:presLayoutVars>
      </dgm:prSet>
      <dgm:spPr/>
    </dgm:pt>
    <dgm:pt modelId="{33C03E24-9A3F-6C4C-9501-4155B076F562}" type="pres">
      <dgm:prSet presAssocID="{D1B19250-218E-F841-AB17-8631B4F0E2E6}" presName="wedge1" presStyleLbl="node1" presStyleIdx="0" presStyleCnt="4"/>
      <dgm:spPr/>
    </dgm:pt>
    <dgm:pt modelId="{BDC96733-4A56-7142-BF17-0A2AB97E2AF7}" type="pres">
      <dgm:prSet presAssocID="{D1B19250-218E-F841-AB17-8631B4F0E2E6}" presName="wedge1Tx" presStyleLbl="node1" presStyleIdx="0" presStyleCnt="4">
        <dgm:presLayoutVars>
          <dgm:chMax val="0"/>
          <dgm:chPref val="0"/>
          <dgm:bulletEnabled val="1"/>
        </dgm:presLayoutVars>
      </dgm:prSet>
      <dgm:spPr/>
    </dgm:pt>
    <dgm:pt modelId="{845D0DDB-2823-1E43-8FBB-7CCA5A88D0D5}" type="pres">
      <dgm:prSet presAssocID="{D1B19250-218E-F841-AB17-8631B4F0E2E6}" presName="wedge2" presStyleLbl="node1" presStyleIdx="1" presStyleCnt="4"/>
      <dgm:spPr/>
    </dgm:pt>
    <dgm:pt modelId="{0C37C3A5-6772-6A4C-A330-DA810A9A331D}" type="pres">
      <dgm:prSet presAssocID="{D1B19250-218E-F841-AB17-8631B4F0E2E6}" presName="wedge2Tx" presStyleLbl="node1" presStyleIdx="1" presStyleCnt="4">
        <dgm:presLayoutVars>
          <dgm:chMax val="0"/>
          <dgm:chPref val="0"/>
          <dgm:bulletEnabled val="1"/>
        </dgm:presLayoutVars>
      </dgm:prSet>
      <dgm:spPr/>
    </dgm:pt>
    <dgm:pt modelId="{14A4212F-018C-854C-98A8-ED9454BF0403}" type="pres">
      <dgm:prSet presAssocID="{D1B19250-218E-F841-AB17-8631B4F0E2E6}" presName="wedge3" presStyleLbl="node1" presStyleIdx="2" presStyleCnt="4"/>
      <dgm:spPr/>
    </dgm:pt>
    <dgm:pt modelId="{318B6289-679F-244C-8EBA-00ACF4056C5F}" type="pres">
      <dgm:prSet presAssocID="{D1B19250-218E-F841-AB17-8631B4F0E2E6}" presName="wedge3Tx" presStyleLbl="node1" presStyleIdx="2" presStyleCnt="4">
        <dgm:presLayoutVars>
          <dgm:chMax val="0"/>
          <dgm:chPref val="0"/>
          <dgm:bulletEnabled val="1"/>
        </dgm:presLayoutVars>
      </dgm:prSet>
      <dgm:spPr/>
    </dgm:pt>
    <dgm:pt modelId="{476F108E-6DEE-3142-B03B-CFFCFB2DF73A}" type="pres">
      <dgm:prSet presAssocID="{D1B19250-218E-F841-AB17-8631B4F0E2E6}" presName="wedge4" presStyleLbl="node1" presStyleIdx="3" presStyleCnt="4"/>
      <dgm:spPr/>
    </dgm:pt>
    <dgm:pt modelId="{BBD1C6F2-B25A-4B4A-9B77-A5CC2376EEAA}" type="pres">
      <dgm:prSet presAssocID="{D1B19250-218E-F841-AB17-8631B4F0E2E6}" presName="wedge4Tx" presStyleLbl="node1" presStyleIdx="3" presStyleCnt="4">
        <dgm:presLayoutVars>
          <dgm:chMax val="0"/>
          <dgm:chPref val="0"/>
          <dgm:bulletEnabled val="1"/>
        </dgm:presLayoutVars>
      </dgm:prSet>
      <dgm:spPr/>
    </dgm:pt>
  </dgm:ptLst>
  <dgm:cxnLst>
    <dgm:cxn modelId="{08AAD7FC-8E0F-AA4D-9C9B-A186F1AF2B45}" type="presOf" srcId="{2591A3A5-515E-144D-BA82-2817470CCB41}" destId="{BDC96733-4A56-7142-BF17-0A2AB97E2AF7}" srcOrd="1" destOrd="0" presId="urn:microsoft.com/office/officeart/2005/8/layout/chart3"/>
    <dgm:cxn modelId="{A1C9DFE1-60D5-A14E-A7FC-EF3528889E54}" type="presOf" srcId="{5F62FBB7-A78A-614C-840D-4BC9AB059F34}" destId="{318B6289-679F-244C-8EBA-00ACF4056C5F}" srcOrd="1" destOrd="0" presId="urn:microsoft.com/office/officeart/2005/8/layout/chart3"/>
    <dgm:cxn modelId="{562020BC-2870-A24A-9BBA-F462C9FF241B}" type="presOf" srcId="{43ED7999-A004-1D44-92C5-16BC6BD8D5AD}" destId="{BBD1C6F2-B25A-4B4A-9B77-A5CC2376EEAA}" srcOrd="1" destOrd="0" presId="urn:microsoft.com/office/officeart/2005/8/layout/chart3"/>
    <dgm:cxn modelId="{9CDBCE09-0C0C-7E42-8D21-180F908A0B15}" srcId="{D1B19250-218E-F841-AB17-8631B4F0E2E6}" destId="{5F62FBB7-A78A-614C-840D-4BC9AB059F34}" srcOrd="2" destOrd="0" parTransId="{0B6E9794-45D8-204F-ABA2-9007347FDAF6}" sibTransId="{95D66C40-9AE3-4F4B-9906-AC9B915CECA8}"/>
    <dgm:cxn modelId="{98E92044-46F7-0342-9627-D40924A0C7E2}" type="presOf" srcId="{5F62FBB7-A78A-614C-840D-4BC9AB059F34}" destId="{14A4212F-018C-854C-98A8-ED9454BF0403}" srcOrd="0" destOrd="0" presId="urn:microsoft.com/office/officeart/2005/8/layout/chart3"/>
    <dgm:cxn modelId="{6B1EA3CA-93D5-E143-9319-4384A2FCEEDA}" type="presOf" srcId="{D1B19250-218E-F841-AB17-8631B4F0E2E6}" destId="{2DA08180-5691-D846-A344-C965DC3A0BA8}" srcOrd="0" destOrd="0" presId="urn:microsoft.com/office/officeart/2005/8/layout/chart3"/>
    <dgm:cxn modelId="{81C715E0-A2FB-AB4A-A5AA-32B81F89F340}" type="presOf" srcId="{57D0EC17-0B89-A64B-BD6B-53288924DE8B}" destId="{0C37C3A5-6772-6A4C-A330-DA810A9A331D}" srcOrd="1" destOrd="0" presId="urn:microsoft.com/office/officeart/2005/8/layout/chart3"/>
    <dgm:cxn modelId="{DE6EAD82-BEDE-EE44-B0D1-6B6A83478842}" type="presOf" srcId="{43ED7999-A004-1D44-92C5-16BC6BD8D5AD}" destId="{476F108E-6DEE-3142-B03B-CFFCFB2DF73A}" srcOrd="0" destOrd="0" presId="urn:microsoft.com/office/officeart/2005/8/layout/chart3"/>
    <dgm:cxn modelId="{8C71C11B-356C-9444-9EDF-6B8C482CADE4}" srcId="{D1B19250-218E-F841-AB17-8631B4F0E2E6}" destId="{43ED7999-A004-1D44-92C5-16BC6BD8D5AD}" srcOrd="3" destOrd="0" parTransId="{BD096F8C-5C54-AC40-BA36-4A26B65C3C33}" sibTransId="{0219066E-941B-FD41-86B8-B7F61B78877B}"/>
    <dgm:cxn modelId="{10B040C7-591E-214B-ABCD-649BBAF325CF}" type="presOf" srcId="{2591A3A5-515E-144D-BA82-2817470CCB41}" destId="{33C03E24-9A3F-6C4C-9501-4155B076F562}" srcOrd="0" destOrd="0" presId="urn:microsoft.com/office/officeart/2005/8/layout/chart3"/>
    <dgm:cxn modelId="{D296D1F8-3ACA-E842-A54A-3F4E1CA3CD9B}" type="presOf" srcId="{57D0EC17-0B89-A64B-BD6B-53288924DE8B}" destId="{845D0DDB-2823-1E43-8FBB-7CCA5A88D0D5}" srcOrd="0" destOrd="0" presId="urn:microsoft.com/office/officeart/2005/8/layout/chart3"/>
    <dgm:cxn modelId="{59565C47-ECAB-E24D-B3C7-6BFC87182AFD}" srcId="{D1B19250-218E-F841-AB17-8631B4F0E2E6}" destId="{57D0EC17-0B89-A64B-BD6B-53288924DE8B}" srcOrd="1" destOrd="0" parTransId="{CB45954E-FC42-9A40-9A9F-B870C4E206BB}" sibTransId="{CF95F9AE-B0C2-FD4C-AB97-E4B94A4E84DE}"/>
    <dgm:cxn modelId="{7D08EB6A-547F-2046-A961-27C7A5DF7B6E}" srcId="{D1B19250-218E-F841-AB17-8631B4F0E2E6}" destId="{2591A3A5-515E-144D-BA82-2817470CCB41}" srcOrd="0" destOrd="0" parTransId="{25A83561-AFEE-C34C-A9F9-5BF4CD83D1BB}" sibTransId="{967CD2DF-5419-464F-AF58-8515017E41C9}"/>
    <dgm:cxn modelId="{2EABEBA7-4428-EA4D-8A0F-674BFBC125A2}" type="presParOf" srcId="{2DA08180-5691-D846-A344-C965DC3A0BA8}" destId="{33C03E24-9A3F-6C4C-9501-4155B076F562}" srcOrd="0" destOrd="0" presId="urn:microsoft.com/office/officeart/2005/8/layout/chart3"/>
    <dgm:cxn modelId="{DB0B31A3-9A89-7F40-99F5-F9371D61224D}" type="presParOf" srcId="{2DA08180-5691-D846-A344-C965DC3A0BA8}" destId="{BDC96733-4A56-7142-BF17-0A2AB97E2AF7}" srcOrd="1" destOrd="0" presId="urn:microsoft.com/office/officeart/2005/8/layout/chart3"/>
    <dgm:cxn modelId="{26773BCD-4A6B-1244-A277-3F7BDADD0125}" type="presParOf" srcId="{2DA08180-5691-D846-A344-C965DC3A0BA8}" destId="{845D0DDB-2823-1E43-8FBB-7CCA5A88D0D5}" srcOrd="2" destOrd="0" presId="urn:microsoft.com/office/officeart/2005/8/layout/chart3"/>
    <dgm:cxn modelId="{3BF68BA2-02CD-D142-ABCC-8AD7C4890305}" type="presParOf" srcId="{2DA08180-5691-D846-A344-C965DC3A0BA8}" destId="{0C37C3A5-6772-6A4C-A330-DA810A9A331D}" srcOrd="3" destOrd="0" presId="urn:microsoft.com/office/officeart/2005/8/layout/chart3"/>
    <dgm:cxn modelId="{6306C20A-9948-C542-895A-0EB9B06A4954}" type="presParOf" srcId="{2DA08180-5691-D846-A344-C965DC3A0BA8}" destId="{14A4212F-018C-854C-98A8-ED9454BF0403}" srcOrd="4" destOrd="0" presId="urn:microsoft.com/office/officeart/2005/8/layout/chart3"/>
    <dgm:cxn modelId="{DD1E47BB-45BD-7A4A-BC90-0BDF9F0F0385}" type="presParOf" srcId="{2DA08180-5691-D846-A344-C965DC3A0BA8}" destId="{318B6289-679F-244C-8EBA-00ACF4056C5F}" srcOrd="5" destOrd="0" presId="urn:microsoft.com/office/officeart/2005/8/layout/chart3"/>
    <dgm:cxn modelId="{4DA009A3-F4F7-8B4B-9181-5A239F05FCBA}" type="presParOf" srcId="{2DA08180-5691-D846-A344-C965DC3A0BA8}" destId="{476F108E-6DEE-3142-B03B-CFFCFB2DF73A}" srcOrd="6" destOrd="0" presId="urn:microsoft.com/office/officeart/2005/8/layout/chart3"/>
    <dgm:cxn modelId="{93AFEEA8-F6C1-0C4C-A8D7-D09940E3DC1A}" type="presParOf" srcId="{2DA08180-5691-D846-A344-C965DC3A0BA8}" destId="{BBD1C6F2-B25A-4B4A-9B77-A5CC2376EEAA}"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63DDC-1DF1-5748-8098-DA185E84EF8A}" type="doc">
      <dgm:prSet loTypeId="urn:microsoft.com/office/officeart/2005/8/layout/default#2" loCatId="" qsTypeId="urn:microsoft.com/office/officeart/2005/8/quickstyle/3D3" qsCatId="3D" csTypeId="urn:microsoft.com/office/officeart/2005/8/colors/colorful1#5" csCatId="colorful"/>
      <dgm:spPr/>
      <dgm:t>
        <a:bodyPr/>
        <a:lstStyle/>
        <a:p>
          <a:endParaRPr lang="zh-CN" altLang="en-US"/>
        </a:p>
      </dgm:t>
    </dgm:pt>
    <dgm:pt modelId="{74250B0F-0102-294A-BF6E-5186A7400827}">
      <dgm:prSet/>
      <dgm:spPr/>
      <dgm:t>
        <a:bodyPr/>
        <a:lstStyle/>
        <a:p>
          <a:pPr rtl="0"/>
          <a:r>
            <a:rPr lang="zh-CN" altLang="en-US" b="1"/>
            <a:t>一级资本金比率</a:t>
          </a:r>
          <a:endParaRPr lang="zh-CN" altLang="en-US"/>
        </a:p>
      </dgm:t>
    </dgm:pt>
    <dgm:pt modelId="{AE5FC608-BBB2-A949-8315-D504907A0372}" type="parTrans" cxnId="{D4C23D07-F0B6-0244-9F9D-39DFFD90DB45}">
      <dgm:prSet/>
      <dgm:spPr/>
      <dgm:t>
        <a:bodyPr/>
        <a:lstStyle/>
        <a:p>
          <a:endParaRPr lang="zh-CN" altLang="en-US"/>
        </a:p>
      </dgm:t>
    </dgm:pt>
    <dgm:pt modelId="{FA6510F2-50EF-994F-AF2D-5BD72D651E39}" type="sibTrans" cxnId="{D4C23D07-F0B6-0244-9F9D-39DFFD90DB45}">
      <dgm:prSet/>
      <dgm:spPr/>
      <dgm:t>
        <a:bodyPr/>
        <a:lstStyle/>
        <a:p>
          <a:endParaRPr lang="zh-CN" altLang="en-US"/>
        </a:p>
      </dgm:t>
    </dgm:pt>
    <dgm:pt modelId="{2775CE87-48A4-DF4D-9564-3CB40CDBE5F4}">
      <dgm:prSet/>
      <dgm:spPr/>
      <dgm:t>
        <a:bodyPr/>
        <a:lstStyle/>
        <a:p>
          <a:pPr rtl="0"/>
          <a:r>
            <a:rPr lang="zh-CN" altLang="en-US" b="1"/>
            <a:t>资本留存缓冲</a:t>
          </a:r>
          <a:endParaRPr lang="zh-CN" altLang="en-US"/>
        </a:p>
      </dgm:t>
    </dgm:pt>
    <dgm:pt modelId="{332EBCC8-9024-E54A-B360-BFE16F2CAF9F}" type="parTrans" cxnId="{00648679-6EC5-F944-93C7-DFEBC16325EC}">
      <dgm:prSet/>
      <dgm:spPr/>
      <dgm:t>
        <a:bodyPr/>
        <a:lstStyle/>
        <a:p>
          <a:endParaRPr lang="zh-CN" altLang="en-US"/>
        </a:p>
      </dgm:t>
    </dgm:pt>
    <dgm:pt modelId="{9F5BB3A4-8169-4D41-A068-E729879E77F8}" type="sibTrans" cxnId="{00648679-6EC5-F944-93C7-DFEBC16325EC}">
      <dgm:prSet/>
      <dgm:spPr/>
      <dgm:t>
        <a:bodyPr/>
        <a:lstStyle/>
        <a:p>
          <a:endParaRPr lang="zh-CN" altLang="en-US"/>
        </a:p>
      </dgm:t>
    </dgm:pt>
    <dgm:pt modelId="{86326C0B-C58E-6A4E-9EA3-DC776C0E6705}">
      <dgm:prSet/>
      <dgm:spPr/>
      <dgm:t>
        <a:bodyPr/>
        <a:lstStyle/>
        <a:p>
          <a:pPr rtl="0"/>
          <a:r>
            <a:rPr lang="zh-CN" altLang="en-US" b="1"/>
            <a:t>逆周期缓冲</a:t>
          </a:r>
          <a:endParaRPr lang="zh-CN" altLang="en-US"/>
        </a:p>
      </dgm:t>
    </dgm:pt>
    <dgm:pt modelId="{D88E59A3-B400-2041-8BCF-02054ACC5C28}" type="parTrans" cxnId="{12029B49-5883-9245-9220-78386639B96D}">
      <dgm:prSet/>
      <dgm:spPr/>
      <dgm:t>
        <a:bodyPr/>
        <a:lstStyle/>
        <a:p>
          <a:endParaRPr lang="zh-CN" altLang="en-US"/>
        </a:p>
      </dgm:t>
    </dgm:pt>
    <dgm:pt modelId="{D4B6563C-65D0-744C-A3D8-0F5CDAC1E2D3}" type="sibTrans" cxnId="{12029B49-5883-9245-9220-78386639B96D}">
      <dgm:prSet/>
      <dgm:spPr/>
      <dgm:t>
        <a:bodyPr/>
        <a:lstStyle/>
        <a:p>
          <a:endParaRPr lang="zh-CN" altLang="en-US"/>
        </a:p>
      </dgm:t>
    </dgm:pt>
    <dgm:pt modelId="{CCDE9548-C505-CA41-A509-2AF90CDB3E9A}">
      <dgm:prSet/>
      <dgm:spPr/>
      <dgm:t>
        <a:bodyPr/>
        <a:lstStyle/>
        <a:p>
          <a:pPr rtl="0"/>
          <a:r>
            <a:rPr lang="zh-CN" altLang="en-US" b="1"/>
            <a:t>杠杆率要求</a:t>
          </a:r>
          <a:endParaRPr lang="zh-CN" altLang="en-US"/>
        </a:p>
      </dgm:t>
    </dgm:pt>
    <dgm:pt modelId="{4E978FC5-BAF3-EA49-BE62-B07384599077}" type="parTrans" cxnId="{055DF86A-39FB-5448-8482-04B9D2204235}">
      <dgm:prSet/>
      <dgm:spPr/>
      <dgm:t>
        <a:bodyPr/>
        <a:lstStyle/>
        <a:p>
          <a:endParaRPr lang="zh-CN" altLang="en-US"/>
        </a:p>
      </dgm:t>
    </dgm:pt>
    <dgm:pt modelId="{2F06F7BC-9B55-9B4C-B3DA-83218ABF1371}" type="sibTrans" cxnId="{055DF86A-39FB-5448-8482-04B9D2204235}">
      <dgm:prSet/>
      <dgm:spPr/>
      <dgm:t>
        <a:bodyPr/>
        <a:lstStyle/>
        <a:p>
          <a:endParaRPr lang="zh-CN" altLang="en-US"/>
        </a:p>
      </dgm:t>
    </dgm:pt>
    <dgm:pt modelId="{1D648C5A-9701-2E4E-A4F6-FEE4552E446F}">
      <dgm:prSet/>
      <dgm:spPr/>
      <dgm:t>
        <a:bodyPr/>
        <a:lstStyle/>
        <a:p>
          <a:pPr rtl="0"/>
          <a:r>
            <a:rPr lang="zh-CN" altLang="en-US" b="1"/>
            <a:t>系统重要性银行</a:t>
          </a:r>
          <a:endParaRPr lang="zh-CN" altLang="en-US"/>
        </a:p>
      </dgm:t>
    </dgm:pt>
    <dgm:pt modelId="{2F4BDC4F-3F02-C04F-B6A5-5AEE0F842252}" type="parTrans" cxnId="{C95A954B-8956-9945-ADE5-9A0F48E7119C}">
      <dgm:prSet/>
      <dgm:spPr/>
      <dgm:t>
        <a:bodyPr/>
        <a:lstStyle/>
        <a:p>
          <a:endParaRPr lang="zh-CN" altLang="en-US"/>
        </a:p>
      </dgm:t>
    </dgm:pt>
    <dgm:pt modelId="{BAAD9505-4A6B-C544-949A-709AA4FFC8A8}" type="sibTrans" cxnId="{C95A954B-8956-9945-ADE5-9A0F48E7119C}">
      <dgm:prSet/>
      <dgm:spPr/>
      <dgm:t>
        <a:bodyPr/>
        <a:lstStyle/>
        <a:p>
          <a:endParaRPr lang="zh-CN" altLang="en-US"/>
        </a:p>
      </dgm:t>
    </dgm:pt>
    <dgm:pt modelId="{8181B60C-C2C3-6648-8F87-A36A478A4368}">
      <dgm:prSet/>
      <dgm:spPr/>
      <dgm:t>
        <a:bodyPr/>
        <a:lstStyle/>
        <a:p>
          <a:pPr rtl="0"/>
          <a:r>
            <a:rPr lang="zh-CN" altLang="en-US" b="1"/>
            <a:t>引入流动性监管指标</a:t>
          </a:r>
          <a:endParaRPr lang="zh-CN" altLang="en-US"/>
        </a:p>
      </dgm:t>
    </dgm:pt>
    <dgm:pt modelId="{C1D66E9E-FC3F-1A42-ACAE-2A6853328712}" type="parTrans" cxnId="{C536B1B5-090A-7647-A198-C93BF3C88B59}">
      <dgm:prSet/>
      <dgm:spPr/>
      <dgm:t>
        <a:bodyPr/>
        <a:lstStyle/>
        <a:p>
          <a:endParaRPr lang="zh-CN" altLang="en-US"/>
        </a:p>
      </dgm:t>
    </dgm:pt>
    <dgm:pt modelId="{1AB38719-52EB-3D44-A38D-3BD0DCF3C628}" type="sibTrans" cxnId="{C536B1B5-090A-7647-A198-C93BF3C88B59}">
      <dgm:prSet/>
      <dgm:spPr/>
      <dgm:t>
        <a:bodyPr/>
        <a:lstStyle/>
        <a:p>
          <a:endParaRPr lang="zh-CN" altLang="en-US"/>
        </a:p>
      </dgm:t>
    </dgm:pt>
    <dgm:pt modelId="{AB48E0EB-45FB-9746-A31C-5A7A56925CE7}" type="pres">
      <dgm:prSet presAssocID="{81563DDC-1DF1-5748-8098-DA185E84EF8A}" presName="diagram" presStyleCnt="0">
        <dgm:presLayoutVars>
          <dgm:dir/>
          <dgm:resizeHandles val="exact"/>
        </dgm:presLayoutVars>
      </dgm:prSet>
      <dgm:spPr/>
    </dgm:pt>
    <dgm:pt modelId="{E13DC2B5-EF8B-AA48-8F56-2A354FA87B6C}" type="pres">
      <dgm:prSet presAssocID="{74250B0F-0102-294A-BF6E-5186A7400827}" presName="node" presStyleLbl="node1" presStyleIdx="0" presStyleCnt="6">
        <dgm:presLayoutVars>
          <dgm:bulletEnabled val="1"/>
        </dgm:presLayoutVars>
      </dgm:prSet>
      <dgm:spPr/>
    </dgm:pt>
    <dgm:pt modelId="{C59976A4-BF7E-BF4B-B025-CBA385AB5986}" type="pres">
      <dgm:prSet presAssocID="{FA6510F2-50EF-994F-AF2D-5BD72D651E39}" presName="sibTrans" presStyleCnt="0"/>
      <dgm:spPr/>
    </dgm:pt>
    <dgm:pt modelId="{3247B405-B08E-9A40-98E0-8DB65847C99D}" type="pres">
      <dgm:prSet presAssocID="{2775CE87-48A4-DF4D-9564-3CB40CDBE5F4}" presName="node" presStyleLbl="node1" presStyleIdx="1" presStyleCnt="6">
        <dgm:presLayoutVars>
          <dgm:bulletEnabled val="1"/>
        </dgm:presLayoutVars>
      </dgm:prSet>
      <dgm:spPr/>
    </dgm:pt>
    <dgm:pt modelId="{32D44EC0-F8C2-A549-BA27-5EFC70A83B1F}" type="pres">
      <dgm:prSet presAssocID="{9F5BB3A4-8169-4D41-A068-E729879E77F8}" presName="sibTrans" presStyleCnt="0"/>
      <dgm:spPr/>
    </dgm:pt>
    <dgm:pt modelId="{2022BB71-A520-654F-9894-018C2B2BDE08}" type="pres">
      <dgm:prSet presAssocID="{86326C0B-C58E-6A4E-9EA3-DC776C0E6705}" presName="node" presStyleLbl="node1" presStyleIdx="2" presStyleCnt="6">
        <dgm:presLayoutVars>
          <dgm:bulletEnabled val="1"/>
        </dgm:presLayoutVars>
      </dgm:prSet>
      <dgm:spPr/>
    </dgm:pt>
    <dgm:pt modelId="{7C136749-0D61-7B4C-93E1-DBC6FE6A2776}" type="pres">
      <dgm:prSet presAssocID="{D4B6563C-65D0-744C-A3D8-0F5CDAC1E2D3}" presName="sibTrans" presStyleCnt="0"/>
      <dgm:spPr/>
    </dgm:pt>
    <dgm:pt modelId="{88F8ACAE-B95B-B349-BFF2-8BDBF1114291}" type="pres">
      <dgm:prSet presAssocID="{CCDE9548-C505-CA41-A509-2AF90CDB3E9A}" presName="node" presStyleLbl="node1" presStyleIdx="3" presStyleCnt="6">
        <dgm:presLayoutVars>
          <dgm:bulletEnabled val="1"/>
        </dgm:presLayoutVars>
      </dgm:prSet>
      <dgm:spPr/>
    </dgm:pt>
    <dgm:pt modelId="{CE65ED64-0E04-4A45-9D46-E740EB12C5A3}" type="pres">
      <dgm:prSet presAssocID="{2F06F7BC-9B55-9B4C-B3DA-83218ABF1371}" presName="sibTrans" presStyleCnt="0"/>
      <dgm:spPr/>
    </dgm:pt>
    <dgm:pt modelId="{2558F224-3071-8E42-8DA5-59B961B9E156}" type="pres">
      <dgm:prSet presAssocID="{1D648C5A-9701-2E4E-A4F6-FEE4552E446F}" presName="node" presStyleLbl="node1" presStyleIdx="4" presStyleCnt="6">
        <dgm:presLayoutVars>
          <dgm:bulletEnabled val="1"/>
        </dgm:presLayoutVars>
      </dgm:prSet>
      <dgm:spPr/>
    </dgm:pt>
    <dgm:pt modelId="{46F1D380-58A7-EA4D-B9DF-D1703F47B9E1}" type="pres">
      <dgm:prSet presAssocID="{BAAD9505-4A6B-C544-949A-709AA4FFC8A8}" presName="sibTrans" presStyleCnt="0"/>
      <dgm:spPr/>
    </dgm:pt>
    <dgm:pt modelId="{23C3151A-A26F-AA44-91D7-A950BEAB0D9E}" type="pres">
      <dgm:prSet presAssocID="{8181B60C-C2C3-6648-8F87-A36A478A4368}" presName="node" presStyleLbl="node1" presStyleIdx="5" presStyleCnt="6">
        <dgm:presLayoutVars>
          <dgm:bulletEnabled val="1"/>
        </dgm:presLayoutVars>
      </dgm:prSet>
      <dgm:spPr/>
    </dgm:pt>
  </dgm:ptLst>
  <dgm:cxnLst>
    <dgm:cxn modelId="{26564797-E97F-FE43-AD62-68D918B34E36}" type="presOf" srcId="{1D648C5A-9701-2E4E-A4F6-FEE4552E446F}" destId="{2558F224-3071-8E42-8DA5-59B961B9E156}" srcOrd="0" destOrd="0" presId="urn:microsoft.com/office/officeart/2005/8/layout/default#2"/>
    <dgm:cxn modelId="{2752BA17-8853-9A4D-B819-E698DE2851B5}" type="presOf" srcId="{81563DDC-1DF1-5748-8098-DA185E84EF8A}" destId="{AB48E0EB-45FB-9746-A31C-5A7A56925CE7}" srcOrd="0" destOrd="0" presId="urn:microsoft.com/office/officeart/2005/8/layout/default#2"/>
    <dgm:cxn modelId="{4199A4FA-2314-B841-A0C5-81A0E009E5F1}" type="presOf" srcId="{8181B60C-C2C3-6648-8F87-A36A478A4368}" destId="{23C3151A-A26F-AA44-91D7-A950BEAB0D9E}" srcOrd="0" destOrd="0" presId="urn:microsoft.com/office/officeart/2005/8/layout/default#2"/>
    <dgm:cxn modelId="{12029B49-5883-9245-9220-78386639B96D}" srcId="{81563DDC-1DF1-5748-8098-DA185E84EF8A}" destId="{86326C0B-C58E-6A4E-9EA3-DC776C0E6705}" srcOrd="2" destOrd="0" parTransId="{D88E59A3-B400-2041-8BCF-02054ACC5C28}" sibTransId="{D4B6563C-65D0-744C-A3D8-0F5CDAC1E2D3}"/>
    <dgm:cxn modelId="{C536B1B5-090A-7647-A198-C93BF3C88B59}" srcId="{81563DDC-1DF1-5748-8098-DA185E84EF8A}" destId="{8181B60C-C2C3-6648-8F87-A36A478A4368}" srcOrd="5" destOrd="0" parTransId="{C1D66E9E-FC3F-1A42-ACAE-2A6853328712}" sibTransId="{1AB38719-52EB-3D44-A38D-3BD0DCF3C628}"/>
    <dgm:cxn modelId="{ADF4E74A-8900-534B-A327-03A27249C242}" type="presOf" srcId="{CCDE9548-C505-CA41-A509-2AF90CDB3E9A}" destId="{88F8ACAE-B95B-B349-BFF2-8BDBF1114291}" srcOrd="0" destOrd="0" presId="urn:microsoft.com/office/officeart/2005/8/layout/default#2"/>
    <dgm:cxn modelId="{00A1A86A-9678-0E41-939E-18C89D7336E9}" type="presOf" srcId="{74250B0F-0102-294A-BF6E-5186A7400827}" destId="{E13DC2B5-EF8B-AA48-8F56-2A354FA87B6C}" srcOrd="0" destOrd="0" presId="urn:microsoft.com/office/officeart/2005/8/layout/default#2"/>
    <dgm:cxn modelId="{3019F59D-B14C-6641-9780-BA5224D54B53}" type="presOf" srcId="{86326C0B-C58E-6A4E-9EA3-DC776C0E6705}" destId="{2022BB71-A520-654F-9894-018C2B2BDE08}" srcOrd="0" destOrd="0" presId="urn:microsoft.com/office/officeart/2005/8/layout/default#2"/>
    <dgm:cxn modelId="{055DF86A-39FB-5448-8482-04B9D2204235}" srcId="{81563DDC-1DF1-5748-8098-DA185E84EF8A}" destId="{CCDE9548-C505-CA41-A509-2AF90CDB3E9A}" srcOrd="3" destOrd="0" parTransId="{4E978FC5-BAF3-EA49-BE62-B07384599077}" sibTransId="{2F06F7BC-9B55-9B4C-B3DA-83218ABF1371}"/>
    <dgm:cxn modelId="{C95A954B-8956-9945-ADE5-9A0F48E7119C}" srcId="{81563DDC-1DF1-5748-8098-DA185E84EF8A}" destId="{1D648C5A-9701-2E4E-A4F6-FEE4552E446F}" srcOrd="4" destOrd="0" parTransId="{2F4BDC4F-3F02-C04F-B6A5-5AEE0F842252}" sibTransId="{BAAD9505-4A6B-C544-949A-709AA4FFC8A8}"/>
    <dgm:cxn modelId="{BF6A6F73-D9A0-F64E-8C81-DB17373A6455}" type="presOf" srcId="{2775CE87-48A4-DF4D-9564-3CB40CDBE5F4}" destId="{3247B405-B08E-9A40-98E0-8DB65847C99D}" srcOrd="0" destOrd="0" presId="urn:microsoft.com/office/officeart/2005/8/layout/default#2"/>
    <dgm:cxn modelId="{00648679-6EC5-F944-93C7-DFEBC16325EC}" srcId="{81563DDC-1DF1-5748-8098-DA185E84EF8A}" destId="{2775CE87-48A4-DF4D-9564-3CB40CDBE5F4}" srcOrd="1" destOrd="0" parTransId="{332EBCC8-9024-E54A-B360-BFE16F2CAF9F}" sibTransId="{9F5BB3A4-8169-4D41-A068-E729879E77F8}"/>
    <dgm:cxn modelId="{D4C23D07-F0B6-0244-9F9D-39DFFD90DB45}" srcId="{81563DDC-1DF1-5748-8098-DA185E84EF8A}" destId="{74250B0F-0102-294A-BF6E-5186A7400827}" srcOrd="0" destOrd="0" parTransId="{AE5FC608-BBB2-A949-8315-D504907A0372}" sibTransId="{FA6510F2-50EF-994F-AF2D-5BD72D651E39}"/>
    <dgm:cxn modelId="{665F0DE8-A3F0-ED4B-A4E1-D43B20FB29CE}" type="presParOf" srcId="{AB48E0EB-45FB-9746-A31C-5A7A56925CE7}" destId="{E13DC2B5-EF8B-AA48-8F56-2A354FA87B6C}" srcOrd="0" destOrd="0" presId="urn:microsoft.com/office/officeart/2005/8/layout/default#2"/>
    <dgm:cxn modelId="{5CC51F3C-06E4-A243-85AA-E67A22DF87D6}" type="presParOf" srcId="{AB48E0EB-45FB-9746-A31C-5A7A56925CE7}" destId="{C59976A4-BF7E-BF4B-B025-CBA385AB5986}" srcOrd="1" destOrd="0" presId="urn:microsoft.com/office/officeart/2005/8/layout/default#2"/>
    <dgm:cxn modelId="{C92BF0CB-51D4-9644-8459-9142555C16EA}" type="presParOf" srcId="{AB48E0EB-45FB-9746-A31C-5A7A56925CE7}" destId="{3247B405-B08E-9A40-98E0-8DB65847C99D}" srcOrd="2" destOrd="0" presId="urn:microsoft.com/office/officeart/2005/8/layout/default#2"/>
    <dgm:cxn modelId="{C1B2B83E-8726-7B4A-903F-49F049510BF9}" type="presParOf" srcId="{AB48E0EB-45FB-9746-A31C-5A7A56925CE7}" destId="{32D44EC0-F8C2-A549-BA27-5EFC70A83B1F}" srcOrd="3" destOrd="0" presId="urn:microsoft.com/office/officeart/2005/8/layout/default#2"/>
    <dgm:cxn modelId="{7AC7C837-B6CC-6640-809F-8EE6553B7808}" type="presParOf" srcId="{AB48E0EB-45FB-9746-A31C-5A7A56925CE7}" destId="{2022BB71-A520-654F-9894-018C2B2BDE08}" srcOrd="4" destOrd="0" presId="urn:microsoft.com/office/officeart/2005/8/layout/default#2"/>
    <dgm:cxn modelId="{284036D9-83CF-B943-B7C4-6F49365989D3}" type="presParOf" srcId="{AB48E0EB-45FB-9746-A31C-5A7A56925CE7}" destId="{7C136749-0D61-7B4C-93E1-DBC6FE6A2776}" srcOrd="5" destOrd="0" presId="urn:microsoft.com/office/officeart/2005/8/layout/default#2"/>
    <dgm:cxn modelId="{83F3D197-382B-534A-ACFD-9EABD3BE1F13}" type="presParOf" srcId="{AB48E0EB-45FB-9746-A31C-5A7A56925CE7}" destId="{88F8ACAE-B95B-B349-BFF2-8BDBF1114291}" srcOrd="6" destOrd="0" presId="urn:microsoft.com/office/officeart/2005/8/layout/default#2"/>
    <dgm:cxn modelId="{41AA70C9-7ED3-DE42-9C0F-803979219341}" type="presParOf" srcId="{AB48E0EB-45FB-9746-A31C-5A7A56925CE7}" destId="{CE65ED64-0E04-4A45-9D46-E740EB12C5A3}" srcOrd="7" destOrd="0" presId="urn:microsoft.com/office/officeart/2005/8/layout/default#2"/>
    <dgm:cxn modelId="{A3E88DF6-AC56-6749-8C5E-05BBA8766B64}" type="presParOf" srcId="{AB48E0EB-45FB-9746-A31C-5A7A56925CE7}" destId="{2558F224-3071-8E42-8DA5-59B961B9E156}" srcOrd="8" destOrd="0" presId="urn:microsoft.com/office/officeart/2005/8/layout/default#2"/>
    <dgm:cxn modelId="{90845472-3097-3D43-BCA7-96F34558AA17}" type="presParOf" srcId="{AB48E0EB-45FB-9746-A31C-5A7A56925CE7}" destId="{46F1D380-58A7-EA4D-B9DF-D1703F47B9E1}" srcOrd="9" destOrd="0" presId="urn:microsoft.com/office/officeart/2005/8/layout/default#2"/>
    <dgm:cxn modelId="{37B9DC68-0F7B-C04F-8218-32037568A501}" type="presParOf" srcId="{AB48E0EB-45FB-9746-A31C-5A7A56925CE7}" destId="{23C3151A-A26F-AA44-91D7-A950BEAB0D9E}" srcOrd="10"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65D93-38A8-1541-8EF7-3DF4A9C47201}">
      <dsp:nvSpPr>
        <dsp:cNvPr id="0" name=""/>
        <dsp:cNvSpPr/>
      </dsp:nvSpPr>
      <dsp:spPr>
        <a:xfrm>
          <a:off x="596166" y="279617"/>
          <a:ext cx="3931017" cy="3931017"/>
        </a:xfrm>
        <a:prstGeom prst="pie">
          <a:avLst>
            <a:gd name="adj1" fmla="val 16200000"/>
            <a:gd name="adj2" fmla="val 2052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a:t>信用风险</a:t>
          </a:r>
          <a:endParaRPr lang="zh-CN" altLang="en-US" sz="2600" kern="1200"/>
        </a:p>
      </dsp:txBody>
      <dsp:txXfrm>
        <a:off x="2611281" y="866929"/>
        <a:ext cx="1333738" cy="912557"/>
      </dsp:txXfrm>
    </dsp:sp>
    <dsp:sp modelId="{4932BD20-CB38-8640-9E8D-43B1DD609468}">
      <dsp:nvSpPr>
        <dsp:cNvPr id="0" name=""/>
        <dsp:cNvSpPr/>
      </dsp:nvSpPr>
      <dsp:spPr>
        <a:xfrm>
          <a:off x="458581" y="469148"/>
          <a:ext cx="3931017" cy="3931017"/>
        </a:xfrm>
        <a:prstGeom prst="pie">
          <a:avLst>
            <a:gd name="adj1" fmla="val 20520000"/>
            <a:gd name="adj2" fmla="val 324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a:t>市场风险</a:t>
          </a:r>
          <a:endParaRPr lang="zh-CN" altLang="en-US" sz="2600" kern="1200"/>
        </a:p>
      </dsp:txBody>
      <dsp:txXfrm>
        <a:off x="3027782" y="2247465"/>
        <a:ext cx="1169945" cy="987434"/>
      </dsp:txXfrm>
    </dsp:sp>
    <dsp:sp modelId="{817DEA21-8D4A-2542-AD0A-0112450AC456}">
      <dsp:nvSpPr>
        <dsp:cNvPr id="0" name=""/>
        <dsp:cNvSpPr/>
      </dsp:nvSpPr>
      <dsp:spPr>
        <a:xfrm>
          <a:off x="458581" y="469148"/>
          <a:ext cx="3931017" cy="3931017"/>
        </a:xfrm>
        <a:prstGeom prst="pie">
          <a:avLst>
            <a:gd name="adj1" fmla="val 3240000"/>
            <a:gd name="adj2" fmla="val 756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a:t>流动性风险</a:t>
          </a:r>
          <a:endParaRPr lang="zh-CN" altLang="en-US" sz="2600" kern="1200"/>
        </a:p>
      </dsp:txBody>
      <dsp:txXfrm>
        <a:off x="1722122" y="3417411"/>
        <a:ext cx="1403934" cy="842360"/>
      </dsp:txXfrm>
    </dsp:sp>
    <dsp:sp modelId="{CCD42636-02E1-9542-BF2B-F5FA3224A5EC}">
      <dsp:nvSpPr>
        <dsp:cNvPr id="0" name=""/>
        <dsp:cNvSpPr/>
      </dsp:nvSpPr>
      <dsp:spPr>
        <a:xfrm>
          <a:off x="458581" y="469148"/>
          <a:ext cx="3931017" cy="3931017"/>
        </a:xfrm>
        <a:prstGeom prst="pie">
          <a:avLst>
            <a:gd name="adj1" fmla="val 7560000"/>
            <a:gd name="adj2" fmla="val 1188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a:t>操作风险</a:t>
          </a:r>
          <a:endParaRPr lang="zh-CN" altLang="en-US" sz="2600" kern="1200"/>
        </a:p>
      </dsp:txBody>
      <dsp:txXfrm>
        <a:off x="645772" y="2247465"/>
        <a:ext cx="1169945" cy="987434"/>
      </dsp:txXfrm>
    </dsp:sp>
    <dsp:sp modelId="{336204E9-0F20-4549-A338-329EBF70D4BC}">
      <dsp:nvSpPr>
        <dsp:cNvPr id="0" name=""/>
        <dsp:cNvSpPr/>
      </dsp:nvSpPr>
      <dsp:spPr>
        <a:xfrm>
          <a:off x="458581" y="469148"/>
          <a:ext cx="3931017" cy="3931017"/>
        </a:xfrm>
        <a:prstGeom prst="pie">
          <a:avLst>
            <a:gd name="adj1" fmla="val 11880000"/>
            <a:gd name="adj2" fmla="val 1620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a:t>法律风险</a:t>
          </a:r>
          <a:endParaRPr lang="zh-CN" altLang="en-US" sz="2600" kern="1200"/>
        </a:p>
      </dsp:txBody>
      <dsp:txXfrm>
        <a:off x="1031854" y="1068160"/>
        <a:ext cx="1333738" cy="9125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28CB8-0726-8948-A845-6D9762CCF83C}">
      <dsp:nvSpPr>
        <dsp:cNvPr id="0" name=""/>
        <dsp:cNvSpPr/>
      </dsp:nvSpPr>
      <dsp:spPr>
        <a:xfrm>
          <a:off x="2683261" y="256318"/>
          <a:ext cx="3455983" cy="3455983"/>
        </a:xfrm>
        <a:prstGeom prst="pie">
          <a:avLst>
            <a:gd name="adj1" fmla="val 16200000"/>
            <a:gd name="adj2" fmla="val 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a:t>金融自由化</a:t>
          </a:r>
          <a:endParaRPr lang="zh-CN" altLang="en-US" sz="2300" kern="1200"/>
        </a:p>
      </dsp:txBody>
      <dsp:txXfrm>
        <a:off x="4450749" y="895675"/>
        <a:ext cx="1275422" cy="1028566"/>
      </dsp:txXfrm>
    </dsp:sp>
    <dsp:sp modelId="{35A09940-2DB9-8C42-966A-D907ADFAAA3F}">
      <dsp:nvSpPr>
        <dsp:cNvPr id="0" name=""/>
        <dsp:cNvSpPr/>
      </dsp:nvSpPr>
      <dsp:spPr>
        <a:xfrm>
          <a:off x="2537616" y="401963"/>
          <a:ext cx="3455983" cy="3455983"/>
        </a:xfrm>
        <a:prstGeom prst="pie">
          <a:avLst>
            <a:gd name="adj1" fmla="val 0"/>
            <a:gd name="adj2" fmla="val 54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a:t>银行业务的表外化</a:t>
          </a:r>
          <a:endParaRPr lang="zh-CN" altLang="en-US" sz="2300" kern="1200"/>
        </a:p>
      </dsp:txBody>
      <dsp:txXfrm>
        <a:off x="4327321" y="2191669"/>
        <a:ext cx="1275422" cy="1028566"/>
      </dsp:txXfrm>
    </dsp:sp>
    <dsp:sp modelId="{FA7BB060-BE19-894F-A079-065A1618CE62}">
      <dsp:nvSpPr>
        <dsp:cNvPr id="0" name=""/>
        <dsp:cNvSpPr/>
      </dsp:nvSpPr>
      <dsp:spPr>
        <a:xfrm>
          <a:off x="2537616" y="401963"/>
          <a:ext cx="3455983" cy="3455983"/>
        </a:xfrm>
        <a:prstGeom prst="pie">
          <a:avLst>
            <a:gd name="adj1" fmla="val 5400000"/>
            <a:gd name="adj2" fmla="val 108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a:t>金融技术的现代化</a:t>
          </a:r>
          <a:endParaRPr lang="zh-CN" altLang="en-US" sz="2300" kern="1200"/>
        </a:p>
      </dsp:txBody>
      <dsp:txXfrm>
        <a:off x="2928471" y="2191669"/>
        <a:ext cx="1275422" cy="1028566"/>
      </dsp:txXfrm>
    </dsp:sp>
    <dsp:sp modelId="{BE34011F-EDA5-7F44-AC40-48E682F23C9F}">
      <dsp:nvSpPr>
        <dsp:cNvPr id="0" name=""/>
        <dsp:cNvSpPr/>
      </dsp:nvSpPr>
      <dsp:spPr>
        <a:xfrm>
          <a:off x="2537616" y="401963"/>
          <a:ext cx="3455983" cy="3455983"/>
        </a:xfrm>
        <a:prstGeom prst="pie">
          <a:avLst>
            <a:gd name="adj1" fmla="val 10800000"/>
            <a:gd name="adj2" fmla="val 162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a:t>金融市场的全球化</a:t>
          </a:r>
          <a:endParaRPr lang="zh-CN" altLang="en-US" sz="2300" kern="1200"/>
        </a:p>
      </dsp:txBody>
      <dsp:txXfrm>
        <a:off x="2928471" y="1039675"/>
        <a:ext cx="1275422" cy="1028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EA2B0-7F99-C242-BB2E-EA9D556F7ABC}">
      <dsp:nvSpPr>
        <dsp:cNvPr id="0" name=""/>
        <dsp:cNvSpPr/>
      </dsp:nvSpPr>
      <dsp:spPr>
        <a:xfrm>
          <a:off x="3413760" y="2081"/>
          <a:ext cx="1849340" cy="924670"/>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dirty="0">
              <a:solidFill>
                <a:schemeClr val="tx1"/>
              </a:solidFill>
            </a:rPr>
            <a:t>管理层的认识不足</a:t>
          </a:r>
          <a:endParaRPr lang="zh-CN" altLang="en-US" sz="2300" kern="1200" dirty="0">
            <a:solidFill>
              <a:schemeClr val="tx1"/>
            </a:solidFill>
          </a:endParaRPr>
        </a:p>
      </dsp:txBody>
      <dsp:txXfrm>
        <a:off x="3440843" y="29164"/>
        <a:ext cx="1795174" cy="870504"/>
      </dsp:txXfrm>
    </dsp:sp>
    <dsp:sp modelId="{799ED568-6B4D-614E-9B30-1EABD5229542}">
      <dsp:nvSpPr>
        <dsp:cNvPr id="0" name=""/>
        <dsp:cNvSpPr/>
      </dsp:nvSpPr>
      <dsp:spPr>
        <a:xfrm rot="2700000">
          <a:off x="4744907" y="1190126"/>
          <a:ext cx="962100" cy="323634"/>
        </a:xfrm>
        <a:prstGeom prst="lef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4841997" y="1254853"/>
        <a:ext cx="767920" cy="194180"/>
      </dsp:txXfrm>
    </dsp:sp>
    <dsp:sp modelId="{9BE9D261-A1DB-7540-A8AA-DC1F1C0EB682}">
      <dsp:nvSpPr>
        <dsp:cNvPr id="0" name=""/>
        <dsp:cNvSpPr/>
      </dsp:nvSpPr>
      <dsp:spPr>
        <a:xfrm>
          <a:off x="5188814" y="1777136"/>
          <a:ext cx="1849340" cy="924670"/>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dirty="0">
              <a:solidFill>
                <a:schemeClr val="tx1"/>
              </a:solidFill>
            </a:rPr>
            <a:t>内部控制薄弱</a:t>
          </a:r>
          <a:endParaRPr lang="zh-CN" altLang="en-US" sz="2300" kern="1200" dirty="0">
            <a:solidFill>
              <a:schemeClr val="tx1"/>
            </a:solidFill>
          </a:endParaRPr>
        </a:p>
      </dsp:txBody>
      <dsp:txXfrm>
        <a:off x="5215897" y="1804219"/>
        <a:ext cx="1795174" cy="870504"/>
      </dsp:txXfrm>
    </dsp:sp>
    <dsp:sp modelId="{1F2088C7-70B4-C34F-8CA1-1E57FA030E42}">
      <dsp:nvSpPr>
        <dsp:cNvPr id="0" name=""/>
        <dsp:cNvSpPr/>
      </dsp:nvSpPr>
      <dsp:spPr>
        <a:xfrm rot="8100000">
          <a:off x="4744907" y="2965181"/>
          <a:ext cx="962100" cy="323634"/>
        </a:xfrm>
        <a:prstGeom prst="leftRigh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4841997" y="3029908"/>
        <a:ext cx="767920" cy="194180"/>
      </dsp:txXfrm>
    </dsp:sp>
    <dsp:sp modelId="{111CC788-BACC-9441-99E6-D24F2671E060}">
      <dsp:nvSpPr>
        <dsp:cNvPr id="0" name=""/>
        <dsp:cNvSpPr/>
      </dsp:nvSpPr>
      <dsp:spPr>
        <a:xfrm>
          <a:off x="3413760" y="3552191"/>
          <a:ext cx="1849340" cy="92467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a:solidFill>
                <a:schemeClr val="tx1"/>
              </a:solidFill>
            </a:rPr>
            <a:t>激励机制的过度使用</a:t>
          </a:r>
          <a:endParaRPr lang="zh-CN" altLang="en-US" sz="2300" kern="1200">
            <a:solidFill>
              <a:schemeClr val="tx1"/>
            </a:solidFill>
          </a:endParaRPr>
        </a:p>
      </dsp:txBody>
      <dsp:txXfrm>
        <a:off x="3440843" y="3579274"/>
        <a:ext cx="1795174" cy="870504"/>
      </dsp:txXfrm>
    </dsp:sp>
    <dsp:sp modelId="{F3A6B213-AD3C-3747-94FE-AF95E4E98587}">
      <dsp:nvSpPr>
        <dsp:cNvPr id="0" name=""/>
        <dsp:cNvSpPr/>
      </dsp:nvSpPr>
      <dsp:spPr>
        <a:xfrm rot="13500000">
          <a:off x="2969853" y="2965181"/>
          <a:ext cx="962100" cy="323634"/>
        </a:xfrm>
        <a:prstGeom prst="leftRightArrow">
          <a:avLst>
            <a:gd name="adj1" fmla="val 60000"/>
            <a:gd name="adj2" fmla="val 5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3066943" y="3029908"/>
        <a:ext cx="767920" cy="194180"/>
      </dsp:txXfrm>
    </dsp:sp>
    <dsp:sp modelId="{2745DD64-A96A-BA48-8D64-EDCC23A819CB}">
      <dsp:nvSpPr>
        <dsp:cNvPr id="0" name=""/>
        <dsp:cNvSpPr/>
      </dsp:nvSpPr>
      <dsp:spPr>
        <a:xfrm>
          <a:off x="1638705" y="1777136"/>
          <a:ext cx="1849340" cy="924670"/>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dirty="0">
              <a:solidFill>
                <a:schemeClr val="tx1"/>
              </a:solidFill>
            </a:rPr>
            <a:t>越权交易</a:t>
          </a:r>
          <a:endParaRPr lang="zh-CN" altLang="en-US" sz="2300" kern="1200" dirty="0">
            <a:solidFill>
              <a:schemeClr val="tx1"/>
            </a:solidFill>
          </a:endParaRPr>
        </a:p>
      </dsp:txBody>
      <dsp:txXfrm>
        <a:off x="1665788" y="1804219"/>
        <a:ext cx="1795174" cy="870504"/>
      </dsp:txXfrm>
    </dsp:sp>
    <dsp:sp modelId="{CB0E8A70-8557-EB42-85F0-BC1E3A3BC9DF}">
      <dsp:nvSpPr>
        <dsp:cNvPr id="0" name=""/>
        <dsp:cNvSpPr/>
      </dsp:nvSpPr>
      <dsp:spPr>
        <a:xfrm rot="18900000">
          <a:off x="2969853" y="1190126"/>
          <a:ext cx="962100" cy="323634"/>
        </a:xfrm>
        <a:prstGeom prst="lef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066943" y="1254853"/>
        <a:ext cx="767920" cy="1941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03E24-9A3F-6C4C-9501-4155B076F562}">
      <dsp:nvSpPr>
        <dsp:cNvPr id="0" name=""/>
        <dsp:cNvSpPr/>
      </dsp:nvSpPr>
      <dsp:spPr>
        <a:xfrm>
          <a:off x="2446292" y="293015"/>
          <a:ext cx="3950772" cy="3950772"/>
        </a:xfrm>
        <a:prstGeom prst="pie">
          <a:avLst>
            <a:gd name="adj1" fmla="val 16200000"/>
            <a:gd name="adj2" fmla="val 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金融机构内部自我监管</a:t>
          </a:r>
          <a:endParaRPr lang="zh-CN" altLang="en-US" sz="2400" kern="1200"/>
        </a:p>
      </dsp:txBody>
      <dsp:txXfrm>
        <a:off x="4466830" y="1023908"/>
        <a:ext cx="1458023" cy="1175825"/>
      </dsp:txXfrm>
    </dsp:sp>
    <dsp:sp modelId="{845D0DDB-2823-1E43-8FBB-7CCA5A88D0D5}">
      <dsp:nvSpPr>
        <dsp:cNvPr id="0" name=""/>
        <dsp:cNvSpPr/>
      </dsp:nvSpPr>
      <dsp:spPr>
        <a:xfrm>
          <a:off x="2279795" y="459512"/>
          <a:ext cx="3950772" cy="3950772"/>
        </a:xfrm>
        <a:prstGeom prst="pie">
          <a:avLst>
            <a:gd name="adj1" fmla="val 0"/>
            <a:gd name="adj2" fmla="val 540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交易所系统内部监管</a:t>
          </a:r>
          <a:endParaRPr lang="zh-CN" altLang="en-US" sz="2400" kern="1200"/>
        </a:p>
      </dsp:txBody>
      <dsp:txXfrm>
        <a:off x="4325731" y="2505448"/>
        <a:ext cx="1458023" cy="1175825"/>
      </dsp:txXfrm>
    </dsp:sp>
    <dsp:sp modelId="{14A4212F-018C-854C-98A8-ED9454BF0403}">
      <dsp:nvSpPr>
        <dsp:cNvPr id="0" name=""/>
        <dsp:cNvSpPr/>
      </dsp:nvSpPr>
      <dsp:spPr>
        <a:xfrm>
          <a:off x="2279795" y="459512"/>
          <a:ext cx="3950772" cy="3950772"/>
        </a:xfrm>
        <a:prstGeom prst="pie">
          <a:avLst>
            <a:gd name="adj1" fmla="val 5400000"/>
            <a:gd name="adj2" fmla="val 1080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中央银行的宏观调控与监管</a:t>
          </a:r>
          <a:endParaRPr lang="zh-CN" altLang="en-US" sz="2400" kern="1200"/>
        </a:p>
      </dsp:txBody>
      <dsp:txXfrm>
        <a:off x="2726609" y="2505448"/>
        <a:ext cx="1458023" cy="1175825"/>
      </dsp:txXfrm>
    </dsp:sp>
    <dsp:sp modelId="{476F108E-6DEE-3142-B03B-CFFCFB2DF73A}">
      <dsp:nvSpPr>
        <dsp:cNvPr id="0" name=""/>
        <dsp:cNvSpPr/>
      </dsp:nvSpPr>
      <dsp:spPr>
        <a:xfrm>
          <a:off x="2279795" y="459512"/>
          <a:ext cx="3950772" cy="3950772"/>
        </a:xfrm>
        <a:prstGeom prst="pie">
          <a:avLst>
            <a:gd name="adj1" fmla="val 10800000"/>
            <a:gd name="adj2" fmla="val 1620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国际监管和国际合作</a:t>
          </a:r>
          <a:endParaRPr lang="zh-CN" altLang="en-US" sz="2400" kern="1200"/>
        </a:p>
      </dsp:txBody>
      <dsp:txXfrm>
        <a:off x="2726609" y="1188524"/>
        <a:ext cx="1458023" cy="1175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DC2B5-EF8B-AA48-8F56-2A354FA87B6C}">
      <dsp:nvSpPr>
        <dsp:cNvPr id="0" name=""/>
        <dsp:cNvSpPr/>
      </dsp:nvSpPr>
      <dsp:spPr>
        <a:xfrm>
          <a:off x="0" y="238020"/>
          <a:ext cx="2256078" cy="1353647"/>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zh-CN" altLang="en-US" sz="3100" b="1" kern="1200"/>
            <a:t>一级资本金比率</a:t>
          </a:r>
          <a:endParaRPr lang="zh-CN" altLang="en-US" sz="3100" kern="1200"/>
        </a:p>
      </dsp:txBody>
      <dsp:txXfrm>
        <a:off x="0" y="238020"/>
        <a:ext cx="2256078" cy="1353647"/>
      </dsp:txXfrm>
    </dsp:sp>
    <dsp:sp modelId="{3247B405-B08E-9A40-98E0-8DB65847C99D}">
      <dsp:nvSpPr>
        <dsp:cNvPr id="0" name=""/>
        <dsp:cNvSpPr/>
      </dsp:nvSpPr>
      <dsp:spPr>
        <a:xfrm>
          <a:off x="2481686" y="238020"/>
          <a:ext cx="2256078" cy="1353647"/>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zh-CN" altLang="en-US" sz="3100" b="1" kern="1200"/>
            <a:t>资本留存缓冲</a:t>
          </a:r>
          <a:endParaRPr lang="zh-CN" altLang="en-US" sz="3100" kern="1200"/>
        </a:p>
      </dsp:txBody>
      <dsp:txXfrm>
        <a:off x="2481686" y="238020"/>
        <a:ext cx="2256078" cy="1353647"/>
      </dsp:txXfrm>
    </dsp:sp>
    <dsp:sp modelId="{2022BB71-A520-654F-9894-018C2B2BDE08}">
      <dsp:nvSpPr>
        <dsp:cNvPr id="0" name=""/>
        <dsp:cNvSpPr/>
      </dsp:nvSpPr>
      <dsp:spPr>
        <a:xfrm>
          <a:off x="4963372" y="238020"/>
          <a:ext cx="2256078" cy="135364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zh-CN" altLang="en-US" sz="3100" b="1" kern="1200"/>
            <a:t>逆周期缓冲</a:t>
          </a:r>
          <a:endParaRPr lang="zh-CN" altLang="en-US" sz="3100" kern="1200"/>
        </a:p>
      </dsp:txBody>
      <dsp:txXfrm>
        <a:off x="4963372" y="238020"/>
        <a:ext cx="2256078" cy="1353647"/>
      </dsp:txXfrm>
    </dsp:sp>
    <dsp:sp modelId="{88F8ACAE-B95B-B349-BFF2-8BDBF1114291}">
      <dsp:nvSpPr>
        <dsp:cNvPr id="0" name=""/>
        <dsp:cNvSpPr/>
      </dsp:nvSpPr>
      <dsp:spPr>
        <a:xfrm>
          <a:off x="0" y="1817274"/>
          <a:ext cx="2256078" cy="1353647"/>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zh-CN" altLang="en-US" sz="3100" b="1" kern="1200"/>
            <a:t>杠杆率要求</a:t>
          </a:r>
          <a:endParaRPr lang="zh-CN" altLang="en-US" sz="3100" kern="1200"/>
        </a:p>
      </dsp:txBody>
      <dsp:txXfrm>
        <a:off x="0" y="1817274"/>
        <a:ext cx="2256078" cy="1353647"/>
      </dsp:txXfrm>
    </dsp:sp>
    <dsp:sp modelId="{2558F224-3071-8E42-8DA5-59B961B9E156}">
      <dsp:nvSpPr>
        <dsp:cNvPr id="0" name=""/>
        <dsp:cNvSpPr/>
      </dsp:nvSpPr>
      <dsp:spPr>
        <a:xfrm>
          <a:off x="2481686" y="1817274"/>
          <a:ext cx="2256078" cy="1353647"/>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zh-CN" altLang="en-US" sz="3100" b="1" kern="1200"/>
            <a:t>系统重要性银行</a:t>
          </a:r>
          <a:endParaRPr lang="zh-CN" altLang="en-US" sz="3100" kern="1200"/>
        </a:p>
      </dsp:txBody>
      <dsp:txXfrm>
        <a:off x="2481686" y="1817274"/>
        <a:ext cx="2256078" cy="1353647"/>
      </dsp:txXfrm>
    </dsp:sp>
    <dsp:sp modelId="{23C3151A-A26F-AA44-91D7-A950BEAB0D9E}">
      <dsp:nvSpPr>
        <dsp:cNvPr id="0" name=""/>
        <dsp:cNvSpPr/>
      </dsp:nvSpPr>
      <dsp:spPr>
        <a:xfrm>
          <a:off x="4963372" y="1817274"/>
          <a:ext cx="2256078" cy="1353647"/>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zh-CN" altLang="en-US" sz="3100" b="1" kern="1200"/>
            <a:t>引入流动性监管指标</a:t>
          </a:r>
          <a:endParaRPr lang="zh-CN" altLang="en-US" sz="3100" kern="1200"/>
        </a:p>
      </dsp:txBody>
      <dsp:txXfrm>
        <a:off x="4963372" y="1817274"/>
        <a:ext cx="2256078" cy="135364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99ABEB-0EB0-4470-89C5-86D4B68CC5E9}"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155AA-DCFB-4461-8327-33B546B70596}" type="slidenum">
              <a:rPr lang="zh-CN" altLang="en-US" smtClean="0"/>
              <a:t>‹#›</a:t>
            </a:fld>
            <a:endParaRPr lang="zh-CN" altLang="en-US"/>
          </a:p>
        </p:txBody>
      </p:sp>
    </p:spTree>
    <p:extLst>
      <p:ext uri="{BB962C8B-B14F-4D97-AF65-F5344CB8AC3E}">
        <p14:creationId xmlns:p14="http://schemas.microsoft.com/office/powerpoint/2010/main" val="3334652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B155AA-DCFB-4461-8327-33B546B70596}" type="slidenum">
              <a:rPr lang="zh-CN" altLang="en-US" smtClean="0"/>
              <a:t>1</a:t>
            </a:fld>
            <a:endParaRPr lang="zh-CN" altLang="en-US"/>
          </a:p>
        </p:txBody>
      </p:sp>
    </p:spTree>
    <p:extLst>
      <p:ext uri="{BB962C8B-B14F-4D97-AF65-F5344CB8AC3E}">
        <p14:creationId xmlns:p14="http://schemas.microsoft.com/office/powerpoint/2010/main" val="2409606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448750FE-B90C-40F4-8767-4F756E994006}" type="datetime1">
              <a:rPr lang="en-US" altLang="zh-CN" smtClean="0"/>
              <a:t>3/6/2019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第十四章　金融衍生工具风险管理和监管</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5C1AC5-6B8E-4FB4-8F95-2A9AA6B14333}"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EBF7B8-35B3-4977-9F80-4F9C3592AA2D}"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BFA3FF5-759D-458A-91D0-245BBC215FBA}"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C689B0A-704F-417E-8EB1-BCE4EB0E7B6C}"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6C14AA5-6BF2-430F-8738-09D19BED95CE}"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第十四章　金融衍生工具风险管理和监管</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C55D44F-5084-43D6-B552-68CD24E771F4}"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第十四章　金融衍生工具风险管理和监管</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4CE807-966E-4208-A500-F62AB1FE6319}" type="datetime1">
              <a:rPr lang="en-US" altLang="zh-CN" smtClean="0"/>
              <a:t>3/6/2019</a:t>
            </a:fld>
            <a:endParaRPr lang="en-US" dirty="0"/>
          </a:p>
        </p:txBody>
      </p:sp>
      <p:sp>
        <p:nvSpPr>
          <p:cNvPr id="5" name="Footer Placeholder 4"/>
          <p:cNvSpPr>
            <a:spLocks noGrp="1"/>
          </p:cNvSpPr>
          <p:nvPr>
            <p:ph type="ftr" sz="quarter" idx="11"/>
          </p:nvPr>
        </p:nvSpPr>
        <p:spPr/>
        <p:txBody>
          <a:bodyPr/>
          <a:lstStyle/>
          <a:p>
            <a:r>
              <a:rPr lang="zh-CN" altLang="en-US"/>
              <a:t>第十四章　金融衍生工具风险管理和监管</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E0C6FCFD-14E5-4231-BCCF-9D989DF6F6CD}" type="datetime1">
              <a:rPr lang="en-US" altLang="zh-CN" smtClean="0"/>
              <a:t>3/6/2019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第十四章　金融衍生工具风险管理和监管</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0DFCC1B7-CC51-49B2-B93C-59185E9C6CC4}" type="datetime1">
              <a:rPr lang="en-US" altLang="zh-CN" smtClean="0"/>
              <a:t>3/6/2019</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第十四章　金融衍生工具风险管理和监管</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0F27E9A3-C124-4AB3-A2AC-A613A111DCD9}" type="datetime1">
              <a:rPr lang="en-US" altLang="zh-CN" smtClean="0"/>
              <a:t>3/6/2019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第十四章　金融衍生工具风险管理和监管</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E255393-477B-42C5-A47C-FEF3FF585BF5}"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7F0DF32-7ECB-48DC-A98E-D38AE03ABC59}" type="datetime1">
              <a:rPr lang="en-US" altLang="zh-CN" smtClean="0"/>
              <a:t>3/6/2019</a:t>
            </a:fld>
            <a:endParaRPr lang="en-US" dirty="0"/>
          </a:p>
        </p:txBody>
      </p:sp>
      <p:sp>
        <p:nvSpPr>
          <p:cNvPr id="8" name="Footer Placeholder 7"/>
          <p:cNvSpPr>
            <a:spLocks noGrp="1"/>
          </p:cNvSpPr>
          <p:nvPr>
            <p:ph type="ftr" sz="quarter" idx="11"/>
          </p:nvPr>
        </p:nvSpPr>
        <p:spPr/>
        <p:txBody>
          <a:bodyPr/>
          <a:lstStyle/>
          <a:p>
            <a:r>
              <a:rPr lang="zh-CN" altLang="en-US"/>
              <a:t>第十四章　金融衍生工具风险管理和监管</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2ABC7AA-DC99-4349-B4E9-E02286A4207B}"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第十四章　金融衍生工具风险管理和监管</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1B11968-BA64-4764-8B64-B293E0ED9DED}" type="datetime1">
              <a:rPr lang="en-US" altLang="zh-CN" smtClean="0"/>
              <a:t>3/6/2019</a:t>
            </a:fld>
            <a:endParaRPr lang="en-US" dirty="0"/>
          </a:p>
        </p:txBody>
      </p:sp>
      <p:sp>
        <p:nvSpPr>
          <p:cNvPr id="3" name="Footer Placeholder 2"/>
          <p:cNvSpPr>
            <a:spLocks noGrp="1"/>
          </p:cNvSpPr>
          <p:nvPr>
            <p:ph type="ftr" sz="quarter" idx="11"/>
          </p:nvPr>
        </p:nvSpPr>
        <p:spPr/>
        <p:txBody>
          <a:bodyPr/>
          <a:lstStyle/>
          <a:p>
            <a:r>
              <a:rPr lang="zh-CN" altLang="en-US"/>
              <a:t>第十四章　金融衍生工具风险管理和监管</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8146F8B-D5D1-479D-9A01-28DB5EBC412F}"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51855CF-CAEF-4FB4-8583-0326B65455D8}"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第十四章　金融衍生工具风险管理和监管</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AA2419-AA13-411E-92B3-324F2E94FA1B}" type="datetime1">
              <a:rPr lang="en-US" altLang="zh-CN" smtClean="0"/>
              <a:t>3/6/2019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第十四章　金融衍生工具风险管理和监管</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第十</a:t>
            </a:r>
            <a:r>
              <a:rPr lang="zh-CN" altLang="en-US" sz="3600" b="1" dirty="0"/>
              <a:t>四</a:t>
            </a:r>
            <a:r>
              <a:rPr lang="zh-CN" altLang="zh-CN" sz="3600" b="1" dirty="0"/>
              <a:t>章　金融衍生工具</a:t>
            </a:r>
            <a:br>
              <a:rPr lang="en-US" altLang="zh-CN" sz="3600" b="1" dirty="0"/>
            </a:br>
            <a:r>
              <a:rPr lang="zh-CN" altLang="zh-CN" sz="3600" b="1" dirty="0"/>
              <a:t>风险管理和监管 </a:t>
            </a:r>
            <a:r>
              <a:rPr kumimoji="1" lang="zh-CN" altLang="en-US" sz="3600" b="1" dirty="0"/>
              <a:t>　</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7866D12F-225D-4F6F-ABF5-589AA1A4E96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操作风险</a:t>
            </a:r>
            <a:r>
              <a:rPr lang="en-US" altLang="zh-CN" dirty="0"/>
              <a:t>(cont.)</a:t>
            </a:r>
            <a:endParaRPr lang="zh-CN" altLang="en-US" dirty="0"/>
          </a:p>
        </p:txBody>
      </p:sp>
      <p:sp>
        <p:nvSpPr>
          <p:cNvPr id="3" name="内容占位符 2"/>
          <p:cNvSpPr>
            <a:spLocks noGrp="1"/>
          </p:cNvSpPr>
          <p:nvPr>
            <p:ph idx="1"/>
          </p:nvPr>
        </p:nvSpPr>
        <p:spPr/>
        <p:txBody>
          <a:bodyPr/>
          <a:lstStyle/>
          <a:p>
            <a:pPr lvl="0"/>
            <a:r>
              <a:rPr lang="zh-CN" altLang="zh-CN" dirty="0"/>
              <a:t>这种行为有以下三个特征：</a:t>
            </a:r>
            <a:endParaRPr lang="en-US" altLang="zh-CN" dirty="0"/>
          </a:p>
          <a:p>
            <a:pPr lvl="1"/>
            <a:r>
              <a:rPr lang="zh-CN" altLang="zh-CN" dirty="0"/>
              <a:t>欺诈一方必须是故意的；</a:t>
            </a:r>
          </a:p>
          <a:p>
            <a:pPr lvl="1"/>
            <a:r>
              <a:rPr lang="zh-CN" altLang="zh-CN" dirty="0"/>
              <a:t>必须有欺诈另一方的行为；</a:t>
            </a:r>
          </a:p>
          <a:p>
            <a:pPr lvl="1"/>
            <a:r>
              <a:rPr lang="zh-CN" altLang="zh-CN" dirty="0"/>
              <a:t>受欺诈的一方因被欺诈而遭到损害。</a:t>
            </a:r>
          </a:p>
          <a:p>
            <a:r>
              <a:rPr lang="zh-CN" altLang="zh-CN" dirty="0"/>
              <a:t>其表现形式主要有：越权交易、误导客户、主体不合法、进行私下对冲等。这类风险在金融衍生品交易中危险性巨大。</a:t>
            </a:r>
          </a:p>
          <a:p>
            <a:endParaRPr lang="zh-CN" altLang="en-US" dirty="0"/>
          </a:p>
        </p:txBody>
      </p:sp>
      <p:sp>
        <p:nvSpPr>
          <p:cNvPr id="4" name="日期占位符 3"/>
          <p:cNvSpPr>
            <a:spLocks noGrp="1"/>
          </p:cNvSpPr>
          <p:nvPr>
            <p:ph type="dt" sz="half" idx="10"/>
          </p:nvPr>
        </p:nvSpPr>
        <p:spPr/>
        <p:txBody>
          <a:bodyPr/>
          <a:lstStyle/>
          <a:p>
            <a:fld id="{56B7808A-2B41-4B98-B9F7-5FDEE15C2B7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法律风险</a:t>
            </a:r>
            <a:endParaRPr lang="zh-CN" altLang="en-US" dirty="0"/>
          </a:p>
        </p:txBody>
      </p:sp>
      <p:sp>
        <p:nvSpPr>
          <p:cNvPr id="3" name="内容占位符 2"/>
          <p:cNvSpPr>
            <a:spLocks noGrp="1"/>
          </p:cNvSpPr>
          <p:nvPr>
            <p:ph idx="1"/>
          </p:nvPr>
        </p:nvSpPr>
        <p:spPr/>
        <p:txBody>
          <a:bodyPr/>
          <a:lstStyle/>
          <a:p>
            <a:r>
              <a:rPr lang="zh-CN" altLang="zh-CN" dirty="0"/>
              <a:t>法律风险（</a:t>
            </a:r>
            <a:r>
              <a:rPr lang="en-US" altLang="zh-CN" dirty="0"/>
              <a:t>Legal Risk</a:t>
            </a:r>
            <a:r>
              <a:rPr lang="zh-CN" altLang="zh-CN" dirty="0"/>
              <a:t>）是指金融衍生品交易合约的内容在法律上有缺陷或不完善而导致无法履约所带来的风险。</a:t>
            </a:r>
          </a:p>
          <a:p>
            <a:r>
              <a:rPr lang="zh-CN" altLang="zh-CN" dirty="0"/>
              <a:t>由于金融衍生产品往往是创新性的金融工具，在产生纠纷时，有时会因无法可依和无章可循而面临风险。据统计，在金融衍生工具交易中，因业务而发生的亏损，多半源自于法律缺陷或不完善。</a:t>
            </a:r>
          </a:p>
          <a:p>
            <a:endParaRPr lang="zh-CN" altLang="en-US" dirty="0"/>
          </a:p>
        </p:txBody>
      </p:sp>
      <p:sp>
        <p:nvSpPr>
          <p:cNvPr id="4" name="日期占位符 3"/>
          <p:cNvSpPr>
            <a:spLocks noGrp="1"/>
          </p:cNvSpPr>
          <p:nvPr>
            <p:ph type="dt" sz="half" idx="10"/>
          </p:nvPr>
        </p:nvSpPr>
        <p:spPr/>
        <p:txBody>
          <a:bodyPr/>
          <a:lstStyle/>
          <a:p>
            <a:fld id="{F56DA43E-D0F0-4257-8321-6514410674E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第二节　金融衍生工具的风险成因</a:t>
            </a:r>
            <a:endParaRPr lang="zh-CN" altLang="en-US" sz="3200" dirty="0"/>
          </a:p>
        </p:txBody>
      </p:sp>
      <p:sp>
        <p:nvSpPr>
          <p:cNvPr id="3" name="内容占位符 2"/>
          <p:cNvSpPr>
            <a:spLocks noGrp="1"/>
          </p:cNvSpPr>
          <p:nvPr>
            <p:ph idx="1"/>
          </p:nvPr>
        </p:nvSpPr>
        <p:spPr/>
        <p:txBody>
          <a:bodyPr/>
          <a:lstStyle/>
          <a:p>
            <a:r>
              <a:rPr lang="zh-CN" altLang="zh-CN" b="1" dirty="0"/>
              <a:t>金融衍生工具的潜在风险</a:t>
            </a:r>
          </a:p>
          <a:p>
            <a:r>
              <a:rPr lang="zh-CN" altLang="zh-CN" b="1" dirty="0"/>
              <a:t>金融衍生工具风险产生的宏观条件</a:t>
            </a:r>
          </a:p>
          <a:p>
            <a:r>
              <a:rPr lang="zh-CN" altLang="zh-CN" b="1" dirty="0"/>
              <a:t>金融衍生产品风险产生的微观机制</a:t>
            </a:r>
            <a:endParaRPr lang="en-US" altLang="zh-CN" b="1" dirty="0"/>
          </a:p>
          <a:p>
            <a:endParaRPr lang="zh-CN" altLang="zh-CN" b="1" dirty="0"/>
          </a:p>
          <a:p>
            <a:endParaRPr lang="zh-CN" altLang="en-US" dirty="0"/>
          </a:p>
        </p:txBody>
      </p:sp>
      <p:sp>
        <p:nvSpPr>
          <p:cNvPr id="4" name="日期占位符 3"/>
          <p:cNvSpPr>
            <a:spLocks noGrp="1"/>
          </p:cNvSpPr>
          <p:nvPr>
            <p:ph type="dt" sz="half" idx="10"/>
          </p:nvPr>
        </p:nvSpPr>
        <p:spPr/>
        <p:txBody>
          <a:bodyPr/>
          <a:lstStyle/>
          <a:p>
            <a:fld id="{0D932558-499A-48FA-B561-F33F32903C1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金融衍生工具的潜在风险</a:t>
            </a:r>
            <a:endParaRPr lang="zh-CN" altLang="en-US" dirty="0"/>
          </a:p>
        </p:txBody>
      </p:sp>
      <p:sp>
        <p:nvSpPr>
          <p:cNvPr id="3" name="内容占位符 2"/>
          <p:cNvSpPr>
            <a:spLocks noGrp="1"/>
          </p:cNvSpPr>
          <p:nvPr>
            <p:ph idx="1"/>
          </p:nvPr>
        </p:nvSpPr>
        <p:spPr/>
        <p:txBody>
          <a:bodyPr/>
          <a:lstStyle/>
          <a:p>
            <a:r>
              <a:rPr lang="zh-CN" altLang="zh-CN" b="1" dirty="0"/>
              <a:t>价格受制于基础商品的价格变动</a:t>
            </a:r>
          </a:p>
          <a:p>
            <a:r>
              <a:rPr lang="zh-CN" altLang="zh-CN" b="1" dirty="0"/>
              <a:t>具有财务杠杆作用</a:t>
            </a:r>
          </a:p>
          <a:p>
            <a:r>
              <a:rPr lang="zh-CN" altLang="zh-CN" b="1" dirty="0"/>
              <a:t>产品特性复杂</a:t>
            </a:r>
          </a:p>
          <a:p>
            <a:r>
              <a:rPr lang="zh-CN" altLang="zh-CN" b="1" dirty="0"/>
              <a:t>产品设计颇具灵活性</a:t>
            </a:r>
          </a:p>
          <a:p>
            <a:endParaRPr lang="zh-CN" altLang="en-US" dirty="0"/>
          </a:p>
        </p:txBody>
      </p:sp>
      <p:sp>
        <p:nvSpPr>
          <p:cNvPr id="4" name="日期占位符 3"/>
          <p:cNvSpPr>
            <a:spLocks noGrp="1"/>
          </p:cNvSpPr>
          <p:nvPr>
            <p:ph type="dt" sz="half" idx="10"/>
          </p:nvPr>
        </p:nvSpPr>
        <p:spPr/>
        <p:txBody>
          <a:bodyPr/>
          <a:lstStyle/>
          <a:p>
            <a:fld id="{D7F61D32-7160-4E92-A49B-70ACDE3C6D3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金融衍生工具风险产生的宏观条件</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4102292"/>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0E7639E4-FC91-4F8D-8176-58CB7BB625A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金融衍生产品风险产生的微观机制</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3390847"/>
              </p:ext>
            </p:extLst>
          </p:nvPr>
        </p:nvGraphicFramePr>
        <p:xfrm>
          <a:off x="208722" y="2246776"/>
          <a:ext cx="8676861" cy="447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3519F549-A320-4A36-8FA0-9EB66E61E97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第三节　金融衍生工具的风险管理</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69889253"/>
              </p:ext>
            </p:extLst>
          </p:nvPr>
        </p:nvGraphicFramePr>
        <p:xfrm>
          <a:off x="208722" y="1987144"/>
          <a:ext cx="8676861" cy="470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10E856D-297A-4399-A3AF-2D5E5CA5BDE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第四节　场外金融衍生工具监管</a:t>
            </a:r>
            <a:endParaRPr lang="zh-CN" altLang="en-US" dirty="0"/>
          </a:p>
        </p:txBody>
      </p:sp>
      <p:sp>
        <p:nvSpPr>
          <p:cNvPr id="3" name="内容占位符 2"/>
          <p:cNvSpPr>
            <a:spLocks noGrp="1"/>
          </p:cNvSpPr>
          <p:nvPr>
            <p:ph idx="1"/>
          </p:nvPr>
        </p:nvSpPr>
        <p:spPr/>
        <p:txBody>
          <a:bodyPr/>
          <a:lstStyle/>
          <a:p>
            <a:r>
              <a:rPr lang="zh-CN" altLang="zh-CN" b="1" dirty="0"/>
              <a:t>美国对场外金融衍生工具的监管</a:t>
            </a:r>
          </a:p>
          <a:p>
            <a:r>
              <a:rPr lang="zh-CN" altLang="zh-CN" b="1" dirty="0"/>
              <a:t>英国对场外金融衍生工具的监管</a:t>
            </a:r>
          </a:p>
          <a:p>
            <a:r>
              <a:rPr lang="zh-CN" altLang="zh-CN" b="1" dirty="0"/>
              <a:t>香港对场外金融衍生工具的监管</a:t>
            </a:r>
          </a:p>
          <a:p>
            <a:endParaRPr lang="zh-CN" altLang="en-US" dirty="0"/>
          </a:p>
        </p:txBody>
      </p:sp>
      <p:sp>
        <p:nvSpPr>
          <p:cNvPr id="4" name="日期占位符 3"/>
          <p:cNvSpPr>
            <a:spLocks noGrp="1"/>
          </p:cNvSpPr>
          <p:nvPr>
            <p:ph type="dt" sz="half" idx="10"/>
          </p:nvPr>
        </p:nvSpPr>
        <p:spPr/>
        <p:txBody>
          <a:bodyPr/>
          <a:lstStyle/>
          <a:p>
            <a:fld id="{2F1DF088-C06A-44C8-9237-5B37B965622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dirty="0"/>
              <a:t>第五节　金融衍生工具的国际监管合作</a:t>
            </a:r>
            <a:endParaRPr lang="zh-CN" altLang="en-US" sz="2800" dirty="0"/>
          </a:p>
        </p:txBody>
      </p:sp>
      <p:sp>
        <p:nvSpPr>
          <p:cNvPr id="3" name="内容占位符 2"/>
          <p:cNvSpPr>
            <a:spLocks noGrp="1"/>
          </p:cNvSpPr>
          <p:nvPr>
            <p:ph idx="1"/>
          </p:nvPr>
        </p:nvSpPr>
        <p:spPr/>
        <p:txBody>
          <a:bodyPr/>
          <a:lstStyle/>
          <a:p>
            <a:r>
              <a:rPr lang="zh-CN" altLang="zh-CN" b="1" dirty="0"/>
              <a:t>国际组织关于金融衍生工具的监管</a:t>
            </a:r>
          </a:p>
          <a:p>
            <a:r>
              <a:rPr lang="zh-CN" altLang="zh-CN" b="1" dirty="0"/>
              <a:t>次贷危机后金融衍生品的监管</a:t>
            </a:r>
            <a:endParaRPr lang="en-US" altLang="zh-CN" b="1" dirty="0"/>
          </a:p>
          <a:p>
            <a:r>
              <a:rPr lang="zh-CN" altLang="zh-CN" dirty="0"/>
              <a:t>巴塞尔协议</a:t>
            </a:r>
            <a:r>
              <a:rPr lang="en-US" altLang="zh-CN" dirty="0"/>
              <a:t>III</a:t>
            </a:r>
            <a:r>
              <a:rPr lang="zh-CN" altLang="zh-CN" dirty="0"/>
              <a:t>简介 </a:t>
            </a:r>
            <a:endParaRPr lang="zh-CN" altLang="zh-CN" b="1" dirty="0"/>
          </a:p>
          <a:p>
            <a:endParaRPr lang="zh-CN" altLang="en-US" dirty="0"/>
          </a:p>
        </p:txBody>
      </p:sp>
      <p:sp>
        <p:nvSpPr>
          <p:cNvPr id="4" name="日期占位符 3"/>
          <p:cNvSpPr>
            <a:spLocks noGrp="1"/>
          </p:cNvSpPr>
          <p:nvPr>
            <p:ph type="dt" sz="half" idx="10"/>
          </p:nvPr>
        </p:nvSpPr>
        <p:spPr/>
        <p:txBody>
          <a:bodyPr/>
          <a:lstStyle/>
          <a:p>
            <a:fld id="{9C82BF20-A688-4E7A-930B-EA44010ADB3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国际组织关于金融衍生工具的监管</a:t>
            </a:r>
            <a:endParaRPr lang="zh-CN" altLang="en-US" sz="3200" dirty="0"/>
          </a:p>
        </p:txBody>
      </p:sp>
      <p:sp>
        <p:nvSpPr>
          <p:cNvPr id="3" name="内容占位符 2"/>
          <p:cNvSpPr>
            <a:spLocks noGrp="1"/>
          </p:cNvSpPr>
          <p:nvPr>
            <p:ph idx="1"/>
          </p:nvPr>
        </p:nvSpPr>
        <p:spPr>
          <a:xfrm>
            <a:off x="208722" y="2246777"/>
            <a:ext cx="8676861" cy="4267294"/>
          </a:xfrm>
        </p:spPr>
        <p:txBody>
          <a:bodyPr>
            <a:normAutofit/>
          </a:bodyPr>
          <a:lstStyle/>
          <a:p>
            <a:r>
              <a:rPr lang="zh-CN" altLang="zh-CN" dirty="0"/>
              <a:t>巴塞尔委员会（</a:t>
            </a:r>
            <a:r>
              <a:rPr lang="en-US" altLang="zh-CN" dirty="0"/>
              <a:t>Basel Committee on Banking Supervision</a:t>
            </a:r>
            <a:r>
              <a:rPr lang="zh-CN" altLang="zh-CN" dirty="0"/>
              <a:t>）和证监会国际组织（</a:t>
            </a:r>
            <a:r>
              <a:rPr lang="en-US" altLang="zh-CN" dirty="0"/>
              <a:t>International Organization of Securities Commissions, IOSCO</a:t>
            </a:r>
            <a:r>
              <a:rPr lang="zh-CN" altLang="zh-CN" dirty="0"/>
              <a:t>）等十分重视对金融衍生工具的监管问题，他们发布了大量关于金融衍生工具监管方面的文件。这些文件从不具备，也从未试图具备任何法律效力。</a:t>
            </a:r>
            <a:endParaRPr lang="en-US" altLang="zh-CN" dirty="0"/>
          </a:p>
          <a:p>
            <a:r>
              <a:rPr lang="zh-CN" altLang="zh-CN" dirty="0"/>
              <a:t>这些文件制定了广泛的监管标准和指导原则，提供了最佳的监管方法，期望各国采取措施，根据本国的情况，通过具体的立法及其他安排予以实施。他们鼓励各国采取共同的标准和办法，但不强求各国在监管技术上完全一致。</a:t>
            </a:r>
          </a:p>
          <a:p>
            <a:endParaRPr lang="zh-CN" altLang="en-US" dirty="0"/>
          </a:p>
        </p:txBody>
      </p:sp>
      <p:sp>
        <p:nvSpPr>
          <p:cNvPr id="4" name="日期占位符 3"/>
          <p:cNvSpPr>
            <a:spLocks noGrp="1"/>
          </p:cNvSpPr>
          <p:nvPr>
            <p:ph type="dt" sz="half" idx="10"/>
          </p:nvPr>
        </p:nvSpPr>
        <p:spPr/>
        <p:txBody>
          <a:bodyPr/>
          <a:lstStyle/>
          <a:p>
            <a:fld id="{971AC854-4C7F-4D39-B8C3-480E01E2523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dirty="0"/>
              <a:t>金融衍生工具的风险类型</a:t>
            </a:r>
            <a:endParaRPr lang="en-US" altLang="zh-CN" dirty="0"/>
          </a:p>
          <a:p>
            <a:r>
              <a:rPr lang="zh-CN" altLang="zh-CN" dirty="0"/>
              <a:t>金融衍生工具的风险成因</a:t>
            </a:r>
            <a:endParaRPr lang="en-US" altLang="zh-CN" dirty="0"/>
          </a:p>
          <a:p>
            <a:r>
              <a:rPr lang="zh-CN" altLang="zh-CN" dirty="0"/>
              <a:t>金融衍生工具的风险管理 </a:t>
            </a:r>
            <a:endParaRPr lang="en-US" altLang="zh-CN" dirty="0"/>
          </a:p>
          <a:p>
            <a:r>
              <a:rPr lang="zh-CN" altLang="zh-CN" dirty="0"/>
              <a:t>场外金融衍生工具监管</a:t>
            </a:r>
            <a:endParaRPr lang="en-US" altLang="zh-CN" dirty="0"/>
          </a:p>
          <a:p>
            <a:r>
              <a:rPr lang="zh-CN" altLang="zh-CN" dirty="0"/>
              <a:t>金融衍生工具的国际监管合作</a:t>
            </a:r>
            <a:endParaRPr kumimoji="1" lang="zh-CN" altLang="en-US" dirty="0"/>
          </a:p>
        </p:txBody>
      </p:sp>
      <p:sp>
        <p:nvSpPr>
          <p:cNvPr id="4" name="日期占位符 3"/>
          <p:cNvSpPr>
            <a:spLocks noGrp="1"/>
          </p:cNvSpPr>
          <p:nvPr>
            <p:ph type="dt" sz="half" idx="10"/>
          </p:nvPr>
        </p:nvSpPr>
        <p:spPr/>
        <p:txBody>
          <a:bodyPr/>
          <a:lstStyle/>
          <a:p>
            <a:fld id="{D7A75AC3-9408-4C11-9298-D299AF54D02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次贷危机后金融衍生品的监管 </a:t>
            </a:r>
            <a:endParaRPr lang="zh-CN" altLang="en-US" dirty="0"/>
          </a:p>
        </p:txBody>
      </p:sp>
      <p:sp>
        <p:nvSpPr>
          <p:cNvPr id="3" name="内容占位符 2"/>
          <p:cNvSpPr>
            <a:spLocks noGrp="1"/>
          </p:cNvSpPr>
          <p:nvPr>
            <p:ph idx="1"/>
          </p:nvPr>
        </p:nvSpPr>
        <p:spPr/>
        <p:txBody>
          <a:bodyPr/>
          <a:lstStyle/>
          <a:p>
            <a:r>
              <a:rPr lang="zh-CN" altLang="zh-CN" b="1" dirty="0"/>
              <a:t>扩大中央对手方清算的使用</a:t>
            </a:r>
          </a:p>
          <a:p>
            <a:r>
              <a:rPr lang="zh-CN" altLang="zh-CN" b="1" dirty="0"/>
              <a:t>提高市场透明度</a:t>
            </a:r>
          </a:p>
          <a:p>
            <a:r>
              <a:rPr lang="zh-CN" altLang="zh-CN" b="1" dirty="0"/>
              <a:t>全面推进标准化</a:t>
            </a:r>
          </a:p>
          <a:p>
            <a:r>
              <a:rPr lang="zh-CN" altLang="zh-CN" b="1" dirty="0"/>
              <a:t>完善双边交易的抵押安排</a:t>
            </a:r>
          </a:p>
          <a:p>
            <a:r>
              <a:rPr lang="zh-CN" altLang="zh-CN" b="1" dirty="0"/>
              <a:t>实施更为严格的监管资本要求</a:t>
            </a:r>
          </a:p>
          <a:p>
            <a:endParaRPr lang="zh-CN" altLang="en-US" dirty="0"/>
          </a:p>
        </p:txBody>
      </p:sp>
      <p:sp>
        <p:nvSpPr>
          <p:cNvPr id="4" name="日期占位符 3"/>
          <p:cNvSpPr>
            <a:spLocks noGrp="1"/>
          </p:cNvSpPr>
          <p:nvPr>
            <p:ph type="dt" sz="half" idx="10"/>
          </p:nvPr>
        </p:nvSpPr>
        <p:spPr/>
        <p:txBody>
          <a:bodyPr/>
          <a:lstStyle/>
          <a:p>
            <a:fld id="{D95D7CE2-7AD4-4E62-B04A-454F3C85C3E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巴塞尔协议</a:t>
            </a:r>
            <a:r>
              <a:rPr lang="en-US" altLang="zh-CN" dirty="0"/>
              <a:t>III</a:t>
            </a:r>
            <a:r>
              <a:rPr lang="zh-CN" altLang="en-US" dirty="0"/>
              <a:t>的</a:t>
            </a:r>
            <a:r>
              <a:rPr lang="zh-CN" altLang="zh-CN" dirty="0"/>
              <a:t>出台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巴塞尔协议</a:t>
            </a:r>
            <a:r>
              <a:rPr lang="en-US" altLang="zh-CN" dirty="0"/>
              <a:t>II</a:t>
            </a:r>
            <a:r>
              <a:rPr lang="zh-CN" altLang="zh-CN" dirty="0"/>
              <a:t>经过近十年的修订和磨合，于</a:t>
            </a:r>
            <a:r>
              <a:rPr lang="en-US" altLang="zh-CN" dirty="0"/>
              <a:t>2007</a:t>
            </a:r>
            <a:r>
              <a:rPr lang="zh-CN" altLang="zh-CN" dirty="0"/>
              <a:t>年在全球范围内实施，但正是在这一年，爆发了次贷危机，这次席卷全球的次贷危机真正考验了巴塞尔协议</a:t>
            </a:r>
            <a:r>
              <a:rPr lang="en-US" altLang="zh-CN" dirty="0"/>
              <a:t>II</a:t>
            </a:r>
            <a:r>
              <a:rPr lang="zh-CN" altLang="zh-CN" dirty="0"/>
              <a:t>。显然，巴塞尔协议</a:t>
            </a:r>
            <a:r>
              <a:rPr lang="en-US" altLang="zh-CN" dirty="0"/>
              <a:t>II</a:t>
            </a:r>
            <a:r>
              <a:rPr lang="zh-CN" altLang="zh-CN" dirty="0"/>
              <a:t>存在顺周期效应、对非正态分布复杂风险缺乏有效测量和监管、风险度量模型有内在局限性以及支持性数据可得性存在困难等固有问题。</a:t>
            </a:r>
          </a:p>
          <a:p>
            <a:r>
              <a:rPr lang="zh-CN" altLang="zh-CN" dirty="0"/>
              <a:t>在全球金融危机余波未了，欧美经济仍在衰退边缘挣扎的时候，巴塞尔银行监管委员会的来自</a:t>
            </a:r>
            <a:r>
              <a:rPr lang="en-US" altLang="zh-CN" dirty="0"/>
              <a:t>27</a:t>
            </a:r>
            <a:r>
              <a:rPr lang="zh-CN" altLang="zh-CN" dirty="0"/>
              <a:t>个经济体的央行和银行监管机构负责人</a:t>
            </a:r>
            <a:r>
              <a:rPr lang="zh-CN" altLang="en-US" dirty="0"/>
              <a:t>，</a:t>
            </a:r>
            <a:r>
              <a:rPr lang="zh-CN" altLang="zh-CN" dirty="0"/>
              <a:t>于</a:t>
            </a:r>
            <a:r>
              <a:rPr lang="en-US" altLang="zh-CN" dirty="0"/>
              <a:t>2010</a:t>
            </a:r>
            <a:r>
              <a:rPr lang="zh-CN" altLang="zh-CN" dirty="0"/>
              <a:t>年</a:t>
            </a:r>
            <a:r>
              <a:rPr lang="en-US" altLang="zh-CN" dirty="0"/>
              <a:t>9</a:t>
            </a:r>
            <a:r>
              <a:rPr lang="zh-CN" altLang="zh-CN" dirty="0"/>
              <a:t>月</a:t>
            </a:r>
            <a:r>
              <a:rPr lang="en-US" altLang="zh-CN" dirty="0"/>
              <a:t>12</a:t>
            </a:r>
            <a:r>
              <a:rPr lang="zh-CN" altLang="zh-CN" dirty="0"/>
              <a:t>日一致通过了关于加强全球银行体系资本要求的改革方案，即巴塞尔协议</a:t>
            </a:r>
            <a:r>
              <a:rPr lang="en-US" altLang="zh-CN" dirty="0"/>
              <a:t>III</a:t>
            </a:r>
            <a:r>
              <a:rPr lang="zh-CN" altLang="zh-CN" dirty="0"/>
              <a:t>，成为本轮危机后首个全球范围内的重磅监管改革产物。</a:t>
            </a:r>
          </a:p>
          <a:p>
            <a:endParaRPr lang="zh-CN" altLang="en-US" dirty="0"/>
          </a:p>
        </p:txBody>
      </p:sp>
      <p:sp>
        <p:nvSpPr>
          <p:cNvPr id="4" name="日期占位符 3"/>
          <p:cNvSpPr>
            <a:spLocks noGrp="1"/>
          </p:cNvSpPr>
          <p:nvPr>
            <p:ph type="dt" sz="half" idx="10"/>
          </p:nvPr>
        </p:nvSpPr>
        <p:spPr/>
        <p:txBody>
          <a:bodyPr/>
          <a:lstStyle/>
          <a:p>
            <a:fld id="{0D9E45BE-B536-44F6-B351-5FDA7222E74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巴塞尔协议</a:t>
            </a:r>
            <a:r>
              <a:rPr lang="en-US" altLang="zh-CN" dirty="0"/>
              <a:t>III</a:t>
            </a:r>
            <a:r>
              <a:rPr lang="zh-CN" altLang="zh-CN" dirty="0"/>
              <a:t>的主要内容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13956007"/>
              </p:ext>
            </p:extLst>
          </p:nvPr>
        </p:nvGraphicFramePr>
        <p:xfrm>
          <a:off x="914255" y="2340843"/>
          <a:ext cx="7219451" cy="3408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D5049A7B-B3A9-4D79-BEBB-4C07CDF3901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一级资本金比率</a:t>
            </a:r>
            <a:endParaRPr lang="zh-CN" altLang="en-US" dirty="0"/>
          </a:p>
        </p:txBody>
      </p:sp>
      <p:sp>
        <p:nvSpPr>
          <p:cNvPr id="3" name="内容占位符 2"/>
          <p:cNvSpPr>
            <a:spLocks noGrp="1"/>
          </p:cNvSpPr>
          <p:nvPr>
            <p:ph idx="1"/>
          </p:nvPr>
        </p:nvSpPr>
        <p:spPr/>
        <p:txBody>
          <a:bodyPr/>
          <a:lstStyle/>
          <a:p>
            <a:r>
              <a:rPr lang="zh-CN" altLang="zh-CN" dirty="0"/>
              <a:t>根据巴塞尔协议</a:t>
            </a:r>
            <a:r>
              <a:rPr lang="en-US" altLang="zh-CN" dirty="0"/>
              <a:t>III</a:t>
            </a:r>
            <a:r>
              <a:rPr lang="zh-CN" altLang="zh-CN" dirty="0"/>
              <a:t>，普通股最低要求，即资本结构中吸收损失的最高要素，将从当前的</a:t>
            </a:r>
            <a:r>
              <a:rPr lang="en-US" altLang="zh-CN" dirty="0"/>
              <a:t>2%</a:t>
            </a:r>
            <a:r>
              <a:rPr lang="zh-CN" altLang="zh-CN" dirty="0"/>
              <a:t>提升至</a:t>
            </a:r>
            <a:r>
              <a:rPr lang="en-US" altLang="zh-CN" dirty="0"/>
              <a:t>4.5%</a:t>
            </a:r>
            <a:r>
              <a:rPr lang="zh-CN" altLang="zh-CN" dirty="0"/>
              <a:t>。</a:t>
            </a:r>
            <a:endParaRPr lang="en-US" altLang="zh-CN" dirty="0"/>
          </a:p>
          <a:p>
            <a:r>
              <a:rPr lang="zh-CN" altLang="zh-CN" dirty="0"/>
              <a:t>这一严格的资本要求将分阶段实施并从</a:t>
            </a:r>
            <a:r>
              <a:rPr lang="en-US" altLang="zh-CN" dirty="0"/>
              <a:t>2013</a:t>
            </a:r>
            <a:r>
              <a:rPr lang="zh-CN" altLang="zh-CN" dirty="0"/>
              <a:t>年</a:t>
            </a:r>
            <a:r>
              <a:rPr lang="en-US" altLang="zh-CN" dirty="0"/>
              <a:t>1</a:t>
            </a:r>
            <a:r>
              <a:rPr lang="zh-CN" altLang="zh-CN" dirty="0"/>
              <a:t>月</a:t>
            </a:r>
            <a:r>
              <a:rPr lang="en-US" altLang="zh-CN" dirty="0"/>
              <a:t>1</a:t>
            </a:r>
            <a:r>
              <a:rPr lang="zh-CN" altLang="zh-CN" dirty="0"/>
              <a:t>日开始，</a:t>
            </a:r>
            <a:r>
              <a:rPr lang="en-US" altLang="zh-CN" dirty="0"/>
              <a:t>2015</a:t>
            </a:r>
            <a:r>
              <a:rPr lang="zh-CN" altLang="zh-CN" dirty="0"/>
              <a:t>年</a:t>
            </a:r>
            <a:r>
              <a:rPr lang="en-US" altLang="zh-CN" dirty="0"/>
              <a:t>1</a:t>
            </a:r>
            <a:r>
              <a:rPr lang="zh-CN" altLang="zh-CN" dirty="0"/>
              <a:t>月</a:t>
            </a:r>
            <a:r>
              <a:rPr lang="en-US" altLang="zh-CN" dirty="0"/>
              <a:t>1</a:t>
            </a:r>
            <a:r>
              <a:rPr lang="zh-CN" altLang="zh-CN" dirty="0"/>
              <a:t>日之前实现。一级资本金（包括普通股和其他符合要求的资本）比率将在同一时间范围内从</a:t>
            </a:r>
            <a:r>
              <a:rPr lang="en-US" altLang="zh-CN" dirty="0"/>
              <a:t>4%</a:t>
            </a:r>
            <a:r>
              <a:rPr lang="zh-CN" altLang="zh-CN" dirty="0"/>
              <a:t>提升至</a:t>
            </a:r>
            <a:r>
              <a:rPr lang="en-US" altLang="zh-CN" dirty="0"/>
              <a:t>6%</a:t>
            </a:r>
            <a:r>
              <a:rPr lang="zh-CN" altLang="zh-CN" dirty="0"/>
              <a:t>。</a:t>
            </a:r>
          </a:p>
          <a:p>
            <a:endParaRPr lang="zh-CN" altLang="en-US" dirty="0"/>
          </a:p>
        </p:txBody>
      </p:sp>
      <p:sp>
        <p:nvSpPr>
          <p:cNvPr id="4" name="日期占位符 3"/>
          <p:cNvSpPr>
            <a:spLocks noGrp="1"/>
          </p:cNvSpPr>
          <p:nvPr>
            <p:ph type="dt" sz="half" idx="10"/>
          </p:nvPr>
        </p:nvSpPr>
        <p:spPr/>
        <p:txBody>
          <a:bodyPr/>
          <a:lstStyle/>
          <a:p>
            <a:fld id="{DE092573-0014-44D1-B6DE-DD4E3534207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资本留存缓冲</a:t>
            </a:r>
            <a:endParaRPr lang="zh-CN" altLang="en-US" dirty="0"/>
          </a:p>
        </p:txBody>
      </p:sp>
      <p:sp>
        <p:nvSpPr>
          <p:cNvPr id="3" name="内容占位符 2"/>
          <p:cNvSpPr>
            <a:spLocks noGrp="1"/>
          </p:cNvSpPr>
          <p:nvPr>
            <p:ph idx="1"/>
          </p:nvPr>
        </p:nvSpPr>
        <p:spPr/>
        <p:txBody>
          <a:bodyPr>
            <a:normAutofit/>
          </a:bodyPr>
          <a:lstStyle/>
          <a:p>
            <a:r>
              <a:rPr lang="zh-CN" altLang="zh-CN" dirty="0"/>
              <a:t>巴塞尔协议</a:t>
            </a:r>
            <a:r>
              <a:rPr lang="en-US" altLang="zh-CN" dirty="0"/>
              <a:t>III</a:t>
            </a:r>
            <a:r>
              <a:rPr lang="zh-CN" altLang="zh-CN" dirty="0"/>
              <a:t>引入了</a:t>
            </a:r>
            <a:r>
              <a:rPr lang="en-US" altLang="zh-CN" dirty="0"/>
              <a:t>2.5%</a:t>
            </a:r>
            <a:r>
              <a:rPr lang="zh-CN" altLang="zh-CN" dirty="0"/>
              <a:t>的资本留存缓冲（</a:t>
            </a:r>
            <a:r>
              <a:rPr lang="en-US" altLang="zh-CN" dirty="0"/>
              <a:t>Capital Conservation Buffer</a:t>
            </a:r>
            <a:r>
              <a:rPr lang="zh-CN" altLang="zh-CN" dirty="0"/>
              <a:t>），由扣除递延税项及其他项目后的普通股权益组成。</a:t>
            </a:r>
            <a:endParaRPr lang="en-US" altLang="zh-CN" dirty="0"/>
          </a:p>
          <a:p>
            <a:r>
              <a:rPr lang="zh-CN" altLang="zh-CN" dirty="0"/>
              <a:t>目的在于确保银行持有缓冲资金用于在金融和经济危机时期“吸收”损失。</a:t>
            </a:r>
            <a:endParaRPr lang="en-US" altLang="zh-CN" dirty="0"/>
          </a:p>
          <a:p>
            <a:r>
              <a:rPr lang="zh-CN" altLang="zh-CN" dirty="0"/>
              <a:t>这一机制可以防止一些银行在资本头寸恶化时也肆意发放奖金和高红利的情况。</a:t>
            </a:r>
          </a:p>
          <a:p>
            <a:endParaRPr lang="zh-CN" altLang="en-US" dirty="0"/>
          </a:p>
        </p:txBody>
      </p:sp>
      <p:sp>
        <p:nvSpPr>
          <p:cNvPr id="4" name="日期占位符 3"/>
          <p:cNvSpPr>
            <a:spLocks noGrp="1"/>
          </p:cNvSpPr>
          <p:nvPr>
            <p:ph type="dt" sz="half" idx="10"/>
          </p:nvPr>
        </p:nvSpPr>
        <p:spPr/>
        <p:txBody>
          <a:bodyPr/>
          <a:lstStyle/>
          <a:p>
            <a:fld id="{392960EC-DF81-4ED0-B3E0-A70CF8AF774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逆周期缓冲</a:t>
            </a:r>
            <a:endParaRPr lang="zh-CN" altLang="en-US" dirty="0"/>
          </a:p>
        </p:txBody>
      </p:sp>
      <p:sp>
        <p:nvSpPr>
          <p:cNvPr id="3" name="内容占位符 2"/>
          <p:cNvSpPr>
            <a:spLocks noGrp="1"/>
          </p:cNvSpPr>
          <p:nvPr>
            <p:ph idx="1"/>
          </p:nvPr>
        </p:nvSpPr>
        <p:spPr/>
        <p:txBody>
          <a:bodyPr/>
          <a:lstStyle/>
          <a:p>
            <a:r>
              <a:rPr lang="zh-CN" altLang="zh-CN" dirty="0"/>
              <a:t>巴塞尔协议</a:t>
            </a:r>
            <a:r>
              <a:rPr lang="en-US" altLang="zh-CN" dirty="0"/>
              <a:t>III</a:t>
            </a:r>
            <a:r>
              <a:rPr lang="zh-CN" altLang="zh-CN" dirty="0"/>
              <a:t>还提出了“逆周期缓冲”的资本要求，这一新的缓冲比率为普通股或其他能完全“吸收”亏损的资本的</a:t>
            </a:r>
            <a:r>
              <a:rPr lang="en-US" altLang="zh-CN" dirty="0"/>
              <a:t>0-2.5%</a:t>
            </a:r>
            <a:r>
              <a:rPr lang="zh-CN" altLang="zh-CN" dirty="0"/>
              <a:t>，将根据各国情况具体执行。</a:t>
            </a:r>
            <a:endParaRPr lang="en-US" altLang="zh-CN" dirty="0"/>
          </a:p>
          <a:p>
            <a:r>
              <a:rPr lang="zh-CN" altLang="zh-CN" dirty="0"/>
              <a:t>“逆周期缓冲”是基于一项更广泛的宏观审慎目标，要求银行在信贷过分充足的情况下居安思危、未雨绸缪。</a:t>
            </a:r>
            <a:endParaRPr lang="zh-CN" altLang="en-US" dirty="0"/>
          </a:p>
        </p:txBody>
      </p:sp>
      <p:sp>
        <p:nvSpPr>
          <p:cNvPr id="4" name="日期占位符 3"/>
          <p:cNvSpPr>
            <a:spLocks noGrp="1"/>
          </p:cNvSpPr>
          <p:nvPr>
            <p:ph type="dt" sz="half" idx="10"/>
          </p:nvPr>
        </p:nvSpPr>
        <p:spPr/>
        <p:txBody>
          <a:bodyPr/>
          <a:lstStyle/>
          <a:p>
            <a:fld id="{EDC2D8D3-E82D-4054-96CF-D9D66B86BD5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杠杆率要求</a:t>
            </a:r>
            <a:endParaRPr lang="zh-CN" altLang="en-US" dirty="0"/>
          </a:p>
        </p:txBody>
      </p:sp>
      <p:sp>
        <p:nvSpPr>
          <p:cNvPr id="3" name="内容占位符 2"/>
          <p:cNvSpPr>
            <a:spLocks noGrp="1"/>
          </p:cNvSpPr>
          <p:nvPr>
            <p:ph idx="1"/>
          </p:nvPr>
        </p:nvSpPr>
        <p:spPr/>
        <p:txBody>
          <a:bodyPr/>
          <a:lstStyle/>
          <a:p>
            <a:r>
              <a:rPr lang="zh-CN" altLang="zh-CN" dirty="0"/>
              <a:t>除了上述这些基于风险的资本要求，还有一项并不基于风险的“杠杆率”要求作为辅助。</a:t>
            </a:r>
            <a:endParaRPr lang="en-US" altLang="zh-CN" dirty="0"/>
          </a:p>
          <a:p>
            <a:r>
              <a:rPr lang="zh-CN" altLang="zh-CN" dirty="0"/>
              <a:t>巴塞尔协议</a:t>
            </a:r>
            <a:r>
              <a:rPr lang="en-US" altLang="zh-CN" dirty="0"/>
              <a:t>III</a:t>
            </a:r>
            <a:r>
              <a:rPr lang="zh-CN" altLang="zh-CN" dirty="0"/>
              <a:t>要求各国对</a:t>
            </a:r>
            <a:r>
              <a:rPr lang="en-US" altLang="zh-CN" dirty="0"/>
              <a:t>3%</a:t>
            </a:r>
            <a:r>
              <a:rPr lang="zh-CN" altLang="zh-CN" dirty="0"/>
              <a:t>的一级杠杆率在同一时期进行平行测试。基于平行期的测试结果，再于</a:t>
            </a:r>
            <a:r>
              <a:rPr lang="en-US" altLang="zh-CN" dirty="0"/>
              <a:t>2017</a:t>
            </a:r>
            <a:r>
              <a:rPr lang="zh-CN" altLang="zh-CN" dirty="0"/>
              <a:t>年上半年进行最终调整，并希望在</a:t>
            </a:r>
            <a:r>
              <a:rPr lang="en-US" altLang="zh-CN" dirty="0"/>
              <a:t>2018</a:t>
            </a:r>
            <a:r>
              <a:rPr lang="zh-CN" altLang="zh-CN" dirty="0"/>
              <a:t>年</a:t>
            </a:r>
            <a:r>
              <a:rPr lang="en-US" altLang="zh-CN" dirty="0"/>
              <a:t>1</a:t>
            </a:r>
            <a:r>
              <a:rPr lang="zh-CN" altLang="zh-CN" dirty="0"/>
              <a:t>月</a:t>
            </a:r>
            <a:r>
              <a:rPr lang="en-US" altLang="zh-CN" dirty="0"/>
              <a:t>1</a:t>
            </a:r>
            <a:r>
              <a:rPr lang="zh-CN" altLang="zh-CN" dirty="0"/>
              <a:t>日进入新协议的第一支柱部分。</a:t>
            </a:r>
          </a:p>
          <a:p>
            <a:endParaRPr lang="zh-CN" altLang="en-US" dirty="0"/>
          </a:p>
        </p:txBody>
      </p:sp>
      <p:sp>
        <p:nvSpPr>
          <p:cNvPr id="4" name="日期占位符 3"/>
          <p:cNvSpPr>
            <a:spLocks noGrp="1"/>
          </p:cNvSpPr>
          <p:nvPr>
            <p:ph type="dt" sz="half" idx="10"/>
          </p:nvPr>
        </p:nvSpPr>
        <p:spPr/>
        <p:txBody>
          <a:bodyPr/>
          <a:lstStyle/>
          <a:p>
            <a:fld id="{82E06DD0-9938-4E4D-9E93-EEB9BC5999C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系统重要性银行</a:t>
            </a:r>
            <a:endParaRPr lang="zh-CN" altLang="en-US" dirty="0"/>
          </a:p>
        </p:txBody>
      </p:sp>
      <p:sp>
        <p:nvSpPr>
          <p:cNvPr id="3" name="内容占位符 2"/>
          <p:cNvSpPr>
            <a:spLocks noGrp="1"/>
          </p:cNvSpPr>
          <p:nvPr>
            <p:ph idx="1"/>
          </p:nvPr>
        </p:nvSpPr>
        <p:spPr/>
        <p:txBody>
          <a:bodyPr/>
          <a:lstStyle/>
          <a:p>
            <a:r>
              <a:rPr lang="zh-CN" altLang="zh-CN" dirty="0"/>
              <a:t>对系统重要性银行（</a:t>
            </a:r>
            <a:r>
              <a:rPr lang="en-US" altLang="zh-CN" dirty="0"/>
              <a:t>systemically important bank</a:t>
            </a:r>
            <a:r>
              <a:rPr lang="zh-CN" altLang="zh-CN" dirty="0"/>
              <a:t>）提出</a:t>
            </a:r>
            <a:r>
              <a:rPr lang="en-US" altLang="zh-CN" dirty="0"/>
              <a:t>1%</a:t>
            </a:r>
            <a:r>
              <a:rPr lang="zh-CN" altLang="zh-CN" dirty="0"/>
              <a:t>的附加资本要求，降低“大而不能倒”带来的道德风险。</a:t>
            </a:r>
            <a:endParaRPr lang="en-US" altLang="zh-CN" dirty="0"/>
          </a:p>
          <a:p>
            <a:r>
              <a:rPr lang="zh-CN" altLang="zh-CN" dirty="0"/>
              <a:t>同时，巴塞尔委员会与金融稳定局（</a:t>
            </a:r>
            <a:r>
              <a:rPr lang="en-US" altLang="zh-CN" dirty="0"/>
              <a:t>FSB</a:t>
            </a:r>
            <a:r>
              <a:rPr lang="zh-CN" altLang="zh-CN" dirty="0"/>
              <a:t>）正在研究一项针对具有“系统重要性”银行的综合方案，可能包括资本附加费（</a:t>
            </a:r>
            <a:r>
              <a:rPr lang="en-US" altLang="zh-CN" dirty="0"/>
              <a:t>Capital Surcharges</a:t>
            </a:r>
            <a:r>
              <a:rPr lang="zh-CN" altLang="zh-CN" dirty="0"/>
              <a:t>）、或有资本（</a:t>
            </a:r>
            <a:r>
              <a:rPr lang="en-US" altLang="zh-CN" dirty="0"/>
              <a:t>Contingent Capital</a:t>
            </a:r>
            <a:r>
              <a:rPr lang="zh-CN" altLang="zh-CN" dirty="0"/>
              <a:t>）、保释债</a:t>
            </a:r>
            <a:r>
              <a:rPr lang="en-US" altLang="zh-CN" dirty="0"/>
              <a:t>(Bail-in Debt)</a:t>
            </a:r>
            <a:r>
              <a:rPr lang="zh-CN" altLang="zh-CN" dirty="0"/>
              <a:t>等。此外，有关清算制度的相关工作也将持续进行。</a:t>
            </a:r>
          </a:p>
          <a:p>
            <a:endParaRPr lang="zh-CN" altLang="en-US" dirty="0"/>
          </a:p>
        </p:txBody>
      </p:sp>
      <p:sp>
        <p:nvSpPr>
          <p:cNvPr id="4" name="日期占位符 3"/>
          <p:cNvSpPr>
            <a:spLocks noGrp="1"/>
          </p:cNvSpPr>
          <p:nvPr>
            <p:ph type="dt" sz="half" idx="10"/>
          </p:nvPr>
        </p:nvSpPr>
        <p:spPr/>
        <p:txBody>
          <a:bodyPr/>
          <a:lstStyle/>
          <a:p>
            <a:fld id="{F9A1B576-5485-4419-8598-F76CC32D7E2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引入流动性监管指标</a:t>
            </a:r>
            <a:endParaRPr lang="zh-CN" altLang="en-US" dirty="0"/>
          </a:p>
        </p:txBody>
      </p:sp>
      <p:sp>
        <p:nvSpPr>
          <p:cNvPr id="3" name="内容占位符 2"/>
          <p:cNvSpPr>
            <a:spLocks noGrp="1"/>
          </p:cNvSpPr>
          <p:nvPr>
            <p:ph idx="1"/>
          </p:nvPr>
        </p:nvSpPr>
        <p:spPr>
          <a:xfrm>
            <a:off x="208722" y="2246776"/>
            <a:ext cx="8676861" cy="4420152"/>
          </a:xfrm>
        </p:spPr>
        <p:txBody>
          <a:bodyPr>
            <a:normAutofit/>
          </a:bodyPr>
          <a:lstStyle/>
          <a:p>
            <a:r>
              <a:rPr lang="zh-CN" altLang="zh-CN" dirty="0"/>
              <a:t>巴塞尔协议</a:t>
            </a:r>
            <a:r>
              <a:rPr lang="en-US" altLang="zh-CN" dirty="0"/>
              <a:t>III</a:t>
            </a:r>
            <a:r>
              <a:rPr lang="zh-CN" altLang="zh-CN" dirty="0"/>
              <a:t>引入流动性覆盖比率（</a:t>
            </a:r>
            <a:r>
              <a:rPr lang="en-US" altLang="zh-CN" dirty="0"/>
              <a:t>Liquidity Coverage Ratio, LCR</a:t>
            </a:r>
            <a:r>
              <a:rPr lang="zh-CN" altLang="zh-CN" dirty="0"/>
              <a:t>）和净稳定资金比率（</a:t>
            </a:r>
            <a:r>
              <a:rPr lang="en-US" altLang="zh-CN" dirty="0"/>
              <a:t>Net Stable Funding Ratio, NSFR</a:t>
            </a:r>
            <a:r>
              <a:rPr lang="zh-CN" altLang="zh-CN" dirty="0"/>
              <a:t>）对银行的流动性进行监管。</a:t>
            </a:r>
            <a:endParaRPr lang="en-US" altLang="zh-CN" dirty="0"/>
          </a:p>
          <a:p>
            <a:pPr lvl="1"/>
            <a:r>
              <a:rPr lang="zh-CN" altLang="zh-CN" dirty="0"/>
              <a:t>流动性覆盖比率（</a:t>
            </a:r>
            <a:r>
              <a:rPr lang="en-US" altLang="zh-CN" dirty="0"/>
              <a:t>LCR</a:t>
            </a:r>
            <a:r>
              <a:rPr lang="zh-CN" altLang="zh-CN" dirty="0"/>
              <a:t>）用来确定在监管部门设定的短期严重压力情境下，银行所持有的无变现障碍的、优质的流动性资产的数量，以便应对此种情境下的资金净流出；</a:t>
            </a:r>
            <a:endParaRPr lang="en-US" altLang="zh-CN" dirty="0"/>
          </a:p>
          <a:p>
            <a:pPr lvl="1"/>
            <a:r>
              <a:rPr lang="zh-CN" altLang="zh-CN" dirty="0"/>
              <a:t>净稳定资金比率（</a:t>
            </a:r>
            <a:r>
              <a:rPr lang="en-US" altLang="zh-CN" dirty="0"/>
              <a:t>NSFR</a:t>
            </a:r>
            <a:r>
              <a:rPr lang="zh-CN" altLang="zh-CN" dirty="0"/>
              <a:t>）主要用于确保各项资产和业务融资，至少具有与它们流动性风险状况相匹配的满足最低限额的稳定资金来源。</a:t>
            </a:r>
          </a:p>
          <a:p>
            <a:endParaRPr lang="zh-CN" altLang="en-US" dirty="0"/>
          </a:p>
        </p:txBody>
      </p:sp>
      <p:sp>
        <p:nvSpPr>
          <p:cNvPr id="4" name="日期占位符 3"/>
          <p:cNvSpPr>
            <a:spLocks noGrp="1"/>
          </p:cNvSpPr>
          <p:nvPr>
            <p:ph type="dt" sz="half" idx="10"/>
          </p:nvPr>
        </p:nvSpPr>
        <p:spPr/>
        <p:txBody>
          <a:bodyPr/>
          <a:lstStyle/>
          <a:p>
            <a:fld id="{D61C30B6-B5B9-4C07-B5C1-B430E67A0F0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巴塞尔协议</a:t>
            </a:r>
            <a:r>
              <a:rPr lang="en-US" altLang="zh-CN" sz="3200" dirty="0"/>
              <a:t>III</a:t>
            </a:r>
            <a:r>
              <a:rPr lang="zh-CN" altLang="zh-CN" sz="3200" dirty="0"/>
              <a:t>反映出的资本监管理念</a:t>
            </a:r>
            <a:endParaRPr lang="zh-CN" altLang="en-US" sz="3200" dirty="0"/>
          </a:p>
        </p:txBody>
      </p:sp>
      <p:sp>
        <p:nvSpPr>
          <p:cNvPr id="3" name="内容占位符 2"/>
          <p:cNvSpPr>
            <a:spLocks noGrp="1"/>
          </p:cNvSpPr>
          <p:nvPr>
            <p:ph idx="1"/>
          </p:nvPr>
        </p:nvSpPr>
        <p:spPr/>
        <p:txBody>
          <a:bodyPr/>
          <a:lstStyle/>
          <a:p>
            <a:r>
              <a:rPr lang="zh-CN" altLang="zh-CN" b="1" dirty="0"/>
              <a:t>加强银行资本监管已成为国际共识</a:t>
            </a:r>
            <a:endParaRPr lang="en-US" altLang="zh-CN" b="1" dirty="0"/>
          </a:p>
          <a:p>
            <a:r>
              <a:rPr lang="zh-CN" altLang="zh-CN" b="1" dirty="0"/>
              <a:t>银行资本监管的思路发生了改变</a:t>
            </a:r>
            <a:endParaRPr lang="zh-CN" altLang="zh-CN" dirty="0"/>
          </a:p>
          <a:p>
            <a:r>
              <a:rPr lang="zh-CN" altLang="zh-CN" b="1" dirty="0"/>
              <a:t>重新界定监管资本，强化监管资本基础</a:t>
            </a:r>
            <a:endParaRPr lang="zh-CN" altLang="zh-CN" dirty="0"/>
          </a:p>
          <a:p>
            <a:r>
              <a:rPr lang="zh-CN" altLang="zh-CN" b="1" dirty="0"/>
              <a:t>银行监管的核心价值观发生了根本转变</a:t>
            </a:r>
            <a:endParaRPr lang="zh-CN" altLang="zh-CN" dirty="0"/>
          </a:p>
          <a:p>
            <a:endParaRPr lang="zh-CN" altLang="zh-CN" dirty="0"/>
          </a:p>
          <a:p>
            <a:endParaRPr lang="zh-CN" altLang="en-US" dirty="0"/>
          </a:p>
        </p:txBody>
      </p:sp>
      <p:sp>
        <p:nvSpPr>
          <p:cNvPr id="4" name="日期占位符 3"/>
          <p:cNvSpPr>
            <a:spLocks noGrp="1"/>
          </p:cNvSpPr>
          <p:nvPr>
            <p:ph type="dt" sz="half" idx="10"/>
          </p:nvPr>
        </p:nvSpPr>
        <p:spPr/>
        <p:txBody>
          <a:bodyPr/>
          <a:lstStyle/>
          <a:p>
            <a:fld id="{F92F535D-B5D1-4640-899C-4CE38E223E3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a:t>第一节</a:t>
            </a:r>
            <a:r>
              <a:rPr lang="zh-CN" altLang="zh-CN" sz="3200" dirty="0"/>
              <a:t>　金融衍生工具的风险类型 </a:t>
            </a:r>
            <a:r>
              <a:rPr kumimoji="1" lang="zh-CN" altLang="en-US" sz="3200" dirty="0"/>
              <a:t>　</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0856358"/>
              </p:ext>
            </p:extLst>
          </p:nvPr>
        </p:nvGraphicFramePr>
        <p:xfrm>
          <a:off x="1693279" y="2045936"/>
          <a:ext cx="4985766" cy="4679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0F2106B7-D585-40CC-98EC-3E6134C3320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多德</a:t>
            </a:r>
            <a:r>
              <a:rPr lang="en-US" altLang="zh-CN" dirty="0"/>
              <a:t>-</a:t>
            </a:r>
            <a:r>
              <a:rPr lang="zh-CN" altLang="zh-CN" dirty="0"/>
              <a:t>弗兰克法案</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发源于美国的次贷危机宣告了独立投资银行时代的终结。在实施一系列救市措施的同时，人们也在反思金融危机爆发并蔓延的原因。而在这些原因中，监管缺位显然难辞其咎。因此，加强政府对投资银行的监管成为共识，《多德</a:t>
            </a:r>
            <a:r>
              <a:rPr lang="en-US" altLang="zh-CN" dirty="0"/>
              <a:t>-</a:t>
            </a:r>
            <a:r>
              <a:rPr lang="zh-CN" altLang="zh-CN" dirty="0"/>
              <a:t>弗兰克法案》应运而生。 </a:t>
            </a:r>
            <a:endParaRPr lang="en-US" altLang="zh-CN" dirty="0"/>
          </a:p>
          <a:p>
            <a:r>
              <a:rPr lang="zh-CN" altLang="zh-CN" dirty="0"/>
              <a:t>该法案被认为是</a:t>
            </a:r>
            <a:r>
              <a:rPr lang="en-US" altLang="zh-CN" dirty="0"/>
              <a:t>20</a:t>
            </a:r>
            <a:r>
              <a:rPr lang="zh-CN" altLang="zh-CN" dirty="0"/>
              <a:t>世纪</a:t>
            </a:r>
            <a:r>
              <a:rPr lang="en-US" altLang="zh-CN" dirty="0"/>
              <a:t>30</a:t>
            </a:r>
            <a:r>
              <a:rPr lang="zh-CN" altLang="zh-CN" dirty="0"/>
              <a:t>年代以来美国改革力度最大、影响最深远的金融监管改革。该法案旨在通过改善金融体系问责制和透明度，以促进美国金融稳定、解决“大而不倒”问题、保护纳税人利益、保护消费者利益。 </a:t>
            </a:r>
            <a:endParaRPr lang="zh-CN" altLang="en-US" dirty="0"/>
          </a:p>
        </p:txBody>
      </p:sp>
      <p:sp>
        <p:nvSpPr>
          <p:cNvPr id="4" name="日期占位符 3"/>
          <p:cNvSpPr>
            <a:spLocks noGrp="1"/>
          </p:cNvSpPr>
          <p:nvPr>
            <p:ph type="dt" sz="half" idx="10"/>
          </p:nvPr>
        </p:nvSpPr>
        <p:spPr/>
        <p:txBody>
          <a:bodyPr/>
          <a:lstStyle/>
          <a:p>
            <a:fld id="{B5AE05A3-483C-446A-AF60-5FC4D8BD566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多德</a:t>
            </a:r>
            <a:r>
              <a:rPr lang="en-US" altLang="zh-CN" dirty="0"/>
              <a:t>-</a:t>
            </a:r>
            <a:r>
              <a:rPr lang="zh-CN" altLang="zh-CN" dirty="0"/>
              <a:t>弗兰克法案中的具体措施 </a:t>
            </a:r>
            <a:endParaRPr lang="zh-CN" altLang="en-US" dirty="0"/>
          </a:p>
        </p:txBody>
      </p:sp>
      <p:sp>
        <p:nvSpPr>
          <p:cNvPr id="3" name="内容占位符 2"/>
          <p:cNvSpPr>
            <a:spLocks noGrp="1"/>
          </p:cNvSpPr>
          <p:nvPr>
            <p:ph idx="1"/>
          </p:nvPr>
        </p:nvSpPr>
        <p:spPr/>
        <p:txBody>
          <a:bodyPr/>
          <a:lstStyle/>
          <a:p>
            <a:r>
              <a:rPr lang="zh-CN" altLang="zh-CN" b="1" dirty="0"/>
              <a:t>强制清算制度和场内交易制度</a:t>
            </a:r>
          </a:p>
          <a:p>
            <a:r>
              <a:rPr lang="zh-CN" altLang="zh-CN" b="1" dirty="0"/>
              <a:t>报告和透明度要求</a:t>
            </a:r>
          </a:p>
          <a:p>
            <a:r>
              <a:rPr lang="zh-CN" altLang="zh-CN" b="1" dirty="0"/>
              <a:t>沃尔克规则和推出规则</a:t>
            </a:r>
          </a:p>
          <a:p>
            <a:r>
              <a:rPr lang="zh-CN" altLang="zh-CN" b="1" dirty="0"/>
              <a:t>最低保证金制度</a:t>
            </a:r>
          </a:p>
          <a:p>
            <a:endParaRPr lang="zh-CN" altLang="en-US" dirty="0"/>
          </a:p>
        </p:txBody>
      </p:sp>
      <p:sp>
        <p:nvSpPr>
          <p:cNvPr id="4" name="日期占位符 3"/>
          <p:cNvSpPr>
            <a:spLocks noGrp="1"/>
          </p:cNvSpPr>
          <p:nvPr>
            <p:ph type="dt" sz="half" idx="10"/>
          </p:nvPr>
        </p:nvSpPr>
        <p:spPr/>
        <p:txBody>
          <a:bodyPr/>
          <a:lstStyle/>
          <a:p>
            <a:fld id="{3CA1CBFA-326B-4BF0-ABAA-478C421AA0D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信用风险</a:t>
            </a:r>
            <a:endParaRPr lang="zh-CN" altLang="en-US" dirty="0"/>
          </a:p>
        </p:txBody>
      </p:sp>
      <p:sp>
        <p:nvSpPr>
          <p:cNvPr id="3" name="内容占位符 2"/>
          <p:cNvSpPr>
            <a:spLocks noGrp="1"/>
          </p:cNvSpPr>
          <p:nvPr>
            <p:ph idx="1"/>
          </p:nvPr>
        </p:nvSpPr>
        <p:spPr/>
        <p:txBody>
          <a:bodyPr>
            <a:normAutofit/>
          </a:bodyPr>
          <a:lstStyle/>
          <a:p>
            <a:r>
              <a:rPr lang="zh-CN" altLang="zh-CN" dirty="0"/>
              <a:t>金融衍生工具的信用风险是指合约的交易对手出现违约所引起的风险。</a:t>
            </a:r>
            <a:endParaRPr lang="en-US" altLang="zh-CN" dirty="0"/>
          </a:p>
          <a:p>
            <a:r>
              <a:rPr lang="zh-CN" altLang="zh-CN" dirty="0"/>
              <a:t>金融衍生工具的信用风险主要源于场外交易。</a:t>
            </a:r>
            <a:endParaRPr lang="en-US" altLang="zh-CN" dirty="0"/>
          </a:p>
          <a:p>
            <a:r>
              <a:rPr lang="zh-CN" altLang="zh-CN" dirty="0"/>
              <a:t>信用风险与合约的期限有着密切的关系，期限越长，信用风险越大。</a:t>
            </a:r>
            <a:endParaRPr lang="en-US" altLang="zh-CN" dirty="0"/>
          </a:p>
          <a:p>
            <a:r>
              <a:rPr lang="zh-CN" altLang="zh-CN" dirty="0"/>
              <a:t>同时，时于同一合约来说，它的信用风险随着时间的推移还会发生不断的变化。</a:t>
            </a:r>
            <a:endParaRPr lang="en-US" altLang="zh-CN" dirty="0"/>
          </a:p>
          <a:p>
            <a:endParaRPr lang="zh-CN" altLang="en-US" dirty="0"/>
          </a:p>
        </p:txBody>
      </p:sp>
      <p:sp>
        <p:nvSpPr>
          <p:cNvPr id="4" name="日期占位符 3"/>
          <p:cNvSpPr>
            <a:spLocks noGrp="1"/>
          </p:cNvSpPr>
          <p:nvPr>
            <p:ph type="dt" sz="half" idx="10"/>
          </p:nvPr>
        </p:nvSpPr>
        <p:spPr/>
        <p:txBody>
          <a:bodyPr/>
          <a:lstStyle/>
          <a:p>
            <a:fld id="{048920D5-1531-4ACA-B97E-DC36678F1E9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信用风险</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通常交易所内的产品信用风险较小，这是由于交易所内有着特殊的降低信用风险的制度安排所决定的；</a:t>
            </a:r>
            <a:endParaRPr lang="en-US" altLang="zh-CN" dirty="0"/>
          </a:p>
          <a:p>
            <a:r>
              <a:rPr lang="zh-CN" altLang="en-US" dirty="0"/>
              <a:t>而</a:t>
            </a:r>
            <a:r>
              <a:rPr lang="zh-CN" altLang="zh-CN" dirty="0"/>
              <a:t>对于场外交易的衍生产品来说，其风险就很大，因为场外交易既没有什么保证金要求，也没有集中的清算制度，因此使得双方都能存在较大的信用风险。</a:t>
            </a:r>
          </a:p>
          <a:p>
            <a:endParaRPr lang="zh-CN" altLang="en-US" dirty="0"/>
          </a:p>
        </p:txBody>
      </p:sp>
      <p:sp>
        <p:nvSpPr>
          <p:cNvPr id="4" name="日期占位符 3"/>
          <p:cNvSpPr>
            <a:spLocks noGrp="1"/>
          </p:cNvSpPr>
          <p:nvPr>
            <p:ph type="dt" sz="half" idx="10"/>
          </p:nvPr>
        </p:nvSpPr>
        <p:spPr/>
        <p:txBody>
          <a:bodyPr/>
          <a:lstStyle/>
          <a:p>
            <a:fld id="{BEE49F7C-C995-43B3-ADB5-265EF360A62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市场风险</a:t>
            </a:r>
            <a:endParaRPr lang="zh-CN" altLang="en-US" dirty="0"/>
          </a:p>
        </p:txBody>
      </p:sp>
      <p:sp>
        <p:nvSpPr>
          <p:cNvPr id="3" name="内容占位符 2"/>
          <p:cNvSpPr>
            <a:spLocks noGrp="1"/>
          </p:cNvSpPr>
          <p:nvPr>
            <p:ph idx="1"/>
          </p:nvPr>
        </p:nvSpPr>
        <p:spPr/>
        <p:txBody>
          <a:bodyPr/>
          <a:lstStyle/>
          <a:p>
            <a:r>
              <a:rPr lang="zh-CN" altLang="zh-CN" dirty="0"/>
              <a:t>市场风险是指由于标的资产价格的变化，从而给金融衍生产品投资者带来损失的一种风险。</a:t>
            </a:r>
            <a:endParaRPr lang="en-US" altLang="zh-CN" dirty="0"/>
          </a:p>
          <a:p>
            <a:r>
              <a:rPr lang="zh-CN" altLang="zh-CN" dirty="0"/>
              <a:t>市场风险是金融衍生产品最为普通、最为经常的风险，它存在于每一种衍生产品之中。</a:t>
            </a:r>
            <a:endParaRPr lang="en-US" altLang="zh-CN" dirty="0"/>
          </a:p>
          <a:p>
            <a:r>
              <a:rPr lang="zh-CN" altLang="zh-CN" dirty="0"/>
              <a:t>每种金融衍生产品的交易，都是以这些标的资产价格变化的预测为基础的，当实际的变化方向或幅度与交易商的预测方向出现背离时，就会造成相应的损失。</a:t>
            </a:r>
          </a:p>
          <a:p>
            <a:endParaRPr lang="zh-CN" altLang="en-US" dirty="0"/>
          </a:p>
        </p:txBody>
      </p:sp>
      <p:sp>
        <p:nvSpPr>
          <p:cNvPr id="4" name="日期占位符 3"/>
          <p:cNvSpPr>
            <a:spLocks noGrp="1"/>
          </p:cNvSpPr>
          <p:nvPr>
            <p:ph type="dt" sz="half" idx="10"/>
          </p:nvPr>
        </p:nvSpPr>
        <p:spPr/>
        <p:txBody>
          <a:bodyPr/>
          <a:lstStyle/>
          <a:p>
            <a:fld id="{A3D8E8C7-2941-4990-86DF-B6F8C881FDD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流动性风险</a:t>
            </a:r>
            <a:endParaRPr lang="zh-CN" altLang="en-US" dirty="0"/>
          </a:p>
        </p:txBody>
      </p:sp>
      <p:sp>
        <p:nvSpPr>
          <p:cNvPr id="3" name="内容占位符 2"/>
          <p:cNvSpPr>
            <a:spLocks noGrp="1"/>
          </p:cNvSpPr>
          <p:nvPr>
            <p:ph idx="1"/>
          </p:nvPr>
        </p:nvSpPr>
        <p:spPr/>
        <p:txBody>
          <a:bodyPr>
            <a:normAutofit/>
          </a:bodyPr>
          <a:lstStyle/>
          <a:p>
            <a:r>
              <a:rPr lang="zh-CN" altLang="zh-CN" dirty="0"/>
              <a:t>流动性反映的是一项资产变现能力的强弱，具体表现为变现时间的长短、变现折价的高低等。</a:t>
            </a:r>
            <a:endParaRPr lang="en-US" altLang="zh-CN" dirty="0"/>
          </a:p>
          <a:p>
            <a:r>
              <a:rPr lang="zh-CN" altLang="zh-CN" dirty="0"/>
              <a:t>流动性风险（</a:t>
            </a:r>
            <a:r>
              <a:rPr lang="en-US" altLang="zh-CN" dirty="0"/>
              <a:t>Liquidity Risk</a:t>
            </a:r>
            <a:r>
              <a:rPr lang="zh-CN" altLang="zh-CN" dirty="0"/>
              <a:t>）包括市场流动性风险和资金流动性风险两大类。</a:t>
            </a:r>
            <a:endParaRPr lang="en-US" altLang="zh-CN" dirty="0"/>
          </a:p>
          <a:p>
            <a:pPr lvl="1"/>
            <a:r>
              <a:rPr lang="zh-CN" altLang="zh-CN" dirty="0"/>
              <a:t>市场流动性风险是指市场深度不够，或受到震荡发生故障，即市场业务量不足或无法获得市场价格，此时，金融衍生工具的使用者因不能轧平其头寸而面临无法平仓的风险。</a:t>
            </a:r>
            <a:endParaRPr lang="en-US" altLang="zh-CN" dirty="0"/>
          </a:p>
          <a:p>
            <a:pPr lvl="1"/>
            <a:r>
              <a:rPr lang="zh-CN" altLang="zh-CN" dirty="0"/>
              <a:t>资金流动性风险是指由于金融衍生产品交易者的流动资金不足，合约到期时无法履行支付义务或无法按合约要求追加保证金的风险。</a:t>
            </a:r>
          </a:p>
          <a:p>
            <a:endParaRPr lang="zh-CN" altLang="en-US" dirty="0"/>
          </a:p>
        </p:txBody>
      </p:sp>
      <p:sp>
        <p:nvSpPr>
          <p:cNvPr id="4" name="日期占位符 3"/>
          <p:cNvSpPr>
            <a:spLocks noGrp="1"/>
          </p:cNvSpPr>
          <p:nvPr>
            <p:ph type="dt" sz="half" idx="10"/>
          </p:nvPr>
        </p:nvSpPr>
        <p:spPr/>
        <p:txBody>
          <a:bodyPr/>
          <a:lstStyle/>
          <a:p>
            <a:fld id="{00A7C1EF-9CE2-40DD-8DC0-1DFFFCAC310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流动性风险</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对于新上市的金融衍生工具，其流动性风险往往很大。有的新产品问世时间不长，参与交易者少，市场深度不够，遇到市场剧烈波动时，往往找不到交易对手，这时其流动性风险是相当大的；</a:t>
            </a:r>
            <a:endParaRPr lang="en-US" altLang="zh-CN" dirty="0"/>
          </a:p>
          <a:p>
            <a:r>
              <a:rPr lang="zh-CN" altLang="zh-CN" dirty="0"/>
              <a:t>另外，金融衍生工具作为交易者资金运用的组成部分，与其整体经营水平及资产负债密切相关，一旦经营不善或资金来源短缺，交易者不能及时履行合约义务或追加保证金，其风险也是相当高的。</a:t>
            </a:r>
          </a:p>
          <a:p>
            <a:endParaRPr lang="zh-CN" altLang="en-US" dirty="0"/>
          </a:p>
        </p:txBody>
      </p:sp>
      <p:sp>
        <p:nvSpPr>
          <p:cNvPr id="4" name="日期占位符 3"/>
          <p:cNvSpPr>
            <a:spLocks noGrp="1"/>
          </p:cNvSpPr>
          <p:nvPr>
            <p:ph type="dt" sz="half" idx="10"/>
          </p:nvPr>
        </p:nvSpPr>
        <p:spPr/>
        <p:txBody>
          <a:bodyPr/>
          <a:lstStyle/>
          <a:p>
            <a:fld id="{9965089B-3E15-4EA5-B213-F97EF19B7F7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操作风险</a:t>
            </a:r>
            <a:endParaRPr lang="zh-CN" altLang="en-US" dirty="0"/>
          </a:p>
        </p:txBody>
      </p:sp>
      <p:sp>
        <p:nvSpPr>
          <p:cNvPr id="3" name="内容占位符 2"/>
          <p:cNvSpPr>
            <a:spLocks noGrp="1"/>
          </p:cNvSpPr>
          <p:nvPr>
            <p:ph idx="1"/>
          </p:nvPr>
        </p:nvSpPr>
        <p:spPr/>
        <p:txBody>
          <a:bodyPr/>
          <a:lstStyle/>
          <a:p>
            <a:r>
              <a:rPr lang="zh-CN" altLang="zh-CN" dirty="0"/>
              <a:t>操作风险（</a:t>
            </a:r>
            <a:r>
              <a:rPr lang="en-US" altLang="zh-CN" dirty="0"/>
              <a:t>Operation Risk</a:t>
            </a:r>
            <a:r>
              <a:rPr lang="zh-CN" altLang="zh-CN" dirty="0"/>
              <a:t>）是指由于技术问题，如计算机失灵、报告及控制系统缺陷以及价格变动反映不及时等引致损失的风险。</a:t>
            </a:r>
            <a:endParaRPr lang="en-US" altLang="zh-CN" dirty="0"/>
          </a:p>
          <a:p>
            <a:r>
              <a:rPr lang="zh-CN" altLang="zh-CN" dirty="0"/>
              <a:t>操作风险在本质上属于管理问题，往往会在无意识状态下引发市场风险和信用风险。在投机性极强的金融衍生工具交易中的欺诈行为即是一种操作风险。 </a:t>
            </a:r>
            <a:endParaRPr lang="zh-CN" altLang="en-US" dirty="0"/>
          </a:p>
        </p:txBody>
      </p:sp>
      <p:sp>
        <p:nvSpPr>
          <p:cNvPr id="4" name="日期占位符 3"/>
          <p:cNvSpPr>
            <a:spLocks noGrp="1"/>
          </p:cNvSpPr>
          <p:nvPr>
            <p:ph type="dt" sz="half" idx="10"/>
          </p:nvPr>
        </p:nvSpPr>
        <p:spPr/>
        <p:txBody>
          <a:bodyPr/>
          <a:lstStyle/>
          <a:p>
            <a:fld id="{AE023A33-4BCB-4412-929B-F3FA317321B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第十四章　金融衍生工具风险管理和监管</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193</TotalTime>
  <Words>2147</Words>
  <Application>Microsoft Office PowerPoint</Application>
  <PresentationFormat>全屏显示(4:3)</PresentationFormat>
  <Paragraphs>223</Paragraphs>
  <Slides>31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宋体</vt:lpstr>
      <vt:lpstr>Arial</vt:lpstr>
      <vt:lpstr>Calibri</vt:lpstr>
      <vt:lpstr>Trebuchet MS</vt:lpstr>
      <vt:lpstr>柏林</vt:lpstr>
      <vt:lpstr>第十四章　金融衍生工具 风险管理和监管 　</vt:lpstr>
      <vt:lpstr>本章内容</vt:lpstr>
      <vt:lpstr>第一节　金融衍生工具的风险类型 　</vt:lpstr>
      <vt:lpstr>信用风险</vt:lpstr>
      <vt:lpstr>信用风险(cont.)</vt:lpstr>
      <vt:lpstr>市场风险</vt:lpstr>
      <vt:lpstr>流动性风险</vt:lpstr>
      <vt:lpstr>流动性风险(cont.)</vt:lpstr>
      <vt:lpstr>操作风险</vt:lpstr>
      <vt:lpstr>操作风险(cont.)</vt:lpstr>
      <vt:lpstr>法律风险</vt:lpstr>
      <vt:lpstr>第二节　金融衍生工具的风险成因</vt:lpstr>
      <vt:lpstr>金融衍生工具的潜在风险</vt:lpstr>
      <vt:lpstr>金融衍生工具风险产生的宏观条件</vt:lpstr>
      <vt:lpstr>金融衍生产品风险产生的微观机制</vt:lpstr>
      <vt:lpstr>第三节　金融衍生工具的风险管理</vt:lpstr>
      <vt:lpstr>第四节　场外金融衍生工具监管</vt:lpstr>
      <vt:lpstr>第五节　金融衍生工具的国际监管合作</vt:lpstr>
      <vt:lpstr>国际组织关于金融衍生工具的监管</vt:lpstr>
      <vt:lpstr>次贷危机后金融衍生品的监管 </vt:lpstr>
      <vt:lpstr>巴塞尔协议III的出台</vt:lpstr>
      <vt:lpstr>巴塞尔协议III的主要内容 </vt:lpstr>
      <vt:lpstr>一级资本金比率</vt:lpstr>
      <vt:lpstr>资本留存缓冲</vt:lpstr>
      <vt:lpstr>逆周期缓冲</vt:lpstr>
      <vt:lpstr>杠杆率要求</vt:lpstr>
      <vt:lpstr>系统重要性银行</vt:lpstr>
      <vt:lpstr>引入流动性监管指标</vt:lpstr>
      <vt:lpstr>巴塞尔协议III反映出的资本监管理念</vt:lpstr>
      <vt:lpstr>多德-弗兰克法案</vt:lpstr>
      <vt:lpstr>多德-弗兰克法案中的具体措施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ASUS</cp:lastModifiedBy>
  <cp:revision>33</cp:revision>
  <dcterms:created xsi:type="dcterms:W3CDTF">2015-09-16T08:00:09Z</dcterms:created>
  <dcterms:modified xsi:type="dcterms:W3CDTF">2019-03-06T08:12:41Z</dcterms:modified>
</cp:coreProperties>
</file>