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3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5" r:id="rId10"/>
    <p:sldId id="276" r:id="rId11"/>
    <p:sldId id="271" r:id="rId12"/>
    <p:sldId id="272" r:id="rId13"/>
    <p:sldId id="273" r:id="rId14"/>
    <p:sldId id="274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/>
    <p:restoredTop sz="50000"/>
  </p:normalViewPr>
  <p:slideViewPr>
    <p:cSldViewPr snapToGrid="0" snapToObjects="1">
      <p:cViewPr varScale="1">
        <p:scale>
          <a:sx n="55" d="100"/>
          <a:sy n="55" d="100"/>
        </p:scale>
        <p:origin x="-29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060ED-DF9B-495E-871B-C29708D55B98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4694-5159-4879-994A-0A230F4FD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E0CF7FE-3986-4436-AF8C-0B10F573F0C4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08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D2C7-20E2-4B46-B35D-81BF414F1A3F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096F-CFA0-44CC-BF24-1F32EFE193B7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EB1E-2FE3-4BA2-863B-83150EE01701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E90-D44E-4EDE-8A51-E710DF4B5AD0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F20A-6D7D-47CD-A4DE-9D808E336D67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3CF4-A139-461A-9B6F-13EB1DEACFD9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A422-C0EC-41F4-9272-CF3035C9C195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30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5E53A3A-CEEB-4F11-B9A1-48F721D438D2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283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2" y="2246777"/>
            <a:ext cx="8676861" cy="4114266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7881" y="6453023"/>
            <a:ext cx="2057400" cy="365125"/>
          </a:xfrm>
        </p:spPr>
        <p:txBody>
          <a:bodyPr/>
          <a:lstStyle/>
          <a:p>
            <a:fld id="{859F7B6D-9B96-41FC-B3F8-1F1DA5A7424E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453024"/>
            <a:ext cx="4834673" cy="365125"/>
          </a:xfrm>
        </p:spPr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60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2E6FC07-4BAA-44C5-99A9-463F37838D32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FB4-51D1-4C83-B786-5E50AEDEA0F0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D74-546F-4E00-84D9-BA124C2B1A17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9096-BE95-4558-83F2-2022E0449D3B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D872-9263-4448-8856-B46FAB9129DE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589-EDCA-4695-B8C1-B2CC673A73D2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0352-DD96-47DD-92ED-E1019C02E16C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934D-8C85-4250-B3DC-0FA3D3F5D794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4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png"/><Relationship Id="rId4" Type="http://schemas.openxmlformats.org/officeDocument/2006/relationships/package" Target="../embeddings/Microsoft_Word___6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package" Target="../embeddings/Microsoft_Word___7.doc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package" Target="../embeddings/Microsoft_Word___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package" Target="../embeddings/Microsoft_Word___2.doc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3.docx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png"/><Relationship Id="rId4" Type="http://schemas.openxmlformats.org/officeDocument/2006/relationships/package" Target="../embeddings/Microsoft_Word___4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png"/><Relationship Id="rId4" Type="http://schemas.openxmlformats.org/officeDocument/2006/relationships/package" Target="../embeddings/Microsoft_Word___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3600" b="1" dirty="0" smtClean="0"/>
              <a:t>第二章</a:t>
            </a:r>
            <a:r>
              <a:rPr kumimoji="1" lang="zh-CN" altLang="en-US" sz="3600" b="1" dirty="0"/>
              <a:t>　远期利率协议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6E5E-87C7-4A8D-B19C-D8F358023015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远期利率的</a:t>
            </a:r>
            <a:r>
              <a:rPr lang="zh-CN" altLang="zh-CN" dirty="0" smtClean="0"/>
              <a:t>计算公式</a:t>
            </a:r>
            <a:r>
              <a:rPr lang="en-US" altLang="zh-CN" dirty="0"/>
              <a:t>(cont.)</a:t>
            </a:r>
            <a:r>
              <a:rPr lang="zh-CN" altLang="zh-CN" dirty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22" y="4605139"/>
            <a:ext cx="8676861" cy="1755904"/>
          </a:xfrm>
        </p:spPr>
        <p:txBody>
          <a:bodyPr/>
          <a:lstStyle/>
          <a:p>
            <a:r>
              <a:rPr kumimoji="1" lang="zh-CN" altLang="en-US" dirty="0" smtClean="0"/>
              <a:t>连续复利计息情形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89218"/>
              </p:ext>
            </p:extLst>
          </p:nvPr>
        </p:nvGraphicFramePr>
        <p:xfrm>
          <a:off x="102176" y="2044699"/>
          <a:ext cx="8967027" cy="235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文档" r:id="rId4" imgW="5270306" imgH="1384249" progId="Word.Document.12">
                  <p:embed/>
                </p:oleObj>
              </mc:Choice>
              <mc:Fallback>
                <p:oleObj name="文档" r:id="rId4" imgW="5270306" imgH="138424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76" y="2044699"/>
                        <a:ext cx="8967027" cy="2355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235243"/>
              </p:ext>
            </p:extLst>
          </p:nvPr>
        </p:nvGraphicFramePr>
        <p:xfrm>
          <a:off x="1251358" y="5129213"/>
          <a:ext cx="6689906" cy="168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6" imgW="2870640" imgH="740520" progId="Equation.DSMT4">
                  <p:embed/>
                </p:oleObj>
              </mc:Choice>
              <mc:Fallback>
                <p:oleObj name="Equation" r:id="rId6" imgW="2870640" imgH="7405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358" y="5129213"/>
                        <a:ext cx="6689906" cy="1689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7D2C-686D-4951-9E80-D0629E5CE326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0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第二节　远期利率协议的定义</a:t>
            </a:r>
            <a:r>
              <a:rPr lang="zh-CN" altLang="zh-CN" sz="3200" dirty="0" smtClean="0"/>
              <a:t>与性质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远期利率协议（</a:t>
            </a:r>
            <a:r>
              <a:rPr lang="en-US" altLang="zh-CN" dirty="0"/>
              <a:t>Forward Rate Agreement</a:t>
            </a:r>
            <a:r>
              <a:rPr lang="zh-CN" altLang="zh-CN" dirty="0"/>
              <a:t>，</a:t>
            </a:r>
            <a:r>
              <a:rPr lang="en-US" altLang="zh-CN" dirty="0"/>
              <a:t>FRA</a:t>
            </a:r>
            <a:r>
              <a:rPr lang="zh-CN" altLang="zh-CN" dirty="0"/>
              <a:t>），是一种关于利率的远期合约。在这一合约中，交易双方约定一个未来某时间的协议利率，并约定以某种利率为参考利率，到结算日时，如果参考利率与协议利率不同，则必须由一方向另一方支付一定的差额，以作为补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这一差额系根据参考利率与协议</a:t>
            </a:r>
            <a:r>
              <a:rPr lang="zh-CN" altLang="zh-CN" dirty="0"/>
              <a:t>利率的实际偏差情况，以及合约所规定的期限和本金计算，并经过</a:t>
            </a:r>
            <a:r>
              <a:rPr lang="zh-CN" altLang="zh-CN" b="1" u="sng" dirty="0"/>
              <a:t>贴现</a:t>
            </a:r>
            <a:r>
              <a:rPr lang="zh-CN" altLang="zh-CN" dirty="0"/>
              <a:t>而得到。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A624-8505-4C88-BB0B-FF93FC5FE443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远期利率协议</a:t>
            </a:r>
            <a:r>
              <a:rPr lang="zh-CN" altLang="zh-CN" dirty="0" smtClean="0"/>
              <a:t>的</a:t>
            </a:r>
            <a:r>
              <a:rPr lang="zh-CN" altLang="zh-CN" dirty="0"/>
              <a:t>交易双方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22" y="2246777"/>
            <a:ext cx="8676861" cy="4359480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买方（</a:t>
            </a:r>
            <a:r>
              <a:rPr lang="en-US" altLang="zh-CN" dirty="0"/>
              <a:t>buyers</a:t>
            </a:r>
            <a:r>
              <a:rPr lang="zh-CN" altLang="zh-CN" dirty="0"/>
              <a:t>），是指通过远期利率协议来回避利率上升的风险的交易者，一般是那些准备于未来某日期借入资金的经济主体，即未来的债务人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卖方（</a:t>
            </a:r>
            <a:r>
              <a:rPr lang="en-US" altLang="zh-CN" dirty="0"/>
              <a:t>sellers</a:t>
            </a:r>
            <a:r>
              <a:rPr lang="zh-CN" altLang="zh-CN" dirty="0"/>
              <a:t>）</a:t>
            </a:r>
            <a:r>
              <a:rPr lang="zh-CN" altLang="zh-CN" dirty="0" smtClean="0"/>
              <a:t>，是指通过远期利率协议</a:t>
            </a:r>
            <a:r>
              <a:rPr lang="zh-CN" altLang="zh-CN" dirty="0"/>
              <a:t>来回避利率下降的风险的交易者，一般是那些准备在未来某日期贷出资金的经济主体，即未来的债权人。 </a:t>
            </a:r>
            <a:endParaRPr lang="en-US" altLang="zh-CN" dirty="0" smtClean="0"/>
          </a:p>
          <a:p>
            <a:r>
              <a:rPr lang="zh-CN" altLang="zh-CN" dirty="0"/>
              <a:t>在远期利率协议的买卖中，买方实际上并不向卖方支付任何费用（甚至连保证金也无需支付）。只有在远期利率协议的结算日，交易双方才会发生一定差额的收付行为。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A0C2-9105-478C-9FFF-103AAA5ECD89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远期利率协议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性质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在远期利率协议签订时，买方未必付款，而卖方也未必收款，他们只是对未来依约收付一定的利差做出了承诺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远期利率协议中的</a:t>
            </a:r>
            <a:r>
              <a:rPr lang="zh-CN" altLang="zh-CN" dirty="0"/>
              <a:t>本金只是名义本金，买卖双方并不进行实际的本金收付。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2AE8-B3BB-4924-995D-7AC4125440AC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4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远期利率协议的报价方式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远期利率协议的作用是将未来的利率（即“远期利率”）加以锁定。因此，除了参考利率和名义本金之外，它的主要条款还包括协议利率、协议有效期以及起息日。所以，在远期利率协议的报价中，就必须比较明确地包括这些条款。</a:t>
            </a:r>
          </a:p>
          <a:p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230358"/>
              </p:ext>
            </p:extLst>
          </p:nvPr>
        </p:nvGraphicFramePr>
        <p:xfrm>
          <a:off x="95049" y="4369934"/>
          <a:ext cx="8790534" cy="199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文档" r:id="rId4" imgW="5270306" imgH="1193756" progId="Word.Document.12">
                  <p:embed/>
                </p:oleObj>
              </mc:Choice>
              <mc:Fallback>
                <p:oleObj name="文档" r:id="rId4" imgW="5270306" imgH="1193756" progId="Word.Documen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49" y="4369934"/>
                        <a:ext cx="8790534" cy="1991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32CC-24E6-468E-BC94-DABD7F0138F8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8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远期利率协议的术语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合同金额</a:t>
            </a:r>
            <a:r>
              <a:rPr lang="en-US" altLang="zh-CN" dirty="0" smtClean="0"/>
              <a:t>(Contract Amount)</a:t>
            </a:r>
            <a:r>
              <a:rPr lang="zh-CN" altLang="en-US" dirty="0" smtClean="0"/>
              <a:t>：名义上借款的本金总额；</a:t>
            </a:r>
          </a:p>
          <a:p>
            <a:pPr lvl="0"/>
            <a:r>
              <a:rPr lang="zh-CN" altLang="en-US" dirty="0" smtClean="0"/>
              <a:t>合同货币</a:t>
            </a:r>
            <a:r>
              <a:rPr lang="en-US" altLang="zh-CN" dirty="0" smtClean="0"/>
              <a:t>(Contract Currency)</a:t>
            </a:r>
            <a:r>
              <a:rPr lang="zh-CN" altLang="en-US" dirty="0" smtClean="0"/>
              <a:t>：表示合同数额的货币币种；</a:t>
            </a:r>
          </a:p>
          <a:p>
            <a:pPr lvl="0"/>
            <a:r>
              <a:rPr lang="zh-CN" altLang="en-US" dirty="0" smtClean="0"/>
              <a:t>交易日</a:t>
            </a:r>
            <a:r>
              <a:rPr lang="en-US" altLang="zh-CN" dirty="0" smtClean="0"/>
              <a:t>(Dealing Date)</a:t>
            </a:r>
            <a:r>
              <a:rPr lang="zh-CN" altLang="en-US" dirty="0" smtClean="0"/>
              <a:t>：远期利率协议成交的日期；</a:t>
            </a:r>
          </a:p>
          <a:p>
            <a:pPr lvl="0"/>
            <a:r>
              <a:rPr lang="zh-CN" altLang="en-US" dirty="0" smtClean="0"/>
              <a:t>结算日</a:t>
            </a:r>
            <a:r>
              <a:rPr lang="en-US" altLang="zh-CN" dirty="0" smtClean="0"/>
              <a:t>(Settlement Date)</a:t>
            </a:r>
            <a:r>
              <a:rPr lang="zh-CN" altLang="en-US" dirty="0" smtClean="0"/>
              <a:t>：名义贷款开始的日期，也是利率差额支付的日期；</a:t>
            </a:r>
          </a:p>
          <a:p>
            <a:pPr lvl="0"/>
            <a:r>
              <a:rPr lang="zh-CN" altLang="en-US" dirty="0" smtClean="0"/>
              <a:t>确定日</a:t>
            </a:r>
            <a:r>
              <a:rPr lang="en-US" altLang="zh-CN" dirty="0" smtClean="0"/>
              <a:t>(Fixing Date)</a:t>
            </a:r>
            <a:r>
              <a:rPr lang="zh-CN" altLang="en-US" dirty="0" smtClean="0"/>
              <a:t>：参考利率确定的日期；</a:t>
            </a:r>
          </a:p>
          <a:p>
            <a:pPr lvl="0"/>
            <a:r>
              <a:rPr lang="zh-CN" altLang="en-US" dirty="0" smtClean="0"/>
              <a:t>到期日</a:t>
            </a:r>
            <a:r>
              <a:rPr lang="en-US" altLang="zh-CN" dirty="0" smtClean="0"/>
              <a:t>(Maturity Date)</a:t>
            </a:r>
            <a:r>
              <a:rPr lang="zh-CN" altLang="en-US" dirty="0" smtClean="0"/>
              <a:t>：名义贷款到期的日期；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F507-139C-4BAB-AF63-CEF6A7931B25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5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远期利率协议的术语</a:t>
            </a:r>
            <a:r>
              <a:rPr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合同期</a:t>
            </a:r>
            <a:r>
              <a:rPr lang="en-US" altLang="zh-CN" dirty="0" smtClean="0"/>
              <a:t>(Contract Period)</a:t>
            </a:r>
            <a:r>
              <a:rPr lang="zh-CN" altLang="en-US" dirty="0" smtClean="0"/>
              <a:t>：结算日至到期日之间的天数；</a:t>
            </a:r>
          </a:p>
          <a:p>
            <a:pPr lvl="0"/>
            <a:r>
              <a:rPr lang="zh-CN" altLang="en-US" dirty="0" smtClean="0"/>
              <a:t>协议利率</a:t>
            </a:r>
            <a:r>
              <a:rPr lang="en-US" altLang="zh-CN" dirty="0" smtClean="0"/>
              <a:t>(Contract Rate)</a:t>
            </a:r>
            <a:r>
              <a:rPr lang="zh-CN" altLang="en-US" dirty="0" smtClean="0"/>
              <a:t>：在远期利率协议签订时商定的远期利率；</a:t>
            </a:r>
          </a:p>
          <a:p>
            <a:pPr lvl="0"/>
            <a:r>
              <a:rPr lang="zh-CN" altLang="en-US" dirty="0" smtClean="0"/>
              <a:t>参考利率</a:t>
            </a:r>
            <a:r>
              <a:rPr lang="en-US" altLang="zh-CN" dirty="0" smtClean="0"/>
              <a:t>(Reference Rate)</a:t>
            </a:r>
            <a:r>
              <a:rPr lang="zh-CN" altLang="en-US" dirty="0" smtClean="0"/>
              <a:t>：在确定日用以确定结算金的以市场为基础的利率；</a:t>
            </a:r>
          </a:p>
          <a:p>
            <a:pPr lvl="0"/>
            <a:r>
              <a:rPr lang="zh-CN" altLang="en-US" dirty="0" smtClean="0"/>
              <a:t>结算金</a:t>
            </a:r>
            <a:r>
              <a:rPr lang="en-US" altLang="zh-CN" dirty="0" smtClean="0"/>
              <a:t>(Settlement Sum)</a:t>
            </a:r>
            <a:r>
              <a:rPr lang="zh-CN" altLang="en-US" dirty="0" smtClean="0"/>
              <a:t>：在结算日，根据合同利率和参考利率之间的差额，由交易一方付给另一方的金额。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528-4A3B-4F75-96D9-FC9391ADF2CE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9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远期利率协议的运作流程</a:t>
            </a:r>
            <a:endParaRPr kumimoji="1" lang="zh-CN" altLang="en-US" dirty="0"/>
          </a:p>
        </p:txBody>
      </p:sp>
      <p:pic>
        <p:nvPicPr>
          <p:cNvPr id="4" name="图片 3" descr="图片3.emf"/>
          <p:cNvPicPr/>
          <p:nvPr/>
        </p:nvPicPr>
        <p:blipFill>
          <a:blip r:embed="rId2"/>
          <a:stretch>
            <a:fillRect/>
          </a:stretch>
        </p:blipFill>
        <p:spPr>
          <a:xfrm>
            <a:off x="322632" y="2536285"/>
            <a:ext cx="8537179" cy="331587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9151-81B0-4522-9619-C8E16AB8068A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结算金数额的计算</a:t>
            </a:r>
            <a:endParaRPr kumimoji="1" lang="zh-CN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2107057" y="3383280"/>
          <a:ext cx="4032485" cy="1649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3" imgW="1054100" imgH="431800" progId="Equation.DSMT4">
                  <p:embed/>
                </p:oleObj>
              </mc:Choice>
              <mc:Fallback>
                <p:oleObj name="Equation" r:id="rId3" imgW="1054100" imgH="431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057" y="3383280"/>
                        <a:ext cx="4032485" cy="1649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标注 5"/>
          <p:cNvSpPr/>
          <p:nvPr/>
        </p:nvSpPr>
        <p:spPr>
          <a:xfrm>
            <a:off x="744583" y="2808514"/>
            <a:ext cx="1362474" cy="770709"/>
          </a:xfrm>
          <a:prstGeom prst="wedgeRectCallout">
            <a:avLst>
              <a:gd name="adj1" fmla="val 62579"/>
              <a:gd name="adj2" fmla="val 1065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结算金数额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2821577" y="2246811"/>
            <a:ext cx="1362474" cy="770709"/>
          </a:xfrm>
          <a:prstGeom prst="wedgeRectCallout">
            <a:avLst>
              <a:gd name="adj1" fmla="val 6012"/>
              <a:gd name="adj2" fmla="val 115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名义本金数额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2140340" y="5381897"/>
            <a:ext cx="1362474" cy="770709"/>
          </a:xfrm>
          <a:prstGeom prst="wedgeRectCallout">
            <a:avLst>
              <a:gd name="adj1" fmla="val 130651"/>
              <a:gd name="adj2" fmla="val -1239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参考利率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4532813" y="2246811"/>
            <a:ext cx="1362474" cy="770709"/>
          </a:xfrm>
          <a:prstGeom prst="wedgeRectCallout">
            <a:avLst>
              <a:gd name="adj1" fmla="val -8369"/>
              <a:gd name="adj2" fmla="val 13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协议利率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6433426" y="4996542"/>
            <a:ext cx="2096619" cy="770709"/>
          </a:xfrm>
          <a:prstGeom prst="wedgeRectCallout">
            <a:avLst>
              <a:gd name="adj1" fmla="val -98553"/>
              <a:gd name="adj2" fmla="val -951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远期借贷的期限（以年为单位）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49A1-F8ED-4CCA-B266-A9649CCDE808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7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结算金数额的计算</a:t>
            </a:r>
            <a:r>
              <a:rPr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22" y="3380029"/>
            <a:ext cx="8676861" cy="2981013"/>
          </a:xfrm>
        </p:spPr>
        <p:txBody>
          <a:bodyPr/>
          <a:lstStyle/>
          <a:p>
            <a:r>
              <a:rPr lang="zh-CN" altLang="en-US" dirty="0" smtClean="0"/>
              <a:t>从结算金的计算公式不难看出，其结果为正还是为负，与参考利率和协议利率之差有关</a:t>
            </a:r>
            <a:endParaRPr lang="en-US" altLang="zh-CN" dirty="0" smtClean="0"/>
          </a:p>
          <a:p>
            <a:r>
              <a:rPr lang="zh-CN" altLang="en-US" dirty="0" smtClean="0"/>
              <a:t>若          </a:t>
            </a:r>
            <a:r>
              <a:rPr lang="en-US" dirty="0" smtClean="0"/>
              <a:t> </a:t>
            </a:r>
            <a:r>
              <a:rPr lang="zh-CN" altLang="en-US" dirty="0" smtClean="0"/>
              <a:t>，则结算金为正，说明远期利率协议的卖方要向买方支付这笔结算金；</a:t>
            </a:r>
            <a:endParaRPr lang="en-US" altLang="zh-CN" dirty="0" smtClean="0"/>
          </a:p>
          <a:p>
            <a:r>
              <a:rPr lang="zh-CN" altLang="en-US" dirty="0" smtClean="0"/>
              <a:t>若          </a:t>
            </a:r>
            <a:r>
              <a:rPr lang="en-US" dirty="0" smtClean="0"/>
              <a:t> </a:t>
            </a:r>
            <a:r>
              <a:rPr lang="zh-CN" altLang="en-US" dirty="0" smtClean="0"/>
              <a:t>，则结算金为负，说明远期利率协议的买方要向卖方支付结算金。</a:t>
            </a:r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2668316" y="2125753"/>
          <a:ext cx="3066278" cy="125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1054100" imgH="431800" progId="Equation.DSMT4">
                  <p:embed/>
                </p:oleObj>
              </mc:Choice>
              <mc:Fallback>
                <p:oleObj name="Equation" r:id="rId3" imgW="1054100" imgH="431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316" y="2125753"/>
                        <a:ext cx="3066278" cy="1254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920931" y="4362994"/>
          <a:ext cx="96012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5" imgW="393529" imgH="228501" progId="Equation.DSMT4">
                  <p:embed/>
                </p:oleObj>
              </mc:Choice>
              <mc:Fallback>
                <p:oleObj name="Equation" r:id="rId5" imgW="393529" imgH="22850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931" y="4362994"/>
                        <a:ext cx="96012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920931" y="5368834"/>
          <a:ext cx="96012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7" imgW="393480" imgH="228600" progId="Equation.DSMT4">
                  <p:embed/>
                </p:oleObj>
              </mc:Choice>
              <mc:Fallback>
                <p:oleObj name="Equation" r:id="rId7" imgW="3934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931" y="5368834"/>
                        <a:ext cx="96012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816-8BE5-48EA-AD97-A771AAC3745E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9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本章内容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远期</a:t>
            </a:r>
            <a:r>
              <a:rPr lang="zh-CN" altLang="zh-CN" dirty="0" smtClean="0"/>
              <a:t>利率的计算</a:t>
            </a:r>
            <a:endParaRPr lang="en-US" altLang="zh-CN" dirty="0" smtClean="0"/>
          </a:p>
          <a:p>
            <a:r>
              <a:rPr lang="zh-CN" altLang="zh-CN" dirty="0"/>
              <a:t>远期利率协议的定义与性质 </a:t>
            </a:r>
            <a:endParaRPr lang="en-US" altLang="zh-CN" dirty="0" smtClean="0"/>
          </a:p>
          <a:p>
            <a:r>
              <a:rPr lang="zh-CN" altLang="zh-CN" dirty="0"/>
              <a:t>远期利率协议在利率风险管理中的应用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EEFB-2C62-4BE0-817C-B6A2BEC3B2D2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第三节　远期利率协议在利率风险管理中的应用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对于借款者而言，若利率上升，将加重他们的利息负担。在利用远期利率协议来管理这种利率风险时，他们可买进远期利率协议。</a:t>
            </a:r>
            <a:endParaRPr lang="en-US" altLang="zh-CN" dirty="0" smtClean="0"/>
          </a:p>
          <a:p>
            <a:r>
              <a:rPr lang="zh-CN" altLang="en-US" dirty="0" smtClean="0"/>
              <a:t>对于贷款者或投资者而言，若利率下降，将造成他们的投资收益减少。在利用远期利率协议来管理这种利率风险时，他们可卖出远期利率协议。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599D-1658-4D88-80B6-BD0B72946E70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第一节　远期利率的计算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远期利率的概念 </a:t>
            </a:r>
            <a:endParaRPr lang="en-US" altLang="zh-CN" dirty="0" smtClean="0"/>
          </a:p>
          <a:p>
            <a:r>
              <a:rPr lang="zh-CN" altLang="zh-CN" dirty="0"/>
              <a:t>远期利率的计算方法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04F1-0A79-4F98-A3AF-18B217715E39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远期利率的概念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即期利率（</a:t>
            </a:r>
            <a:r>
              <a:rPr lang="en-US" altLang="zh-CN" dirty="0"/>
              <a:t>Spot Rate</a:t>
            </a:r>
            <a:r>
              <a:rPr lang="zh-CN" altLang="zh-CN" dirty="0" smtClean="0"/>
              <a:t>）的计</a:t>
            </a:r>
            <a:r>
              <a:rPr lang="zh-CN" altLang="zh-CN" dirty="0"/>
              <a:t>息起点在当前时刻，比如银行的利率牌价，反映的就是不同期限的即期利率数值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远期</a:t>
            </a:r>
            <a:r>
              <a:rPr lang="zh-CN" altLang="zh-CN" dirty="0" smtClean="0"/>
              <a:t>利率</a:t>
            </a:r>
            <a:r>
              <a:rPr lang="zh-CN" altLang="zh-CN" dirty="0"/>
              <a:t>（</a:t>
            </a:r>
            <a:r>
              <a:rPr lang="en-US" altLang="zh-CN" dirty="0"/>
              <a:t>Forward Rate</a:t>
            </a:r>
            <a:r>
              <a:rPr lang="zh-CN" altLang="zh-CN" dirty="0"/>
              <a:t>）</a:t>
            </a:r>
            <a:r>
              <a:rPr lang="zh-CN" altLang="zh-CN" dirty="0" smtClean="0"/>
              <a:t>的计息起点则在未来某一时刻</a:t>
            </a:r>
            <a:r>
              <a:rPr lang="zh-CN" altLang="zh-CN" dirty="0"/>
              <a:t>。 </a:t>
            </a:r>
            <a:endParaRPr kumimoji="1"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15657"/>
              </p:ext>
            </p:extLst>
          </p:nvPr>
        </p:nvGraphicFramePr>
        <p:xfrm>
          <a:off x="208721" y="4214981"/>
          <a:ext cx="8676861" cy="21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文档" r:id="rId4" imgW="5270306" imgH="990564" progId="Word.Document.12">
                  <p:embed/>
                </p:oleObj>
              </mc:Choice>
              <mc:Fallback>
                <p:oleObj name="文档" r:id="rId4" imgW="5270306" imgH="99056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21" y="4214981"/>
                        <a:ext cx="8676861" cy="21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652-BB9D-4742-823A-AC92E0EB22F5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9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22" y="4451206"/>
            <a:ext cx="8676861" cy="1909836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3</a:t>
            </a:r>
            <a:r>
              <a:rPr lang="zh-CN" altLang="zh-CN" dirty="0"/>
              <a:t>个月到</a:t>
            </a:r>
            <a:r>
              <a:rPr lang="en-US" altLang="zh-CN" dirty="0"/>
              <a:t>9</a:t>
            </a:r>
            <a:r>
              <a:rPr lang="zh-CN" altLang="zh-CN" dirty="0"/>
              <a:t>个月之间</a:t>
            </a:r>
            <a:r>
              <a:rPr lang="zh-CN" altLang="zh-CN" dirty="0" smtClean="0"/>
              <a:t>的虚线双向箭头</a:t>
            </a:r>
            <a:r>
              <a:rPr lang="zh-CN" altLang="zh-CN" dirty="0"/>
              <a:t>，</a:t>
            </a:r>
            <a:r>
              <a:rPr lang="zh-CN" altLang="zh-CN" dirty="0" smtClean="0"/>
              <a:t>指示的是</a:t>
            </a:r>
            <a:r>
              <a:rPr lang="en-US" altLang="zh-CN" dirty="0"/>
              <a:t>3</a:t>
            </a:r>
            <a:r>
              <a:rPr lang="zh-CN" altLang="zh-CN" dirty="0"/>
              <a:t>个月后起息的</a:t>
            </a:r>
            <a:r>
              <a:rPr lang="en-US" altLang="zh-CN" dirty="0"/>
              <a:t>6</a:t>
            </a:r>
            <a:r>
              <a:rPr lang="zh-CN" altLang="zh-CN" dirty="0"/>
              <a:t>个月期远期</a:t>
            </a:r>
            <a:r>
              <a:rPr lang="zh-CN" altLang="zh-CN" dirty="0" smtClean="0"/>
              <a:t>利率</a:t>
            </a:r>
            <a:endParaRPr lang="en-US" altLang="zh-CN" dirty="0" smtClean="0"/>
          </a:p>
          <a:p>
            <a:r>
              <a:rPr lang="zh-CN" altLang="zh-CN" dirty="0" smtClean="0"/>
              <a:t>若客户向银行申请这种</a:t>
            </a:r>
            <a:r>
              <a:rPr lang="zh-CN" altLang="zh-CN" dirty="0"/>
              <a:t>形式的远期贷款，则在</a:t>
            </a:r>
            <a:r>
              <a:rPr lang="en-US" altLang="zh-CN" dirty="0"/>
              <a:t>3</a:t>
            </a:r>
            <a:r>
              <a:rPr lang="zh-CN" altLang="zh-CN" dirty="0"/>
              <a:t>个月后才开始贷款，贷款的期限为</a:t>
            </a:r>
            <a:r>
              <a:rPr lang="en-US" altLang="zh-CN" dirty="0"/>
              <a:t>6</a:t>
            </a:r>
            <a:r>
              <a:rPr lang="zh-CN" altLang="zh-CN" dirty="0"/>
              <a:t>个月，用</a:t>
            </a:r>
            <a:r>
              <a:rPr lang="en-US" altLang="zh-CN" dirty="0"/>
              <a:t>3</a:t>
            </a:r>
            <a:r>
              <a:rPr lang="zh-CN" altLang="zh-CN" dirty="0"/>
              <a:t>×</a:t>
            </a:r>
            <a:r>
              <a:rPr lang="en-US" altLang="zh-CN" dirty="0"/>
              <a:t>9 </a:t>
            </a:r>
            <a:r>
              <a:rPr lang="zh-CN" altLang="zh-CN" dirty="0" smtClean="0"/>
              <a:t>表示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1647"/>
              </p:ext>
            </p:extLst>
          </p:nvPr>
        </p:nvGraphicFramePr>
        <p:xfrm>
          <a:off x="208722" y="2076420"/>
          <a:ext cx="8676861" cy="21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文档" r:id="rId4" imgW="5270306" imgH="990564" progId="Word.Document.12">
                  <p:embed/>
                </p:oleObj>
              </mc:Choice>
              <mc:Fallback>
                <p:oleObj name="文档" r:id="rId4" imgW="5270306" imgH="99056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22" y="2076420"/>
                        <a:ext cx="8676861" cy="21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ECCB-FE5A-4CD2-961F-4B0733491CCC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远期利率的计算方法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需要使用无套利的分析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zh-CN" dirty="0"/>
              <a:t>假设投资</a:t>
            </a:r>
            <a:r>
              <a:rPr lang="zh-CN" altLang="zh-CN" dirty="0" smtClean="0"/>
              <a:t>者将数额为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的</a:t>
            </a:r>
            <a:r>
              <a:rPr lang="zh-CN" altLang="zh-CN" dirty="0"/>
              <a:t>本金存入银行</a:t>
            </a:r>
            <a:r>
              <a:rPr lang="en-US" altLang="zh-CN" dirty="0"/>
              <a:t>9</a:t>
            </a:r>
            <a:r>
              <a:rPr lang="zh-CN" altLang="zh-CN" dirty="0"/>
              <a:t>个月，他所面临的选择有两个：</a:t>
            </a:r>
          </a:p>
          <a:p>
            <a:pPr lvl="1"/>
            <a:r>
              <a:rPr lang="zh-CN" altLang="zh-CN" dirty="0"/>
              <a:t>一次性地将这笔钱存入银行9个月，中间不发生支取的行为；</a:t>
            </a:r>
          </a:p>
          <a:p>
            <a:pPr lvl="1"/>
            <a:r>
              <a:rPr lang="zh-CN" altLang="zh-CN" dirty="0"/>
              <a:t>将这笔钱先存入银行3个月，然后将获得的本息取出，再以3×9的远期利率重新存入银行6个月。</a:t>
            </a:r>
          </a:p>
          <a:p>
            <a:r>
              <a:rPr lang="zh-CN" altLang="zh-CN" dirty="0"/>
              <a:t>在无套利分析框架下，这样的两种选择，最终得到的本息和应当相等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4C9-9568-4727-BC01-A15ADECEE84D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9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远期利率的计算</a:t>
            </a:r>
            <a:r>
              <a:rPr lang="zh-CN" altLang="zh-CN" dirty="0" smtClean="0"/>
              <a:t>方法</a:t>
            </a:r>
            <a:r>
              <a:rPr lang="en-US" altLang="zh-CN" dirty="0" smtClean="0"/>
              <a:t>(cont.)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0522"/>
              </p:ext>
            </p:extLst>
          </p:nvPr>
        </p:nvGraphicFramePr>
        <p:xfrm>
          <a:off x="1103313" y="4348473"/>
          <a:ext cx="697071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2797560" imgH="456840" progId="Equation.DSMT4">
                  <p:embed/>
                </p:oleObj>
              </mc:Choice>
              <mc:Fallback>
                <p:oleObj name="Equation" r:id="rId3" imgW="2797560" imgH="4568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4348473"/>
                        <a:ext cx="6970712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4310"/>
              </p:ext>
            </p:extLst>
          </p:nvPr>
        </p:nvGraphicFramePr>
        <p:xfrm>
          <a:off x="208722" y="2076420"/>
          <a:ext cx="8676861" cy="21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文档" r:id="rId6" imgW="5270306" imgH="990564" progId="Word.Document.12">
                  <p:embed/>
                </p:oleObj>
              </mc:Choice>
              <mc:Fallback>
                <p:oleObj name="文档" r:id="rId6" imgW="5270306" imgH="990564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22" y="2076420"/>
                        <a:ext cx="8676861" cy="21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14754"/>
              </p:ext>
            </p:extLst>
          </p:nvPr>
        </p:nvGraphicFramePr>
        <p:xfrm>
          <a:off x="3472307" y="5835404"/>
          <a:ext cx="2196373" cy="74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8" imgW="694800" imgH="228240" progId="Equation.DSMT4">
                  <p:embed/>
                </p:oleObj>
              </mc:Choice>
              <mc:Fallback>
                <p:oleObj name="Equation" r:id="rId8" imgW="694800" imgH="2282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307" y="5835404"/>
                        <a:ext cx="2196373" cy="745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53D-5906-4E32-B7C3-7105E559AD50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6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远期利率的</a:t>
            </a:r>
            <a:r>
              <a:rPr lang="zh-CN" altLang="zh-CN" dirty="0" smtClean="0"/>
              <a:t>计算公式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22" y="4630795"/>
            <a:ext cx="8676861" cy="1730248"/>
          </a:xfrm>
        </p:spPr>
        <p:txBody>
          <a:bodyPr/>
          <a:lstStyle/>
          <a:p>
            <a:r>
              <a:rPr kumimoji="1" lang="zh-CN" altLang="en-US" dirty="0" smtClean="0"/>
              <a:t>单利计息情形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00885"/>
              </p:ext>
            </p:extLst>
          </p:nvPr>
        </p:nvGraphicFramePr>
        <p:xfrm>
          <a:off x="102176" y="2044699"/>
          <a:ext cx="8967027" cy="235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文档" r:id="rId4" imgW="5270306" imgH="1384249" progId="Word.Document.12">
                  <p:embed/>
                </p:oleObj>
              </mc:Choice>
              <mc:Fallback>
                <p:oleObj name="文档" r:id="rId4" imgW="5270306" imgH="138424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76" y="2044699"/>
                        <a:ext cx="8967027" cy="2355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740551"/>
              </p:ext>
            </p:extLst>
          </p:nvPr>
        </p:nvGraphicFramePr>
        <p:xfrm>
          <a:off x="236569" y="4765015"/>
          <a:ext cx="8640199" cy="128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4598640" imgH="676440" progId="Equation.DSMT4">
                  <p:embed/>
                </p:oleObj>
              </mc:Choice>
              <mc:Fallback>
                <p:oleObj name="Equation" r:id="rId6" imgW="4598640" imgH="6764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69" y="4765015"/>
                        <a:ext cx="8640199" cy="1285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C6FD-9973-4634-991F-1C55D8253C31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2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远期利率的</a:t>
            </a:r>
            <a:r>
              <a:rPr lang="zh-CN" altLang="zh-CN" dirty="0" smtClean="0"/>
              <a:t>计算公式</a:t>
            </a:r>
            <a:r>
              <a:rPr lang="en-US" altLang="zh-CN" dirty="0" smtClean="0"/>
              <a:t>(cont.)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22" y="4669277"/>
            <a:ext cx="8676861" cy="1691765"/>
          </a:xfrm>
        </p:spPr>
        <p:txBody>
          <a:bodyPr/>
          <a:lstStyle/>
          <a:p>
            <a:r>
              <a:rPr kumimoji="1" lang="zh-CN" altLang="en-US" dirty="0" smtClean="0"/>
              <a:t>复利计息情形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89218"/>
              </p:ext>
            </p:extLst>
          </p:nvPr>
        </p:nvGraphicFramePr>
        <p:xfrm>
          <a:off x="102176" y="2044699"/>
          <a:ext cx="8967027" cy="235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文档" r:id="rId4" imgW="5270306" imgH="1384249" progId="Word.Document.12">
                  <p:embed/>
                </p:oleObj>
              </mc:Choice>
              <mc:Fallback>
                <p:oleObj name="文档" r:id="rId4" imgW="5270306" imgH="138424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76" y="2044699"/>
                        <a:ext cx="8967027" cy="2355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63194"/>
              </p:ext>
            </p:extLst>
          </p:nvPr>
        </p:nvGraphicFramePr>
        <p:xfrm>
          <a:off x="490158" y="4763168"/>
          <a:ext cx="8395425" cy="168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3364560" imgH="712800" progId="Equation.DSMT4">
                  <p:embed/>
                </p:oleObj>
              </mc:Choice>
              <mc:Fallback>
                <p:oleObj name="Equation" r:id="rId6" imgW="3364560" imgH="712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58" y="4763168"/>
                        <a:ext cx="8395425" cy="1689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450D-F258-4E4E-ABC0-89A98E0DCDEF}" type="datetime1">
              <a:rPr lang="en-US" altLang="zh-CN" smtClean="0"/>
              <a:t>11/3/2015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第二章　远期利率协议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01593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191</TotalTime>
  <Words>1108</Words>
  <Application>Microsoft Office PowerPoint</Application>
  <PresentationFormat>全屏显示(4:3)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柏林</vt:lpstr>
      <vt:lpstr>文档</vt:lpstr>
      <vt:lpstr>Equation</vt:lpstr>
      <vt:lpstr>第二章　远期利率协议  </vt:lpstr>
      <vt:lpstr>本章内容</vt:lpstr>
      <vt:lpstr>第一节　远期利率的计算</vt:lpstr>
      <vt:lpstr>远期利率的概念 </vt:lpstr>
      <vt:lpstr>远期利率</vt:lpstr>
      <vt:lpstr>远期利率的计算方法 </vt:lpstr>
      <vt:lpstr>远期利率的计算方法(cont.)</vt:lpstr>
      <vt:lpstr>远期利率的计算公式 </vt:lpstr>
      <vt:lpstr>远期利率的计算公式(cont.) </vt:lpstr>
      <vt:lpstr>远期利率的计算公式(cont.)  </vt:lpstr>
      <vt:lpstr>第二节　远期利率协议的定义与性质</vt:lpstr>
      <vt:lpstr>远期利率协议的交易双方</vt:lpstr>
      <vt:lpstr>远期利率协议的性质</vt:lpstr>
      <vt:lpstr>远期利率协议的报价方式 </vt:lpstr>
      <vt:lpstr>远期利率协议的术语</vt:lpstr>
      <vt:lpstr>远期利率协议的术语(cont.)</vt:lpstr>
      <vt:lpstr>远期利率协议的运作流程</vt:lpstr>
      <vt:lpstr>结算金数额的计算</vt:lpstr>
      <vt:lpstr>结算金数额的计算(cont.)</vt:lpstr>
      <vt:lpstr>第三节　远期利率协议在利率风险管理中的应用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　金融工程概述 </dc:title>
  <dc:creator>Microsoft Office 用户</dc:creator>
  <cp:lastModifiedBy>ABC</cp:lastModifiedBy>
  <cp:revision>35</cp:revision>
  <dcterms:created xsi:type="dcterms:W3CDTF">2015-09-16T08:00:09Z</dcterms:created>
  <dcterms:modified xsi:type="dcterms:W3CDTF">2015-11-03T10:19:48Z</dcterms:modified>
</cp:coreProperties>
</file>