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5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10"/>
    <p:restoredTop sz="85908"/>
  </p:normalViewPr>
  <p:slideViewPr>
    <p:cSldViewPr snapToGrid="0" snapToObjects="1">
      <p:cViewPr varScale="1">
        <p:scale>
          <a:sx n="89" d="100"/>
          <a:sy n="89" d="100"/>
        </p:scale>
        <p:origin x="390" y="90"/>
      </p:cViewPr>
      <p:guideLst>
        <p:guide orient="horz" pos="2160"/>
        <p:guide pos="2880"/>
      </p:guideLst>
    </p:cSldViewPr>
  </p:slideViewPr>
  <p:outlineViewPr>
    <p:cViewPr>
      <p:scale>
        <a:sx n="33" d="100"/>
        <a:sy n="33" d="100"/>
      </p:scale>
      <p:origin x="0" y="-321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C99AD-FE80-6C4F-81E7-1F3A80747B62}" type="doc">
      <dgm:prSet loTypeId="urn:microsoft.com/office/officeart/2005/8/layout/default" loCatId="list" qsTypeId="urn:microsoft.com/office/officeart/2005/8/quickstyle/simple3" qsCatId="simple" csTypeId="urn:microsoft.com/office/officeart/2005/8/colors/colorful1" csCatId="colorful"/>
      <dgm:spPr/>
      <dgm:t>
        <a:bodyPr/>
        <a:lstStyle/>
        <a:p>
          <a:endParaRPr lang="zh-CN" altLang="en-US"/>
        </a:p>
      </dgm:t>
    </dgm:pt>
    <dgm:pt modelId="{B0086EE8-FB9A-3348-A9CD-844960DFDC64}">
      <dgm:prSet/>
      <dgm:spPr/>
      <dgm:t>
        <a:bodyPr/>
        <a:lstStyle/>
        <a:p>
          <a:pPr rtl="0"/>
          <a:r>
            <a:rPr lang="zh-CN" altLang="en-US" b="1"/>
            <a:t>交易币种</a:t>
          </a:r>
          <a:endParaRPr lang="zh-CN" altLang="en-US"/>
        </a:p>
      </dgm:t>
    </dgm:pt>
    <dgm:pt modelId="{8C22D725-9194-4D47-A3E6-4BF8D95E8C56}" type="parTrans" cxnId="{4942DD92-C7D2-C446-9F30-BA4EBD6B8BA0}">
      <dgm:prSet/>
      <dgm:spPr/>
      <dgm:t>
        <a:bodyPr/>
        <a:lstStyle/>
        <a:p>
          <a:endParaRPr lang="zh-CN" altLang="en-US"/>
        </a:p>
      </dgm:t>
    </dgm:pt>
    <dgm:pt modelId="{9E9C8E65-ABD8-D945-B71C-4302E7F494A5}" type="sibTrans" cxnId="{4942DD92-C7D2-C446-9F30-BA4EBD6B8BA0}">
      <dgm:prSet/>
      <dgm:spPr/>
      <dgm:t>
        <a:bodyPr/>
        <a:lstStyle/>
        <a:p>
          <a:endParaRPr lang="zh-CN" altLang="en-US"/>
        </a:p>
      </dgm:t>
    </dgm:pt>
    <dgm:pt modelId="{0C700512-1EE2-B949-AF08-F67AD57EF7B4}">
      <dgm:prSet/>
      <dgm:spPr/>
      <dgm:t>
        <a:bodyPr/>
        <a:lstStyle/>
        <a:p>
          <a:pPr rtl="0"/>
          <a:r>
            <a:rPr lang="zh-CN" altLang="en-US" b="1"/>
            <a:t>交易单位</a:t>
          </a:r>
          <a:endParaRPr lang="zh-CN" altLang="en-US"/>
        </a:p>
      </dgm:t>
    </dgm:pt>
    <dgm:pt modelId="{6D2B31B9-C27B-6247-A729-C217CA37D7CD}" type="parTrans" cxnId="{744FC82E-74B2-1445-BF48-017673F7D529}">
      <dgm:prSet/>
      <dgm:spPr/>
      <dgm:t>
        <a:bodyPr/>
        <a:lstStyle/>
        <a:p>
          <a:endParaRPr lang="zh-CN" altLang="en-US"/>
        </a:p>
      </dgm:t>
    </dgm:pt>
    <dgm:pt modelId="{B5805BCB-BDDF-D54B-93DA-522258822DF3}" type="sibTrans" cxnId="{744FC82E-74B2-1445-BF48-017673F7D529}">
      <dgm:prSet/>
      <dgm:spPr/>
      <dgm:t>
        <a:bodyPr/>
        <a:lstStyle/>
        <a:p>
          <a:endParaRPr lang="zh-CN" altLang="en-US"/>
        </a:p>
      </dgm:t>
    </dgm:pt>
    <dgm:pt modelId="{D829138E-3C67-BB47-86E1-FB406A505E00}">
      <dgm:prSet/>
      <dgm:spPr/>
      <dgm:t>
        <a:bodyPr/>
        <a:lstStyle/>
        <a:p>
          <a:pPr rtl="0"/>
          <a:r>
            <a:rPr lang="zh-CN" altLang="en-US" b="1"/>
            <a:t>标价方式</a:t>
          </a:r>
          <a:endParaRPr lang="zh-CN" altLang="en-US"/>
        </a:p>
      </dgm:t>
    </dgm:pt>
    <dgm:pt modelId="{111DEBFA-D633-B84C-AA9C-A1FA7AB94FBD}" type="parTrans" cxnId="{4597B709-CB23-2E46-A537-14F7204D956B}">
      <dgm:prSet/>
      <dgm:spPr/>
      <dgm:t>
        <a:bodyPr/>
        <a:lstStyle/>
        <a:p>
          <a:endParaRPr lang="zh-CN" altLang="en-US"/>
        </a:p>
      </dgm:t>
    </dgm:pt>
    <dgm:pt modelId="{D2D2C243-DE6F-9E4B-85C1-EF21B4537CF5}" type="sibTrans" cxnId="{4597B709-CB23-2E46-A537-14F7204D956B}">
      <dgm:prSet/>
      <dgm:spPr/>
      <dgm:t>
        <a:bodyPr/>
        <a:lstStyle/>
        <a:p>
          <a:endParaRPr lang="zh-CN" altLang="en-US"/>
        </a:p>
      </dgm:t>
    </dgm:pt>
    <dgm:pt modelId="{07E557CF-2B4E-1B4A-9D58-B9DDF5C6DAF1}">
      <dgm:prSet/>
      <dgm:spPr/>
      <dgm:t>
        <a:bodyPr/>
        <a:lstStyle/>
        <a:p>
          <a:pPr rtl="0"/>
          <a:r>
            <a:rPr lang="zh-CN" altLang="en-US" b="1"/>
            <a:t>最小变动价位</a:t>
          </a:r>
          <a:endParaRPr lang="zh-CN" altLang="en-US"/>
        </a:p>
      </dgm:t>
    </dgm:pt>
    <dgm:pt modelId="{EB49DD8F-2F94-DA42-9921-B5CB7FBEB17C}" type="parTrans" cxnId="{C50A414B-7085-7340-BE49-1055A6FC5407}">
      <dgm:prSet/>
      <dgm:spPr/>
      <dgm:t>
        <a:bodyPr/>
        <a:lstStyle/>
        <a:p>
          <a:endParaRPr lang="zh-CN" altLang="en-US"/>
        </a:p>
      </dgm:t>
    </dgm:pt>
    <dgm:pt modelId="{14563DC8-626F-CA4F-BBB5-C1EE15A25102}" type="sibTrans" cxnId="{C50A414B-7085-7340-BE49-1055A6FC5407}">
      <dgm:prSet/>
      <dgm:spPr/>
      <dgm:t>
        <a:bodyPr/>
        <a:lstStyle/>
        <a:p>
          <a:endParaRPr lang="zh-CN" altLang="en-US"/>
        </a:p>
      </dgm:t>
    </dgm:pt>
    <dgm:pt modelId="{1E964FCA-CDC4-0A4E-9311-BE5ABF6B5757}">
      <dgm:prSet/>
      <dgm:spPr/>
      <dgm:t>
        <a:bodyPr/>
        <a:lstStyle/>
        <a:p>
          <a:pPr rtl="0"/>
          <a:r>
            <a:rPr lang="zh-CN" altLang="en-US" b="1"/>
            <a:t>每日价格波动限制</a:t>
          </a:r>
          <a:endParaRPr lang="zh-CN" altLang="en-US"/>
        </a:p>
      </dgm:t>
    </dgm:pt>
    <dgm:pt modelId="{9FBD976C-805E-1642-94F8-B0969796477B}" type="parTrans" cxnId="{44327569-073E-0C4C-91F0-4EAF5CEBBC45}">
      <dgm:prSet/>
      <dgm:spPr/>
      <dgm:t>
        <a:bodyPr/>
        <a:lstStyle/>
        <a:p>
          <a:endParaRPr lang="zh-CN" altLang="en-US"/>
        </a:p>
      </dgm:t>
    </dgm:pt>
    <dgm:pt modelId="{DBDF4015-EF95-8446-AD72-01EC71BFA0EE}" type="sibTrans" cxnId="{44327569-073E-0C4C-91F0-4EAF5CEBBC45}">
      <dgm:prSet/>
      <dgm:spPr/>
      <dgm:t>
        <a:bodyPr/>
        <a:lstStyle/>
        <a:p>
          <a:endParaRPr lang="zh-CN" altLang="en-US"/>
        </a:p>
      </dgm:t>
    </dgm:pt>
    <dgm:pt modelId="{F35DEBD1-A327-7546-818F-F243A758EA4B}">
      <dgm:prSet/>
      <dgm:spPr/>
      <dgm:t>
        <a:bodyPr/>
        <a:lstStyle/>
        <a:p>
          <a:pPr rtl="0"/>
          <a:r>
            <a:rPr lang="zh-CN" altLang="en-US" b="1"/>
            <a:t>合约月份</a:t>
          </a:r>
          <a:endParaRPr lang="zh-CN" altLang="en-US"/>
        </a:p>
      </dgm:t>
    </dgm:pt>
    <dgm:pt modelId="{EDC867C3-241D-7C4D-95EE-096F0B6F157B}" type="parTrans" cxnId="{6F7F92D1-C670-C942-BDD4-1B91812639F4}">
      <dgm:prSet/>
      <dgm:spPr/>
      <dgm:t>
        <a:bodyPr/>
        <a:lstStyle/>
        <a:p>
          <a:endParaRPr lang="zh-CN" altLang="en-US"/>
        </a:p>
      </dgm:t>
    </dgm:pt>
    <dgm:pt modelId="{E0C5DE64-E709-9840-9A8A-E37A705D0615}" type="sibTrans" cxnId="{6F7F92D1-C670-C942-BDD4-1B91812639F4}">
      <dgm:prSet/>
      <dgm:spPr/>
      <dgm:t>
        <a:bodyPr/>
        <a:lstStyle/>
        <a:p>
          <a:endParaRPr lang="zh-CN" altLang="en-US"/>
        </a:p>
      </dgm:t>
    </dgm:pt>
    <dgm:pt modelId="{98CB9738-91E2-234C-8A6B-915525C5CD54}">
      <dgm:prSet/>
      <dgm:spPr/>
      <dgm:t>
        <a:bodyPr/>
        <a:lstStyle/>
        <a:p>
          <a:pPr rtl="0"/>
          <a:r>
            <a:rPr lang="zh-CN" altLang="en-US" b="1"/>
            <a:t>交易时间</a:t>
          </a:r>
          <a:endParaRPr lang="zh-CN" altLang="en-US"/>
        </a:p>
      </dgm:t>
    </dgm:pt>
    <dgm:pt modelId="{29FA9DB2-4942-E543-850F-E12D7A584CBE}" type="parTrans" cxnId="{F17A9F17-CA20-2745-B289-9850A29FBC15}">
      <dgm:prSet/>
      <dgm:spPr/>
      <dgm:t>
        <a:bodyPr/>
        <a:lstStyle/>
        <a:p>
          <a:endParaRPr lang="zh-CN" altLang="en-US"/>
        </a:p>
      </dgm:t>
    </dgm:pt>
    <dgm:pt modelId="{8EBFE1DB-8350-644E-99EC-E7917F05638A}" type="sibTrans" cxnId="{F17A9F17-CA20-2745-B289-9850A29FBC15}">
      <dgm:prSet/>
      <dgm:spPr/>
      <dgm:t>
        <a:bodyPr/>
        <a:lstStyle/>
        <a:p>
          <a:endParaRPr lang="zh-CN" altLang="en-US"/>
        </a:p>
      </dgm:t>
    </dgm:pt>
    <dgm:pt modelId="{727FB1FA-FA6B-8248-9697-78CC71551FC2}">
      <dgm:prSet/>
      <dgm:spPr/>
      <dgm:t>
        <a:bodyPr/>
        <a:lstStyle/>
        <a:p>
          <a:pPr rtl="0"/>
          <a:r>
            <a:rPr lang="zh-CN" altLang="en-US" b="1"/>
            <a:t>交割地点</a:t>
          </a:r>
          <a:endParaRPr lang="zh-CN" altLang="en-US"/>
        </a:p>
      </dgm:t>
    </dgm:pt>
    <dgm:pt modelId="{820FB50D-5AE0-2949-BA22-2B5A984345BE}" type="parTrans" cxnId="{CFD3891C-AE75-C041-83DA-80EDF1DFA3D4}">
      <dgm:prSet/>
      <dgm:spPr/>
      <dgm:t>
        <a:bodyPr/>
        <a:lstStyle/>
        <a:p>
          <a:endParaRPr lang="zh-CN" altLang="en-US"/>
        </a:p>
      </dgm:t>
    </dgm:pt>
    <dgm:pt modelId="{0AABB536-0DDA-DF40-A542-1B4E9CA4E769}" type="sibTrans" cxnId="{CFD3891C-AE75-C041-83DA-80EDF1DFA3D4}">
      <dgm:prSet/>
      <dgm:spPr/>
      <dgm:t>
        <a:bodyPr/>
        <a:lstStyle/>
        <a:p>
          <a:endParaRPr lang="zh-CN" altLang="en-US"/>
        </a:p>
      </dgm:t>
    </dgm:pt>
    <dgm:pt modelId="{D2A13318-0D7B-D349-9A20-03E348362223}" type="pres">
      <dgm:prSet presAssocID="{89FC99AD-FE80-6C4F-81E7-1F3A80747B62}" presName="diagram" presStyleCnt="0">
        <dgm:presLayoutVars>
          <dgm:dir/>
          <dgm:resizeHandles val="exact"/>
        </dgm:presLayoutVars>
      </dgm:prSet>
      <dgm:spPr/>
    </dgm:pt>
    <dgm:pt modelId="{0195F755-BD15-894F-9CCC-FEF3D4DFBEFB}" type="pres">
      <dgm:prSet presAssocID="{B0086EE8-FB9A-3348-A9CD-844960DFDC64}" presName="node" presStyleLbl="node1" presStyleIdx="0" presStyleCnt="8">
        <dgm:presLayoutVars>
          <dgm:bulletEnabled val="1"/>
        </dgm:presLayoutVars>
      </dgm:prSet>
      <dgm:spPr/>
    </dgm:pt>
    <dgm:pt modelId="{D531BA90-D6C6-274B-B34C-686CF2C008F3}" type="pres">
      <dgm:prSet presAssocID="{9E9C8E65-ABD8-D945-B71C-4302E7F494A5}" presName="sibTrans" presStyleCnt="0"/>
      <dgm:spPr/>
    </dgm:pt>
    <dgm:pt modelId="{3AA24C41-421D-864B-B90B-3EDE175EE64A}" type="pres">
      <dgm:prSet presAssocID="{0C700512-1EE2-B949-AF08-F67AD57EF7B4}" presName="node" presStyleLbl="node1" presStyleIdx="1" presStyleCnt="8">
        <dgm:presLayoutVars>
          <dgm:bulletEnabled val="1"/>
        </dgm:presLayoutVars>
      </dgm:prSet>
      <dgm:spPr/>
    </dgm:pt>
    <dgm:pt modelId="{D19C1D60-E189-F144-9D75-1FC256C03114}" type="pres">
      <dgm:prSet presAssocID="{B5805BCB-BDDF-D54B-93DA-522258822DF3}" presName="sibTrans" presStyleCnt="0"/>
      <dgm:spPr/>
    </dgm:pt>
    <dgm:pt modelId="{6F0223AC-1780-9E41-B105-7ECBF322BE20}" type="pres">
      <dgm:prSet presAssocID="{D829138E-3C67-BB47-86E1-FB406A505E00}" presName="node" presStyleLbl="node1" presStyleIdx="2" presStyleCnt="8">
        <dgm:presLayoutVars>
          <dgm:bulletEnabled val="1"/>
        </dgm:presLayoutVars>
      </dgm:prSet>
      <dgm:spPr/>
    </dgm:pt>
    <dgm:pt modelId="{FC3F3FE5-E1AB-394D-83F6-2C8727079306}" type="pres">
      <dgm:prSet presAssocID="{D2D2C243-DE6F-9E4B-85C1-EF21B4537CF5}" presName="sibTrans" presStyleCnt="0"/>
      <dgm:spPr/>
    </dgm:pt>
    <dgm:pt modelId="{75BDAB09-EB21-DB4C-AF33-68006B0DD78B}" type="pres">
      <dgm:prSet presAssocID="{07E557CF-2B4E-1B4A-9D58-B9DDF5C6DAF1}" presName="node" presStyleLbl="node1" presStyleIdx="3" presStyleCnt="8">
        <dgm:presLayoutVars>
          <dgm:bulletEnabled val="1"/>
        </dgm:presLayoutVars>
      </dgm:prSet>
      <dgm:spPr/>
    </dgm:pt>
    <dgm:pt modelId="{76C3C596-9689-F046-AB36-DB70A1393CD5}" type="pres">
      <dgm:prSet presAssocID="{14563DC8-626F-CA4F-BBB5-C1EE15A25102}" presName="sibTrans" presStyleCnt="0"/>
      <dgm:spPr/>
    </dgm:pt>
    <dgm:pt modelId="{41A96610-93BD-A349-8E34-F93F430498CC}" type="pres">
      <dgm:prSet presAssocID="{1E964FCA-CDC4-0A4E-9311-BE5ABF6B5757}" presName="node" presStyleLbl="node1" presStyleIdx="4" presStyleCnt="8">
        <dgm:presLayoutVars>
          <dgm:bulletEnabled val="1"/>
        </dgm:presLayoutVars>
      </dgm:prSet>
      <dgm:spPr/>
    </dgm:pt>
    <dgm:pt modelId="{F74BFD3E-25C6-C942-AFB5-57930D1486F4}" type="pres">
      <dgm:prSet presAssocID="{DBDF4015-EF95-8446-AD72-01EC71BFA0EE}" presName="sibTrans" presStyleCnt="0"/>
      <dgm:spPr/>
    </dgm:pt>
    <dgm:pt modelId="{2DDDBC3E-77FD-E94C-927B-CC1D6A40E9F7}" type="pres">
      <dgm:prSet presAssocID="{F35DEBD1-A327-7546-818F-F243A758EA4B}" presName="node" presStyleLbl="node1" presStyleIdx="5" presStyleCnt="8">
        <dgm:presLayoutVars>
          <dgm:bulletEnabled val="1"/>
        </dgm:presLayoutVars>
      </dgm:prSet>
      <dgm:spPr/>
    </dgm:pt>
    <dgm:pt modelId="{576B11BA-410B-A94C-955E-65A43403549C}" type="pres">
      <dgm:prSet presAssocID="{E0C5DE64-E709-9840-9A8A-E37A705D0615}" presName="sibTrans" presStyleCnt="0"/>
      <dgm:spPr/>
    </dgm:pt>
    <dgm:pt modelId="{A6EC096B-9512-C24B-94C6-CB91BC1AB064}" type="pres">
      <dgm:prSet presAssocID="{98CB9738-91E2-234C-8A6B-915525C5CD54}" presName="node" presStyleLbl="node1" presStyleIdx="6" presStyleCnt="8">
        <dgm:presLayoutVars>
          <dgm:bulletEnabled val="1"/>
        </dgm:presLayoutVars>
      </dgm:prSet>
      <dgm:spPr/>
    </dgm:pt>
    <dgm:pt modelId="{BCFAB7BB-411C-344B-A4FE-7556009926A9}" type="pres">
      <dgm:prSet presAssocID="{8EBFE1DB-8350-644E-99EC-E7917F05638A}" presName="sibTrans" presStyleCnt="0"/>
      <dgm:spPr/>
    </dgm:pt>
    <dgm:pt modelId="{3AE4FBB3-7E16-BC45-9CE3-A8F2075CECD7}" type="pres">
      <dgm:prSet presAssocID="{727FB1FA-FA6B-8248-9697-78CC71551FC2}" presName="node" presStyleLbl="node1" presStyleIdx="7" presStyleCnt="8">
        <dgm:presLayoutVars>
          <dgm:bulletEnabled val="1"/>
        </dgm:presLayoutVars>
      </dgm:prSet>
      <dgm:spPr/>
    </dgm:pt>
  </dgm:ptLst>
  <dgm:cxnLst>
    <dgm:cxn modelId="{4597B709-CB23-2E46-A537-14F7204D956B}" srcId="{89FC99AD-FE80-6C4F-81E7-1F3A80747B62}" destId="{D829138E-3C67-BB47-86E1-FB406A505E00}" srcOrd="2" destOrd="0" parTransId="{111DEBFA-D633-B84C-AA9C-A1FA7AB94FBD}" sibTransId="{D2D2C243-DE6F-9E4B-85C1-EF21B4537CF5}"/>
    <dgm:cxn modelId="{96127A11-AFAF-344E-9D3C-552B1A93E83C}" type="presOf" srcId="{F35DEBD1-A327-7546-818F-F243A758EA4B}" destId="{2DDDBC3E-77FD-E94C-927B-CC1D6A40E9F7}" srcOrd="0" destOrd="0" presId="urn:microsoft.com/office/officeart/2005/8/layout/default"/>
    <dgm:cxn modelId="{F17A9F17-CA20-2745-B289-9850A29FBC15}" srcId="{89FC99AD-FE80-6C4F-81E7-1F3A80747B62}" destId="{98CB9738-91E2-234C-8A6B-915525C5CD54}" srcOrd="6" destOrd="0" parTransId="{29FA9DB2-4942-E543-850F-E12D7A584CBE}" sibTransId="{8EBFE1DB-8350-644E-99EC-E7917F05638A}"/>
    <dgm:cxn modelId="{CFD3891C-AE75-C041-83DA-80EDF1DFA3D4}" srcId="{89FC99AD-FE80-6C4F-81E7-1F3A80747B62}" destId="{727FB1FA-FA6B-8248-9697-78CC71551FC2}" srcOrd="7" destOrd="0" parTransId="{820FB50D-5AE0-2949-BA22-2B5A984345BE}" sibTransId="{0AABB536-0DDA-DF40-A542-1B4E9CA4E769}"/>
    <dgm:cxn modelId="{3DAF7824-46C4-E04A-B8C3-6E27E3B51E2F}" type="presOf" srcId="{727FB1FA-FA6B-8248-9697-78CC71551FC2}" destId="{3AE4FBB3-7E16-BC45-9CE3-A8F2075CECD7}" srcOrd="0" destOrd="0" presId="urn:microsoft.com/office/officeart/2005/8/layout/default"/>
    <dgm:cxn modelId="{744FC82E-74B2-1445-BF48-017673F7D529}" srcId="{89FC99AD-FE80-6C4F-81E7-1F3A80747B62}" destId="{0C700512-1EE2-B949-AF08-F67AD57EF7B4}" srcOrd="1" destOrd="0" parTransId="{6D2B31B9-C27B-6247-A729-C217CA37D7CD}" sibTransId="{B5805BCB-BDDF-D54B-93DA-522258822DF3}"/>
    <dgm:cxn modelId="{BE77DD3A-5079-4945-B32F-D816AC297B16}" type="presOf" srcId="{1E964FCA-CDC4-0A4E-9311-BE5ABF6B5757}" destId="{41A96610-93BD-A349-8E34-F93F430498CC}" srcOrd="0" destOrd="0" presId="urn:microsoft.com/office/officeart/2005/8/layout/default"/>
    <dgm:cxn modelId="{D4BB5C65-CA6D-2944-8714-0B78C9E08C5E}" type="presOf" srcId="{07E557CF-2B4E-1B4A-9D58-B9DDF5C6DAF1}" destId="{75BDAB09-EB21-DB4C-AF33-68006B0DD78B}" srcOrd="0" destOrd="0" presId="urn:microsoft.com/office/officeart/2005/8/layout/default"/>
    <dgm:cxn modelId="{44327569-073E-0C4C-91F0-4EAF5CEBBC45}" srcId="{89FC99AD-FE80-6C4F-81E7-1F3A80747B62}" destId="{1E964FCA-CDC4-0A4E-9311-BE5ABF6B5757}" srcOrd="4" destOrd="0" parTransId="{9FBD976C-805E-1642-94F8-B0969796477B}" sibTransId="{DBDF4015-EF95-8446-AD72-01EC71BFA0EE}"/>
    <dgm:cxn modelId="{C50A414B-7085-7340-BE49-1055A6FC5407}" srcId="{89FC99AD-FE80-6C4F-81E7-1F3A80747B62}" destId="{07E557CF-2B4E-1B4A-9D58-B9DDF5C6DAF1}" srcOrd="3" destOrd="0" parTransId="{EB49DD8F-2F94-DA42-9921-B5CB7FBEB17C}" sibTransId="{14563DC8-626F-CA4F-BBB5-C1EE15A25102}"/>
    <dgm:cxn modelId="{9F7F8C6D-326D-C545-9A12-6F0C3F7DADDD}" type="presOf" srcId="{98CB9738-91E2-234C-8A6B-915525C5CD54}" destId="{A6EC096B-9512-C24B-94C6-CB91BC1AB064}" srcOrd="0" destOrd="0" presId="urn:microsoft.com/office/officeart/2005/8/layout/default"/>
    <dgm:cxn modelId="{35CE6B85-5D64-AF4F-AC7B-18229355A231}" type="presOf" srcId="{D829138E-3C67-BB47-86E1-FB406A505E00}" destId="{6F0223AC-1780-9E41-B105-7ECBF322BE20}" srcOrd="0" destOrd="0" presId="urn:microsoft.com/office/officeart/2005/8/layout/default"/>
    <dgm:cxn modelId="{4942DD92-C7D2-C446-9F30-BA4EBD6B8BA0}" srcId="{89FC99AD-FE80-6C4F-81E7-1F3A80747B62}" destId="{B0086EE8-FB9A-3348-A9CD-844960DFDC64}" srcOrd="0" destOrd="0" parTransId="{8C22D725-9194-4D47-A3E6-4BF8D95E8C56}" sibTransId="{9E9C8E65-ABD8-D945-B71C-4302E7F494A5}"/>
    <dgm:cxn modelId="{5A1947B3-3D0A-F84C-81B4-D9B66D8DC5F7}" type="presOf" srcId="{B0086EE8-FB9A-3348-A9CD-844960DFDC64}" destId="{0195F755-BD15-894F-9CCC-FEF3D4DFBEFB}" srcOrd="0" destOrd="0" presId="urn:microsoft.com/office/officeart/2005/8/layout/default"/>
    <dgm:cxn modelId="{6F7F92D1-C670-C942-BDD4-1B91812639F4}" srcId="{89FC99AD-FE80-6C4F-81E7-1F3A80747B62}" destId="{F35DEBD1-A327-7546-818F-F243A758EA4B}" srcOrd="5" destOrd="0" parTransId="{EDC867C3-241D-7C4D-95EE-096F0B6F157B}" sibTransId="{E0C5DE64-E709-9840-9A8A-E37A705D0615}"/>
    <dgm:cxn modelId="{A2E6CCD3-3D53-D949-A8C8-DD5F0E439F76}" type="presOf" srcId="{0C700512-1EE2-B949-AF08-F67AD57EF7B4}" destId="{3AA24C41-421D-864B-B90B-3EDE175EE64A}" srcOrd="0" destOrd="0" presId="urn:microsoft.com/office/officeart/2005/8/layout/default"/>
    <dgm:cxn modelId="{10B084F3-48FC-C943-A039-FDCBFBC24849}" type="presOf" srcId="{89FC99AD-FE80-6C4F-81E7-1F3A80747B62}" destId="{D2A13318-0D7B-D349-9A20-03E348362223}" srcOrd="0" destOrd="0" presId="urn:microsoft.com/office/officeart/2005/8/layout/default"/>
    <dgm:cxn modelId="{CDADF5C1-6231-6C41-8425-84221F6613F7}" type="presParOf" srcId="{D2A13318-0D7B-D349-9A20-03E348362223}" destId="{0195F755-BD15-894F-9CCC-FEF3D4DFBEFB}" srcOrd="0" destOrd="0" presId="urn:microsoft.com/office/officeart/2005/8/layout/default"/>
    <dgm:cxn modelId="{762ACC36-EF27-2644-A9BD-B12ABDFDDB6D}" type="presParOf" srcId="{D2A13318-0D7B-D349-9A20-03E348362223}" destId="{D531BA90-D6C6-274B-B34C-686CF2C008F3}" srcOrd="1" destOrd="0" presId="urn:microsoft.com/office/officeart/2005/8/layout/default"/>
    <dgm:cxn modelId="{DA6E7D89-DEE2-F546-BD9B-5B94C9717382}" type="presParOf" srcId="{D2A13318-0D7B-D349-9A20-03E348362223}" destId="{3AA24C41-421D-864B-B90B-3EDE175EE64A}" srcOrd="2" destOrd="0" presId="urn:microsoft.com/office/officeart/2005/8/layout/default"/>
    <dgm:cxn modelId="{3969BEFB-78C0-8248-8C33-FE9833A4BFE9}" type="presParOf" srcId="{D2A13318-0D7B-D349-9A20-03E348362223}" destId="{D19C1D60-E189-F144-9D75-1FC256C03114}" srcOrd="3" destOrd="0" presId="urn:microsoft.com/office/officeart/2005/8/layout/default"/>
    <dgm:cxn modelId="{1E5D895B-76C4-794B-84C2-D43C340AC62D}" type="presParOf" srcId="{D2A13318-0D7B-D349-9A20-03E348362223}" destId="{6F0223AC-1780-9E41-B105-7ECBF322BE20}" srcOrd="4" destOrd="0" presId="urn:microsoft.com/office/officeart/2005/8/layout/default"/>
    <dgm:cxn modelId="{1E137985-CFD8-3D47-A792-8F302686CB30}" type="presParOf" srcId="{D2A13318-0D7B-D349-9A20-03E348362223}" destId="{FC3F3FE5-E1AB-394D-83F6-2C8727079306}" srcOrd="5" destOrd="0" presId="urn:microsoft.com/office/officeart/2005/8/layout/default"/>
    <dgm:cxn modelId="{AF8F40F0-2079-974B-90C9-1601C74F07FE}" type="presParOf" srcId="{D2A13318-0D7B-D349-9A20-03E348362223}" destId="{75BDAB09-EB21-DB4C-AF33-68006B0DD78B}" srcOrd="6" destOrd="0" presId="urn:microsoft.com/office/officeart/2005/8/layout/default"/>
    <dgm:cxn modelId="{55821A7F-1BE7-664D-B8AE-F83D50707C68}" type="presParOf" srcId="{D2A13318-0D7B-D349-9A20-03E348362223}" destId="{76C3C596-9689-F046-AB36-DB70A1393CD5}" srcOrd="7" destOrd="0" presId="urn:microsoft.com/office/officeart/2005/8/layout/default"/>
    <dgm:cxn modelId="{A6C045E4-C8C4-2943-ABDE-56B885731FCC}" type="presParOf" srcId="{D2A13318-0D7B-D349-9A20-03E348362223}" destId="{41A96610-93BD-A349-8E34-F93F430498CC}" srcOrd="8" destOrd="0" presId="urn:microsoft.com/office/officeart/2005/8/layout/default"/>
    <dgm:cxn modelId="{26638ACA-2053-D64A-A1D6-0F7050CD2A7A}" type="presParOf" srcId="{D2A13318-0D7B-D349-9A20-03E348362223}" destId="{F74BFD3E-25C6-C942-AFB5-57930D1486F4}" srcOrd="9" destOrd="0" presId="urn:microsoft.com/office/officeart/2005/8/layout/default"/>
    <dgm:cxn modelId="{32D27A99-14EE-C44B-92BD-22728164B0D3}" type="presParOf" srcId="{D2A13318-0D7B-D349-9A20-03E348362223}" destId="{2DDDBC3E-77FD-E94C-927B-CC1D6A40E9F7}" srcOrd="10" destOrd="0" presId="urn:microsoft.com/office/officeart/2005/8/layout/default"/>
    <dgm:cxn modelId="{8862B014-7020-AA42-B1AE-6C55E687693E}" type="presParOf" srcId="{D2A13318-0D7B-D349-9A20-03E348362223}" destId="{576B11BA-410B-A94C-955E-65A43403549C}" srcOrd="11" destOrd="0" presId="urn:microsoft.com/office/officeart/2005/8/layout/default"/>
    <dgm:cxn modelId="{4CB80697-F4C6-0641-B772-3638364B33CB}" type="presParOf" srcId="{D2A13318-0D7B-D349-9A20-03E348362223}" destId="{A6EC096B-9512-C24B-94C6-CB91BC1AB064}" srcOrd="12" destOrd="0" presId="urn:microsoft.com/office/officeart/2005/8/layout/default"/>
    <dgm:cxn modelId="{FC2C05F1-E82A-A24B-8AF7-382B1E5E9DF3}" type="presParOf" srcId="{D2A13318-0D7B-D349-9A20-03E348362223}" destId="{BCFAB7BB-411C-344B-A4FE-7556009926A9}" srcOrd="13" destOrd="0" presId="urn:microsoft.com/office/officeart/2005/8/layout/default"/>
    <dgm:cxn modelId="{3171CD3D-2403-304B-9D82-5BE7F90C62D1}" type="presParOf" srcId="{D2A13318-0D7B-D349-9A20-03E348362223}" destId="{3AE4FBB3-7E16-BC45-9CE3-A8F2075CECD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53B2A-C4AF-3640-B19D-61474258CECD}" type="doc">
      <dgm:prSet loTypeId="urn:microsoft.com/office/officeart/2005/8/layout/chart3" loCatId="cycle" qsTypeId="urn:microsoft.com/office/officeart/2005/8/quickstyle/simple3" qsCatId="simple" csTypeId="urn:microsoft.com/office/officeart/2005/8/colors/colorful1" csCatId="colorful"/>
      <dgm:spPr/>
      <dgm:t>
        <a:bodyPr/>
        <a:lstStyle/>
        <a:p>
          <a:endParaRPr lang="zh-CN" altLang="en-US"/>
        </a:p>
      </dgm:t>
    </dgm:pt>
    <dgm:pt modelId="{280469F4-4654-434B-9DDC-3D83F28E45D7}">
      <dgm:prSet/>
      <dgm:spPr/>
      <dgm:t>
        <a:bodyPr/>
        <a:lstStyle/>
        <a:p>
          <a:pPr rtl="0"/>
          <a:r>
            <a:rPr lang="zh-CN" altLang="en-US" b="1"/>
            <a:t>现金结算而非实物交割</a:t>
          </a:r>
          <a:endParaRPr lang="zh-CN" altLang="en-US"/>
        </a:p>
      </dgm:t>
    </dgm:pt>
    <dgm:pt modelId="{41D4C802-252C-BF4A-88D2-DA63C0137020}" type="parTrans" cxnId="{FA33B996-17B8-B543-B266-5DA943B78261}">
      <dgm:prSet/>
      <dgm:spPr/>
      <dgm:t>
        <a:bodyPr/>
        <a:lstStyle/>
        <a:p>
          <a:endParaRPr lang="zh-CN" altLang="en-US"/>
        </a:p>
      </dgm:t>
    </dgm:pt>
    <dgm:pt modelId="{5B45D698-BE8E-D744-90B9-BE79603995E8}" type="sibTrans" cxnId="{FA33B996-17B8-B543-B266-5DA943B78261}">
      <dgm:prSet/>
      <dgm:spPr/>
      <dgm:t>
        <a:bodyPr/>
        <a:lstStyle/>
        <a:p>
          <a:endParaRPr lang="zh-CN" altLang="en-US"/>
        </a:p>
      </dgm:t>
    </dgm:pt>
    <dgm:pt modelId="{EC058B3B-006A-7143-8698-AE54BAB775D1}">
      <dgm:prSet/>
      <dgm:spPr/>
      <dgm:t>
        <a:bodyPr/>
        <a:lstStyle/>
        <a:p>
          <a:pPr rtl="0"/>
          <a:r>
            <a:rPr lang="zh-CN" altLang="en-US" b="1"/>
            <a:t>高杠杆作用</a:t>
          </a:r>
          <a:endParaRPr lang="zh-CN" altLang="en-US"/>
        </a:p>
      </dgm:t>
    </dgm:pt>
    <dgm:pt modelId="{15CFEC1B-1F18-754C-B19A-11882A769DA8}" type="parTrans" cxnId="{E8E4A027-BD95-B44B-981C-5DCE8C46997D}">
      <dgm:prSet/>
      <dgm:spPr/>
      <dgm:t>
        <a:bodyPr/>
        <a:lstStyle/>
        <a:p>
          <a:endParaRPr lang="zh-CN" altLang="en-US"/>
        </a:p>
      </dgm:t>
    </dgm:pt>
    <dgm:pt modelId="{4655B2BD-70DB-754F-AF9D-59E810DB67C7}" type="sibTrans" cxnId="{E8E4A027-BD95-B44B-981C-5DCE8C46997D}">
      <dgm:prSet/>
      <dgm:spPr/>
      <dgm:t>
        <a:bodyPr/>
        <a:lstStyle/>
        <a:p>
          <a:endParaRPr lang="zh-CN" altLang="en-US"/>
        </a:p>
      </dgm:t>
    </dgm:pt>
    <dgm:pt modelId="{1B2EAB21-2B7E-DC49-82FA-4749607E0050}">
      <dgm:prSet/>
      <dgm:spPr/>
      <dgm:t>
        <a:bodyPr/>
        <a:lstStyle/>
        <a:p>
          <a:pPr rtl="0"/>
          <a:r>
            <a:rPr lang="zh-CN" altLang="en-US" b="1"/>
            <a:t>交易成本较低</a:t>
          </a:r>
          <a:endParaRPr lang="zh-CN" altLang="en-US"/>
        </a:p>
      </dgm:t>
    </dgm:pt>
    <dgm:pt modelId="{29962623-F0E0-064D-95AB-EFEE505C1424}" type="parTrans" cxnId="{74EAC241-00B5-6B42-B3A3-BBECC89CBD71}">
      <dgm:prSet/>
      <dgm:spPr/>
      <dgm:t>
        <a:bodyPr/>
        <a:lstStyle/>
        <a:p>
          <a:endParaRPr lang="zh-CN" altLang="en-US"/>
        </a:p>
      </dgm:t>
    </dgm:pt>
    <dgm:pt modelId="{0F144351-4745-EB46-9ACA-226ACE03CC7C}" type="sibTrans" cxnId="{74EAC241-00B5-6B42-B3A3-BBECC89CBD71}">
      <dgm:prSet/>
      <dgm:spPr/>
      <dgm:t>
        <a:bodyPr/>
        <a:lstStyle/>
        <a:p>
          <a:endParaRPr lang="zh-CN" altLang="en-US"/>
        </a:p>
      </dgm:t>
    </dgm:pt>
    <dgm:pt modelId="{64F9E22A-AD9A-7442-AC88-336BB0D42660}">
      <dgm:prSet/>
      <dgm:spPr/>
      <dgm:t>
        <a:bodyPr/>
        <a:lstStyle/>
        <a:p>
          <a:pPr rtl="0"/>
          <a:r>
            <a:rPr lang="zh-CN" altLang="en-US" b="1"/>
            <a:t>市场的流动性较高</a:t>
          </a:r>
          <a:endParaRPr lang="zh-CN" altLang="en-US"/>
        </a:p>
      </dgm:t>
    </dgm:pt>
    <dgm:pt modelId="{8EA8F05A-C981-2446-9915-5BEB7D1E17C7}" type="parTrans" cxnId="{7F04E01C-3F13-2448-B938-682A3719E831}">
      <dgm:prSet/>
      <dgm:spPr/>
      <dgm:t>
        <a:bodyPr/>
        <a:lstStyle/>
        <a:p>
          <a:endParaRPr lang="zh-CN" altLang="en-US"/>
        </a:p>
      </dgm:t>
    </dgm:pt>
    <dgm:pt modelId="{0E092D17-F2AC-5845-91E1-7CF3362D1D4A}" type="sibTrans" cxnId="{7F04E01C-3F13-2448-B938-682A3719E831}">
      <dgm:prSet/>
      <dgm:spPr/>
      <dgm:t>
        <a:bodyPr/>
        <a:lstStyle/>
        <a:p>
          <a:endParaRPr lang="zh-CN" altLang="en-US"/>
        </a:p>
      </dgm:t>
    </dgm:pt>
    <dgm:pt modelId="{B2DA4681-D553-4E49-B71B-0000E6DD6128}" type="pres">
      <dgm:prSet presAssocID="{2C653B2A-C4AF-3640-B19D-61474258CECD}" presName="compositeShape" presStyleCnt="0">
        <dgm:presLayoutVars>
          <dgm:chMax val="7"/>
          <dgm:dir/>
          <dgm:resizeHandles val="exact"/>
        </dgm:presLayoutVars>
      </dgm:prSet>
      <dgm:spPr/>
    </dgm:pt>
    <dgm:pt modelId="{B77DC694-76B7-2346-807A-266225827CDB}" type="pres">
      <dgm:prSet presAssocID="{2C653B2A-C4AF-3640-B19D-61474258CECD}" presName="wedge1" presStyleLbl="node1" presStyleIdx="0" presStyleCnt="4"/>
      <dgm:spPr/>
    </dgm:pt>
    <dgm:pt modelId="{45FB1DA2-DA85-1442-B428-EA9A06F2BF65}" type="pres">
      <dgm:prSet presAssocID="{2C653B2A-C4AF-3640-B19D-61474258CECD}" presName="wedge1Tx" presStyleLbl="node1" presStyleIdx="0" presStyleCnt="4">
        <dgm:presLayoutVars>
          <dgm:chMax val="0"/>
          <dgm:chPref val="0"/>
          <dgm:bulletEnabled val="1"/>
        </dgm:presLayoutVars>
      </dgm:prSet>
      <dgm:spPr/>
    </dgm:pt>
    <dgm:pt modelId="{EF37C7AB-5199-9C44-AA41-B3526BE87BB4}" type="pres">
      <dgm:prSet presAssocID="{2C653B2A-C4AF-3640-B19D-61474258CECD}" presName="wedge2" presStyleLbl="node1" presStyleIdx="1" presStyleCnt="4"/>
      <dgm:spPr/>
    </dgm:pt>
    <dgm:pt modelId="{5C105F36-E6C8-844A-8FD3-D5CD1DF55C52}" type="pres">
      <dgm:prSet presAssocID="{2C653B2A-C4AF-3640-B19D-61474258CECD}" presName="wedge2Tx" presStyleLbl="node1" presStyleIdx="1" presStyleCnt="4">
        <dgm:presLayoutVars>
          <dgm:chMax val="0"/>
          <dgm:chPref val="0"/>
          <dgm:bulletEnabled val="1"/>
        </dgm:presLayoutVars>
      </dgm:prSet>
      <dgm:spPr/>
    </dgm:pt>
    <dgm:pt modelId="{7E8DCAB8-C179-434F-9565-318987783CE4}" type="pres">
      <dgm:prSet presAssocID="{2C653B2A-C4AF-3640-B19D-61474258CECD}" presName="wedge3" presStyleLbl="node1" presStyleIdx="2" presStyleCnt="4"/>
      <dgm:spPr/>
    </dgm:pt>
    <dgm:pt modelId="{5541517F-A697-FC43-A6A3-A3CBB215F8FB}" type="pres">
      <dgm:prSet presAssocID="{2C653B2A-C4AF-3640-B19D-61474258CECD}" presName="wedge3Tx" presStyleLbl="node1" presStyleIdx="2" presStyleCnt="4">
        <dgm:presLayoutVars>
          <dgm:chMax val="0"/>
          <dgm:chPref val="0"/>
          <dgm:bulletEnabled val="1"/>
        </dgm:presLayoutVars>
      </dgm:prSet>
      <dgm:spPr/>
    </dgm:pt>
    <dgm:pt modelId="{D6701F22-222D-9C44-AAF3-65D4A6BD75ED}" type="pres">
      <dgm:prSet presAssocID="{2C653B2A-C4AF-3640-B19D-61474258CECD}" presName="wedge4" presStyleLbl="node1" presStyleIdx="3" presStyleCnt="4"/>
      <dgm:spPr/>
    </dgm:pt>
    <dgm:pt modelId="{BCED5F14-C939-8542-ADD6-B532FC01B831}" type="pres">
      <dgm:prSet presAssocID="{2C653B2A-C4AF-3640-B19D-61474258CECD}" presName="wedge4Tx" presStyleLbl="node1" presStyleIdx="3" presStyleCnt="4">
        <dgm:presLayoutVars>
          <dgm:chMax val="0"/>
          <dgm:chPref val="0"/>
          <dgm:bulletEnabled val="1"/>
        </dgm:presLayoutVars>
      </dgm:prSet>
      <dgm:spPr/>
    </dgm:pt>
  </dgm:ptLst>
  <dgm:cxnLst>
    <dgm:cxn modelId="{7F04E01C-3F13-2448-B938-682A3719E831}" srcId="{2C653B2A-C4AF-3640-B19D-61474258CECD}" destId="{64F9E22A-AD9A-7442-AC88-336BB0D42660}" srcOrd="3" destOrd="0" parTransId="{8EA8F05A-C981-2446-9915-5BEB7D1E17C7}" sibTransId="{0E092D17-F2AC-5845-91E1-7CF3362D1D4A}"/>
    <dgm:cxn modelId="{E8E4A027-BD95-B44B-981C-5DCE8C46997D}" srcId="{2C653B2A-C4AF-3640-B19D-61474258CECD}" destId="{EC058B3B-006A-7143-8698-AE54BAB775D1}" srcOrd="1" destOrd="0" parTransId="{15CFEC1B-1F18-754C-B19A-11882A769DA8}" sibTransId="{4655B2BD-70DB-754F-AF9D-59E810DB67C7}"/>
    <dgm:cxn modelId="{74EAC241-00B5-6B42-B3A3-BBECC89CBD71}" srcId="{2C653B2A-C4AF-3640-B19D-61474258CECD}" destId="{1B2EAB21-2B7E-DC49-82FA-4749607E0050}" srcOrd="2" destOrd="0" parTransId="{29962623-F0E0-064D-95AB-EFEE505C1424}" sibTransId="{0F144351-4745-EB46-9ACA-226ACE03CC7C}"/>
    <dgm:cxn modelId="{1CA5FB61-CF24-4B47-B22D-21E3EE9EFAFE}" type="presOf" srcId="{EC058B3B-006A-7143-8698-AE54BAB775D1}" destId="{EF37C7AB-5199-9C44-AA41-B3526BE87BB4}" srcOrd="0" destOrd="0" presId="urn:microsoft.com/office/officeart/2005/8/layout/chart3"/>
    <dgm:cxn modelId="{46C6E367-C518-7948-9A98-DFDC889FEEE1}" type="presOf" srcId="{280469F4-4654-434B-9DDC-3D83F28E45D7}" destId="{B77DC694-76B7-2346-807A-266225827CDB}" srcOrd="0" destOrd="0" presId="urn:microsoft.com/office/officeart/2005/8/layout/chart3"/>
    <dgm:cxn modelId="{431C0F51-215C-C944-9610-31C0C64D7B5C}" type="presOf" srcId="{64F9E22A-AD9A-7442-AC88-336BB0D42660}" destId="{D6701F22-222D-9C44-AAF3-65D4A6BD75ED}" srcOrd="0" destOrd="0" presId="urn:microsoft.com/office/officeart/2005/8/layout/chart3"/>
    <dgm:cxn modelId="{5FDCB37E-F686-AC48-943E-133D6F0D4753}" type="presOf" srcId="{2C653B2A-C4AF-3640-B19D-61474258CECD}" destId="{B2DA4681-D553-4E49-B71B-0000E6DD6128}" srcOrd="0" destOrd="0" presId="urn:microsoft.com/office/officeart/2005/8/layout/chart3"/>
    <dgm:cxn modelId="{55844284-5029-F84E-9F58-E690DBC08127}" type="presOf" srcId="{1B2EAB21-2B7E-DC49-82FA-4749607E0050}" destId="{7E8DCAB8-C179-434F-9565-318987783CE4}" srcOrd="0" destOrd="0" presId="urn:microsoft.com/office/officeart/2005/8/layout/chart3"/>
    <dgm:cxn modelId="{4D070687-2DEB-CD40-901C-A82EAB5499C6}" type="presOf" srcId="{64F9E22A-AD9A-7442-AC88-336BB0D42660}" destId="{BCED5F14-C939-8542-ADD6-B532FC01B831}" srcOrd="1" destOrd="0" presId="urn:microsoft.com/office/officeart/2005/8/layout/chart3"/>
    <dgm:cxn modelId="{8B3A3B93-EBDA-0E4E-B0F1-310C037996D1}" type="presOf" srcId="{280469F4-4654-434B-9DDC-3D83F28E45D7}" destId="{45FB1DA2-DA85-1442-B428-EA9A06F2BF65}" srcOrd="1" destOrd="0" presId="urn:microsoft.com/office/officeart/2005/8/layout/chart3"/>
    <dgm:cxn modelId="{FA33B996-17B8-B543-B266-5DA943B78261}" srcId="{2C653B2A-C4AF-3640-B19D-61474258CECD}" destId="{280469F4-4654-434B-9DDC-3D83F28E45D7}" srcOrd="0" destOrd="0" parTransId="{41D4C802-252C-BF4A-88D2-DA63C0137020}" sibTransId="{5B45D698-BE8E-D744-90B9-BE79603995E8}"/>
    <dgm:cxn modelId="{911C4BB8-4537-1540-AADC-3BAF3A7A6343}" type="presOf" srcId="{EC058B3B-006A-7143-8698-AE54BAB775D1}" destId="{5C105F36-E6C8-844A-8FD3-D5CD1DF55C52}" srcOrd="1" destOrd="0" presId="urn:microsoft.com/office/officeart/2005/8/layout/chart3"/>
    <dgm:cxn modelId="{0DD8D2EB-DE0F-F448-9CAB-3533737F9A08}" type="presOf" srcId="{1B2EAB21-2B7E-DC49-82FA-4749607E0050}" destId="{5541517F-A697-FC43-A6A3-A3CBB215F8FB}" srcOrd="1" destOrd="0" presId="urn:microsoft.com/office/officeart/2005/8/layout/chart3"/>
    <dgm:cxn modelId="{10F4D561-506A-A74F-AB61-3AEDBEAC9082}" type="presParOf" srcId="{B2DA4681-D553-4E49-B71B-0000E6DD6128}" destId="{B77DC694-76B7-2346-807A-266225827CDB}" srcOrd="0" destOrd="0" presId="urn:microsoft.com/office/officeart/2005/8/layout/chart3"/>
    <dgm:cxn modelId="{A8866E8D-E930-2D46-8249-BCA1DEACDAF5}" type="presParOf" srcId="{B2DA4681-D553-4E49-B71B-0000E6DD6128}" destId="{45FB1DA2-DA85-1442-B428-EA9A06F2BF65}" srcOrd="1" destOrd="0" presId="urn:microsoft.com/office/officeart/2005/8/layout/chart3"/>
    <dgm:cxn modelId="{BD776A64-CA5B-194B-81D6-3F31FF390B5C}" type="presParOf" srcId="{B2DA4681-D553-4E49-B71B-0000E6DD6128}" destId="{EF37C7AB-5199-9C44-AA41-B3526BE87BB4}" srcOrd="2" destOrd="0" presId="urn:microsoft.com/office/officeart/2005/8/layout/chart3"/>
    <dgm:cxn modelId="{3D42C995-0985-CD47-A436-EC03E708FECD}" type="presParOf" srcId="{B2DA4681-D553-4E49-B71B-0000E6DD6128}" destId="{5C105F36-E6C8-844A-8FD3-D5CD1DF55C52}" srcOrd="3" destOrd="0" presId="urn:microsoft.com/office/officeart/2005/8/layout/chart3"/>
    <dgm:cxn modelId="{9952929C-8732-D34D-AEB5-1AD964CCF5B4}" type="presParOf" srcId="{B2DA4681-D553-4E49-B71B-0000E6DD6128}" destId="{7E8DCAB8-C179-434F-9565-318987783CE4}" srcOrd="4" destOrd="0" presId="urn:microsoft.com/office/officeart/2005/8/layout/chart3"/>
    <dgm:cxn modelId="{AF0E0EAE-93CA-8F43-B968-3A944E1E5835}" type="presParOf" srcId="{B2DA4681-D553-4E49-B71B-0000E6DD6128}" destId="{5541517F-A697-FC43-A6A3-A3CBB215F8FB}" srcOrd="5" destOrd="0" presId="urn:microsoft.com/office/officeart/2005/8/layout/chart3"/>
    <dgm:cxn modelId="{7383962B-D042-3547-857E-CF9124529F6A}" type="presParOf" srcId="{B2DA4681-D553-4E49-B71B-0000E6DD6128}" destId="{D6701F22-222D-9C44-AAF3-65D4A6BD75ED}" srcOrd="6" destOrd="0" presId="urn:microsoft.com/office/officeart/2005/8/layout/chart3"/>
    <dgm:cxn modelId="{B867DABD-DB4E-9D4E-B2E5-1A1B1D06EE6E}" type="presParOf" srcId="{B2DA4681-D553-4E49-B71B-0000E6DD6128}" destId="{BCED5F14-C939-8542-ADD6-B532FC01B831}"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91F340-2F6E-B748-B32C-FC546870D7FD}" type="doc">
      <dgm:prSet loTypeId="urn:microsoft.com/office/officeart/2005/8/layout/default" loCatId="cycle" qsTypeId="urn:microsoft.com/office/officeart/2005/8/quickstyle/simple2" qsCatId="simple" csTypeId="urn:microsoft.com/office/officeart/2005/8/colors/colorful1" csCatId="colorful"/>
      <dgm:spPr/>
      <dgm:t>
        <a:bodyPr/>
        <a:lstStyle/>
        <a:p>
          <a:endParaRPr lang="zh-CN" altLang="en-US"/>
        </a:p>
      </dgm:t>
    </dgm:pt>
    <dgm:pt modelId="{9CE3012C-703F-FA46-B604-184C39441EF4}">
      <dgm:prSet/>
      <dgm:spPr/>
      <dgm:t>
        <a:bodyPr/>
        <a:lstStyle/>
        <a:p>
          <a:pPr rtl="0"/>
          <a:r>
            <a:rPr lang="zh-CN" altLang="en-US" b="1"/>
            <a:t>合约乘数</a:t>
          </a:r>
          <a:endParaRPr lang="zh-CN" altLang="en-US"/>
        </a:p>
      </dgm:t>
    </dgm:pt>
    <dgm:pt modelId="{B5D0BCEA-C0A7-8E40-9A41-07A616B961EA}" type="parTrans" cxnId="{AD22CC81-1022-4746-A4AE-A63FA4BBBF25}">
      <dgm:prSet/>
      <dgm:spPr/>
      <dgm:t>
        <a:bodyPr/>
        <a:lstStyle/>
        <a:p>
          <a:endParaRPr lang="zh-CN" altLang="en-US"/>
        </a:p>
      </dgm:t>
    </dgm:pt>
    <dgm:pt modelId="{BB40B0C1-475C-8942-B0FC-3A6EAC4B3D55}" type="sibTrans" cxnId="{AD22CC81-1022-4746-A4AE-A63FA4BBBF25}">
      <dgm:prSet/>
      <dgm:spPr/>
      <dgm:t>
        <a:bodyPr/>
        <a:lstStyle/>
        <a:p>
          <a:endParaRPr lang="zh-CN" altLang="en-US"/>
        </a:p>
      </dgm:t>
    </dgm:pt>
    <dgm:pt modelId="{2D39D72F-F9B4-4A49-B8E7-B2528A6E1074}">
      <dgm:prSet/>
      <dgm:spPr/>
      <dgm:t>
        <a:bodyPr/>
        <a:lstStyle/>
        <a:p>
          <a:pPr rtl="0"/>
          <a:r>
            <a:rPr lang="zh-CN" altLang="en-US" b="1"/>
            <a:t>最小变动价位</a:t>
          </a:r>
          <a:endParaRPr lang="zh-CN" altLang="en-US"/>
        </a:p>
      </dgm:t>
    </dgm:pt>
    <dgm:pt modelId="{841B6CD6-9B05-684D-9539-D97BBDB55680}" type="parTrans" cxnId="{3A1A388C-F9B5-764A-9806-C4F2BCB98337}">
      <dgm:prSet/>
      <dgm:spPr/>
      <dgm:t>
        <a:bodyPr/>
        <a:lstStyle/>
        <a:p>
          <a:endParaRPr lang="zh-CN" altLang="en-US"/>
        </a:p>
      </dgm:t>
    </dgm:pt>
    <dgm:pt modelId="{504416E5-1229-7F47-A721-4FB13CD41B9C}" type="sibTrans" cxnId="{3A1A388C-F9B5-764A-9806-C4F2BCB98337}">
      <dgm:prSet/>
      <dgm:spPr/>
      <dgm:t>
        <a:bodyPr/>
        <a:lstStyle/>
        <a:p>
          <a:endParaRPr lang="zh-CN" altLang="en-US"/>
        </a:p>
      </dgm:t>
    </dgm:pt>
    <dgm:pt modelId="{44F88218-A41F-F640-AFDC-F5C5490A4CA3}">
      <dgm:prSet/>
      <dgm:spPr/>
      <dgm:t>
        <a:bodyPr/>
        <a:lstStyle/>
        <a:p>
          <a:pPr rtl="0"/>
          <a:r>
            <a:rPr lang="zh-CN" altLang="en-US" b="1"/>
            <a:t>合约月份</a:t>
          </a:r>
          <a:endParaRPr lang="zh-CN" altLang="en-US"/>
        </a:p>
      </dgm:t>
    </dgm:pt>
    <dgm:pt modelId="{9B4E7F5E-3811-E04F-BC6D-E807C791DC35}" type="parTrans" cxnId="{333FFCB2-8B3E-C54A-8623-B0BD6B64D716}">
      <dgm:prSet/>
      <dgm:spPr/>
      <dgm:t>
        <a:bodyPr/>
        <a:lstStyle/>
        <a:p>
          <a:endParaRPr lang="zh-CN" altLang="en-US"/>
        </a:p>
      </dgm:t>
    </dgm:pt>
    <dgm:pt modelId="{749644F9-B466-D548-B4A5-D6B07503B94D}" type="sibTrans" cxnId="{333FFCB2-8B3E-C54A-8623-B0BD6B64D716}">
      <dgm:prSet/>
      <dgm:spPr/>
      <dgm:t>
        <a:bodyPr/>
        <a:lstStyle/>
        <a:p>
          <a:endParaRPr lang="zh-CN" altLang="en-US"/>
        </a:p>
      </dgm:t>
    </dgm:pt>
    <dgm:pt modelId="{F6CEF182-2D96-DE4B-8603-F4211C7A437A}">
      <dgm:prSet/>
      <dgm:spPr/>
      <dgm:t>
        <a:bodyPr/>
        <a:lstStyle/>
        <a:p>
          <a:pPr rtl="0"/>
          <a:r>
            <a:rPr lang="zh-CN" altLang="en-US" b="1"/>
            <a:t>每日价格最大波动限制</a:t>
          </a:r>
          <a:endParaRPr lang="zh-CN" altLang="en-US"/>
        </a:p>
      </dgm:t>
    </dgm:pt>
    <dgm:pt modelId="{6110AF43-3F4D-014D-9002-FD3CE4D62EEE}" type="parTrans" cxnId="{999728FD-CB3F-9746-A7BD-4300F38D8C5B}">
      <dgm:prSet/>
      <dgm:spPr/>
      <dgm:t>
        <a:bodyPr/>
        <a:lstStyle/>
        <a:p>
          <a:endParaRPr lang="zh-CN" altLang="en-US"/>
        </a:p>
      </dgm:t>
    </dgm:pt>
    <dgm:pt modelId="{8BC38754-30B6-814B-8CDF-19B08A12D245}" type="sibTrans" cxnId="{999728FD-CB3F-9746-A7BD-4300F38D8C5B}">
      <dgm:prSet/>
      <dgm:spPr/>
      <dgm:t>
        <a:bodyPr/>
        <a:lstStyle/>
        <a:p>
          <a:endParaRPr lang="zh-CN" altLang="en-US"/>
        </a:p>
      </dgm:t>
    </dgm:pt>
    <dgm:pt modelId="{AF5C2ECD-080F-4C43-A568-DD1AD5D70D5B}">
      <dgm:prSet/>
      <dgm:spPr/>
      <dgm:t>
        <a:bodyPr/>
        <a:lstStyle/>
        <a:p>
          <a:pPr rtl="0"/>
          <a:r>
            <a:rPr lang="zh-CN" altLang="en-US" b="1"/>
            <a:t>保证金比例</a:t>
          </a:r>
          <a:endParaRPr lang="zh-CN" altLang="en-US"/>
        </a:p>
      </dgm:t>
    </dgm:pt>
    <dgm:pt modelId="{FC2A4AAC-B8FB-6A46-86D2-D61810D6EEE6}" type="parTrans" cxnId="{AED88035-89EC-1546-B7EF-230F774E2413}">
      <dgm:prSet/>
      <dgm:spPr/>
      <dgm:t>
        <a:bodyPr/>
        <a:lstStyle/>
        <a:p>
          <a:endParaRPr lang="zh-CN" altLang="en-US"/>
        </a:p>
      </dgm:t>
    </dgm:pt>
    <dgm:pt modelId="{1C5E4442-753F-7243-81E1-D72F16A96C9A}" type="sibTrans" cxnId="{AED88035-89EC-1546-B7EF-230F774E2413}">
      <dgm:prSet/>
      <dgm:spPr/>
      <dgm:t>
        <a:bodyPr/>
        <a:lstStyle/>
        <a:p>
          <a:endParaRPr lang="zh-CN" altLang="en-US"/>
        </a:p>
      </dgm:t>
    </dgm:pt>
    <dgm:pt modelId="{E69950F5-6AE8-B543-A0C9-064EDCC5269B}" type="pres">
      <dgm:prSet presAssocID="{C791F340-2F6E-B748-B32C-FC546870D7FD}" presName="diagram" presStyleCnt="0">
        <dgm:presLayoutVars>
          <dgm:dir/>
          <dgm:resizeHandles val="exact"/>
        </dgm:presLayoutVars>
      </dgm:prSet>
      <dgm:spPr/>
    </dgm:pt>
    <dgm:pt modelId="{193641E3-7B51-5B4F-BD43-D4082EA6B420}" type="pres">
      <dgm:prSet presAssocID="{9CE3012C-703F-FA46-B604-184C39441EF4}" presName="node" presStyleLbl="node1" presStyleIdx="0" presStyleCnt="5">
        <dgm:presLayoutVars>
          <dgm:bulletEnabled val="1"/>
        </dgm:presLayoutVars>
      </dgm:prSet>
      <dgm:spPr/>
    </dgm:pt>
    <dgm:pt modelId="{10FDD446-1075-EA40-B679-07F718294F5A}" type="pres">
      <dgm:prSet presAssocID="{BB40B0C1-475C-8942-B0FC-3A6EAC4B3D55}" presName="sibTrans" presStyleCnt="0"/>
      <dgm:spPr/>
    </dgm:pt>
    <dgm:pt modelId="{4E163ACB-7819-F14C-9223-19E2623F61CB}" type="pres">
      <dgm:prSet presAssocID="{2D39D72F-F9B4-4A49-B8E7-B2528A6E1074}" presName="node" presStyleLbl="node1" presStyleIdx="1" presStyleCnt="5">
        <dgm:presLayoutVars>
          <dgm:bulletEnabled val="1"/>
        </dgm:presLayoutVars>
      </dgm:prSet>
      <dgm:spPr/>
    </dgm:pt>
    <dgm:pt modelId="{AA8DF601-495B-954D-B109-73F6851EA8E6}" type="pres">
      <dgm:prSet presAssocID="{504416E5-1229-7F47-A721-4FB13CD41B9C}" presName="sibTrans" presStyleCnt="0"/>
      <dgm:spPr/>
    </dgm:pt>
    <dgm:pt modelId="{EB73F208-FE09-7647-BF7A-3B567A4AB659}" type="pres">
      <dgm:prSet presAssocID="{44F88218-A41F-F640-AFDC-F5C5490A4CA3}" presName="node" presStyleLbl="node1" presStyleIdx="2" presStyleCnt="5">
        <dgm:presLayoutVars>
          <dgm:bulletEnabled val="1"/>
        </dgm:presLayoutVars>
      </dgm:prSet>
      <dgm:spPr/>
    </dgm:pt>
    <dgm:pt modelId="{1094CC19-E48B-5E4A-BF56-900BAAC5EA3A}" type="pres">
      <dgm:prSet presAssocID="{749644F9-B466-D548-B4A5-D6B07503B94D}" presName="sibTrans" presStyleCnt="0"/>
      <dgm:spPr/>
    </dgm:pt>
    <dgm:pt modelId="{48FDB486-0D50-8E4D-9857-86999DC907A5}" type="pres">
      <dgm:prSet presAssocID="{F6CEF182-2D96-DE4B-8603-F4211C7A437A}" presName="node" presStyleLbl="node1" presStyleIdx="3" presStyleCnt="5">
        <dgm:presLayoutVars>
          <dgm:bulletEnabled val="1"/>
        </dgm:presLayoutVars>
      </dgm:prSet>
      <dgm:spPr/>
    </dgm:pt>
    <dgm:pt modelId="{B1A70733-1DF1-DB4F-9A08-D022F98F784A}" type="pres">
      <dgm:prSet presAssocID="{8BC38754-30B6-814B-8CDF-19B08A12D245}" presName="sibTrans" presStyleCnt="0"/>
      <dgm:spPr/>
    </dgm:pt>
    <dgm:pt modelId="{00A28D9E-E9B3-EC43-ADE8-867FF8C8E7C9}" type="pres">
      <dgm:prSet presAssocID="{AF5C2ECD-080F-4C43-A568-DD1AD5D70D5B}" presName="node" presStyleLbl="node1" presStyleIdx="4" presStyleCnt="5">
        <dgm:presLayoutVars>
          <dgm:bulletEnabled val="1"/>
        </dgm:presLayoutVars>
      </dgm:prSet>
      <dgm:spPr/>
    </dgm:pt>
  </dgm:ptLst>
  <dgm:cxnLst>
    <dgm:cxn modelId="{C23CD803-4910-D246-9DC5-61AF4A036865}" type="presOf" srcId="{C791F340-2F6E-B748-B32C-FC546870D7FD}" destId="{E69950F5-6AE8-B543-A0C9-064EDCC5269B}" srcOrd="0" destOrd="0" presId="urn:microsoft.com/office/officeart/2005/8/layout/default"/>
    <dgm:cxn modelId="{EC47490A-81D0-8E48-A756-FBB9D52D23A9}" type="presOf" srcId="{9CE3012C-703F-FA46-B604-184C39441EF4}" destId="{193641E3-7B51-5B4F-BD43-D4082EA6B420}" srcOrd="0" destOrd="0" presId="urn:microsoft.com/office/officeart/2005/8/layout/default"/>
    <dgm:cxn modelId="{AED88035-89EC-1546-B7EF-230F774E2413}" srcId="{C791F340-2F6E-B748-B32C-FC546870D7FD}" destId="{AF5C2ECD-080F-4C43-A568-DD1AD5D70D5B}" srcOrd="4" destOrd="0" parTransId="{FC2A4AAC-B8FB-6A46-86D2-D61810D6EEE6}" sibTransId="{1C5E4442-753F-7243-81E1-D72F16A96C9A}"/>
    <dgm:cxn modelId="{C77BC868-EF60-E344-A44D-94E762210985}" type="presOf" srcId="{44F88218-A41F-F640-AFDC-F5C5490A4CA3}" destId="{EB73F208-FE09-7647-BF7A-3B567A4AB659}" srcOrd="0" destOrd="0" presId="urn:microsoft.com/office/officeart/2005/8/layout/default"/>
    <dgm:cxn modelId="{503A0479-8851-3F48-B43C-526CB789FCFD}" type="presOf" srcId="{AF5C2ECD-080F-4C43-A568-DD1AD5D70D5B}" destId="{00A28D9E-E9B3-EC43-ADE8-867FF8C8E7C9}" srcOrd="0" destOrd="0" presId="urn:microsoft.com/office/officeart/2005/8/layout/default"/>
    <dgm:cxn modelId="{AD22CC81-1022-4746-A4AE-A63FA4BBBF25}" srcId="{C791F340-2F6E-B748-B32C-FC546870D7FD}" destId="{9CE3012C-703F-FA46-B604-184C39441EF4}" srcOrd="0" destOrd="0" parTransId="{B5D0BCEA-C0A7-8E40-9A41-07A616B961EA}" sibTransId="{BB40B0C1-475C-8942-B0FC-3A6EAC4B3D55}"/>
    <dgm:cxn modelId="{3A1A388C-F9B5-764A-9806-C4F2BCB98337}" srcId="{C791F340-2F6E-B748-B32C-FC546870D7FD}" destId="{2D39D72F-F9B4-4A49-B8E7-B2528A6E1074}" srcOrd="1" destOrd="0" parTransId="{841B6CD6-9B05-684D-9539-D97BBDB55680}" sibTransId="{504416E5-1229-7F47-A721-4FB13CD41B9C}"/>
    <dgm:cxn modelId="{333FFCB2-8B3E-C54A-8623-B0BD6B64D716}" srcId="{C791F340-2F6E-B748-B32C-FC546870D7FD}" destId="{44F88218-A41F-F640-AFDC-F5C5490A4CA3}" srcOrd="2" destOrd="0" parTransId="{9B4E7F5E-3811-E04F-BC6D-E807C791DC35}" sibTransId="{749644F9-B466-D548-B4A5-D6B07503B94D}"/>
    <dgm:cxn modelId="{03021EC8-4E52-CF40-BDCD-37C7E9D5518B}" type="presOf" srcId="{F6CEF182-2D96-DE4B-8603-F4211C7A437A}" destId="{48FDB486-0D50-8E4D-9857-86999DC907A5}" srcOrd="0" destOrd="0" presId="urn:microsoft.com/office/officeart/2005/8/layout/default"/>
    <dgm:cxn modelId="{02DF9ECE-764E-5543-BBA6-797B77203840}" type="presOf" srcId="{2D39D72F-F9B4-4A49-B8E7-B2528A6E1074}" destId="{4E163ACB-7819-F14C-9223-19E2623F61CB}" srcOrd="0" destOrd="0" presId="urn:microsoft.com/office/officeart/2005/8/layout/default"/>
    <dgm:cxn modelId="{999728FD-CB3F-9746-A7BD-4300F38D8C5B}" srcId="{C791F340-2F6E-B748-B32C-FC546870D7FD}" destId="{F6CEF182-2D96-DE4B-8603-F4211C7A437A}" srcOrd="3" destOrd="0" parTransId="{6110AF43-3F4D-014D-9002-FD3CE4D62EEE}" sibTransId="{8BC38754-30B6-814B-8CDF-19B08A12D245}"/>
    <dgm:cxn modelId="{551AC6B4-C296-0045-B13C-7B90FE861CF6}" type="presParOf" srcId="{E69950F5-6AE8-B543-A0C9-064EDCC5269B}" destId="{193641E3-7B51-5B4F-BD43-D4082EA6B420}" srcOrd="0" destOrd="0" presId="urn:microsoft.com/office/officeart/2005/8/layout/default"/>
    <dgm:cxn modelId="{4B1EB7F2-1EEA-F049-8CF9-4E1B872666D5}" type="presParOf" srcId="{E69950F5-6AE8-B543-A0C9-064EDCC5269B}" destId="{10FDD446-1075-EA40-B679-07F718294F5A}" srcOrd="1" destOrd="0" presId="urn:microsoft.com/office/officeart/2005/8/layout/default"/>
    <dgm:cxn modelId="{E89F8A26-A475-0C47-806B-238E2D0873A0}" type="presParOf" srcId="{E69950F5-6AE8-B543-A0C9-064EDCC5269B}" destId="{4E163ACB-7819-F14C-9223-19E2623F61CB}" srcOrd="2" destOrd="0" presId="urn:microsoft.com/office/officeart/2005/8/layout/default"/>
    <dgm:cxn modelId="{92BA82F5-08A1-E74E-A474-C3B7A9C10C83}" type="presParOf" srcId="{E69950F5-6AE8-B543-A0C9-064EDCC5269B}" destId="{AA8DF601-495B-954D-B109-73F6851EA8E6}" srcOrd="3" destOrd="0" presId="urn:microsoft.com/office/officeart/2005/8/layout/default"/>
    <dgm:cxn modelId="{289DEDE0-05C1-9A4C-A24A-4C034FFD09CE}" type="presParOf" srcId="{E69950F5-6AE8-B543-A0C9-064EDCC5269B}" destId="{EB73F208-FE09-7647-BF7A-3B567A4AB659}" srcOrd="4" destOrd="0" presId="urn:microsoft.com/office/officeart/2005/8/layout/default"/>
    <dgm:cxn modelId="{CCC05FD5-5268-F04A-9EE3-4309E96CFE37}" type="presParOf" srcId="{E69950F5-6AE8-B543-A0C9-064EDCC5269B}" destId="{1094CC19-E48B-5E4A-BF56-900BAAC5EA3A}" srcOrd="5" destOrd="0" presId="urn:microsoft.com/office/officeart/2005/8/layout/default"/>
    <dgm:cxn modelId="{D16FBBAC-00DC-8C4B-BFED-D34FA782DD50}" type="presParOf" srcId="{E69950F5-6AE8-B543-A0C9-064EDCC5269B}" destId="{48FDB486-0D50-8E4D-9857-86999DC907A5}" srcOrd="6" destOrd="0" presId="urn:microsoft.com/office/officeart/2005/8/layout/default"/>
    <dgm:cxn modelId="{8F219E70-2631-4B4D-AA39-0B8DB76EABC9}" type="presParOf" srcId="{E69950F5-6AE8-B543-A0C9-064EDCC5269B}" destId="{B1A70733-1DF1-DB4F-9A08-D022F98F784A}" srcOrd="7" destOrd="0" presId="urn:microsoft.com/office/officeart/2005/8/layout/default"/>
    <dgm:cxn modelId="{CD284F41-FFD8-954F-B892-C878F3D102BE}" type="presParOf" srcId="{E69950F5-6AE8-B543-A0C9-064EDCC5269B}" destId="{00A28D9E-E9B3-EC43-ADE8-867FF8C8E7C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5F755-BD15-894F-9CCC-FEF3D4DFBEFB}">
      <dsp:nvSpPr>
        <dsp:cNvPr id="0" name=""/>
        <dsp:cNvSpPr/>
      </dsp:nvSpPr>
      <dsp:spPr>
        <a:xfrm>
          <a:off x="1047324" y="191"/>
          <a:ext cx="2056941" cy="1234164"/>
        </a:xfrm>
        <a:prstGeom prst="rect">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交易币种</a:t>
          </a:r>
          <a:endParaRPr lang="zh-CN" altLang="en-US" sz="3300" kern="1200"/>
        </a:p>
      </dsp:txBody>
      <dsp:txXfrm>
        <a:off x="1047324" y="191"/>
        <a:ext cx="2056941" cy="1234164"/>
      </dsp:txXfrm>
    </dsp:sp>
    <dsp:sp modelId="{3AA24C41-421D-864B-B90B-3EDE175EE64A}">
      <dsp:nvSpPr>
        <dsp:cNvPr id="0" name=""/>
        <dsp:cNvSpPr/>
      </dsp:nvSpPr>
      <dsp:spPr>
        <a:xfrm>
          <a:off x="3309959" y="191"/>
          <a:ext cx="2056941" cy="1234164"/>
        </a:xfrm>
        <a:prstGeom prst="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交易单位</a:t>
          </a:r>
          <a:endParaRPr lang="zh-CN" altLang="en-US" sz="3300" kern="1200"/>
        </a:p>
      </dsp:txBody>
      <dsp:txXfrm>
        <a:off x="3309959" y="191"/>
        <a:ext cx="2056941" cy="1234164"/>
      </dsp:txXfrm>
    </dsp:sp>
    <dsp:sp modelId="{6F0223AC-1780-9E41-B105-7ECBF322BE20}">
      <dsp:nvSpPr>
        <dsp:cNvPr id="0" name=""/>
        <dsp:cNvSpPr/>
      </dsp:nvSpPr>
      <dsp:spPr>
        <a:xfrm>
          <a:off x="5572595" y="191"/>
          <a:ext cx="2056941" cy="1234164"/>
        </a:xfrm>
        <a:prstGeom prst="rect">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标价方式</a:t>
          </a:r>
          <a:endParaRPr lang="zh-CN" altLang="en-US" sz="3300" kern="1200"/>
        </a:p>
      </dsp:txBody>
      <dsp:txXfrm>
        <a:off x="5572595" y="191"/>
        <a:ext cx="2056941" cy="1234164"/>
      </dsp:txXfrm>
    </dsp:sp>
    <dsp:sp modelId="{75BDAB09-EB21-DB4C-AF33-68006B0DD78B}">
      <dsp:nvSpPr>
        <dsp:cNvPr id="0" name=""/>
        <dsp:cNvSpPr/>
      </dsp:nvSpPr>
      <dsp:spPr>
        <a:xfrm>
          <a:off x="1047324" y="1440050"/>
          <a:ext cx="2056941" cy="1234164"/>
        </a:xfrm>
        <a:prstGeom prst="rect">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最小变动价位</a:t>
          </a:r>
          <a:endParaRPr lang="zh-CN" altLang="en-US" sz="3300" kern="1200"/>
        </a:p>
      </dsp:txBody>
      <dsp:txXfrm>
        <a:off x="1047324" y="1440050"/>
        <a:ext cx="2056941" cy="1234164"/>
      </dsp:txXfrm>
    </dsp:sp>
    <dsp:sp modelId="{41A96610-93BD-A349-8E34-F93F430498CC}">
      <dsp:nvSpPr>
        <dsp:cNvPr id="0" name=""/>
        <dsp:cNvSpPr/>
      </dsp:nvSpPr>
      <dsp:spPr>
        <a:xfrm>
          <a:off x="3309959" y="1440050"/>
          <a:ext cx="2056941" cy="1234164"/>
        </a:xfrm>
        <a:prstGeom prst="rect">
          <a:avLst/>
        </a:prstGeom>
        <a:gradFill rotWithShape="0">
          <a:gsLst>
            <a:gs pos="0">
              <a:schemeClr val="accent6">
                <a:hueOff val="0"/>
                <a:satOff val="0"/>
                <a:lumOff val="0"/>
                <a:alphaOff val="0"/>
                <a:tint val="60000"/>
                <a:satMod val="100000"/>
                <a:lumMod val="110000"/>
              </a:schemeClr>
            </a:gs>
            <a:gs pos="100000">
              <a:schemeClr val="accent6">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每日价格波动限制</a:t>
          </a:r>
          <a:endParaRPr lang="zh-CN" altLang="en-US" sz="3300" kern="1200"/>
        </a:p>
      </dsp:txBody>
      <dsp:txXfrm>
        <a:off x="3309959" y="1440050"/>
        <a:ext cx="2056941" cy="1234164"/>
      </dsp:txXfrm>
    </dsp:sp>
    <dsp:sp modelId="{2DDDBC3E-77FD-E94C-927B-CC1D6A40E9F7}">
      <dsp:nvSpPr>
        <dsp:cNvPr id="0" name=""/>
        <dsp:cNvSpPr/>
      </dsp:nvSpPr>
      <dsp:spPr>
        <a:xfrm>
          <a:off x="5572595" y="1440050"/>
          <a:ext cx="2056941" cy="1234164"/>
        </a:xfrm>
        <a:prstGeom prst="rect">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合约月份</a:t>
          </a:r>
          <a:endParaRPr lang="zh-CN" altLang="en-US" sz="3300" kern="1200"/>
        </a:p>
      </dsp:txBody>
      <dsp:txXfrm>
        <a:off x="5572595" y="1440050"/>
        <a:ext cx="2056941" cy="1234164"/>
      </dsp:txXfrm>
    </dsp:sp>
    <dsp:sp modelId="{A6EC096B-9512-C24B-94C6-CB91BC1AB064}">
      <dsp:nvSpPr>
        <dsp:cNvPr id="0" name=""/>
        <dsp:cNvSpPr/>
      </dsp:nvSpPr>
      <dsp:spPr>
        <a:xfrm>
          <a:off x="2178642" y="2879909"/>
          <a:ext cx="2056941" cy="1234164"/>
        </a:xfrm>
        <a:prstGeom prst="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交易时间</a:t>
          </a:r>
          <a:endParaRPr lang="zh-CN" altLang="en-US" sz="3300" kern="1200"/>
        </a:p>
      </dsp:txBody>
      <dsp:txXfrm>
        <a:off x="2178642" y="2879909"/>
        <a:ext cx="2056941" cy="1234164"/>
      </dsp:txXfrm>
    </dsp:sp>
    <dsp:sp modelId="{3AE4FBB3-7E16-BC45-9CE3-A8F2075CECD7}">
      <dsp:nvSpPr>
        <dsp:cNvPr id="0" name=""/>
        <dsp:cNvSpPr/>
      </dsp:nvSpPr>
      <dsp:spPr>
        <a:xfrm>
          <a:off x="4441277" y="2879909"/>
          <a:ext cx="2056941" cy="1234164"/>
        </a:xfrm>
        <a:prstGeom prst="rect">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交割地点</a:t>
          </a:r>
          <a:endParaRPr lang="zh-CN" altLang="en-US" sz="3300" kern="1200"/>
        </a:p>
      </dsp:txBody>
      <dsp:txXfrm>
        <a:off x="4441277" y="2879909"/>
        <a:ext cx="2056941" cy="1234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DC694-76B7-2346-807A-266225827CDB}">
      <dsp:nvSpPr>
        <dsp:cNvPr id="0" name=""/>
        <dsp:cNvSpPr/>
      </dsp:nvSpPr>
      <dsp:spPr>
        <a:xfrm>
          <a:off x="2683261" y="256318"/>
          <a:ext cx="3455983" cy="3455983"/>
        </a:xfrm>
        <a:prstGeom prst="pie">
          <a:avLst>
            <a:gd name="adj1" fmla="val 16200000"/>
            <a:gd name="adj2" fmla="val 0"/>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a:t>现金结算而非实物交割</a:t>
          </a:r>
          <a:endParaRPr lang="zh-CN" altLang="en-US" sz="2100" kern="1200"/>
        </a:p>
      </dsp:txBody>
      <dsp:txXfrm>
        <a:off x="4450749" y="895675"/>
        <a:ext cx="1275422" cy="1028566"/>
      </dsp:txXfrm>
    </dsp:sp>
    <dsp:sp modelId="{EF37C7AB-5199-9C44-AA41-B3526BE87BB4}">
      <dsp:nvSpPr>
        <dsp:cNvPr id="0" name=""/>
        <dsp:cNvSpPr/>
      </dsp:nvSpPr>
      <dsp:spPr>
        <a:xfrm>
          <a:off x="2537616" y="401963"/>
          <a:ext cx="3455983" cy="3455983"/>
        </a:xfrm>
        <a:prstGeom prst="pie">
          <a:avLst>
            <a:gd name="adj1" fmla="val 0"/>
            <a:gd name="adj2" fmla="val 5400000"/>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a:t>高杠杆作用</a:t>
          </a:r>
          <a:endParaRPr lang="zh-CN" altLang="en-US" sz="2100" kern="1200"/>
        </a:p>
      </dsp:txBody>
      <dsp:txXfrm>
        <a:off x="4327321" y="2191669"/>
        <a:ext cx="1275422" cy="1028566"/>
      </dsp:txXfrm>
    </dsp:sp>
    <dsp:sp modelId="{7E8DCAB8-C179-434F-9565-318987783CE4}">
      <dsp:nvSpPr>
        <dsp:cNvPr id="0" name=""/>
        <dsp:cNvSpPr/>
      </dsp:nvSpPr>
      <dsp:spPr>
        <a:xfrm>
          <a:off x="2537616" y="401963"/>
          <a:ext cx="3455983" cy="3455983"/>
        </a:xfrm>
        <a:prstGeom prst="pie">
          <a:avLst>
            <a:gd name="adj1" fmla="val 5400000"/>
            <a:gd name="adj2" fmla="val 10800000"/>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a:t>交易成本较低</a:t>
          </a:r>
          <a:endParaRPr lang="zh-CN" altLang="en-US" sz="2100" kern="1200"/>
        </a:p>
      </dsp:txBody>
      <dsp:txXfrm>
        <a:off x="2928471" y="2191669"/>
        <a:ext cx="1275422" cy="1028566"/>
      </dsp:txXfrm>
    </dsp:sp>
    <dsp:sp modelId="{D6701F22-222D-9C44-AAF3-65D4A6BD75ED}">
      <dsp:nvSpPr>
        <dsp:cNvPr id="0" name=""/>
        <dsp:cNvSpPr/>
      </dsp:nvSpPr>
      <dsp:spPr>
        <a:xfrm>
          <a:off x="2537616" y="401963"/>
          <a:ext cx="3455983" cy="3455983"/>
        </a:xfrm>
        <a:prstGeom prst="pie">
          <a:avLst>
            <a:gd name="adj1" fmla="val 10800000"/>
            <a:gd name="adj2" fmla="val 16200000"/>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a:t>市场的流动性较高</a:t>
          </a:r>
          <a:endParaRPr lang="zh-CN" altLang="en-US" sz="2100" kern="1200"/>
        </a:p>
      </dsp:txBody>
      <dsp:txXfrm>
        <a:off x="2928471" y="1039675"/>
        <a:ext cx="1275422" cy="1028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641E3-7B51-5B4F-BD43-D4082EA6B420}">
      <dsp:nvSpPr>
        <dsp:cNvPr id="0" name=""/>
        <dsp:cNvSpPr/>
      </dsp:nvSpPr>
      <dsp:spPr>
        <a:xfrm>
          <a:off x="0" y="294645"/>
          <a:ext cx="2711519" cy="1626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zh-CN" altLang="en-US" sz="3700" b="1" kern="1200"/>
            <a:t>合约乘数</a:t>
          </a:r>
          <a:endParaRPr lang="zh-CN" altLang="en-US" sz="3700" kern="1200"/>
        </a:p>
      </dsp:txBody>
      <dsp:txXfrm>
        <a:off x="0" y="294645"/>
        <a:ext cx="2711519" cy="1626911"/>
      </dsp:txXfrm>
    </dsp:sp>
    <dsp:sp modelId="{4E163ACB-7819-F14C-9223-19E2623F61CB}">
      <dsp:nvSpPr>
        <dsp:cNvPr id="0" name=""/>
        <dsp:cNvSpPr/>
      </dsp:nvSpPr>
      <dsp:spPr>
        <a:xfrm>
          <a:off x="2982670" y="294645"/>
          <a:ext cx="2711519" cy="162691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zh-CN" altLang="en-US" sz="3700" b="1" kern="1200"/>
            <a:t>最小变动价位</a:t>
          </a:r>
          <a:endParaRPr lang="zh-CN" altLang="en-US" sz="3700" kern="1200"/>
        </a:p>
      </dsp:txBody>
      <dsp:txXfrm>
        <a:off x="2982670" y="294645"/>
        <a:ext cx="2711519" cy="1626911"/>
      </dsp:txXfrm>
    </dsp:sp>
    <dsp:sp modelId="{EB73F208-FE09-7647-BF7A-3B567A4AB659}">
      <dsp:nvSpPr>
        <dsp:cNvPr id="0" name=""/>
        <dsp:cNvSpPr/>
      </dsp:nvSpPr>
      <dsp:spPr>
        <a:xfrm>
          <a:off x="5965341" y="294645"/>
          <a:ext cx="2711519" cy="162691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zh-CN" altLang="en-US" sz="3700" b="1" kern="1200"/>
            <a:t>合约月份</a:t>
          </a:r>
          <a:endParaRPr lang="zh-CN" altLang="en-US" sz="3700" kern="1200"/>
        </a:p>
      </dsp:txBody>
      <dsp:txXfrm>
        <a:off x="5965341" y="294645"/>
        <a:ext cx="2711519" cy="1626911"/>
      </dsp:txXfrm>
    </dsp:sp>
    <dsp:sp modelId="{48FDB486-0D50-8E4D-9857-86999DC907A5}">
      <dsp:nvSpPr>
        <dsp:cNvPr id="0" name=""/>
        <dsp:cNvSpPr/>
      </dsp:nvSpPr>
      <dsp:spPr>
        <a:xfrm>
          <a:off x="1491335" y="2192708"/>
          <a:ext cx="2711519" cy="162691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zh-CN" altLang="en-US" sz="3700" b="1" kern="1200"/>
            <a:t>每日价格最大波动限制</a:t>
          </a:r>
          <a:endParaRPr lang="zh-CN" altLang="en-US" sz="3700" kern="1200"/>
        </a:p>
      </dsp:txBody>
      <dsp:txXfrm>
        <a:off x="1491335" y="2192708"/>
        <a:ext cx="2711519" cy="1626911"/>
      </dsp:txXfrm>
    </dsp:sp>
    <dsp:sp modelId="{00A28D9E-E9B3-EC43-ADE8-867FF8C8E7C9}">
      <dsp:nvSpPr>
        <dsp:cNvPr id="0" name=""/>
        <dsp:cNvSpPr/>
      </dsp:nvSpPr>
      <dsp:spPr>
        <a:xfrm>
          <a:off x="4474006" y="2192708"/>
          <a:ext cx="2711519" cy="162691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zh-CN" altLang="en-US" sz="3700" b="1" kern="1200"/>
            <a:t>保证金比例</a:t>
          </a:r>
          <a:endParaRPr lang="zh-CN" altLang="en-US" sz="3700" kern="1200"/>
        </a:p>
      </dsp:txBody>
      <dsp:txXfrm>
        <a:off x="4474006" y="2192708"/>
        <a:ext cx="2711519" cy="16269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01BE8-0D08-6446-B1FD-EB728D3BF77A}" type="datetimeFigureOut">
              <a:rPr kumimoji="1" lang="zh-CN" altLang="en-US" smtClean="0"/>
              <a:t>2021/2/1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2D75F-5E4E-6844-9698-747060168840}" type="slidenum">
              <a:rPr kumimoji="1" lang="zh-CN" altLang="en-US" smtClean="0"/>
              <a:t>‹#›</a:t>
            </a:fld>
            <a:endParaRPr kumimoji="1" lang="zh-CN" altLang="en-US"/>
          </a:p>
        </p:txBody>
      </p:sp>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D2D75F-5E4E-6844-9698-747060168840}" type="slidenum">
              <a:rPr kumimoji="1" lang="zh-CN" altLang="en-US" smtClean="0"/>
              <a:t>25</a:t>
            </a:fld>
            <a:endParaRPr kumimoji="1" lang="zh-CN" altLang="en-US"/>
          </a:p>
        </p:txBody>
      </p:sp>
    </p:spTree>
    <p:extLst>
      <p:ext uri="{BB962C8B-B14F-4D97-AF65-F5344CB8AC3E}">
        <p14:creationId xmlns:p14="http://schemas.microsoft.com/office/powerpoint/2010/main" val="171325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D2D75F-5E4E-6844-9698-747060168840}" type="slidenum">
              <a:rPr kumimoji="1" lang="zh-CN" altLang="en-US" smtClean="0"/>
              <a:t>29</a:t>
            </a:fld>
            <a:endParaRPr kumimoji="1" lang="zh-CN" altLang="en-US"/>
          </a:p>
        </p:txBody>
      </p:sp>
    </p:spTree>
    <p:extLst>
      <p:ext uri="{BB962C8B-B14F-4D97-AF65-F5344CB8AC3E}">
        <p14:creationId xmlns:p14="http://schemas.microsoft.com/office/powerpoint/2010/main" val="1573363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0972C930-FABF-43E6-BAFF-B9D5E6C30957}" type="datetime1">
              <a:rPr lang="zh-CN" altLang="en-US" smtClean="0"/>
              <a:t>2021/2/1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第五章　金融期货的交易机制和定价</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11D237-4080-4D67-BFCA-4B70995A546D}"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46CB651-2104-4F9A-8AA7-B73BAFEE8D5E}"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2ABDCC2-FA41-4D9C-B47E-78D69422DB80}"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90D896-322E-4364-959F-6AA35488E32A}"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B761E8E-270E-4980-AE2B-DF8285EAD25E}" type="datetime1">
              <a:rPr lang="zh-CN" altLang="en-US" smtClean="0"/>
              <a:t>2021/2/1</a:t>
            </a:fld>
            <a:endParaRPr lang="en-US" dirty="0"/>
          </a:p>
        </p:txBody>
      </p:sp>
      <p:sp>
        <p:nvSpPr>
          <p:cNvPr id="4" name="Footer Placeholder 3"/>
          <p:cNvSpPr>
            <a:spLocks noGrp="1"/>
          </p:cNvSpPr>
          <p:nvPr>
            <p:ph type="ftr" sz="quarter" idx="11"/>
          </p:nvPr>
        </p:nvSpPr>
        <p:spPr/>
        <p:txBody>
          <a:bodyPr/>
          <a:lstStyle/>
          <a:p>
            <a:r>
              <a:rPr lang="zh-CN" altLang="en-US"/>
              <a:t>第五章　金融期货的交易机制和定价</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5290874-EA80-48A3-B413-102F7BDBECD1}" type="datetime1">
              <a:rPr lang="zh-CN" altLang="en-US" smtClean="0"/>
              <a:t>2021/2/1</a:t>
            </a:fld>
            <a:endParaRPr lang="en-US" dirty="0"/>
          </a:p>
        </p:txBody>
      </p:sp>
      <p:sp>
        <p:nvSpPr>
          <p:cNvPr id="4" name="Footer Placeholder 3"/>
          <p:cNvSpPr>
            <a:spLocks noGrp="1"/>
          </p:cNvSpPr>
          <p:nvPr>
            <p:ph type="ftr" sz="quarter" idx="11"/>
          </p:nvPr>
        </p:nvSpPr>
        <p:spPr/>
        <p:txBody>
          <a:bodyPr/>
          <a:lstStyle/>
          <a:p>
            <a:r>
              <a:rPr lang="zh-CN" altLang="en-US"/>
              <a:t>第五章　金融期货的交易机制和定价</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E50159-C433-4481-820B-1E6E37F8E7CC}" type="datetime1">
              <a:rPr lang="zh-CN" altLang="en-US" smtClean="0"/>
              <a:t>2021/2/1</a:t>
            </a:fld>
            <a:endParaRPr lang="en-US" dirty="0"/>
          </a:p>
        </p:txBody>
      </p:sp>
      <p:sp>
        <p:nvSpPr>
          <p:cNvPr id="5" name="Footer Placeholder 4"/>
          <p:cNvSpPr>
            <a:spLocks noGrp="1"/>
          </p:cNvSpPr>
          <p:nvPr>
            <p:ph type="ftr" sz="quarter" idx="11"/>
          </p:nvPr>
        </p:nvSpPr>
        <p:spPr/>
        <p:txBody>
          <a:bodyPr/>
          <a:lstStyle/>
          <a:p>
            <a:r>
              <a:rPr lang="zh-CN" altLang="en-US"/>
              <a:t>第五章　金融期货的交易机制和定价</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E620360-348B-487E-8FC7-1DC83B0EE513}" type="datetime1">
              <a:rPr lang="zh-CN" altLang="en-US" smtClean="0"/>
              <a:t>2021/2/1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第五章　金融期货的交易机制和定价</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858378D7-1FDF-4C9E-A6B3-11B5BBF136EB}" type="datetime1">
              <a:rPr lang="zh-CN" altLang="en-US" smtClean="0"/>
              <a:t>2021/2/1</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第五章　金融期货的交易机制和定价</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AEEEF9A1-B97C-453B-B8A3-2BFD1F522B4C}" type="datetime1">
              <a:rPr lang="zh-CN" altLang="en-US" smtClean="0"/>
              <a:t>2021/2/1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第五章　金融期货的交易机制和定价</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584340C-9655-4883-A888-142218F6ADD1}"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28D83F2-A407-4685-8D10-18D6BD9E45A6}" type="datetime1">
              <a:rPr lang="zh-CN" altLang="en-US" smtClean="0"/>
              <a:t>2021/2/1</a:t>
            </a:fld>
            <a:endParaRPr lang="en-US" dirty="0"/>
          </a:p>
        </p:txBody>
      </p:sp>
      <p:sp>
        <p:nvSpPr>
          <p:cNvPr id="8" name="Footer Placeholder 7"/>
          <p:cNvSpPr>
            <a:spLocks noGrp="1"/>
          </p:cNvSpPr>
          <p:nvPr>
            <p:ph type="ftr" sz="quarter" idx="11"/>
          </p:nvPr>
        </p:nvSpPr>
        <p:spPr/>
        <p:txBody>
          <a:bodyPr/>
          <a:lstStyle/>
          <a:p>
            <a:r>
              <a:rPr lang="zh-CN" altLang="en-US"/>
              <a:t>第五章　金融期货的交易机制和定价</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9C736D-3F1A-468C-96C2-7E114265E61E}" type="datetime1">
              <a:rPr lang="zh-CN" altLang="en-US" smtClean="0"/>
              <a:t>2021/2/1</a:t>
            </a:fld>
            <a:endParaRPr lang="en-US" dirty="0"/>
          </a:p>
        </p:txBody>
      </p:sp>
      <p:sp>
        <p:nvSpPr>
          <p:cNvPr id="4" name="Footer Placeholder 3"/>
          <p:cNvSpPr>
            <a:spLocks noGrp="1"/>
          </p:cNvSpPr>
          <p:nvPr>
            <p:ph type="ftr" sz="quarter" idx="11"/>
          </p:nvPr>
        </p:nvSpPr>
        <p:spPr/>
        <p:txBody>
          <a:bodyPr/>
          <a:lstStyle/>
          <a:p>
            <a:r>
              <a:rPr lang="zh-CN" altLang="en-US"/>
              <a:t>第五章　金融期货的交易机制和定价</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EFE8864-65E8-4A75-9035-F6BC7E5D4D72}" type="datetime1">
              <a:rPr lang="zh-CN" altLang="en-US" smtClean="0"/>
              <a:t>2021/2/1</a:t>
            </a:fld>
            <a:endParaRPr lang="en-US" dirty="0"/>
          </a:p>
        </p:txBody>
      </p:sp>
      <p:sp>
        <p:nvSpPr>
          <p:cNvPr id="3" name="Footer Placeholder 2"/>
          <p:cNvSpPr>
            <a:spLocks noGrp="1"/>
          </p:cNvSpPr>
          <p:nvPr>
            <p:ph type="ftr" sz="quarter" idx="11"/>
          </p:nvPr>
        </p:nvSpPr>
        <p:spPr/>
        <p:txBody>
          <a:bodyPr/>
          <a:lstStyle/>
          <a:p>
            <a:r>
              <a:rPr lang="zh-CN" altLang="en-US"/>
              <a:t>第五章　金融期货的交易机制和定价</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DB50A2-9600-4C7F-8C3A-10A7E15813AC}"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3C8B7FA-1140-445E-BBD0-BA8B35598C9A}" type="datetime1">
              <a:rPr lang="zh-CN" altLang="en-US" smtClean="0"/>
              <a:t>2021/2/1</a:t>
            </a:fld>
            <a:endParaRPr lang="en-US" dirty="0"/>
          </a:p>
        </p:txBody>
      </p:sp>
      <p:sp>
        <p:nvSpPr>
          <p:cNvPr id="6" name="Footer Placeholder 5"/>
          <p:cNvSpPr>
            <a:spLocks noGrp="1"/>
          </p:cNvSpPr>
          <p:nvPr>
            <p:ph type="ftr" sz="quarter" idx="11"/>
          </p:nvPr>
        </p:nvSpPr>
        <p:spPr/>
        <p:txBody>
          <a:bodyPr/>
          <a:lstStyle/>
          <a:p>
            <a:r>
              <a:rPr lang="zh-CN" altLang="en-US"/>
              <a:t>第五章　金融期货的交易机制和定价</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83E5C6-6E41-402D-A1DA-674F2BDAAAE5}" type="datetime1">
              <a:rPr lang="zh-CN" altLang="en-US" smtClean="0"/>
              <a:t>2021/2/1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第五章　金融期货的交易机制和定价</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2800" b="1" dirty="0"/>
              <a:t>第五章　金融期货的交易机制和定价</a:t>
            </a:r>
          </a:p>
        </p:txBody>
      </p:sp>
      <p:sp>
        <p:nvSpPr>
          <p:cNvPr id="3" name="副标题 2"/>
          <p:cNvSpPr>
            <a:spLocks noGrp="1"/>
          </p:cNvSpPr>
          <p:nvPr>
            <p:ph type="subTitle" idx="1"/>
          </p:nvPr>
        </p:nvSpPr>
        <p:spPr/>
        <p:txBody>
          <a:bodyPr/>
          <a:lstStyle/>
          <a:p>
            <a:endParaRPr kumimoji="1" lang="zh-CN" altLang="en-US"/>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日期占位符 5">
            <a:extLst>
              <a:ext uri="{FF2B5EF4-FFF2-40B4-BE49-F238E27FC236}">
                <a16:creationId xmlns:a16="http://schemas.microsoft.com/office/drawing/2014/main" id="{E0BEBCE2-CC45-4D66-AA6A-8855B07941CB}"/>
              </a:ext>
            </a:extLst>
          </p:cNvPr>
          <p:cNvSpPr>
            <a:spLocks noGrp="1"/>
          </p:cNvSpPr>
          <p:nvPr>
            <p:ph type="dt" sz="half" idx="10"/>
          </p:nvPr>
        </p:nvSpPr>
        <p:spPr/>
        <p:txBody>
          <a:bodyPr/>
          <a:lstStyle/>
          <a:p>
            <a:fld id="{86384659-16A2-45B8-89C2-80A74A87F41B}" type="datetime1">
              <a:rPr lang="zh-CN" altLang="en-US" smtClean="0"/>
              <a:t>2021/2/1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四、我国金融期货的发展概况</a:t>
            </a:r>
            <a:endParaRPr lang="zh-CN" altLang="en-US" dirty="0"/>
          </a:p>
        </p:txBody>
      </p:sp>
      <p:sp>
        <p:nvSpPr>
          <p:cNvPr id="3" name="内容占位符 2"/>
          <p:cNvSpPr>
            <a:spLocks noGrp="1"/>
          </p:cNvSpPr>
          <p:nvPr>
            <p:ph idx="1"/>
          </p:nvPr>
        </p:nvSpPr>
        <p:spPr>
          <a:xfrm>
            <a:off x="208722" y="2246776"/>
            <a:ext cx="8676861" cy="4410877"/>
          </a:xfrm>
        </p:spPr>
        <p:txBody>
          <a:bodyPr>
            <a:normAutofit/>
          </a:bodyPr>
          <a:lstStyle/>
          <a:p>
            <a:r>
              <a:rPr lang="en-US" altLang="zh-CN" dirty="0"/>
              <a:t>2006</a:t>
            </a:r>
            <a:r>
              <a:rPr lang="zh-CN" altLang="zh-CN" dirty="0"/>
              <a:t>年</a:t>
            </a:r>
            <a:r>
              <a:rPr lang="en-US" altLang="zh-CN" dirty="0"/>
              <a:t>9</a:t>
            </a:r>
            <a:r>
              <a:rPr lang="zh-CN" altLang="zh-CN" dirty="0"/>
              <a:t>月</a:t>
            </a:r>
            <a:r>
              <a:rPr lang="en-US" altLang="zh-CN" dirty="0"/>
              <a:t>8</a:t>
            </a:r>
            <a:r>
              <a:rPr lang="zh-CN" altLang="zh-CN" dirty="0"/>
              <a:t>日，中国金融期货交易所在上海成立，作为该交易所第一个上市的金融期货品种，沪深</a:t>
            </a:r>
            <a:r>
              <a:rPr lang="en-US" altLang="zh-CN" dirty="0"/>
              <a:t>300</a:t>
            </a:r>
            <a:r>
              <a:rPr lang="zh-CN" altLang="zh-CN" dirty="0"/>
              <a:t>指数期货于</a:t>
            </a:r>
            <a:r>
              <a:rPr lang="en-US" altLang="zh-CN" dirty="0"/>
              <a:t>2010</a:t>
            </a:r>
            <a:r>
              <a:rPr lang="zh-CN" altLang="zh-CN" dirty="0"/>
              <a:t>年</a:t>
            </a:r>
            <a:r>
              <a:rPr lang="en-US" altLang="zh-CN" dirty="0"/>
              <a:t>4</a:t>
            </a:r>
            <a:r>
              <a:rPr lang="zh-CN" altLang="zh-CN" dirty="0"/>
              <a:t>月</a:t>
            </a:r>
            <a:r>
              <a:rPr lang="en-US" altLang="zh-CN" dirty="0"/>
              <a:t>16</a:t>
            </a:r>
            <a:r>
              <a:rPr lang="zh-CN" altLang="zh-CN" dirty="0"/>
              <a:t>日上市交易；时隔五年，中证</a:t>
            </a:r>
            <a:r>
              <a:rPr lang="en-US" altLang="zh-CN" dirty="0"/>
              <a:t>500</a:t>
            </a:r>
            <a:r>
              <a:rPr lang="zh-CN" altLang="zh-CN" dirty="0"/>
              <a:t>和上证</a:t>
            </a:r>
            <a:r>
              <a:rPr lang="en-US" altLang="zh-CN" dirty="0"/>
              <a:t>50</a:t>
            </a:r>
            <a:r>
              <a:rPr lang="zh-CN" altLang="zh-CN" dirty="0"/>
              <a:t>指数期货于</a:t>
            </a:r>
            <a:r>
              <a:rPr lang="en-US" altLang="zh-CN" dirty="0"/>
              <a:t>2015</a:t>
            </a:r>
            <a:r>
              <a:rPr lang="zh-CN" altLang="zh-CN" dirty="0"/>
              <a:t>年</a:t>
            </a:r>
            <a:r>
              <a:rPr lang="en-US" altLang="zh-CN" dirty="0"/>
              <a:t>4</a:t>
            </a:r>
            <a:r>
              <a:rPr lang="zh-CN" altLang="zh-CN" dirty="0"/>
              <a:t>月</a:t>
            </a:r>
            <a:r>
              <a:rPr lang="en-US" altLang="zh-CN" dirty="0"/>
              <a:t>16</a:t>
            </a:r>
            <a:r>
              <a:rPr lang="zh-CN" altLang="zh-CN" dirty="0"/>
              <a:t>日上市交易。</a:t>
            </a:r>
          </a:p>
          <a:p>
            <a:r>
              <a:rPr lang="zh-CN" altLang="zh-CN" dirty="0"/>
              <a:t>我国的国债期货交易试点开始于</a:t>
            </a:r>
            <a:r>
              <a:rPr lang="en-US" altLang="zh-CN" dirty="0"/>
              <a:t>1992</a:t>
            </a:r>
            <a:r>
              <a:rPr lang="zh-CN" altLang="zh-CN" dirty="0"/>
              <a:t>年，但是由于“</a:t>
            </a:r>
            <a:r>
              <a:rPr lang="en-US" altLang="zh-CN" dirty="0"/>
              <a:t>327</a:t>
            </a:r>
            <a:r>
              <a:rPr lang="zh-CN" altLang="zh-CN" dirty="0"/>
              <a:t>”、“</a:t>
            </a:r>
            <a:r>
              <a:rPr lang="en-US" altLang="zh-CN" dirty="0"/>
              <a:t>319</a:t>
            </a:r>
            <a:r>
              <a:rPr lang="zh-CN" altLang="zh-CN" dirty="0"/>
              <a:t>”国债事件的发生，国债期货于</a:t>
            </a:r>
            <a:r>
              <a:rPr lang="en-US" altLang="zh-CN" dirty="0"/>
              <a:t>1995</a:t>
            </a:r>
            <a:r>
              <a:rPr lang="zh-CN" altLang="zh-CN" dirty="0"/>
              <a:t>年</a:t>
            </a:r>
            <a:r>
              <a:rPr lang="en-US" altLang="zh-CN" dirty="0"/>
              <a:t>5</a:t>
            </a:r>
            <a:r>
              <a:rPr lang="zh-CN" altLang="zh-CN" dirty="0"/>
              <a:t>月</a:t>
            </a:r>
            <a:r>
              <a:rPr lang="en-US" altLang="zh-CN" dirty="0"/>
              <a:t>17</a:t>
            </a:r>
            <a:r>
              <a:rPr lang="zh-CN" altLang="zh-CN" dirty="0"/>
              <a:t>日被证监会暂停交易。直到</a:t>
            </a:r>
            <a:r>
              <a:rPr lang="en-US" altLang="zh-CN" dirty="0"/>
              <a:t>18</a:t>
            </a:r>
            <a:r>
              <a:rPr lang="zh-CN" altLang="zh-CN" dirty="0"/>
              <a:t>年后，</a:t>
            </a:r>
            <a:r>
              <a:rPr lang="en-US" altLang="zh-CN" dirty="0"/>
              <a:t>2013</a:t>
            </a:r>
            <a:r>
              <a:rPr lang="zh-CN" altLang="zh-CN" dirty="0"/>
              <a:t>年</a:t>
            </a:r>
            <a:r>
              <a:rPr lang="en-US" altLang="zh-CN" dirty="0"/>
              <a:t>9</a:t>
            </a:r>
            <a:r>
              <a:rPr lang="zh-CN" altLang="zh-CN" dirty="0"/>
              <a:t>月</a:t>
            </a:r>
            <a:r>
              <a:rPr lang="en-US" altLang="zh-CN" dirty="0"/>
              <a:t>6</a:t>
            </a:r>
            <a:r>
              <a:rPr lang="zh-CN" altLang="zh-CN" dirty="0"/>
              <a:t>日，国债期货在中金所重新上市交易，上市的品种是五年期国债期货合约。</a:t>
            </a:r>
            <a:r>
              <a:rPr lang="en-US" altLang="zh-CN" dirty="0"/>
              <a:t>2015</a:t>
            </a:r>
            <a:r>
              <a:rPr lang="zh-CN" altLang="zh-CN" dirty="0"/>
              <a:t>年</a:t>
            </a:r>
            <a:r>
              <a:rPr lang="en-US" altLang="zh-CN" dirty="0"/>
              <a:t>3</a:t>
            </a:r>
            <a:r>
              <a:rPr lang="zh-CN" altLang="zh-CN" dirty="0"/>
              <a:t>月</a:t>
            </a:r>
            <a:r>
              <a:rPr lang="en-US" altLang="zh-CN" dirty="0"/>
              <a:t>20</a:t>
            </a:r>
            <a:r>
              <a:rPr lang="zh-CN" altLang="zh-CN" dirty="0"/>
              <a:t>日，十年期国债期货在中金所挂牌交易。</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10</a:t>
            </a:fld>
            <a:endParaRPr lang="en-US" dirty="0"/>
          </a:p>
        </p:txBody>
      </p:sp>
      <p:sp>
        <p:nvSpPr>
          <p:cNvPr id="6" name="日期占位符 5">
            <a:extLst>
              <a:ext uri="{FF2B5EF4-FFF2-40B4-BE49-F238E27FC236}">
                <a16:creationId xmlns:a16="http://schemas.microsoft.com/office/drawing/2014/main" id="{53AF70AD-D08F-464D-A89A-B89E8526BF7D}"/>
              </a:ext>
            </a:extLst>
          </p:cNvPr>
          <p:cNvSpPr>
            <a:spLocks noGrp="1"/>
          </p:cNvSpPr>
          <p:nvPr>
            <p:ph type="dt" sz="half" idx="10"/>
          </p:nvPr>
        </p:nvSpPr>
        <p:spPr/>
        <p:txBody>
          <a:bodyPr/>
          <a:lstStyle/>
          <a:p>
            <a:fld id="{65A26784-0A56-4589-B132-C213DBEBDCBA}" type="datetime1">
              <a:rPr lang="zh-CN" altLang="en-US" smtClean="0"/>
              <a:t>2021/2/1</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外汇期货</a:t>
            </a:r>
            <a:endParaRPr lang="zh-CN" altLang="en-US" dirty="0"/>
          </a:p>
        </p:txBody>
      </p:sp>
      <p:sp>
        <p:nvSpPr>
          <p:cNvPr id="3" name="内容占位符 2"/>
          <p:cNvSpPr>
            <a:spLocks noGrp="1"/>
          </p:cNvSpPr>
          <p:nvPr>
            <p:ph idx="1"/>
          </p:nvPr>
        </p:nvSpPr>
        <p:spPr/>
        <p:txBody>
          <a:bodyPr/>
          <a:lstStyle/>
          <a:p>
            <a:r>
              <a:rPr lang="zh-CN" altLang="zh-CN" b="1" dirty="0"/>
              <a:t>外汇期货的概念和特点</a:t>
            </a:r>
            <a:endParaRPr lang="zh-CN" altLang="en-US" b="1" dirty="0"/>
          </a:p>
          <a:p>
            <a:r>
              <a:rPr lang="zh-CN" altLang="zh-CN" b="1" dirty="0"/>
              <a:t>外汇期货的交易规则 </a:t>
            </a:r>
          </a:p>
          <a:p>
            <a:r>
              <a:rPr lang="zh-CN" altLang="en-US" sz="2400" b="1" kern="1200" dirty="0">
                <a:solidFill>
                  <a:schemeClr val="tx1"/>
                </a:solidFill>
                <a:effectLst/>
                <a:latin typeface="+mn-lt"/>
                <a:ea typeface="+mn-ea"/>
                <a:cs typeface="+mn-cs"/>
              </a:rPr>
              <a:t>外汇期货的定价</a:t>
            </a:r>
            <a:r>
              <a:rPr lang="zh-CN" altLang="en-US" dirty="0"/>
              <a:t> </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11</a:t>
            </a:fld>
            <a:endParaRPr lang="en-US" dirty="0"/>
          </a:p>
        </p:txBody>
      </p:sp>
      <p:sp>
        <p:nvSpPr>
          <p:cNvPr id="6" name="日期占位符 5">
            <a:extLst>
              <a:ext uri="{FF2B5EF4-FFF2-40B4-BE49-F238E27FC236}">
                <a16:creationId xmlns:a16="http://schemas.microsoft.com/office/drawing/2014/main" id="{8E9EA33D-055E-4224-B9DE-9DBFAD178222}"/>
              </a:ext>
            </a:extLst>
          </p:cNvPr>
          <p:cNvSpPr>
            <a:spLocks noGrp="1"/>
          </p:cNvSpPr>
          <p:nvPr>
            <p:ph type="dt" sz="half" idx="10"/>
          </p:nvPr>
        </p:nvSpPr>
        <p:spPr/>
        <p:txBody>
          <a:bodyPr/>
          <a:lstStyle/>
          <a:p>
            <a:fld id="{870E1D89-401F-40F5-893F-6698BB8A2432}" type="datetime1">
              <a:rPr lang="zh-CN" altLang="en-US" smtClean="0"/>
              <a:t>2021/2/1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en-US" sz="3600" b="1" kern="1200" dirty="0">
                <a:solidFill>
                  <a:schemeClr val="tx1"/>
                </a:solidFill>
                <a:effectLst/>
                <a:latin typeface="+mj-lt"/>
                <a:ea typeface="+mj-ea"/>
                <a:cs typeface="+mj-cs"/>
              </a:rPr>
              <a:t>一、外汇期货的概念和特点</a:t>
            </a:r>
            <a:endParaRPr lang="zh-CN" altLang="en-US" sz="3600" dirty="0">
              <a:effectLst/>
            </a:endParaRPr>
          </a:p>
        </p:txBody>
      </p:sp>
      <p:sp>
        <p:nvSpPr>
          <p:cNvPr id="3" name="内容占位符 2"/>
          <p:cNvSpPr>
            <a:spLocks noGrp="1"/>
          </p:cNvSpPr>
          <p:nvPr>
            <p:ph idx="1"/>
          </p:nvPr>
        </p:nvSpPr>
        <p:spPr/>
        <p:txBody>
          <a:bodyPr/>
          <a:lstStyle/>
          <a:p>
            <a:r>
              <a:rPr lang="zh-CN" altLang="zh-CN" dirty="0"/>
              <a:t>外汇期货（</a:t>
            </a:r>
            <a:r>
              <a:rPr lang="en-US" altLang="zh-CN" dirty="0"/>
              <a:t>Foreign Exchange Futures</a:t>
            </a:r>
            <a:r>
              <a:rPr lang="zh-CN" altLang="zh-CN" dirty="0"/>
              <a:t>），是指交易双方约定在未来特定的时期进行外汇交割，并限定了标准币种、数量、交割月份及交割地点的标准化合约。</a:t>
            </a:r>
            <a:endParaRPr lang="zh-CN" altLang="en-US" dirty="0"/>
          </a:p>
          <a:p>
            <a:r>
              <a:rPr lang="zh-CN" altLang="zh-CN" dirty="0"/>
              <a:t>外汇期货交易则是指在期货交易所中通过喊价成交的外汇合约买卖。</a:t>
            </a:r>
            <a:endParaRPr lang="zh-CN" altLang="en-US" dirty="0"/>
          </a:p>
          <a:p>
            <a:r>
              <a:rPr lang="zh-CN" altLang="zh-CN" dirty="0"/>
              <a:t>外汇期货也被称为外币期货（</a:t>
            </a:r>
            <a:r>
              <a:rPr lang="en-US" altLang="zh-CN" dirty="0"/>
              <a:t>Foreign Currency Futures</a:t>
            </a:r>
            <a:r>
              <a:rPr lang="zh-CN" altLang="zh-CN" dirty="0"/>
              <a:t>）或货币期货（</a:t>
            </a:r>
            <a:r>
              <a:rPr lang="en-US" altLang="zh-CN" dirty="0"/>
              <a:t>Currency Futures</a:t>
            </a:r>
            <a:r>
              <a:rPr lang="zh-CN" altLang="zh-CN" dirty="0"/>
              <a:t>）。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12</a:t>
            </a:fld>
            <a:endParaRPr lang="en-US" dirty="0"/>
          </a:p>
        </p:txBody>
      </p:sp>
      <p:sp>
        <p:nvSpPr>
          <p:cNvPr id="6" name="日期占位符 5">
            <a:extLst>
              <a:ext uri="{FF2B5EF4-FFF2-40B4-BE49-F238E27FC236}">
                <a16:creationId xmlns:a16="http://schemas.microsoft.com/office/drawing/2014/main" id="{D94D6216-3F18-4CBF-8460-5B0B98A6B8CD}"/>
              </a:ext>
            </a:extLst>
          </p:cNvPr>
          <p:cNvSpPr>
            <a:spLocks noGrp="1"/>
          </p:cNvSpPr>
          <p:nvPr>
            <p:ph type="dt" sz="half" idx="10"/>
          </p:nvPr>
        </p:nvSpPr>
        <p:spPr/>
        <p:txBody>
          <a:bodyPr/>
          <a:lstStyle/>
          <a:p>
            <a:fld id="{FC551380-9EFF-43C7-88E3-FE33848EF85D}" type="datetime1">
              <a:rPr lang="zh-CN" altLang="en-US" smtClean="0"/>
              <a:t>2021/2/1</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1200" dirty="0">
                <a:solidFill>
                  <a:schemeClr val="tx1"/>
                </a:solidFill>
                <a:effectLst/>
                <a:latin typeface="+mj-lt"/>
                <a:ea typeface="+mj-ea"/>
                <a:cs typeface="+mj-cs"/>
              </a:rPr>
              <a:t>外汇期货的特点</a:t>
            </a:r>
            <a:r>
              <a:rPr lang="zh-CN" altLang="en-US" dirty="0"/>
              <a:t> </a:t>
            </a:r>
          </a:p>
        </p:txBody>
      </p:sp>
      <p:sp>
        <p:nvSpPr>
          <p:cNvPr id="3" name="内容占位符 2"/>
          <p:cNvSpPr>
            <a:spLocks noGrp="1"/>
          </p:cNvSpPr>
          <p:nvPr>
            <p:ph idx="1"/>
          </p:nvPr>
        </p:nvSpPr>
        <p:spPr/>
        <p:txBody>
          <a:bodyPr>
            <a:normAutofit/>
          </a:bodyPr>
          <a:lstStyle/>
          <a:p>
            <a:r>
              <a:rPr lang="zh-CN" altLang="zh-CN" dirty="0"/>
              <a:t>外汇期货合约代表汇价预测。</a:t>
            </a:r>
            <a:endParaRPr lang="zh-CN" altLang="en-US" dirty="0"/>
          </a:p>
          <a:p>
            <a:r>
              <a:rPr lang="zh-CN" altLang="zh-CN" dirty="0"/>
              <a:t>外汇期货价格实际上是预期的现货市场价格。</a:t>
            </a:r>
            <a:endParaRPr lang="zh-CN" altLang="en-US" dirty="0"/>
          </a:p>
          <a:p>
            <a:r>
              <a:rPr lang="zh-CN" altLang="zh-CN" dirty="0"/>
              <a:t>外汇期货合约属于有形商品。</a:t>
            </a:r>
            <a:endParaRPr lang="zh-CN" altLang="en-US" dirty="0"/>
          </a:p>
          <a:p>
            <a:pPr marL="0" indent="0">
              <a:buNone/>
            </a:pPr>
            <a:r>
              <a:rPr lang="zh-CN" altLang="zh-CN" dirty="0"/>
              <a:t>外汇期货合约越接近交割日，现货与期货的差价将随之缩小，到交割日时，卖方可从现货市场购入即期外汇，交给买方以履行交割的义务。因此在外汇期货合约最后交易日收盘时，现货与期货间的差价必等于零，否则，套利者就可以从中获利。</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13</a:t>
            </a:fld>
            <a:endParaRPr lang="en-US" dirty="0"/>
          </a:p>
        </p:txBody>
      </p:sp>
      <p:sp>
        <p:nvSpPr>
          <p:cNvPr id="6" name="日期占位符 5">
            <a:extLst>
              <a:ext uri="{FF2B5EF4-FFF2-40B4-BE49-F238E27FC236}">
                <a16:creationId xmlns:a16="http://schemas.microsoft.com/office/drawing/2014/main" id="{CFAF10FB-525E-4791-8308-69A6D1E05689}"/>
              </a:ext>
            </a:extLst>
          </p:cNvPr>
          <p:cNvSpPr>
            <a:spLocks noGrp="1"/>
          </p:cNvSpPr>
          <p:nvPr>
            <p:ph type="dt" sz="half" idx="10"/>
          </p:nvPr>
        </p:nvSpPr>
        <p:spPr/>
        <p:txBody>
          <a:bodyPr/>
          <a:lstStyle/>
          <a:p>
            <a:fld id="{3FEE1F5B-CFEE-4318-A9E6-472184D266EA}" type="datetime1">
              <a:rPr lang="zh-CN" altLang="en-US" smtClean="0"/>
              <a:t>2021/2/1</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二、外汇期货的交易规则</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77171087"/>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14</a:t>
            </a:fld>
            <a:endParaRPr lang="en-US" dirty="0"/>
          </a:p>
        </p:txBody>
      </p:sp>
      <p:sp>
        <p:nvSpPr>
          <p:cNvPr id="6" name="日期占位符 5">
            <a:extLst>
              <a:ext uri="{FF2B5EF4-FFF2-40B4-BE49-F238E27FC236}">
                <a16:creationId xmlns:a16="http://schemas.microsoft.com/office/drawing/2014/main" id="{DCB6D2D5-03DC-4BAB-A3B5-E9BFB17A8514}"/>
              </a:ext>
            </a:extLst>
          </p:cNvPr>
          <p:cNvSpPr>
            <a:spLocks noGrp="1"/>
          </p:cNvSpPr>
          <p:nvPr>
            <p:ph type="dt" sz="half" idx="10"/>
          </p:nvPr>
        </p:nvSpPr>
        <p:spPr/>
        <p:txBody>
          <a:bodyPr/>
          <a:lstStyle/>
          <a:p>
            <a:fld id="{DB768545-5B07-49DC-A423-EA5BB9AA9A3F}" type="datetime1">
              <a:rPr lang="zh-CN" altLang="en-US" smtClean="0"/>
              <a:t>2021/2/1</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外汇期货合约规定（</a:t>
            </a:r>
            <a:r>
              <a:rPr lang="en-US" altLang="zh-CN" dirty="0"/>
              <a:t>IMM</a:t>
            </a:r>
            <a:r>
              <a:rPr lang="zh-CN" altLang="zh-CN" dirty="0"/>
              <a:t>）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8233367"/>
              </p:ext>
            </p:extLst>
          </p:nvPr>
        </p:nvGraphicFramePr>
        <p:xfrm>
          <a:off x="398075" y="2313608"/>
          <a:ext cx="8361680" cy="3962400"/>
        </p:xfrm>
        <a:graphic>
          <a:graphicData uri="http://schemas.openxmlformats.org/drawingml/2006/table">
            <a:tbl>
              <a:tblPr firstRow="1" firstCol="1" bandRow="1"/>
              <a:tblGrid>
                <a:gridCol w="1210310">
                  <a:extLst>
                    <a:ext uri="{9D8B030D-6E8A-4147-A177-3AD203B41FA5}">
                      <a16:colId xmlns:a16="http://schemas.microsoft.com/office/drawing/2014/main" val="20000"/>
                    </a:ext>
                  </a:extLst>
                </a:gridCol>
                <a:gridCol w="1742440">
                  <a:extLst>
                    <a:ext uri="{9D8B030D-6E8A-4147-A177-3AD203B41FA5}">
                      <a16:colId xmlns:a16="http://schemas.microsoft.com/office/drawing/2014/main" val="20001"/>
                    </a:ext>
                  </a:extLst>
                </a:gridCol>
                <a:gridCol w="1718310">
                  <a:extLst>
                    <a:ext uri="{9D8B030D-6E8A-4147-A177-3AD203B41FA5}">
                      <a16:colId xmlns:a16="http://schemas.microsoft.com/office/drawing/2014/main" val="20002"/>
                    </a:ext>
                  </a:extLst>
                </a:gridCol>
                <a:gridCol w="1464310">
                  <a:extLst>
                    <a:ext uri="{9D8B030D-6E8A-4147-A177-3AD203B41FA5}">
                      <a16:colId xmlns:a16="http://schemas.microsoft.com/office/drawing/2014/main" val="20003"/>
                    </a:ext>
                  </a:extLst>
                </a:gridCol>
                <a:gridCol w="2226310">
                  <a:extLst>
                    <a:ext uri="{9D8B030D-6E8A-4147-A177-3AD203B41FA5}">
                      <a16:colId xmlns:a16="http://schemas.microsoft.com/office/drawing/2014/main" val="20004"/>
                    </a:ext>
                  </a:extLst>
                </a:gridCol>
              </a:tblGrid>
              <a:tr h="0">
                <a:tc>
                  <a:txBody>
                    <a:bodyPr/>
                    <a:lstStyle/>
                    <a:p>
                      <a:pPr algn="ctr">
                        <a:spcAft>
                          <a:spcPts val="0"/>
                        </a:spcAft>
                      </a:pPr>
                      <a:r>
                        <a:rPr lang="zh-CN" sz="2000" kern="100">
                          <a:solidFill>
                            <a:srgbClr val="000000"/>
                          </a:solidFill>
                          <a:effectLst/>
                          <a:latin typeface="Calibri" charset="0"/>
                          <a:ea typeface="宋体" charset="0"/>
                          <a:cs typeface="Times New Roman" charset="0"/>
                        </a:rPr>
                        <a:t>币种</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kern="100">
                          <a:solidFill>
                            <a:srgbClr val="000000"/>
                          </a:solidFill>
                          <a:effectLst/>
                          <a:latin typeface="Calibri" charset="0"/>
                          <a:ea typeface="宋体" charset="0"/>
                          <a:cs typeface="Times New Roman" charset="0"/>
                        </a:rPr>
                        <a:t>交易单位</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kern="100">
                          <a:solidFill>
                            <a:srgbClr val="000000"/>
                          </a:solidFill>
                          <a:effectLst/>
                          <a:latin typeface="Calibri" charset="0"/>
                          <a:ea typeface="宋体" charset="0"/>
                          <a:cs typeface="Times New Roman" charset="0"/>
                        </a:rPr>
                        <a:t>最小变动价位</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kern="100">
                          <a:solidFill>
                            <a:srgbClr val="000000"/>
                          </a:solidFill>
                          <a:effectLst/>
                          <a:latin typeface="Calibri" charset="0"/>
                          <a:ea typeface="宋体" charset="0"/>
                          <a:cs typeface="Times New Roman" charset="0"/>
                        </a:rPr>
                        <a:t>最小变动值</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kern="100">
                          <a:solidFill>
                            <a:srgbClr val="000000"/>
                          </a:solidFill>
                          <a:effectLst/>
                          <a:latin typeface="Calibri" charset="0"/>
                          <a:ea typeface="宋体" charset="0"/>
                          <a:cs typeface="Times New Roman" charset="0"/>
                        </a:rPr>
                        <a:t>每日价格波动限制</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欧元</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EUR 125,000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0.000 1</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1</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12.5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200</a:t>
                      </a:r>
                      <a:r>
                        <a:rPr lang="zh-CN" sz="2000" kern="100">
                          <a:solidFill>
                            <a:srgbClr val="000000"/>
                          </a:solidFill>
                          <a:effectLst/>
                          <a:latin typeface="Calibri" charset="0"/>
                          <a:ea typeface="宋体" charset="0"/>
                          <a:cs typeface="Times New Roman" charset="0"/>
                        </a:rPr>
                        <a:t>点</a:t>
                      </a: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USD 2,500</a:t>
                      </a:r>
                      <a:r>
                        <a:rPr lang="zh-CN" sz="2000" kern="100">
                          <a:solidFill>
                            <a:srgbClr val="000000"/>
                          </a:solidFill>
                          <a:effectLst/>
                          <a:latin typeface="Calibri" charset="0"/>
                          <a:ea typeface="宋体" charset="0"/>
                          <a:cs typeface="Times New Roman"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日元</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JPY 12,500,000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0.000 001</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1</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12.5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150</a:t>
                      </a:r>
                      <a:r>
                        <a:rPr lang="zh-CN" sz="2000" kern="100">
                          <a:solidFill>
                            <a:srgbClr val="000000"/>
                          </a:solidFill>
                          <a:effectLst/>
                          <a:latin typeface="Calibri" charset="0"/>
                          <a:ea typeface="宋体" charset="0"/>
                          <a:cs typeface="Times New Roman" charset="0"/>
                        </a:rPr>
                        <a:t>点</a:t>
                      </a: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USD 1,875</a:t>
                      </a:r>
                      <a:r>
                        <a:rPr lang="zh-CN" sz="2000" kern="100">
                          <a:solidFill>
                            <a:srgbClr val="000000"/>
                          </a:solidFill>
                          <a:effectLst/>
                          <a:latin typeface="Calibri" charset="0"/>
                          <a:ea typeface="宋体" charset="0"/>
                          <a:cs typeface="Times New Roman" charset="0"/>
                        </a:rPr>
                        <a:t>）</a:t>
                      </a: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加元</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CAD 100,000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0.000 1</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1</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100</a:t>
                      </a:r>
                      <a:r>
                        <a:rPr lang="zh-CN" sz="2000" kern="100">
                          <a:solidFill>
                            <a:srgbClr val="000000"/>
                          </a:solidFill>
                          <a:effectLst/>
                          <a:latin typeface="Calibri" charset="0"/>
                          <a:ea typeface="宋体" charset="0"/>
                          <a:cs typeface="Times New Roman" charset="0"/>
                        </a:rPr>
                        <a:t>点</a:t>
                      </a: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USD 1,000</a:t>
                      </a:r>
                      <a:r>
                        <a:rPr lang="zh-CN" sz="2000" kern="100">
                          <a:solidFill>
                            <a:srgbClr val="000000"/>
                          </a:solidFill>
                          <a:effectLst/>
                          <a:latin typeface="Calibri" charset="0"/>
                          <a:ea typeface="宋体" charset="0"/>
                          <a:cs typeface="Times New Roman" charset="0"/>
                        </a:rPr>
                        <a:t>）</a:t>
                      </a: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英镑</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GBP 62,500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0.000 2</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2</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12.5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400</a:t>
                      </a:r>
                      <a:r>
                        <a:rPr lang="zh-CN" sz="2000" kern="100">
                          <a:solidFill>
                            <a:srgbClr val="000000"/>
                          </a:solidFill>
                          <a:effectLst/>
                          <a:latin typeface="Calibri" charset="0"/>
                          <a:ea typeface="宋体" charset="0"/>
                          <a:cs typeface="Times New Roman" charset="0"/>
                        </a:rPr>
                        <a:t>点</a:t>
                      </a: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USD 2,500</a:t>
                      </a:r>
                      <a:r>
                        <a:rPr lang="zh-CN" sz="2000" kern="100">
                          <a:solidFill>
                            <a:srgbClr val="000000"/>
                          </a:solidFill>
                          <a:effectLst/>
                          <a:latin typeface="Calibri" charset="0"/>
                          <a:ea typeface="宋体" charset="0"/>
                          <a:cs typeface="Times New Roman" charset="0"/>
                        </a:rPr>
                        <a:t>）</a:t>
                      </a: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澳元</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AUD 100,000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0.000 1</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1</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C0C0C0"/>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150</a:t>
                      </a:r>
                      <a:r>
                        <a:rPr lang="zh-CN" sz="2000" kern="100">
                          <a:solidFill>
                            <a:srgbClr val="000000"/>
                          </a:solidFill>
                          <a:effectLst/>
                          <a:latin typeface="Calibri" charset="0"/>
                          <a:ea typeface="宋体" charset="0"/>
                          <a:cs typeface="Times New Roman" charset="0"/>
                        </a:rPr>
                        <a:t>点</a:t>
                      </a: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USD 1,500</a:t>
                      </a:r>
                      <a:r>
                        <a:rPr lang="zh-CN" sz="2000" kern="100">
                          <a:solidFill>
                            <a:srgbClr val="000000"/>
                          </a:solidFill>
                          <a:effectLst/>
                          <a:latin typeface="Calibri" charset="0"/>
                          <a:ea typeface="宋体" charset="0"/>
                          <a:cs typeface="Times New Roman" charset="0"/>
                        </a:rPr>
                        <a:t>）</a:t>
                      </a: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5"/>
                  </a:ext>
                </a:extLst>
              </a:tr>
              <a:tr h="0">
                <a:tc>
                  <a:txBody>
                    <a:bodyPr/>
                    <a:lstStyle/>
                    <a:p>
                      <a:pPr algn="ctr">
                        <a:spcAft>
                          <a:spcPts val="0"/>
                        </a:spcAft>
                      </a:pPr>
                      <a:r>
                        <a:rPr lang="zh-CN" sz="2000" b="1" kern="100">
                          <a:solidFill>
                            <a:srgbClr val="000000"/>
                          </a:solidFill>
                          <a:effectLst/>
                          <a:latin typeface="Calibri" charset="0"/>
                          <a:ea typeface="宋体" charset="0"/>
                          <a:cs typeface="Times New Roman" charset="0"/>
                        </a:rPr>
                        <a:t>瑞士法郎</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SFR 125,000</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0.000 1</a:t>
                      </a:r>
                      <a:endParaRPr lang="zh-CN" sz="2000" kern="100">
                        <a:solidFill>
                          <a:srgbClr val="000000"/>
                        </a:solidFill>
                        <a:effectLst/>
                        <a:latin typeface="Calibri" charset="0"/>
                        <a:ea typeface="宋体" charset="0"/>
                        <a:cs typeface="Times New Roman" charset="0"/>
                      </a:endParaRPr>
                    </a:p>
                    <a:p>
                      <a:pPr algn="ctr">
                        <a:spcAft>
                          <a:spcPts val="0"/>
                        </a:spcAft>
                      </a:pPr>
                      <a:r>
                        <a:rPr lang="zh-CN" sz="2000" kern="100">
                          <a:solidFill>
                            <a:srgbClr val="000000"/>
                          </a:solidFill>
                          <a:effectLst/>
                          <a:latin typeface="Calibri" charset="0"/>
                          <a:ea typeface="宋体" charset="0"/>
                          <a:cs typeface="Times New Roman" charset="0"/>
                        </a:rPr>
                        <a:t>（</a:t>
                      </a:r>
                      <a:r>
                        <a:rPr lang="en-US" sz="2000" kern="100">
                          <a:solidFill>
                            <a:srgbClr val="000000"/>
                          </a:solidFill>
                          <a:effectLst/>
                          <a:latin typeface="Calibri" charset="0"/>
                          <a:ea typeface="宋体" charset="0"/>
                          <a:cs typeface="Times New Roman" charset="0"/>
                        </a:rPr>
                        <a:t>1</a:t>
                      </a:r>
                      <a:r>
                        <a:rPr lang="zh-CN" sz="2000" kern="100">
                          <a:solidFill>
                            <a:srgbClr val="000000"/>
                          </a:solidFill>
                          <a:effectLst/>
                          <a:latin typeface="Calibri" charset="0"/>
                          <a:ea typeface="宋体" charset="0"/>
                          <a:cs typeface="Times New Roman" charset="0"/>
                        </a:rPr>
                        <a:t>点）</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solidFill>
                            <a:srgbClr val="000000"/>
                          </a:solidFill>
                          <a:effectLst/>
                          <a:latin typeface="Calibri" charset="0"/>
                          <a:ea typeface="宋体" charset="0"/>
                          <a:cs typeface="Times New Roman" charset="0"/>
                        </a:rPr>
                        <a:t>USD 12.5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dirty="0">
                          <a:solidFill>
                            <a:srgbClr val="000000"/>
                          </a:solidFill>
                          <a:effectLst/>
                          <a:latin typeface="Calibri" charset="0"/>
                          <a:ea typeface="宋体" charset="0"/>
                          <a:cs typeface="Times New Roman" charset="0"/>
                        </a:rPr>
                        <a:t>150</a:t>
                      </a:r>
                      <a:r>
                        <a:rPr lang="zh-CN" sz="2000" kern="100" dirty="0">
                          <a:solidFill>
                            <a:srgbClr val="000000"/>
                          </a:solidFill>
                          <a:effectLst/>
                          <a:latin typeface="Calibri" charset="0"/>
                          <a:ea typeface="宋体" charset="0"/>
                          <a:cs typeface="Times New Roman" charset="0"/>
                        </a:rPr>
                        <a:t>点</a:t>
                      </a:r>
                    </a:p>
                    <a:p>
                      <a:pPr algn="ctr">
                        <a:spcAft>
                          <a:spcPts val="0"/>
                        </a:spcAft>
                      </a:pPr>
                      <a:r>
                        <a:rPr lang="zh-CN" sz="2000" kern="100" dirty="0">
                          <a:solidFill>
                            <a:srgbClr val="000000"/>
                          </a:solidFill>
                          <a:effectLst/>
                          <a:latin typeface="Calibri" charset="0"/>
                          <a:ea typeface="宋体" charset="0"/>
                          <a:cs typeface="Times New Roman" charset="0"/>
                        </a:rPr>
                        <a:t>（</a:t>
                      </a:r>
                      <a:r>
                        <a:rPr lang="en-US" sz="2000" kern="100" dirty="0">
                          <a:solidFill>
                            <a:srgbClr val="000000"/>
                          </a:solidFill>
                          <a:effectLst/>
                          <a:latin typeface="Calibri" charset="0"/>
                          <a:ea typeface="宋体" charset="0"/>
                          <a:cs typeface="Times New Roman" charset="0"/>
                        </a:rPr>
                        <a:t>USD 1,875</a:t>
                      </a:r>
                      <a:r>
                        <a:rPr lang="zh-CN" sz="2000" kern="100" dirty="0">
                          <a:solidFill>
                            <a:srgbClr val="000000"/>
                          </a:solidFill>
                          <a:effectLst/>
                          <a:latin typeface="Calibri" charset="0"/>
                          <a:ea typeface="宋体" charset="0"/>
                          <a:cs typeface="Times New Roman"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3" name="页脚占位符 2"/>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15</a:t>
            </a:fld>
            <a:endParaRPr lang="en-US" dirty="0"/>
          </a:p>
        </p:txBody>
      </p:sp>
      <p:sp>
        <p:nvSpPr>
          <p:cNvPr id="6" name="日期占位符 5">
            <a:extLst>
              <a:ext uri="{FF2B5EF4-FFF2-40B4-BE49-F238E27FC236}">
                <a16:creationId xmlns:a16="http://schemas.microsoft.com/office/drawing/2014/main" id="{9451E962-B8B9-4FA2-BF21-F002850E0ECA}"/>
              </a:ext>
            </a:extLst>
          </p:cNvPr>
          <p:cNvSpPr>
            <a:spLocks noGrp="1"/>
          </p:cNvSpPr>
          <p:nvPr>
            <p:ph type="dt" sz="half" idx="10"/>
          </p:nvPr>
        </p:nvSpPr>
        <p:spPr/>
        <p:txBody>
          <a:bodyPr/>
          <a:lstStyle/>
          <a:p>
            <a:fld id="{9F8D538A-BEF7-46DC-959E-4DFBABF0AD75}" type="datetime1">
              <a:rPr lang="zh-CN" altLang="en-US" smtClean="0"/>
              <a:t>2021/2/1</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三、外汇期货的定价</a:t>
            </a:r>
            <a:endParaRPr lang="zh-CN" altLang="en-US" dirty="0"/>
          </a:p>
        </p:txBody>
      </p:sp>
      <p:sp>
        <p:nvSpPr>
          <p:cNvPr id="3" name="内容占位符 2"/>
          <p:cNvSpPr>
            <a:spLocks noGrp="1"/>
          </p:cNvSpPr>
          <p:nvPr>
            <p:ph idx="1"/>
          </p:nvPr>
        </p:nvSpPr>
        <p:spPr/>
        <p:txBody>
          <a:bodyPr/>
          <a:lstStyle/>
          <a:p>
            <a:r>
              <a:rPr lang="zh-CN" altLang="zh-CN" dirty="0"/>
              <a:t>确定外汇期货价格的理论依据是国际金融领域著名的利率平价理论。</a:t>
            </a:r>
            <a:endParaRPr lang="zh-CN" altLang="en-US" dirty="0"/>
          </a:p>
          <a:p>
            <a:r>
              <a:rPr lang="zh-CN" altLang="zh-CN" dirty="0"/>
              <a:t>根据利率平价理论，具有相同期限和风险的两国证券在定价上的差异应该等于两国利率的差异。</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16</a:t>
            </a:fld>
            <a:endParaRPr lang="en-US" dirty="0"/>
          </a:p>
        </p:txBody>
      </p:sp>
      <p:sp>
        <p:nvSpPr>
          <p:cNvPr id="6" name="日期占位符 5">
            <a:extLst>
              <a:ext uri="{FF2B5EF4-FFF2-40B4-BE49-F238E27FC236}">
                <a16:creationId xmlns:a16="http://schemas.microsoft.com/office/drawing/2014/main" id="{B42FAE79-AB78-471B-A338-26632F9F652C}"/>
              </a:ext>
            </a:extLst>
          </p:cNvPr>
          <p:cNvSpPr>
            <a:spLocks noGrp="1"/>
          </p:cNvSpPr>
          <p:nvPr>
            <p:ph type="dt" sz="half" idx="10"/>
          </p:nvPr>
        </p:nvSpPr>
        <p:spPr/>
        <p:txBody>
          <a:bodyPr/>
          <a:lstStyle/>
          <a:p>
            <a:fld id="{C8784544-8955-4477-B2F8-0510C2274359}" type="datetime1">
              <a:rPr lang="zh-CN" altLang="en-US" smtClean="0"/>
              <a:t>2021/2/1</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外汇期货定价框图</a:t>
            </a:r>
            <a:endParaRPr lang="zh-CN" altLang="en-US" dirty="0"/>
          </a:p>
        </p:txBody>
      </p:sp>
      <p:pic>
        <p:nvPicPr>
          <p:cNvPr id="4" name="内容占位符 3" descr="图片9.emf"/>
          <p:cNvPicPr>
            <a:picLocks noGrp="1"/>
          </p:cNvPicPr>
          <p:nvPr>
            <p:ph idx="1"/>
          </p:nvPr>
        </p:nvPicPr>
        <p:blipFill>
          <a:blip r:embed="rId2"/>
          <a:stretch>
            <a:fillRect/>
          </a:stretch>
        </p:blipFill>
        <p:spPr>
          <a:xfrm>
            <a:off x="1161764" y="1994739"/>
            <a:ext cx="6441112" cy="4486142"/>
          </a:xfrm>
          <a:prstGeom prst="rect">
            <a:avLst/>
          </a:prstGeom>
        </p:spPr>
      </p:pic>
      <p:sp>
        <p:nvSpPr>
          <p:cNvPr id="3" name="页脚占位符 2"/>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17</a:t>
            </a:fld>
            <a:endParaRPr lang="en-US" dirty="0"/>
          </a:p>
        </p:txBody>
      </p:sp>
      <p:sp>
        <p:nvSpPr>
          <p:cNvPr id="6" name="日期占位符 5">
            <a:extLst>
              <a:ext uri="{FF2B5EF4-FFF2-40B4-BE49-F238E27FC236}">
                <a16:creationId xmlns:a16="http://schemas.microsoft.com/office/drawing/2014/main" id="{C37B6AFF-CE50-4D31-99CC-46D2CA0AEDAE}"/>
              </a:ext>
            </a:extLst>
          </p:cNvPr>
          <p:cNvSpPr>
            <a:spLocks noGrp="1"/>
          </p:cNvSpPr>
          <p:nvPr>
            <p:ph type="dt" sz="half" idx="10"/>
          </p:nvPr>
        </p:nvSpPr>
        <p:spPr/>
        <p:txBody>
          <a:bodyPr/>
          <a:lstStyle/>
          <a:p>
            <a:fld id="{84E00E1B-1E51-4A27-BCB1-74C8707C3657}" type="datetime1">
              <a:rPr lang="zh-CN" altLang="en-US" smtClean="0"/>
              <a:t>2021/2/1</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外汇期货定价</a:t>
            </a:r>
            <a:r>
              <a:rPr lang="zh-CN" altLang="en-US" dirty="0"/>
              <a:t>公式</a:t>
            </a:r>
          </a:p>
        </p:txBody>
      </p:sp>
      <p:sp>
        <p:nvSpPr>
          <p:cNvPr id="3" name="内容占位符 2"/>
          <p:cNvSpPr>
            <a:spLocks noGrp="1"/>
          </p:cNvSpPr>
          <p:nvPr>
            <p:ph idx="1"/>
          </p:nvPr>
        </p:nvSpPr>
        <p:spPr/>
        <p:txBody>
          <a:bodyPr/>
          <a:lstStyle/>
          <a:p>
            <a:r>
              <a:rPr lang="zh-CN" altLang="zh-CN" dirty="0"/>
              <a:t>根据无套利定价原理，期初本币和外币的价值相等，则期末两者的价格也应该相等，否则就会出现无风险套利的机会。</a:t>
            </a:r>
            <a:endParaRPr lang="zh-CN" altLang="en-US" dirty="0"/>
          </a:p>
          <a:p>
            <a:r>
              <a:rPr lang="zh-CN" altLang="zh-CN" dirty="0"/>
              <a:t>因此，在</a:t>
            </a:r>
            <a:r>
              <a:rPr lang="en-US" altLang="zh-CN" dirty="0"/>
              <a:t>T</a:t>
            </a:r>
            <a:r>
              <a:rPr lang="zh-CN" altLang="zh-CN" dirty="0"/>
              <a:t>时刻，本币的本息和应当与外币的本息和价值相等。所以，未来时刻的远期汇率应当等于： </a:t>
            </a:r>
            <a:endParaRPr lang="zh-CN" alt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784" y="4727452"/>
            <a:ext cx="5813662" cy="1633591"/>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6438965" y="4369196"/>
            <a:ext cx="1225556" cy="534256"/>
          </a:xfrm>
          <a:prstGeom prst="wedgeRoundRectCallout">
            <a:avLst>
              <a:gd name="adj1" fmla="val -63426"/>
              <a:gd name="adj2" fmla="val 114423"/>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b="1" dirty="0"/>
              <a:t>外币利率</a:t>
            </a:r>
          </a:p>
        </p:txBody>
      </p:sp>
      <p:sp>
        <p:nvSpPr>
          <p:cNvPr id="7" name="圆角矩形标注 6"/>
          <p:cNvSpPr/>
          <p:nvPr/>
        </p:nvSpPr>
        <p:spPr>
          <a:xfrm>
            <a:off x="4387066" y="4369196"/>
            <a:ext cx="1156680" cy="534256"/>
          </a:xfrm>
          <a:prstGeom prst="wedgeRoundRectCallout">
            <a:avLst>
              <a:gd name="adj1" fmla="val 78241"/>
              <a:gd name="adj2" fmla="val 11634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b="1" dirty="0"/>
              <a:t>本币利率</a:t>
            </a:r>
          </a:p>
        </p:txBody>
      </p:sp>
      <p:sp>
        <p:nvSpPr>
          <p:cNvPr id="6" name="矩形 5"/>
          <p:cNvSpPr/>
          <p:nvPr/>
        </p:nvSpPr>
        <p:spPr>
          <a:xfrm>
            <a:off x="4387067" y="939754"/>
            <a:ext cx="3142379" cy="707886"/>
          </a:xfrm>
          <a:prstGeom prst="rect">
            <a:avLst/>
          </a:prstGeom>
        </p:spPr>
        <p:txBody>
          <a:bodyPr wrap="square">
            <a:spAutoFit/>
          </a:bodyPr>
          <a:lstStyle/>
          <a:p>
            <a:r>
              <a:rPr lang="zh-CN" altLang="zh-CN" sz="2000" b="1" dirty="0">
                <a:solidFill>
                  <a:srgbClr val="FF0000"/>
                </a:solidFill>
                <a:latin typeface="Calibri" charset="0"/>
                <a:cs typeface="Times New Roman" charset="0"/>
              </a:rPr>
              <a:t>注意</a:t>
            </a:r>
            <a:r>
              <a:rPr lang="zh-CN" altLang="en-US" sz="2000" b="1" dirty="0">
                <a:solidFill>
                  <a:srgbClr val="FF0000"/>
                </a:solidFill>
                <a:latin typeface="Calibri" charset="0"/>
                <a:cs typeface="Times New Roman" charset="0"/>
              </a:rPr>
              <a:t>：</a:t>
            </a:r>
            <a:r>
              <a:rPr lang="zh-CN" altLang="zh-CN" sz="2000" b="1" dirty="0">
                <a:solidFill>
                  <a:srgbClr val="FF0000"/>
                </a:solidFill>
                <a:latin typeface="Calibri" charset="0"/>
                <a:cs typeface="Times New Roman" charset="0"/>
              </a:rPr>
              <a:t>该公式只适用于直接标价法（</a:t>
            </a:r>
            <a:r>
              <a:rPr lang="en-US" altLang="zh-CN" sz="2000" b="1" dirty="0">
                <a:solidFill>
                  <a:srgbClr val="FF0000"/>
                </a:solidFill>
                <a:latin typeface="Calibri" charset="0"/>
                <a:cs typeface="Times New Roman" charset="0"/>
              </a:rPr>
              <a:t>DC/FC</a:t>
            </a:r>
            <a:r>
              <a:rPr lang="zh-CN" altLang="zh-CN" sz="2000" b="1" dirty="0">
                <a:solidFill>
                  <a:srgbClr val="FF0000"/>
                </a:solidFill>
                <a:latin typeface="Calibri" charset="0"/>
                <a:cs typeface="Times New Roman" charset="0"/>
              </a:rPr>
              <a:t>）的情形</a:t>
            </a:r>
            <a:r>
              <a:rPr lang="zh-CN" altLang="zh-CN" sz="2000" b="1" dirty="0">
                <a:solidFill>
                  <a:srgbClr val="FF0000"/>
                </a:solidFill>
              </a:rPr>
              <a:t> </a:t>
            </a:r>
            <a:endParaRPr lang="zh-CN" altLang="en-US" sz="2000" b="1" dirty="0">
              <a:solidFill>
                <a:srgbClr val="FF0000"/>
              </a:solidFill>
            </a:endParaRP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8" name="幻灯片编号占位符 7"/>
          <p:cNvSpPr>
            <a:spLocks noGrp="1"/>
          </p:cNvSpPr>
          <p:nvPr>
            <p:ph type="sldNum" sz="quarter" idx="12"/>
          </p:nvPr>
        </p:nvSpPr>
        <p:spPr/>
        <p:txBody>
          <a:bodyPr/>
          <a:lstStyle/>
          <a:p>
            <a:fld id="{E97799C9-84D9-46D2-A11E-BCF8A720529D}" type="slidenum">
              <a:rPr lang="en-US" smtClean="0"/>
              <a:pPr/>
              <a:t>18</a:t>
            </a:fld>
            <a:endParaRPr lang="en-US" dirty="0"/>
          </a:p>
        </p:txBody>
      </p:sp>
      <p:sp>
        <p:nvSpPr>
          <p:cNvPr id="9" name="日期占位符 8">
            <a:extLst>
              <a:ext uri="{FF2B5EF4-FFF2-40B4-BE49-F238E27FC236}">
                <a16:creationId xmlns:a16="http://schemas.microsoft.com/office/drawing/2014/main" id="{CA7B6485-F8A9-49CF-A283-19F4E3D4C9C4}"/>
              </a:ext>
            </a:extLst>
          </p:cNvPr>
          <p:cNvSpPr>
            <a:spLocks noGrp="1"/>
          </p:cNvSpPr>
          <p:nvPr>
            <p:ph type="dt" sz="half" idx="10"/>
          </p:nvPr>
        </p:nvSpPr>
        <p:spPr/>
        <p:txBody>
          <a:bodyPr/>
          <a:lstStyle/>
          <a:p>
            <a:fld id="{6455DB75-3282-4414-94D7-DE9982A45F09}" type="datetime1">
              <a:rPr lang="zh-CN" altLang="en-US" smtClean="0"/>
              <a:t>2021/2/1</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第三节　利率期货</a:t>
            </a:r>
            <a:endParaRPr lang="zh-CN" altLang="en-US" dirty="0"/>
          </a:p>
        </p:txBody>
      </p:sp>
      <p:sp>
        <p:nvSpPr>
          <p:cNvPr id="3" name="内容占位符 2"/>
          <p:cNvSpPr>
            <a:spLocks noGrp="1"/>
          </p:cNvSpPr>
          <p:nvPr>
            <p:ph idx="1"/>
          </p:nvPr>
        </p:nvSpPr>
        <p:spPr/>
        <p:txBody>
          <a:bodyPr/>
          <a:lstStyle/>
          <a:p>
            <a:r>
              <a:rPr lang="zh-CN" altLang="zh-CN" b="1" dirty="0"/>
              <a:t>利率期货的概念和种类</a:t>
            </a:r>
          </a:p>
          <a:p>
            <a:r>
              <a:rPr lang="zh-CN" altLang="en-US" sz="2400" b="1" kern="1200" dirty="0">
                <a:solidFill>
                  <a:schemeClr val="tx1"/>
                </a:solidFill>
                <a:effectLst/>
                <a:latin typeface="+mn-lt"/>
                <a:ea typeface="+mn-ea"/>
                <a:cs typeface="+mn-cs"/>
              </a:rPr>
              <a:t>利率期货的交易规则</a:t>
            </a:r>
            <a:r>
              <a:rPr lang="zh-CN" altLang="en-US" dirty="0"/>
              <a:t> </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19</a:t>
            </a:fld>
            <a:endParaRPr lang="en-US" dirty="0"/>
          </a:p>
        </p:txBody>
      </p:sp>
      <p:sp>
        <p:nvSpPr>
          <p:cNvPr id="6" name="日期占位符 5">
            <a:extLst>
              <a:ext uri="{FF2B5EF4-FFF2-40B4-BE49-F238E27FC236}">
                <a16:creationId xmlns:a16="http://schemas.microsoft.com/office/drawing/2014/main" id="{2384839D-B737-4E32-86BD-E9ECC25F0A58}"/>
              </a:ext>
            </a:extLst>
          </p:cNvPr>
          <p:cNvSpPr>
            <a:spLocks noGrp="1"/>
          </p:cNvSpPr>
          <p:nvPr>
            <p:ph type="dt" sz="half" idx="10"/>
          </p:nvPr>
        </p:nvSpPr>
        <p:spPr/>
        <p:txBody>
          <a:bodyPr/>
          <a:lstStyle/>
          <a:p>
            <a:fld id="{086B0270-B1F2-4EBF-B790-BAE3805BD003}" type="datetime1">
              <a:rPr lang="zh-CN" altLang="en-US" smtClean="0"/>
              <a:t>2021/2/1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b="1" dirty="0"/>
              <a:t>金融期货产生和发展概述</a:t>
            </a:r>
          </a:p>
          <a:p>
            <a:r>
              <a:rPr lang="zh-CN" altLang="en-US" sz="2400" b="1" kern="1200" dirty="0">
                <a:solidFill>
                  <a:schemeClr val="tx1"/>
                </a:solidFill>
                <a:effectLst/>
                <a:latin typeface="+mn-lt"/>
                <a:ea typeface="+mn-ea"/>
                <a:cs typeface="+mn-cs"/>
              </a:rPr>
              <a:t>外汇期货</a:t>
            </a:r>
            <a:r>
              <a:rPr lang="zh-CN" altLang="en-US" dirty="0"/>
              <a:t> </a:t>
            </a:r>
            <a:endParaRPr lang="en-US" altLang="zh-CN" dirty="0"/>
          </a:p>
          <a:p>
            <a:r>
              <a:rPr kumimoji="1" lang="zh-CN" altLang="en-US" b="1" dirty="0"/>
              <a:t>利率期货</a:t>
            </a:r>
            <a:endParaRPr kumimoji="1" lang="en-US" altLang="zh-CN" b="1" dirty="0"/>
          </a:p>
          <a:p>
            <a:r>
              <a:rPr kumimoji="1" lang="zh-CN" altLang="en-US" b="1" dirty="0"/>
              <a:t>股指期货</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a:t>
            </a:fld>
            <a:endParaRPr lang="en-US" dirty="0"/>
          </a:p>
        </p:txBody>
      </p:sp>
      <p:sp>
        <p:nvSpPr>
          <p:cNvPr id="6" name="日期占位符 5">
            <a:extLst>
              <a:ext uri="{FF2B5EF4-FFF2-40B4-BE49-F238E27FC236}">
                <a16:creationId xmlns:a16="http://schemas.microsoft.com/office/drawing/2014/main" id="{485F1DC9-BA89-48F6-BB86-C09853928EDD}"/>
              </a:ext>
            </a:extLst>
          </p:cNvPr>
          <p:cNvSpPr>
            <a:spLocks noGrp="1"/>
          </p:cNvSpPr>
          <p:nvPr>
            <p:ph type="dt" sz="half" idx="10"/>
          </p:nvPr>
        </p:nvSpPr>
        <p:spPr/>
        <p:txBody>
          <a:bodyPr/>
          <a:lstStyle/>
          <a:p>
            <a:fld id="{2D44589F-494F-40E0-A035-C68330B93259}" type="datetime1">
              <a:rPr lang="zh-CN" altLang="en-US" smtClean="0"/>
              <a:t>2021/2/1</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一、利率期货的概念和种类</a:t>
            </a:r>
            <a:endParaRPr lang="zh-CN" altLang="en-US" dirty="0"/>
          </a:p>
        </p:txBody>
      </p:sp>
      <p:sp>
        <p:nvSpPr>
          <p:cNvPr id="3" name="内容占位符 2"/>
          <p:cNvSpPr>
            <a:spLocks noGrp="1"/>
          </p:cNvSpPr>
          <p:nvPr>
            <p:ph idx="1"/>
          </p:nvPr>
        </p:nvSpPr>
        <p:spPr/>
        <p:txBody>
          <a:bodyPr/>
          <a:lstStyle/>
          <a:p>
            <a:r>
              <a:rPr lang="zh-CN" altLang="zh-CN" dirty="0"/>
              <a:t>利率期货（</a:t>
            </a:r>
            <a:r>
              <a:rPr lang="en-US" altLang="zh-CN" dirty="0"/>
              <a:t>Interest Rate Futures</a:t>
            </a:r>
            <a:r>
              <a:rPr lang="zh-CN" altLang="zh-CN" dirty="0"/>
              <a:t>）是指交易双方在集中性的市场，以公开竞价的方式所进行的利率期货合约的交易。</a:t>
            </a:r>
            <a:endParaRPr lang="zh-CN" altLang="en-US" dirty="0"/>
          </a:p>
          <a:p>
            <a:r>
              <a:rPr lang="zh-CN" altLang="zh-CN" dirty="0"/>
              <a:t>利率期货合约是指由交易双方订立的，约定在未来某日期以成交时确定的价格交收一定数量的某种利率相关产品的标准化合约。</a:t>
            </a:r>
            <a:endParaRPr lang="zh-CN" altLang="en-US" dirty="0"/>
          </a:p>
          <a:p>
            <a:r>
              <a:rPr lang="zh-CN" altLang="zh-CN" dirty="0"/>
              <a:t>这里的“利率相关产品”，是利率期货的标的物，其价格的变动主要受利率变动的影响，如：债券、存款等。</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20</a:t>
            </a:fld>
            <a:endParaRPr lang="en-US" dirty="0"/>
          </a:p>
        </p:txBody>
      </p:sp>
      <p:sp>
        <p:nvSpPr>
          <p:cNvPr id="6" name="日期占位符 5">
            <a:extLst>
              <a:ext uri="{FF2B5EF4-FFF2-40B4-BE49-F238E27FC236}">
                <a16:creationId xmlns:a16="http://schemas.microsoft.com/office/drawing/2014/main" id="{120CE687-3D0C-489A-8AEC-B1912AB66B51}"/>
              </a:ext>
            </a:extLst>
          </p:cNvPr>
          <p:cNvSpPr>
            <a:spLocks noGrp="1"/>
          </p:cNvSpPr>
          <p:nvPr>
            <p:ph type="dt" sz="half" idx="10"/>
          </p:nvPr>
        </p:nvSpPr>
        <p:spPr/>
        <p:txBody>
          <a:bodyPr/>
          <a:lstStyle/>
          <a:p>
            <a:fld id="{3C9BFA8D-795B-4318-A7CF-7E46AF7A11F7}" type="datetime1">
              <a:rPr lang="zh-CN" altLang="en-US" smtClean="0"/>
              <a:t>2021/2/1</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利率期货的种类</a:t>
            </a:r>
            <a:endParaRPr lang="zh-CN" altLang="en-US" dirty="0"/>
          </a:p>
        </p:txBody>
      </p:sp>
      <p:sp>
        <p:nvSpPr>
          <p:cNvPr id="3" name="内容占位符 2"/>
          <p:cNvSpPr>
            <a:spLocks noGrp="1"/>
          </p:cNvSpPr>
          <p:nvPr>
            <p:ph idx="1"/>
          </p:nvPr>
        </p:nvSpPr>
        <p:spPr>
          <a:xfrm>
            <a:off x="208722" y="2246776"/>
            <a:ext cx="8676861" cy="4441699"/>
          </a:xfrm>
        </p:spPr>
        <p:txBody>
          <a:bodyPr>
            <a:normAutofit lnSpcReduction="10000"/>
          </a:bodyPr>
          <a:lstStyle/>
          <a:p>
            <a:r>
              <a:rPr lang="zh-CN" altLang="zh-CN" dirty="0"/>
              <a:t>根据标的物的期限，利率期货可分为短期利率期货与长期利率期货两大类别。</a:t>
            </a:r>
            <a:endParaRPr lang="zh-CN" altLang="en-US" dirty="0"/>
          </a:p>
          <a:p>
            <a:r>
              <a:rPr lang="zh-CN" altLang="zh-CN" dirty="0"/>
              <a:t>短期利率期货，是指期货合约之标的物的期限不超过一年的各种利率期货。</a:t>
            </a:r>
            <a:endParaRPr lang="zh-CN" altLang="en-US" dirty="0"/>
          </a:p>
          <a:p>
            <a:pPr lvl="1"/>
            <a:r>
              <a:rPr lang="zh-CN" altLang="zh-CN" dirty="0"/>
              <a:t>凡是以货币市场的各种债务凭证为标的物的利率期货就是短期利率期货，如各种期限的商业票据期货、国库券期货及欧洲美元期货等。</a:t>
            </a:r>
            <a:endParaRPr lang="zh-CN" altLang="en-US" dirty="0"/>
          </a:p>
          <a:p>
            <a:r>
              <a:rPr lang="zh-CN" altLang="zh-CN" dirty="0"/>
              <a:t>长期利率期货，是指期货合约之标的物的期限超过一年的各种利率期货。</a:t>
            </a:r>
            <a:endParaRPr lang="zh-CN" altLang="en-US" dirty="0"/>
          </a:p>
          <a:p>
            <a:pPr lvl="1"/>
            <a:r>
              <a:rPr lang="zh-CN" altLang="zh-CN" dirty="0"/>
              <a:t>凡是以资本市场的各种债务凭证作为标的物的利率期货就是长期利率期货，如各种期限的中、长期国债期货就是长期利率期货的典型。</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21</a:t>
            </a:fld>
            <a:endParaRPr lang="en-US" dirty="0"/>
          </a:p>
        </p:txBody>
      </p:sp>
      <p:sp>
        <p:nvSpPr>
          <p:cNvPr id="6" name="日期占位符 5">
            <a:extLst>
              <a:ext uri="{FF2B5EF4-FFF2-40B4-BE49-F238E27FC236}">
                <a16:creationId xmlns:a16="http://schemas.microsoft.com/office/drawing/2014/main" id="{2257C00B-A385-4BCD-8156-DC8EA7700404}"/>
              </a:ext>
            </a:extLst>
          </p:cNvPr>
          <p:cNvSpPr>
            <a:spLocks noGrp="1"/>
          </p:cNvSpPr>
          <p:nvPr>
            <p:ph type="dt" sz="half" idx="10"/>
          </p:nvPr>
        </p:nvSpPr>
        <p:spPr/>
        <p:txBody>
          <a:bodyPr/>
          <a:lstStyle/>
          <a:p>
            <a:fld id="{D5CCCF43-2A43-447D-8A50-875C99CBE115}" type="datetime1">
              <a:rPr lang="zh-CN" altLang="en-US" smtClean="0"/>
              <a:t>2021/2/1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利率期货的种类</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在长期利率期货中，最有代表性的是</a:t>
            </a:r>
            <a:r>
              <a:rPr lang="en-US" altLang="zh-CN" dirty="0"/>
              <a:t>30</a:t>
            </a:r>
            <a:r>
              <a:rPr lang="zh-CN" altLang="zh-CN" dirty="0"/>
              <a:t>年期的美国长期国债期货及</a:t>
            </a:r>
            <a:r>
              <a:rPr lang="en-US" altLang="zh-CN" dirty="0"/>
              <a:t>10</a:t>
            </a:r>
            <a:r>
              <a:rPr lang="zh-CN" altLang="zh-CN" dirty="0"/>
              <a:t>年期的美国中期国债期货</a:t>
            </a:r>
            <a:r>
              <a:rPr lang="zh-CN" altLang="en-US" dirty="0"/>
              <a:t>。</a:t>
            </a:r>
            <a:endParaRPr lang="en-US" altLang="zh-CN" dirty="0"/>
          </a:p>
          <a:p>
            <a:r>
              <a:rPr lang="zh-CN" altLang="zh-CN" dirty="0"/>
              <a:t>在短期利率期货中，最有代表性的则是</a:t>
            </a:r>
            <a:r>
              <a:rPr lang="en-US" altLang="zh-CN" dirty="0"/>
              <a:t>13</a:t>
            </a:r>
            <a:r>
              <a:rPr lang="zh-CN" altLang="zh-CN" dirty="0"/>
              <a:t>周的美国国库券期货及</a:t>
            </a:r>
            <a:r>
              <a:rPr lang="en-US" altLang="zh-CN" dirty="0"/>
              <a:t>3</a:t>
            </a:r>
            <a:r>
              <a:rPr lang="zh-CN" altLang="zh-CN" dirty="0"/>
              <a:t>个月期欧洲美元期货。</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22</a:t>
            </a:fld>
            <a:endParaRPr lang="en-US" dirty="0"/>
          </a:p>
        </p:txBody>
      </p:sp>
      <p:sp>
        <p:nvSpPr>
          <p:cNvPr id="6" name="日期占位符 5">
            <a:extLst>
              <a:ext uri="{FF2B5EF4-FFF2-40B4-BE49-F238E27FC236}">
                <a16:creationId xmlns:a16="http://schemas.microsoft.com/office/drawing/2014/main" id="{486418E5-F571-401E-95AB-884583E71BCA}"/>
              </a:ext>
            </a:extLst>
          </p:cNvPr>
          <p:cNvSpPr>
            <a:spLocks noGrp="1"/>
          </p:cNvSpPr>
          <p:nvPr>
            <p:ph type="dt" sz="half" idx="10"/>
          </p:nvPr>
        </p:nvSpPr>
        <p:spPr/>
        <p:txBody>
          <a:bodyPr/>
          <a:lstStyle/>
          <a:p>
            <a:fld id="{96B6AB0E-CE9B-45BE-8B53-23A13AD05C41}" type="datetime1">
              <a:rPr lang="zh-CN" altLang="en-US" smtClean="0"/>
              <a:t>2021/2/1</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二、利率期货的交易规则</a:t>
            </a:r>
            <a:endParaRPr lang="zh-CN" altLang="en-US" dirty="0"/>
          </a:p>
        </p:txBody>
      </p:sp>
      <p:sp>
        <p:nvSpPr>
          <p:cNvPr id="3" name="内容占位符 2"/>
          <p:cNvSpPr>
            <a:spLocks noGrp="1"/>
          </p:cNvSpPr>
          <p:nvPr>
            <p:ph idx="1"/>
          </p:nvPr>
        </p:nvSpPr>
        <p:spPr/>
        <p:txBody>
          <a:bodyPr/>
          <a:lstStyle/>
          <a:p>
            <a:r>
              <a:rPr lang="zh-CN" altLang="zh-CN" b="1" dirty="0"/>
              <a:t>短期国库券期货的交易规则</a:t>
            </a:r>
            <a:endParaRPr lang="zh-CN" altLang="en-US" b="1" dirty="0"/>
          </a:p>
          <a:p>
            <a:r>
              <a:rPr lang="zh-CN" altLang="zh-CN" b="1" dirty="0"/>
              <a:t>欧洲美元期货的交易规则</a:t>
            </a:r>
            <a:endParaRPr lang="zh-CN" altLang="en-US" b="1" dirty="0"/>
          </a:p>
          <a:p>
            <a:r>
              <a:rPr lang="zh-CN" altLang="zh-CN" b="1" dirty="0"/>
              <a:t>长期国债期货的交易规则</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23</a:t>
            </a:fld>
            <a:endParaRPr lang="en-US" dirty="0"/>
          </a:p>
        </p:txBody>
      </p:sp>
      <p:sp>
        <p:nvSpPr>
          <p:cNvPr id="6" name="日期占位符 5">
            <a:extLst>
              <a:ext uri="{FF2B5EF4-FFF2-40B4-BE49-F238E27FC236}">
                <a16:creationId xmlns:a16="http://schemas.microsoft.com/office/drawing/2014/main" id="{C0D4F0D1-A9BA-4A76-ACCF-0FA4D04EC6F3}"/>
              </a:ext>
            </a:extLst>
          </p:cNvPr>
          <p:cNvSpPr>
            <a:spLocks noGrp="1"/>
          </p:cNvSpPr>
          <p:nvPr>
            <p:ph type="dt" sz="half" idx="10"/>
          </p:nvPr>
        </p:nvSpPr>
        <p:spPr/>
        <p:txBody>
          <a:bodyPr/>
          <a:lstStyle/>
          <a:p>
            <a:fld id="{A7A500AA-9FF1-41EB-9846-0D95AB47F7C1}" type="datetime1">
              <a:rPr lang="zh-CN" altLang="en-US" smtClean="0"/>
              <a:t>2021/2/1</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（一）短期国库券期货的交易规则</a:t>
            </a:r>
            <a:endParaRPr lang="zh-CN" altLang="en-US" sz="3200" dirty="0"/>
          </a:p>
        </p:txBody>
      </p:sp>
      <p:sp>
        <p:nvSpPr>
          <p:cNvPr id="3" name="内容占位符 2"/>
          <p:cNvSpPr>
            <a:spLocks noGrp="1"/>
          </p:cNvSpPr>
          <p:nvPr>
            <p:ph idx="1"/>
          </p:nvPr>
        </p:nvSpPr>
        <p:spPr/>
        <p:txBody>
          <a:bodyPr/>
          <a:lstStyle/>
          <a:p>
            <a:r>
              <a:rPr lang="zh-CN" altLang="zh-CN" dirty="0"/>
              <a:t>在金融期货市场较发达的国家与地区，几乎都有国库券期货的交易。其中，最有代表性的，是</a:t>
            </a:r>
            <a:r>
              <a:rPr lang="en-US" altLang="zh-CN" dirty="0"/>
              <a:t>CME</a:t>
            </a:r>
            <a:r>
              <a:rPr lang="zh-CN" altLang="zh-CN" dirty="0"/>
              <a:t>上市的美国</a:t>
            </a:r>
            <a:r>
              <a:rPr lang="en-US" altLang="zh-CN" dirty="0"/>
              <a:t>13</a:t>
            </a:r>
            <a:r>
              <a:rPr lang="zh-CN" altLang="zh-CN" dirty="0"/>
              <a:t>周国库券期货。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24</a:t>
            </a:fld>
            <a:endParaRPr lang="en-US" dirty="0"/>
          </a:p>
        </p:txBody>
      </p:sp>
      <p:sp>
        <p:nvSpPr>
          <p:cNvPr id="6" name="日期占位符 5">
            <a:extLst>
              <a:ext uri="{FF2B5EF4-FFF2-40B4-BE49-F238E27FC236}">
                <a16:creationId xmlns:a16="http://schemas.microsoft.com/office/drawing/2014/main" id="{61F47BFD-CB37-44F5-BB49-212B84F8043B}"/>
              </a:ext>
            </a:extLst>
          </p:cNvPr>
          <p:cNvSpPr>
            <a:spLocks noGrp="1"/>
          </p:cNvSpPr>
          <p:nvPr>
            <p:ph type="dt" sz="half" idx="10"/>
          </p:nvPr>
        </p:nvSpPr>
        <p:spPr/>
        <p:txBody>
          <a:bodyPr/>
          <a:lstStyle/>
          <a:p>
            <a:fld id="{8AA3DF7F-647B-41BE-A402-82215C1676A6}" type="datetime1">
              <a:rPr lang="zh-CN" altLang="en-US" smtClean="0"/>
              <a:t>2021/2/1</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短期国库券期货的报价方式</a:t>
            </a:r>
            <a:endParaRPr lang="zh-CN" altLang="en-US" dirty="0"/>
          </a:p>
        </p:txBody>
      </p:sp>
      <p:sp>
        <p:nvSpPr>
          <p:cNvPr id="3" name="内容占位符 2"/>
          <p:cNvSpPr>
            <a:spLocks noGrp="1"/>
          </p:cNvSpPr>
          <p:nvPr>
            <p:ph idx="1"/>
          </p:nvPr>
        </p:nvSpPr>
        <p:spPr>
          <a:xfrm>
            <a:off x="208722" y="2246777"/>
            <a:ext cx="8676861" cy="3598438"/>
          </a:xfrm>
        </p:spPr>
        <p:txBody>
          <a:bodyPr>
            <a:normAutofit lnSpcReduction="10000"/>
          </a:bodyPr>
          <a:lstStyle/>
          <a:p>
            <a:r>
              <a:rPr lang="zh-CN" altLang="zh-CN" dirty="0"/>
              <a:t>在现货市场上，短期国库券是以贴现方式发行，到期偿还面值，其发行价格为短期国库券面值减去按一定的贴现率（</a:t>
            </a:r>
            <a:r>
              <a:rPr lang="en-US" altLang="zh-CN" dirty="0"/>
              <a:t>Discount Rate</a:t>
            </a:r>
            <a:r>
              <a:rPr lang="zh-CN" altLang="zh-CN" dirty="0"/>
              <a:t>）和一定的期限算出的利息。</a:t>
            </a:r>
            <a:endParaRPr lang="zh-CN" altLang="en-US" dirty="0"/>
          </a:p>
          <a:p>
            <a:pPr lvl="1"/>
            <a:r>
              <a:rPr lang="zh-CN" altLang="zh-CN" dirty="0"/>
              <a:t>在期限一定时，贴现率越高，价格就越低；贴现率越低，则价格越高。</a:t>
            </a:r>
          </a:p>
          <a:p>
            <a:r>
              <a:rPr lang="zh-CN" altLang="zh-CN" dirty="0"/>
              <a:t>在期货市场上，短期国库券期货通常采用指数报价法。所谓指数报价法，是指以</a:t>
            </a:r>
            <a:r>
              <a:rPr lang="en-US" altLang="zh-CN" dirty="0"/>
              <a:t>100</a:t>
            </a:r>
            <a:r>
              <a:rPr lang="zh-CN" altLang="zh-CN" dirty="0"/>
              <a:t>减去年收益率或年利率作为该期货的价格报出。</a:t>
            </a:r>
            <a:endParaRPr lang="zh-CN" altLang="en-US" dirty="0"/>
          </a:p>
          <a:p>
            <a:r>
              <a:rPr lang="zh-CN" altLang="zh-CN" dirty="0"/>
              <a:t>这一报价方式为</a:t>
            </a:r>
            <a:r>
              <a:rPr lang="en-US" altLang="zh-CN" dirty="0"/>
              <a:t>IMM</a:t>
            </a:r>
            <a:r>
              <a:rPr lang="zh-CN" altLang="zh-CN" dirty="0"/>
              <a:t>首创，故亦称</a:t>
            </a:r>
            <a:r>
              <a:rPr lang="en-US" altLang="zh-CN" dirty="0"/>
              <a:t>IMM</a:t>
            </a:r>
            <a:r>
              <a:rPr lang="zh-CN" altLang="zh-CN" dirty="0"/>
              <a:t>指数。</a:t>
            </a: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110" y="6046965"/>
            <a:ext cx="5851387" cy="421722"/>
          </a:xfrm>
          <a:prstGeom prst="rect">
            <a:avLst/>
          </a:prstGeom>
          <a:noFill/>
          <a:extLst>
            <a:ext uri="{909E8E84-426E-40DD-AFC4-6F175D3DCCD1}">
              <a14:hiddenFill xmlns:a14="http://schemas.microsoft.com/office/drawing/2010/main">
                <a:solidFill>
                  <a:srgbClr val="FFFFFF"/>
                </a:solidFill>
              </a14:hiddenFill>
            </a:ext>
          </a:extLst>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
        <p:nvSpPr>
          <p:cNvPr id="4" name="日期占位符 3">
            <a:extLst>
              <a:ext uri="{FF2B5EF4-FFF2-40B4-BE49-F238E27FC236}">
                <a16:creationId xmlns:a16="http://schemas.microsoft.com/office/drawing/2014/main" id="{EF3C053F-B95C-4877-8E52-25148048E9B8}"/>
              </a:ext>
            </a:extLst>
          </p:cNvPr>
          <p:cNvSpPr>
            <a:spLocks noGrp="1"/>
          </p:cNvSpPr>
          <p:nvPr>
            <p:ph type="dt" sz="half" idx="10"/>
          </p:nvPr>
        </p:nvSpPr>
        <p:spPr/>
        <p:txBody>
          <a:bodyPr/>
          <a:lstStyle/>
          <a:p>
            <a:fld id="{FA5C31C4-BF48-4927-883D-0017CA31E205}" type="datetime1">
              <a:rPr lang="zh-CN" altLang="en-US" smtClean="0"/>
              <a:t>2021/2/1</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短期国库券期货的合约规格</a:t>
            </a:r>
            <a:endParaRPr lang="zh-CN" altLang="en-US" dirty="0"/>
          </a:p>
        </p:txBody>
      </p:sp>
      <p:sp>
        <p:nvSpPr>
          <p:cNvPr id="3" name="内容占位符 2"/>
          <p:cNvSpPr>
            <a:spLocks noGrp="1"/>
          </p:cNvSpPr>
          <p:nvPr>
            <p:ph idx="1"/>
          </p:nvPr>
        </p:nvSpPr>
        <p:spPr/>
        <p:txBody>
          <a:bodyPr>
            <a:normAutofit/>
          </a:bodyPr>
          <a:lstStyle/>
          <a:p>
            <a:r>
              <a:rPr lang="zh-CN" altLang="zh-CN" dirty="0"/>
              <a:t>短期国库券期货合约的交易单位是面值</a:t>
            </a:r>
            <a:r>
              <a:rPr lang="en-US" altLang="zh-CN" dirty="0"/>
              <a:t>1,000,000</a:t>
            </a:r>
            <a:r>
              <a:rPr lang="zh-CN" altLang="zh-CN" dirty="0"/>
              <a:t>美元的</a:t>
            </a:r>
            <a:r>
              <a:rPr lang="en-US" altLang="zh-CN" dirty="0"/>
              <a:t>3</a:t>
            </a:r>
            <a:r>
              <a:rPr lang="zh-CN" altLang="zh-CN" dirty="0"/>
              <a:t>个月期（</a:t>
            </a:r>
            <a:r>
              <a:rPr lang="en-US" altLang="zh-CN" dirty="0"/>
              <a:t>13</a:t>
            </a:r>
            <a:r>
              <a:rPr lang="zh-CN" altLang="zh-CN" dirty="0"/>
              <a:t>周）美国国库券（</a:t>
            </a:r>
            <a:r>
              <a:rPr lang="en-US" altLang="zh-CN" dirty="0"/>
              <a:t>Treasury-bill, T-bill</a:t>
            </a:r>
            <a:r>
              <a:rPr lang="zh-CN" altLang="zh-CN" dirty="0"/>
              <a:t>），到期采用实物交割的方式。</a:t>
            </a:r>
          </a:p>
          <a:p>
            <a:r>
              <a:rPr lang="zh-CN" altLang="zh-CN" dirty="0"/>
              <a:t>为了确保用于交割的现券供给充裕，可用于交割的并不限于交割时新发行的</a:t>
            </a:r>
            <a:r>
              <a:rPr lang="en-US" altLang="zh-CN" dirty="0"/>
              <a:t>3</a:t>
            </a:r>
            <a:r>
              <a:rPr lang="zh-CN" altLang="zh-CN" dirty="0"/>
              <a:t>个月期美国国库券。原来发行的</a:t>
            </a:r>
            <a:r>
              <a:rPr lang="en-US" altLang="zh-CN" dirty="0"/>
              <a:t>1</a:t>
            </a:r>
            <a:r>
              <a:rPr lang="zh-CN" altLang="zh-CN" dirty="0"/>
              <a:t>年期和</a:t>
            </a:r>
            <a:r>
              <a:rPr lang="en-US" altLang="zh-CN" dirty="0"/>
              <a:t>6</a:t>
            </a:r>
            <a:r>
              <a:rPr lang="zh-CN" altLang="zh-CN" dirty="0"/>
              <a:t>个月期国库券，只要还有</a:t>
            </a:r>
            <a:r>
              <a:rPr lang="en-US" altLang="zh-CN" dirty="0"/>
              <a:t>90</a:t>
            </a:r>
            <a:r>
              <a:rPr lang="zh-CN" altLang="zh-CN" dirty="0"/>
              <a:t>天剩余期限，则也可用于交割。</a:t>
            </a:r>
          </a:p>
          <a:p>
            <a:r>
              <a:rPr lang="zh-CN" altLang="zh-CN" dirty="0"/>
              <a:t>最小变动价位为</a:t>
            </a:r>
            <a:r>
              <a:rPr lang="en-US" altLang="zh-CN" dirty="0"/>
              <a:t>0.5</a:t>
            </a:r>
            <a:r>
              <a:rPr lang="zh-CN" altLang="zh-CN" dirty="0"/>
              <a:t>个基点，最小变动值</a:t>
            </a:r>
            <a:r>
              <a:rPr lang="zh-CN" altLang="en-US" dirty="0"/>
              <a:t>相应为每</a:t>
            </a:r>
            <a:r>
              <a:rPr lang="zh-CN" altLang="zh-CN" dirty="0"/>
              <a:t>合约</a:t>
            </a:r>
            <a:r>
              <a:rPr lang="en-US" altLang="zh-CN" dirty="0"/>
              <a:t>12.50</a:t>
            </a:r>
            <a:r>
              <a:rPr lang="zh-CN" altLang="zh-CN" dirty="0"/>
              <a:t>美元 </a:t>
            </a:r>
            <a:endParaRPr lang="zh-CN" alt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32" y="5981948"/>
            <a:ext cx="5777641" cy="717225"/>
          </a:xfrm>
          <a:prstGeom prst="rect">
            <a:avLst/>
          </a:prstGeom>
          <a:noFill/>
          <a:extLst>
            <a:ext uri="{909E8E84-426E-40DD-AFC4-6F175D3DCCD1}">
              <a14:hiddenFill xmlns:a14="http://schemas.microsoft.com/office/drawing/2010/main">
                <a:solidFill>
                  <a:srgbClr val="FFFFFF"/>
                </a:solidFill>
              </a14:hiddenFill>
            </a:ext>
          </a:extLst>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
        <p:nvSpPr>
          <p:cNvPr id="4" name="日期占位符 3">
            <a:extLst>
              <a:ext uri="{FF2B5EF4-FFF2-40B4-BE49-F238E27FC236}">
                <a16:creationId xmlns:a16="http://schemas.microsoft.com/office/drawing/2014/main" id="{FFD349B6-41C3-4186-9393-999ABCD201F5}"/>
              </a:ext>
            </a:extLst>
          </p:cNvPr>
          <p:cNvSpPr>
            <a:spLocks noGrp="1"/>
          </p:cNvSpPr>
          <p:nvPr>
            <p:ph type="dt" sz="half" idx="10"/>
          </p:nvPr>
        </p:nvSpPr>
        <p:spPr/>
        <p:txBody>
          <a:bodyPr/>
          <a:lstStyle/>
          <a:p>
            <a:fld id="{ABEC8756-1F92-4A0C-9AC8-5252D7ACA33A}" type="datetime1">
              <a:rPr lang="zh-CN" altLang="en-US" smtClean="0"/>
              <a:t>2021/2/1</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短期国库券期货</a:t>
            </a:r>
            <a:r>
              <a:rPr lang="zh-CN" altLang="en-US" dirty="0"/>
              <a:t>价格的计算</a:t>
            </a:r>
          </a:p>
        </p:txBody>
      </p:sp>
      <p:sp>
        <p:nvSpPr>
          <p:cNvPr id="3" name="内容占位符 2"/>
          <p:cNvSpPr>
            <a:spLocks noGrp="1"/>
          </p:cNvSpPr>
          <p:nvPr>
            <p:ph idx="1"/>
          </p:nvPr>
        </p:nvSpPr>
        <p:spPr/>
        <p:txBody>
          <a:bodyPr/>
          <a:lstStyle/>
          <a:p>
            <a:r>
              <a:rPr lang="zh-CN" altLang="zh-CN" dirty="0"/>
              <a:t>每</a:t>
            </a:r>
            <a:r>
              <a:rPr lang="en-US" altLang="zh-CN" dirty="0"/>
              <a:t>100</a:t>
            </a:r>
            <a:r>
              <a:rPr lang="zh-CN" altLang="zh-CN" dirty="0"/>
              <a:t>美元的期货价格 </a:t>
            </a:r>
            <a:endParaRPr lang="zh-CN" altLang="en-US" dirty="0"/>
          </a:p>
          <a:p>
            <a:endParaRPr lang="zh-CN" altLang="en-US" dirty="0"/>
          </a:p>
          <a:p>
            <a:endParaRPr lang="zh-CN" altLang="en-US" dirty="0"/>
          </a:p>
          <a:p>
            <a:r>
              <a:rPr lang="zh-CN" altLang="zh-CN" dirty="0"/>
              <a:t>由于一份合约的面值是</a:t>
            </a:r>
            <a:r>
              <a:rPr lang="en-US" altLang="zh-CN" dirty="0"/>
              <a:t>1,000,000</a:t>
            </a:r>
            <a:r>
              <a:rPr lang="zh-CN" altLang="zh-CN" dirty="0"/>
              <a:t>美元，因此，一份期货合约的价格等于：</a:t>
            </a:r>
          </a:p>
          <a:p>
            <a:endParaRPr lang="zh-CN" alt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282" y="2847373"/>
            <a:ext cx="5162309" cy="96988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78" y="5046561"/>
            <a:ext cx="7083706" cy="996966"/>
          </a:xfrm>
          <a:prstGeom prst="rect">
            <a:avLst/>
          </a:prstGeom>
          <a:noFill/>
          <a:extLst>
            <a:ext uri="{909E8E84-426E-40DD-AFC4-6F175D3DCCD1}">
              <a14:hiddenFill xmlns:a14="http://schemas.microsoft.com/office/drawing/2010/main">
                <a:solidFill>
                  <a:srgbClr val="FFFFFF"/>
                </a:solidFill>
              </a14:hiddenFill>
            </a:ext>
          </a:extLst>
        </p:spPr>
      </p:pic>
      <p:sp>
        <p:nvSpPr>
          <p:cNvPr id="6" name="页脚占位符 5"/>
          <p:cNvSpPr>
            <a:spLocks noGrp="1"/>
          </p:cNvSpPr>
          <p:nvPr>
            <p:ph type="ftr" sz="quarter" idx="11"/>
          </p:nvPr>
        </p:nvSpPr>
        <p:spPr/>
        <p:txBody>
          <a:bodyPr/>
          <a:lstStyle/>
          <a:p>
            <a:r>
              <a:rPr lang="zh-CN" altLang="en-US"/>
              <a:t>第五章　金融期货的交易机制和定价</a:t>
            </a:r>
            <a:endParaRPr lang="en-US" dirty="0"/>
          </a:p>
        </p:txBody>
      </p:sp>
      <p:sp>
        <p:nvSpPr>
          <p:cNvPr id="7" name="幻灯片编号占位符 6"/>
          <p:cNvSpPr>
            <a:spLocks noGrp="1"/>
          </p:cNvSpPr>
          <p:nvPr>
            <p:ph type="sldNum" sz="quarter" idx="12"/>
          </p:nvPr>
        </p:nvSpPr>
        <p:spPr/>
        <p:txBody>
          <a:bodyPr/>
          <a:lstStyle/>
          <a:p>
            <a:fld id="{E97799C9-84D9-46D2-A11E-BCF8A720529D}" type="slidenum">
              <a:rPr lang="en-US" smtClean="0"/>
              <a:pPr/>
              <a:t>27</a:t>
            </a:fld>
            <a:endParaRPr lang="en-US" dirty="0"/>
          </a:p>
        </p:txBody>
      </p:sp>
      <p:sp>
        <p:nvSpPr>
          <p:cNvPr id="4" name="日期占位符 3">
            <a:extLst>
              <a:ext uri="{FF2B5EF4-FFF2-40B4-BE49-F238E27FC236}">
                <a16:creationId xmlns:a16="http://schemas.microsoft.com/office/drawing/2014/main" id="{BEB44A41-D09F-46D9-AD61-814AC063F693}"/>
              </a:ext>
            </a:extLst>
          </p:cNvPr>
          <p:cNvSpPr>
            <a:spLocks noGrp="1"/>
          </p:cNvSpPr>
          <p:nvPr>
            <p:ph type="dt" sz="half" idx="10"/>
          </p:nvPr>
        </p:nvSpPr>
        <p:spPr/>
        <p:txBody>
          <a:bodyPr/>
          <a:lstStyle/>
          <a:p>
            <a:fld id="{5FB76A1A-749A-4DAD-931B-1F8D16C18CB2}" type="datetime1">
              <a:rPr lang="zh-CN" altLang="en-US" smtClean="0"/>
              <a:t>2021/2/1</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欧洲美元期货的交易规则</a:t>
            </a:r>
            <a:endParaRPr lang="zh-CN" altLang="en-US" dirty="0"/>
          </a:p>
        </p:txBody>
      </p:sp>
      <p:sp>
        <p:nvSpPr>
          <p:cNvPr id="3" name="内容占位符 2"/>
          <p:cNvSpPr>
            <a:spLocks noGrp="1"/>
          </p:cNvSpPr>
          <p:nvPr>
            <p:ph idx="1"/>
          </p:nvPr>
        </p:nvSpPr>
        <p:spPr/>
        <p:txBody>
          <a:bodyPr/>
          <a:lstStyle/>
          <a:p>
            <a:r>
              <a:rPr lang="zh-CN" altLang="zh-CN" dirty="0"/>
              <a:t>在短期利率期货中，目前交易最活跃的品种当推</a:t>
            </a:r>
            <a:r>
              <a:rPr lang="en-US" altLang="zh-CN" dirty="0"/>
              <a:t>3</a:t>
            </a:r>
            <a:r>
              <a:rPr lang="zh-CN" altLang="zh-CN" dirty="0"/>
              <a:t>个月期的欧洲美元定期存款期货。</a:t>
            </a:r>
            <a:endParaRPr lang="zh-CN" altLang="en-US" dirty="0"/>
          </a:p>
          <a:p>
            <a:r>
              <a:rPr lang="zh-CN" altLang="zh-CN" dirty="0"/>
              <a:t>这一期货品种产生于</a:t>
            </a:r>
            <a:r>
              <a:rPr lang="en-US" altLang="zh-CN" dirty="0"/>
              <a:t>1981</a:t>
            </a:r>
            <a:r>
              <a:rPr lang="zh-CN" altLang="zh-CN" dirty="0"/>
              <a:t>年</a:t>
            </a:r>
            <a:r>
              <a:rPr lang="en-US" altLang="zh-CN" dirty="0"/>
              <a:t>12</a:t>
            </a:r>
            <a:r>
              <a:rPr lang="zh-CN" altLang="zh-CN" dirty="0"/>
              <a:t>月，它最初由美国芝加哥商业交易所的国际货币市场分部推出。但目前，它已成为世界各地几乎所有金融期货市场所普遍开办的期货品种。</a:t>
            </a:r>
            <a:endParaRPr lang="zh-CN" altLang="en-US" dirty="0"/>
          </a:p>
          <a:p>
            <a:r>
              <a:rPr lang="en-US" altLang="zh-CN" dirty="0"/>
              <a:t>3</a:t>
            </a:r>
            <a:r>
              <a:rPr lang="zh-CN" altLang="zh-CN" dirty="0"/>
              <a:t>个月期欧洲美元定期存款期货通常被简称为“欧洲美元期货”。这是因为欧洲美元本身即是一种存款，一种被存在美国境外银行的美元存款。</a:t>
            </a:r>
          </a:p>
          <a:p>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28</a:t>
            </a:fld>
            <a:endParaRPr lang="en-US" dirty="0"/>
          </a:p>
        </p:txBody>
      </p:sp>
      <p:sp>
        <p:nvSpPr>
          <p:cNvPr id="6" name="日期占位符 5">
            <a:extLst>
              <a:ext uri="{FF2B5EF4-FFF2-40B4-BE49-F238E27FC236}">
                <a16:creationId xmlns:a16="http://schemas.microsoft.com/office/drawing/2014/main" id="{6A1D648A-4A28-4653-B3AA-551F308AA9D5}"/>
              </a:ext>
            </a:extLst>
          </p:cNvPr>
          <p:cNvSpPr>
            <a:spLocks noGrp="1"/>
          </p:cNvSpPr>
          <p:nvPr>
            <p:ph type="dt" sz="half" idx="10"/>
          </p:nvPr>
        </p:nvSpPr>
        <p:spPr/>
        <p:txBody>
          <a:bodyPr/>
          <a:lstStyle/>
          <a:p>
            <a:fld id="{BE0BB24C-3B57-4134-837C-B1FBF473AF19}" type="datetime1">
              <a:rPr lang="zh-CN" altLang="en-US" smtClean="0"/>
              <a:t>2021/2/1</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欧洲美元期货的报价方式</a:t>
            </a:r>
            <a:endParaRPr lang="zh-CN" altLang="en-US" dirty="0"/>
          </a:p>
        </p:txBody>
      </p:sp>
      <p:sp>
        <p:nvSpPr>
          <p:cNvPr id="3" name="内容占位符 2"/>
          <p:cNvSpPr>
            <a:spLocks noGrp="1"/>
          </p:cNvSpPr>
          <p:nvPr>
            <p:ph idx="1"/>
          </p:nvPr>
        </p:nvSpPr>
        <p:spPr/>
        <p:txBody>
          <a:bodyPr/>
          <a:lstStyle/>
          <a:p>
            <a:r>
              <a:rPr lang="zh-CN" altLang="zh-CN" dirty="0"/>
              <a:t>欧洲美元期货的报价方式与上述国库券期货的报价方式基本相同，它也采取指数报价法，其“指数”是由</a:t>
            </a:r>
            <a:r>
              <a:rPr lang="en-US" altLang="zh-CN" dirty="0"/>
              <a:t>100 </a:t>
            </a:r>
            <a:r>
              <a:rPr lang="zh-CN" altLang="zh-CN" dirty="0"/>
              <a:t>减去年利率（也称加息收益率）而得到的。由于欧洲美元期货合约是建立在</a:t>
            </a:r>
            <a:r>
              <a:rPr lang="en-US" altLang="zh-CN" dirty="0"/>
              <a:t>3</a:t>
            </a:r>
            <a:r>
              <a:rPr lang="zh-CN" altLang="zh-CN" dirty="0"/>
              <a:t>个月欧洲美元</a:t>
            </a:r>
            <a:r>
              <a:rPr lang="en-US" altLang="zh-CN" dirty="0"/>
              <a:t>LIBOR</a:t>
            </a:r>
            <a:r>
              <a:rPr lang="zh-CN" altLang="zh-CN" dirty="0"/>
              <a:t>的基础上的</a:t>
            </a:r>
            <a:endParaRPr lang="zh-CN" altLang="en-US" dirty="0"/>
          </a:p>
          <a:p>
            <a:endParaRPr lang="zh-CN" altLang="en-US" dirty="0"/>
          </a:p>
          <a:p>
            <a:r>
              <a:rPr lang="zh-CN" altLang="zh-CN" dirty="0"/>
              <a:t>欧洲美元期货的“指数”与国库券期货的“指数”有着不同的性质。两者的指数不能直接加以比较。 </a:t>
            </a:r>
            <a:endParaRPr lang="zh-CN" altLang="en-US" dirty="0"/>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81" y="4095565"/>
            <a:ext cx="5254907" cy="424639"/>
          </a:xfrm>
          <a:prstGeom prst="rect">
            <a:avLst/>
          </a:prstGeom>
          <a:noFill/>
          <a:extLst>
            <a:ext uri="{909E8E84-426E-40DD-AFC4-6F175D3DCCD1}">
              <a14:hiddenFill xmlns:a14="http://schemas.microsoft.com/office/drawing/2010/main">
                <a:solidFill>
                  <a:srgbClr val="FFFFFF"/>
                </a:solidFill>
              </a14:hiddenFill>
            </a:ext>
          </a:extLst>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
        <p:nvSpPr>
          <p:cNvPr id="4" name="日期占位符 3">
            <a:extLst>
              <a:ext uri="{FF2B5EF4-FFF2-40B4-BE49-F238E27FC236}">
                <a16:creationId xmlns:a16="http://schemas.microsoft.com/office/drawing/2014/main" id="{25997B36-A705-4D71-A27F-F9030CDA9E12}"/>
              </a:ext>
            </a:extLst>
          </p:cNvPr>
          <p:cNvSpPr>
            <a:spLocks noGrp="1"/>
          </p:cNvSpPr>
          <p:nvPr>
            <p:ph type="dt" sz="half" idx="10"/>
          </p:nvPr>
        </p:nvSpPr>
        <p:spPr/>
        <p:txBody>
          <a:bodyPr/>
          <a:lstStyle/>
          <a:p>
            <a:fld id="{52E66CFA-BEF4-4664-9C9A-D0126EAF62F3}" type="datetime1">
              <a:rPr lang="zh-CN" altLang="en-US" smtClean="0"/>
              <a:t>2021/2/1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rtl="0" eaLnBrk="1" latinLnBrk="0" hangingPunct="1"/>
            <a:r>
              <a:rPr lang="zh-CN" altLang="en-US" sz="3200" b="1" kern="1200" dirty="0">
                <a:solidFill>
                  <a:schemeClr val="tx1"/>
                </a:solidFill>
                <a:effectLst/>
              </a:rPr>
              <a:t>第一节　金融期货产生和发展概述</a:t>
            </a:r>
            <a:endParaRPr lang="zh-CN" altLang="en-US" sz="3200" dirty="0">
              <a:effectLst/>
            </a:endParaRPr>
          </a:p>
        </p:txBody>
      </p:sp>
      <p:sp>
        <p:nvSpPr>
          <p:cNvPr id="3" name="内容占位符 2"/>
          <p:cNvSpPr>
            <a:spLocks noGrp="1"/>
          </p:cNvSpPr>
          <p:nvPr>
            <p:ph idx="1"/>
          </p:nvPr>
        </p:nvSpPr>
        <p:spPr/>
        <p:txBody>
          <a:bodyPr/>
          <a:lstStyle/>
          <a:p>
            <a:r>
              <a:rPr lang="zh-CN" altLang="en-US" b="1" dirty="0"/>
              <a:t>外汇期货的产生和发展</a:t>
            </a:r>
          </a:p>
          <a:p>
            <a:r>
              <a:rPr lang="zh-CN" altLang="zh-CN" b="1" dirty="0"/>
              <a:t>利率期货的产生和发展</a:t>
            </a:r>
            <a:endParaRPr lang="zh-CN" altLang="en-US" b="1" dirty="0"/>
          </a:p>
          <a:p>
            <a:r>
              <a:rPr lang="zh-CN" altLang="en-US" sz="2400" b="1" kern="1200" dirty="0">
                <a:solidFill>
                  <a:schemeClr val="tx1"/>
                </a:solidFill>
                <a:effectLst/>
                <a:latin typeface="+mn-lt"/>
                <a:ea typeface="+mn-ea"/>
                <a:cs typeface="+mn-cs"/>
              </a:rPr>
              <a:t>股指期货的产生和发展</a:t>
            </a:r>
          </a:p>
          <a:p>
            <a:r>
              <a:rPr lang="zh-CN" altLang="zh-CN" b="1" dirty="0"/>
              <a:t>我国金融期货的发展概况</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a:t>
            </a:fld>
            <a:endParaRPr lang="en-US" dirty="0"/>
          </a:p>
        </p:txBody>
      </p:sp>
      <p:sp>
        <p:nvSpPr>
          <p:cNvPr id="6" name="日期占位符 5">
            <a:extLst>
              <a:ext uri="{FF2B5EF4-FFF2-40B4-BE49-F238E27FC236}">
                <a16:creationId xmlns:a16="http://schemas.microsoft.com/office/drawing/2014/main" id="{3BA8D7BE-FA9E-418B-8489-88603AAB79FD}"/>
              </a:ext>
            </a:extLst>
          </p:cNvPr>
          <p:cNvSpPr>
            <a:spLocks noGrp="1"/>
          </p:cNvSpPr>
          <p:nvPr>
            <p:ph type="dt" sz="half" idx="10"/>
          </p:nvPr>
        </p:nvSpPr>
        <p:spPr/>
        <p:txBody>
          <a:bodyPr/>
          <a:lstStyle/>
          <a:p>
            <a:fld id="{17BD8A89-2228-4C0C-807B-66240066A64D}" type="datetime1">
              <a:rPr lang="zh-CN" altLang="en-US" smtClean="0"/>
              <a:t>2021/2/1</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欧洲美元期货的合约规格</a:t>
            </a:r>
            <a:endParaRPr lang="zh-CN" altLang="en-US" dirty="0"/>
          </a:p>
        </p:txBody>
      </p:sp>
      <p:sp>
        <p:nvSpPr>
          <p:cNvPr id="3" name="内容占位符 2"/>
          <p:cNvSpPr>
            <a:spLocks noGrp="1"/>
          </p:cNvSpPr>
          <p:nvPr>
            <p:ph idx="1"/>
          </p:nvPr>
        </p:nvSpPr>
        <p:spPr/>
        <p:txBody>
          <a:bodyPr/>
          <a:lstStyle/>
          <a:p>
            <a:r>
              <a:rPr lang="zh-CN" altLang="zh-CN" dirty="0"/>
              <a:t>欧洲美元期货的标的物是</a:t>
            </a:r>
            <a:r>
              <a:rPr lang="en-US" altLang="zh-CN" dirty="0"/>
              <a:t>3</a:t>
            </a:r>
            <a:r>
              <a:rPr lang="zh-CN" altLang="zh-CN" dirty="0"/>
              <a:t>个月期的欧洲美元定期存款，其每张合约的交易单位是本金</a:t>
            </a:r>
            <a:r>
              <a:rPr lang="en-US" altLang="zh-CN" dirty="0"/>
              <a:t>1,000,000</a:t>
            </a:r>
            <a:r>
              <a:rPr lang="zh-CN" altLang="zh-CN" dirty="0"/>
              <a:t>美元。</a:t>
            </a:r>
            <a:endParaRPr lang="zh-CN" altLang="en-US" dirty="0"/>
          </a:p>
          <a:p>
            <a:r>
              <a:rPr lang="zh-CN" altLang="zh-CN" dirty="0"/>
              <a:t>欧洲美元期货最近月份合约的最小变动价位是</a:t>
            </a:r>
            <a:r>
              <a:rPr lang="en-US" altLang="zh-CN" dirty="0"/>
              <a:t>0.25</a:t>
            </a:r>
            <a:r>
              <a:rPr lang="zh-CN" altLang="zh-CN" dirty="0"/>
              <a:t>个基点，其他月份合约的最小变动价位是</a:t>
            </a:r>
            <a:r>
              <a:rPr lang="en-US" altLang="zh-CN" dirty="0"/>
              <a:t>0.5</a:t>
            </a:r>
            <a:r>
              <a:rPr lang="zh-CN" altLang="zh-CN" dirty="0"/>
              <a:t>个基点。由于该合约的交易单位为本金</a:t>
            </a:r>
            <a:r>
              <a:rPr lang="en-US" altLang="zh-CN" dirty="0"/>
              <a:t>1,000,000</a:t>
            </a:r>
            <a:r>
              <a:rPr lang="zh-CN" altLang="zh-CN" dirty="0"/>
              <a:t>美元，期限为</a:t>
            </a:r>
            <a:r>
              <a:rPr lang="en-US" altLang="zh-CN" dirty="0"/>
              <a:t>3</a:t>
            </a:r>
            <a:r>
              <a:rPr lang="zh-CN" altLang="zh-CN" dirty="0"/>
              <a:t>个月，因而其最小变动值为最近月份合约</a:t>
            </a:r>
            <a:r>
              <a:rPr lang="en-US" altLang="zh-CN" dirty="0"/>
              <a:t>6.25</a:t>
            </a:r>
            <a:r>
              <a:rPr lang="zh-CN" altLang="zh-CN" dirty="0"/>
              <a:t>美元；其他月份合约</a:t>
            </a:r>
            <a:r>
              <a:rPr lang="en-US" altLang="zh-CN" dirty="0"/>
              <a:t>12.5</a:t>
            </a:r>
            <a:r>
              <a:rPr lang="zh-CN" altLang="zh-CN" dirty="0"/>
              <a:t>美元</a:t>
            </a:r>
            <a:r>
              <a:rPr lang="zh-CN" altLang="en-US" dirty="0"/>
              <a:t>。</a:t>
            </a:r>
          </a:p>
          <a:p>
            <a:r>
              <a:rPr lang="zh-CN" altLang="zh-CN" dirty="0"/>
              <a:t>欧洲美元期货的交割方式是现金结算。</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30</a:t>
            </a:fld>
            <a:endParaRPr lang="en-US" dirty="0"/>
          </a:p>
        </p:txBody>
      </p:sp>
      <p:sp>
        <p:nvSpPr>
          <p:cNvPr id="6" name="日期占位符 5">
            <a:extLst>
              <a:ext uri="{FF2B5EF4-FFF2-40B4-BE49-F238E27FC236}">
                <a16:creationId xmlns:a16="http://schemas.microsoft.com/office/drawing/2014/main" id="{802234D3-534F-44D6-A435-7F295D6B267C}"/>
              </a:ext>
            </a:extLst>
          </p:cNvPr>
          <p:cNvSpPr>
            <a:spLocks noGrp="1"/>
          </p:cNvSpPr>
          <p:nvPr>
            <p:ph type="dt" sz="half" idx="10"/>
          </p:nvPr>
        </p:nvSpPr>
        <p:spPr/>
        <p:txBody>
          <a:bodyPr/>
          <a:lstStyle/>
          <a:p>
            <a:fld id="{581AA97C-F559-44B2-ACE0-070EB185B6E7}" type="datetime1">
              <a:rPr lang="zh-CN" altLang="en-US" smtClean="0"/>
              <a:t>2021/2/1</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欧洲美元期货合约价格的计算</a:t>
            </a:r>
            <a:endParaRPr lang="zh-CN" altLang="en-US" dirty="0"/>
          </a:p>
        </p:txBody>
      </p:sp>
      <p:sp>
        <p:nvSpPr>
          <p:cNvPr id="3" name="内容占位符 2"/>
          <p:cNvSpPr>
            <a:spLocks noGrp="1"/>
          </p:cNvSpPr>
          <p:nvPr>
            <p:ph idx="1"/>
          </p:nvPr>
        </p:nvSpPr>
        <p:spPr/>
        <p:txBody>
          <a:bodyPr/>
          <a:lstStyle/>
          <a:p>
            <a:endParaRPr lang="zh-CN" altLang="en-US" dirty="0"/>
          </a:p>
          <a:p>
            <a:pPr marL="0" indent="0">
              <a:buNone/>
            </a:pPr>
            <a:endParaRPr lang="zh-CN" altLang="en-US" dirty="0"/>
          </a:p>
          <a:p>
            <a:r>
              <a:rPr lang="zh-CN" altLang="zh-CN" dirty="0"/>
              <a:t>在进行欧洲美元期货交易盈亏的计算中，</a:t>
            </a:r>
            <a:r>
              <a:rPr lang="en-US" altLang="zh-CN" dirty="0"/>
              <a:t>LIBOR</a:t>
            </a:r>
            <a:r>
              <a:rPr lang="zh-CN" altLang="zh-CN" dirty="0"/>
              <a:t>的变动会造成期货合约价格发生相应变动</a:t>
            </a:r>
            <a:endParaRPr lang="zh-CN" altLang="en-US" dirty="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685" y="2246777"/>
            <a:ext cx="5505069" cy="8796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389" y="4571999"/>
            <a:ext cx="6435525" cy="1621550"/>
          </a:xfrm>
          <a:prstGeom prst="rect">
            <a:avLst/>
          </a:prstGeom>
          <a:noFill/>
          <a:extLst>
            <a:ext uri="{909E8E84-426E-40DD-AFC4-6F175D3DCCD1}">
              <a14:hiddenFill xmlns:a14="http://schemas.microsoft.com/office/drawing/2010/main">
                <a:solidFill>
                  <a:srgbClr val="FFFFFF"/>
                </a:solidFill>
              </a14:hiddenFill>
            </a:ext>
          </a:extLst>
        </p:spPr>
      </p:pic>
      <p:sp>
        <p:nvSpPr>
          <p:cNvPr id="6" name="页脚占位符 5"/>
          <p:cNvSpPr>
            <a:spLocks noGrp="1"/>
          </p:cNvSpPr>
          <p:nvPr>
            <p:ph type="ftr" sz="quarter" idx="11"/>
          </p:nvPr>
        </p:nvSpPr>
        <p:spPr/>
        <p:txBody>
          <a:bodyPr/>
          <a:lstStyle/>
          <a:p>
            <a:r>
              <a:rPr lang="zh-CN" altLang="en-US"/>
              <a:t>第五章　金融期货的交易机制和定价</a:t>
            </a:r>
            <a:endParaRPr lang="en-US" dirty="0"/>
          </a:p>
        </p:txBody>
      </p:sp>
      <p:sp>
        <p:nvSpPr>
          <p:cNvPr id="7" name="幻灯片编号占位符 6"/>
          <p:cNvSpPr>
            <a:spLocks noGrp="1"/>
          </p:cNvSpPr>
          <p:nvPr>
            <p:ph type="sldNum" sz="quarter" idx="12"/>
          </p:nvPr>
        </p:nvSpPr>
        <p:spPr/>
        <p:txBody>
          <a:bodyPr/>
          <a:lstStyle/>
          <a:p>
            <a:fld id="{E97799C9-84D9-46D2-A11E-BCF8A720529D}" type="slidenum">
              <a:rPr lang="en-US" smtClean="0"/>
              <a:pPr/>
              <a:t>31</a:t>
            </a:fld>
            <a:endParaRPr lang="en-US" dirty="0"/>
          </a:p>
        </p:txBody>
      </p:sp>
      <p:sp>
        <p:nvSpPr>
          <p:cNvPr id="4" name="日期占位符 3">
            <a:extLst>
              <a:ext uri="{FF2B5EF4-FFF2-40B4-BE49-F238E27FC236}">
                <a16:creationId xmlns:a16="http://schemas.microsoft.com/office/drawing/2014/main" id="{ADF2AEBF-68D2-4017-884D-FC4FFC200D54}"/>
              </a:ext>
            </a:extLst>
          </p:cNvPr>
          <p:cNvSpPr>
            <a:spLocks noGrp="1"/>
          </p:cNvSpPr>
          <p:nvPr>
            <p:ph type="dt" sz="half" idx="10"/>
          </p:nvPr>
        </p:nvSpPr>
        <p:spPr/>
        <p:txBody>
          <a:bodyPr/>
          <a:lstStyle/>
          <a:p>
            <a:fld id="{F63BBE25-03DB-4BE1-80D2-B84713D642C7}" type="datetime1">
              <a:rPr lang="zh-CN" altLang="en-US" smtClean="0"/>
              <a:t>2021/2/1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长期国债期货的交易规则</a:t>
            </a:r>
            <a:endParaRPr lang="zh-CN" altLang="en-US" dirty="0"/>
          </a:p>
        </p:txBody>
      </p:sp>
      <p:sp>
        <p:nvSpPr>
          <p:cNvPr id="3" name="内容占位符 2"/>
          <p:cNvSpPr>
            <a:spLocks noGrp="1"/>
          </p:cNvSpPr>
          <p:nvPr>
            <p:ph idx="1"/>
          </p:nvPr>
        </p:nvSpPr>
        <p:spPr/>
        <p:txBody>
          <a:bodyPr/>
          <a:lstStyle/>
          <a:p>
            <a:r>
              <a:rPr lang="zh-CN" altLang="zh-CN" dirty="0"/>
              <a:t>长期利率期货，实际上主要是指各国的中、长期国债期货。而在这些中、长期国债期货中，最有代表性的是美国长期国债（</a:t>
            </a:r>
            <a:r>
              <a:rPr lang="en-US" altLang="zh-CN" dirty="0"/>
              <a:t>Treasury-bond, T-bond</a:t>
            </a:r>
            <a:r>
              <a:rPr lang="zh-CN" altLang="zh-CN" dirty="0"/>
              <a:t>）期货及</a:t>
            </a:r>
            <a:r>
              <a:rPr lang="en-US" altLang="zh-CN" dirty="0"/>
              <a:t>10 </a:t>
            </a:r>
            <a:r>
              <a:rPr lang="zh-CN" altLang="zh-CN" dirty="0"/>
              <a:t>年期的中期国债（</a:t>
            </a:r>
            <a:r>
              <a:rPr lang="en-US" altLang="zh-CN" dirty="0"/>
              <a:t>Treasury-note, T-note</a:t>
            </a:r>
            <a:r>
              <a:rPr lang="zh-CN" altLang="zh-CN" dirty="0"/>
              <a:t>）期货。</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32</a:t>
            </a:fld>
            <a:endParaRPr lang="en-US" dirty="0"/>
          </a:p>
        </p:txBody>
      </p:sp>
      <p:sp>
        <p:nvSpPr>
          <p:cNvPr id="6" name="日期占位符 5">
            <a:extLst>
              <a:ext uri="{FF2B5EF4-FFF2-40B4-BE49-F238E27FC236}">
                <a16:creationId xmlns:a16="http://schemas.microsoft.com/office/drawing/2014/main" id="{3DE1A791-F960-4527-8A31-DFA595CE1E0E}"/>
              </a:ext>
            </a:extLst>
          </p:cNvPr>
          <p:cNvSpPr>
            <a:spLocks noGrp="1"/>
          </p:cNvSpPr>
          <p:nvPr>
            <p:ph type="dt" sz="half" idx="10"/>
          </p:nvPr>
        </p:nvSpPr>
        <p:spPr/>
        <p:txBody>
          <a:bodyPr/>
          <a:lstStyle/>
          <a:p>
            <a:fld id="{B9403E43-15DF-406B-99DE-4E1B0AE7A088}" type="datetime1">
              <a:rPr lang="zh-CN" altLang="en-US" smtClean="0"/>
              <a:t>2021/2/1</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长期国债期货的报价方式</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长期国债期货（也包括各种中期国债期货）的报价方式与上述国库券期货和欧洲美元期货的报价方式有很大的不同。它不是采取指数报价法，而是采取价格报价法。</a:t>
            </a:r>
            <a:endParaRPr lang="zh-CN" altLang="en-US" dirty="0"/>
          </a:p>
          <a:p>
            <a:r>
              <a:rPr lang="zh-CN" altLang="zh-CN" dirty="0"/>
              <a:t>所谓价格报价法，是指以</a:t>
            </a:r>
            <a:r>
              <a:rPr lang="en-US" altLang="zh-CN" dirty="0"/>
              <a:t>100</a:t>
            </a:r>
            <a:r>
              <a:rPr lang="zh-CN" altLang="zh-CN" dirty="0"/>
              <a:t>美元面值作为报价单位，报出其期货价格。</a:t>
            </a:r>
            <a:endParaRPr lang="zh-CN" altLang="en-US" dirty="0"/>
          </a:p>
          <a:p>
            <a:r>
              <a:rPr lang="zh-CN" altLang="zh-CN" dirty="0"/>
              <a:t>这种价格用一条短横线隔开，短横线左边的数字为每</a:t>
            </a:r>
            <a:r>
              <a:rPr lang="en-US" altLang="zh-CN" dirty="0"/>
              <a:t>100</a:t>
            </a:r>
            <a:r>
              <a:rPr lang="zh-CN" altLang="zh-CN" dirty="0"/>
              <a:t>美元面值的整数期货价格，通常被称为整数点；而在短横线右边的数字则表示不足一个整数点的数字，该数字的含义是一个整数点的</a:t>
            </a:r>
            <a:r>
              <a:rPr lang="en-US" altLang="zh-CN" dirty="0"/>
              <a:t>32</a:t>
            </a:r>
            <a:r>
              <a:rPr lang="zh-CN" altLang="zh-CN" dirty="0"/>
              <a:t>分之几。</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33</a:t>
            </a:fld>
            <a:endParaRPr lang="en-US" dirty="0"/>
          </a:p>
        </p:txBody>
      </p:sp>
      <p:sp>
        <p:nvSpPr>
          <p:cNvPr id="6" name="日期占位符 5">
            <a:extLst>
              <a:ext uri="{FF2B5EF4-FFF2-40B4-BE49-F238E27FC236}">
                <a16:creationId xmlns:a16="http://schemas.microsoft.com/office/drawing/2014/main" id="{7E15FD5D-7B50-4BD5-888D-0B8BA972893B}"/>
              </a:ext>
            </a:extLst>
          </p:cNvPr>
          <p:cNvSpPr>
            <a:spLocks noGrp="1"/>
          </p:cNvSpPr>
          <p:nvPr>
            <p:ph type="dt" sz="half" idx="10"/>
          </p:nvPr>
        </p:nvSpPr>
        <p:spPr/>
        <p:txBody>
          <a:bodyPr/>
          <a:lstStyle/>
          <a:p>
            <a:fld id="{A3E65EF0-F40E-47B1-8E57-372B639FAD54}" type="datetime1">
              <a:rPr lang="zh-CN" altLang="en-US" smtClean="0"/>
              <a:t>2021/2/1</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长期国债期货的合约规格</a:t>
            </a:r>
            <a:endParaRPr lang="zh-CN" altLang="en-US" dirty="0"/>
          </a:p>
        </p:txBody>
      </p:sp>
      <p:sp>
        <p:nvSpPr>
          <p:cNvPr id="3" name="内容占位符 2"/>
          <p:cNvSpPr>
            <a:spLocks noGrp="1"/>
          </p:cNvSpPr>
          <p:nvPr>
            <p:ph idx="1"/>
          </p:nvPr>
        </p:nvSpPr>
        <p:spPr/>
        <p:txBody>
          <a:bodyPr>
            <a:normAutofit/>
          </a:bodyPr>
          <a:lstStyle/>
          <a:p>
            <a:r>
              <a:rPr lang="en-US" altLang="zh-CN" dirty="0"/>
              <a:t>CBOT</a:t>
            </a:r>
            <a:r>
              <a:rPr lang="zh-CN" altLang="zh-CN" dirty="0"/>
              <a:t>上市的长期国债期货的交易单位是面值</a:t>
            </a:r>
            <a:r>
              <a:rPr lang="en-US" altLang="zh-CN" dirty="0"/>
              <a:t>100,000</a:t>
            </a:r>
            <a:r>
              <a:rPr lang="zh-CN" altLang="zh-CN" dirty="0"/>
              <a:t>美元的美国长期国债，其最小变动价位以“点”来表示。</a:t>
            </a:r>
            <a:endParaRPr lang="zh-CN" altLang="en-US" dirty="0"/>
          </a:p>
          <a:p>
            <a:r>
              <a:rPr lang="en-US" altLang="zh-CN" dirty="0"/>
              <a:t>1</a:t>
            </a:r>
            <a:r>
              <a:rPr lang="zh-CN" altLang="zh-CN" dirty="0"/>
              <a:t>个“点”（</a:t>
            </a:r>
            <a:r>
              <a:rPr lang="en-US" altLang="zh-CN" dirty="0"/>
              <a:t>point</a:t>
            </a:r>
            <a:r>
              <a:rPr lang="zh-CN" altLang="zh-CN" dirty="0"/>
              <a:t>）是指交易单位的</a:t>
            </a:r>
            <a:r>
              <a:rPr lang="en-US" altLang="zh-CN" dirty="0"/>
              <a:t>1%</a:t>
            </a:r>
            <a:r>
              <a:rPr lang="zh-CN" altLang="zh-CN" dirty="0"/>
              <a:t>。由于交易单位是面值</a:t>
            </a:r>
            <a:r>
              <a:rPr lang="en-US" altLang="zh-CN" dirty="0"/>
              <a:t>100,000</a:t>
            </a:r>
            <a:r>
              <a:rPr lang="zh-CN" altLang="zh-CN" dirty="0"/>
              <a:t>美元，所以</a:t>
            </a:r>
            <a:r>
              <a:rPr lang="en-US" altLang="zh-CN" dirty="0"/>
              <a:t>1</a:t>
            </a:r>
            <a:r>
              <a:rPr lang="zh-CN" altLang="zh-CN" dirty="0"/>
              <a:t>个点就代表</a:t>
            </a:r>
            <a:r>
              <a:rPr lang="en-US" altLang="zh-CN" dirty="0"/>
              <a:t>1000</a:t>
            </a:r>
            <a:r>
              <a:rPr lang="zh-CN" altLang="zh-CN" dirty="0"/>
              <a:t>美元。而</a:t>
            </a:r>
            <a:r>
              <a:rPr lang="en-US" altLang="zh-CN" dirty="0"/>
              <a:t>1000</a:t>
            </a:r>
            <a:r>
              <a:rPr lang="zh-CN" altLang="zh-CN" dirty="0"/>
              <a:t>美元的</a:t>
            </a:r>
            <a:r>
              <a:rPr lang="en-US" altLang="zh-CN" dirty="0"/>
              <a:t>1/32</a:t>
            </a:r>
            <a:r>
              <a:rPr lang="zh-CN" altLang="zh-CN" dirty="0"/>
              <a:t>就是一张合约的最小变动值，即</a:t>
            </a:r>
            <a:r>
              <a:rPr lang="en-US" altLang="zh-CN" dirty="0"/>
              <a:t>31.25</a:t>
            </a:r>
            <a:r>
              <a:rPr lang="zh-CN" altLang="zh-CN" dirty="0"/>
              <a:t>美元。</a:t>
            </a:r>
          </a:p>
          <a:p>
            <a:r>
              <a:rPr lang="zh-CN" altLang="zh-CN" dirty="0"/>
              <a:t>长期国债期货在到期时也是采用实物交割的方式来了结合约。标的债券是期限为</a:t>
            </a:r>
            <a:r>
              <a:rPr lang="en-US" altLang="zh-CN" dirty="0"/>
              <a:t>30</a:t>
            </a:r>
            <a:r>
              <a:rPr lang="zh-CN" altLang="zh-CN" dirty="0"/>
              <a:t>年、息票率为</a:t>
            </a:r>
            <a:r>
              <a:rPr lang="en-US" altLang="zh-CN" dirty="0"/>
              <a:t>6%</a:t>
            </a:r>
            <a:r>
              <a:rPr lang="zh-CN" altLang="zh-CN" dirty="0"/>
              <a:t>的美国长期国债。</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34</a:t>
            </a:fld>
            <a:endParaRPr lang="en-US" dirty="0"/>
          </a:p>
        </p:txBody>
      </p:sp>
      <p:sp>
        <p:nvSpPr>
          <p:cNvPr id="6" name="日期占位符 5">
            <a:extLst>
              <a:ext uri="{FF2B5EF4-FFF2-40B4-BE49-F238E27FC236}">
                <a16:creationId xmlns:a16="http://schemas.microsoft.com/office/drawing/2014/main" id="{9AFC0507-F9E2-4E58-ADFE-16A27C16E9F2}"/>
              </a:ext>
            </a:extLst>
          </p:cNvPr>
          <p:cNvSpPr>
            <a:spLocks noGrp="1"/>
          </p:cNvSpPr>
          <p:nvPr>
            <p:ph type="dt" sz="half" idx="10"/>
          </p:nvPr>
        </p:nvSpPr>
        <p:spPr/>
        <p:txBody>
          <a:bodyPr/>
          <a:lstStyle/>
          <a:p>
            <a:fld id="{81EFA005-8F7F-48B8-9D67-F352472209B9}" type="datetime1">
              <a:rPr lang="zh-CN" altLang="en-US" smtClean="0"/>
              <a:t>2021/2/1</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长期国债期货的</a:t>
            </a:r>
            <a:r>
              <a:rPr lang="zh-CN" altLang="en-US" dirty="0"/>
              <a:t>交割</a:t>
            </a:r>
          </a:p>
        </p:txBody>
      </p:sp>
      <p:sp>
        <p:nvSpPr>
          <p:cNvPr id="3" name="内容占位符 2"/>
          <p:cNvSpPr>
            <a:spLocks noGrp="1"/>
          </p:cNvSpPr>
          <p:nvPr>
            <p:ph idx="1"/>
          </p:nvPr>
        </p:nvSpPr>
        <p:spPr/>
        <p:txBody>
          <a:bodyPr/>
          <a:lstStyle/>
          <a:p>
            <a:r>
              <a:rPr lang="zh-CN" altLang="zh-CN" dirty="0"/>
              <a:t>在现货市场上，这种标准化的债券在现货市场上很少存在，甚至根本不存在（虚拟债券）。因此，在长期国债期货合约到期时，卖方可用于交割的债券并不限于这一标准化的债券。</a:t>
            </a:r>
            <a:endParaRPr lang="zh-CN" altLang="en-US" dirty="0"/>
          </a:p>
          <a:p>
            <a:r>
              <a:rPr lang="zh-CN" altLang="zh-CN" dirty="0"/>
              <a:t>根据</a:t>
            </a:r>
            <a:r>
              <a:rPr lang="en-US" altLang="zh-CN" dirty="0"/>
              <a:t>CBOT </a:t>
            </a:r>
            <a:r>
              <a:rPr lang="zh-CN" altLang="zh-CN" dirty="0"/>
              <a:t>的规定，美国长期国债期货合约的卖方可用于交割的债券是剩余期限不少于</a:t>
            </a:r>
            <a:r>
              <a:rPr lang="en-US" altLang="zh-CN" dirty="0"/>
              <a:t>15 </a:t>
            </a:r>
            <a:r>
              <a:rPr lang="zh-CN" altLang="zh-CN" dirty="0"/>
              <a:t>年的美国长期国债。</a:t>
            </a:r>
          </a:p>
          <a:p>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35</a:t>
            </a:fld>
            <a:endParaRPr lang="en-US" dirty="0"/>
          </a:p>
        </p:txBody>
      </p:sp>
      <p:sp>
        <p:nvSpPr>
          <p:cNvPr id="6" name="日期占位符 5">
            <a:extLst>
              <a:ext uri="{FF2B5EF4-FFF2-40B4-BE49-F238E27FC236}">
                <a16:creationId xmlns:a16="http://schemas.microsoft.com/office/drawing/2014/main" id="{5EB57657-6F0A-414D-AFE8-F6E71F84B23E}"/>
              </a:ext>
            </a:extLst>
          </p:cNvPr>
          <p:cNvSpPr>
            <a:spLocks noGrp="1"/>
          </p:cNvSpPr>
          <p:nvPr>
            <p:ph type="dt" sz="half" idx="10"/>
          </p:nvPr>
        </p:nvSpPr>
        <p:spPr/>
        <p:txBody>
          <a:bodyPr/>
          <a:lstStyle/>
          <a:p>
            <a:fld id="{F1CF0194-BCFF-46CC-92A3-7F1D188F358C}" type="datetime1">
              <a:rPr lang="zh-CN" altLang="en-US" smtClean="0"/>
              <a:t>2021/2/1</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转换因子的概念</a:t>
            </a:r>
            <a:endParaRPr lang="zh-CN" altLang="en-US" dirty="0"/>
          </a:p>
        </p:txBody>
      </p:sp>
      <p:sp>
        <p:nvSpPr>
          <p:cNvPr id="3" name="内容占位符 2"/>
          <p:cNvSpPr>
            <a:spLocks noGrp="1"/>
          </p:cNvSpPr>
          <p:nvPr>
            <p:ph idx="1"/>
          </p:nvPr>
        </p:nvSpPr>
        <p:spPr>
          <a:xfrm>
            <a:off x="208722" y="2246776"/>
            <a:ext cx="8676861" cy="4292919"/>
          </a:xfrm>
        </p:spPr>
        <p:txBody>
          <a:bodyPr>
            <a:normAutofit fontScale="92500" lnSpcReduction="20000"/>
          </a:bodyPr>
          <a:lstStyle/>
          <a:p>
            <a:r>
              <a:rPr lang="zh-CN" altLang="zh-CN" dirty="0"/>
              <a:t>为了解决不同债券比较口径的问题，交易所引入了转换因子（</a:t>
            </a:r>
            <a:r>
              <a:rPr lang="en-US" altLang="zh-CN" dirty="0"/>
              <a:t>Conversion Factor, CF</a:t>
            </a:r>
            <a:r>
              <a:rPr lang="zh-CN" altLang="zh-CN" dirty="0"/>
              <a:t>）这个概念。</a:t>
            </a:r>
            <a:endParaRPr lang="zh-CN" altLang="en-US" dirty="0"/>
          </a:p>
          <a:p>
            <a:r>
              <a:rPr lang="zh-CN" altLang="zh-CN" dirty="0"/>
              <a:t>转换因子是指可使中、长期国债期货的价格与各种不同息票利率和不同剩余期限的可交割债券的现货价格具有可比性的折算比率，其实质是将面值</a:t>
            </a:r>
            <a:r>
              <a:rPr lang="en-US" altLang="zh-CN" dirty="0"/>
              <a:t>1 </a:t>
            </a:r>
            <a:r>
              <a:rPr lang="zh-CN" altLang="zh-CN" dirty="0"/>
              <a:t>美元的可交割债券，在其剩余期限内的现金流量用一定的标准息票率所折成的现值。 </a:t>
            </a:r>
            <a:endParaRPr lang="zh-CN" altLang="en-US" dirty="0"/>
          </a:p>
          <a:p>
            <a:r>
              <a:rPr lang="zh-CN" altLang="zh-CN" dirty="0"/>
              <a:t>转换因子是长期利率期货中的一个十分重要的概念。在中、长期国债期货交易中，转换因子是确定各种可交割债券之发票金额的一个必不可少的要素。通过该系数的调整，各种不同剩余期限和不同息票利率的可交割债券的价格，都可折算成期货合约所规定的标的债券价格的一定倍数。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36</a:t>
            </a:fld>
            <a:endParaRPr lang="en-US" dirty="0"/>
          </a:p>
        </p:txBody>
      </p:sp>
      <p:sp>
        <p:nvSpPr>
          <p:cNvPr id="6" name="日期占位符 5">
            <a:extLst>
              <a:ext uri="{FF2B5EF4-FFF2-40B4-BE49-F238E27FC236}">
                <a16:creationId xmlns:a16="http://schemas.microsoft.com/office/drawing/2014/main" id="{1D118BD0-2E8F-4D2D-BA69-826386FD12F4}"/>
              </a:ext>
            </a:extLst>
          </p:cNvPr>
          <p:cNvSpPr>
            <a:spLocks noGrp="1"/>
          </p:cNvSpPr>
          <p:nvPr>
            <p:ph type="dt" sz="half" idx="10"/>
          </p:nvPr>
        </p:nvSpPr>
        <p:spPr/>
        <p:txBody>
          <a:bodyPr/>
          <a:lstStyle/>
          <a:p>
            <a:fld id="{0B096D13-FCC5-40F9-8D30-56C0BEF12CBD}" type="datetime1">
              <a:rPr lang="zh-CN" altLang="en-US" smtClean="0"/>
              <a:t>2021/2/1</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现金价格</a:t>
            </a:r>
            <a:endParaRPr lang="zh-CN" altLang="en-US" dirty="0"/>
          </a:p>
        </p:txBody>
      </p:sp>
      <p:sp>
        <p:nvSpPr>
          <p:cNvPr id="3" name="内容占位符 2"/>
          <p:cNvSpPr>
            <a:spLocks noGrp="1"/>
          </p:cNvSpPr>
          <p:nvPr>
            <p:ph idx="1"/>
          </p:nvPr>
        </p:nvSpPr>
        <p:spPr>
          <a:xfrm>
            <a:off x="208722" y="2246776"/>
            <a:ext cx="8676861" cy="4420241"/>
          </a:xfrm>
        </p:spPr>
        <p:txBody>
          <a:bodyPr/>
          <a:lstStyle/>
          <a:p>
            <a:r>
              <a:rPr lang="zh-CN" altLang="zh-CN" dirty="0"/>
              <a:t>现金价格（</a:t>
            </a:r>
            <a:r>
              <a:rPr lang="en-US" altLang="zh-CN" dirty="0"/>
              <a:t>Cash Price</a:t>
            </a:r>
            <a:r>
              <a:rPr lang="zh-CN" altLang="zh-CN" dirty="0"/>
              <a:t>），又称为不纯价格（</a:t>
            </a:r>
            <a:r>
              <a:rPr lang="en-US" altLang="zh-CN" dirty="0"/>
              <a:t>Dirty Price</a:t>
            </a:r>
            <a:r>
              <a:rPr lang="zh-CN" altLang="zh-CN" dirty="0"/>
              <a:t>），它是现货市场上进行债券交易时，买方要向卖方支付的金额。</a:t>
            </a:r>
            <a:endParaRPr lang="zh-CN" altLang="en-US" dirty="0"/>
          </a:p>
          <a:p>
            <a:endParaRPr lang="zh-CN" altLang="en-US" dirty="0"/>
          </a:p>
          <a:p>
            <a:pPr marL="0" indent="0">
              <a:buNone/>
            </a:pPr>
            <a:endParaRPr lang="zh-CN" altLang="en-US" dirty="0"/>
          </a:p>
          <a:p>
            <a:pPr marL="0" indent="0">
              <a:buNone/>
            </a:pPr>
            <a:endParaRPr lang="zh-CN" altLang="en-US" dirty="0"/>
          </a:p>
          <a:p>
            <a:r>
              <a:rPr lang="zh-CN" altLang="zh-CN" dirty="0"/>
              <a:t>应计利息（</a:t>
            </a:r>
            <a:r>
              <a:rPr lang="en-US" altLang="zh-CN" dirty="0"/>
              <a:t>Accrued Interest</a:t>
            </a:r>
            <a:r>
              <a:rPr lang="zh-CN" altLang="zh-CN" dirty="0"/>
              <a:t>）就是上一个付息日以来的累计利息。 </a:t>
            </a:r>
            <a:endParaRPr lang="zh-CN" alt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429" y="3171462"/>
            <a:ext cx="3042853" cy="60188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形标注 4"/>
          <p:cNvSpPr/>
          <p:nvPr/>
        </p:nvSpPr>
        <p:spPr>
          <a:xfrm>
            <a:off x="2215906" y="3773345"/>
            <a:ext cx="2095018" cy="655680"/>
          </a:xfrm>
          <a:prstGeom prst="wedgeEllipseCallout">
            <a:avLst>
              <a:gd name="adj1" fmla="val 65907"/>
              <a:gd name="adj2" fmla="val -7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债券的市场报价 </a:t>
            </a:r>
            <a:endParaRPr kumimoji="1" lang="zh-CN" altLang="en-US"/>
          </a:p>
        </p:txBody>
      </p:sp>
      <p:sp>
        <p:nvSpPr>
          <p:cNvPr id="7" name="椭圆形标注 6"/>
          <p:cNvSpPr/>
          <p:nvPr/>
        </p:nvSpPr>
        <p:spPr>
          <a:xfrm>
            <a:off x="5757758" y="3908498"/>
            <a:ext cx="2095018" cy="509286"/>
          </a:xfrm>
          <a:prstGeom prst="wedgeEllipseCallout">
            <a:avLst>
              <a:gd name="adj1" fmla="val -65584"/>
              <a:gd name="adj2" fmla="val -12840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zh-CN" sz="2400" dirty="0"/>
              <a:t>应计利息 </a:t>
            </a:r>
            <a:endParaRPr kumimoji="1" lang="zh-CN" altLang="en-US" sz="2400"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7" y="5554349"/>
            <a:ext cx="7151002" cy="756356"/>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8"/>
          <p:cNvSpPr>
            <a:spLocks noGrp="1"/>
          </p:cNvSpPr>
          <p:nvPr>
            <p:ph type="ftr" sz="quarter" idx="11"/>
          </p:nvPr>
        </p:nvSpPr>
        <p:spPr/>
        <p:txBody>
          <a:bodyPr/>
          <a:lstStyle/>
          <a:p>
            <a:r>
              <a:rPr lang="zh-CN" altLang="en-US"/>
              <a:t>第五章　金融期货的交易机制和定价</a:t>
            </a:r>
            <a:endParaRPr lang="en-US" dirty="0"/>
          </a:p>
        </p:txBody>
      </p:sp>
      <p:sp>
        <p:nvSpPr>
          <p:cNvPr id="10" name="幻灯片编号占位符 9"/>
          <p:cNvSpPr>
            <a:spLocks noGrp="1"/>
          </p:cNvSpPr>
          <p:nvPr>
            <p:ph type="sldNum" sz="quarter" idx="12"/>
          </p:nvPr>
        </p:nvSpPr>
        <p:spPr/>
        <p:txBody>
          <a:bodyPr/>
          <a:lstStyle/>
          <a:p>
            <a:fld id="{E97799C9-84D9-46D2-A11E-BCF8A720529D}" type="slidenum">
              <a:rPr lang="en-US" smtClean="0"/>
              <a:pPr/>
              <a:t>37</a:t>
            </a:fld>
            <a:endParaRPr lang="en-US" dirty="0"/>
          </a:p>
        </p:txBody>
      </p:sp>
      <p:sp>
        <p:nvSpPr>
          <p:cNvPr id="4" name="日期占位符 3">
            <a:extLst>
              <a:ext uri="{FF2B5EF4-FFF2-40B4-BE49-F238E27FC236}">
                <a16:creationId xmlns:a16="http://schemas.microsoft.com/office/drawing/2014/main" id="{25093175-BB0F-4AA5-B0B2-0C43B721237D}"/>
              </a:ext>
            </a:extLst>
          </p:cNvPr>
          <p:cNvSpPr>
            <a:spLocks noGrp="1"/>
          </p:cNvSpPr>
          <p:nvPr>
            <p:ph type="dt" sz="half" idx="10"/>
          </p:nvPr>
        </p:nvSpPr>
        <p:spPr/>
        <p:txBody>
          <a:bodyPr/>
          <a:lstStyle/>
          <a:p>
            <a:fld id="{9EA95BEB-1F73-41AE-BF63-6DA1D27E121C}" type="datetime1">
              <a:rPr lang="zh-CN" altLang="en-US" smtClean="0"/>
              <a:t>2021/2/1</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应计利息计算示意图 </a:t>
            </a:r>
            <a:endParaRPr lang="zh-CN" altLang="en-US" dirty="0"/>
          </a:p>
        </p:txBody>
      </p:sp>
      <p:pic>
        <p:nvPicPr>
          <p:cNvPr id="4" name="图片 3" descr="图片8.emf"/>
          <p:cNvPicPr/>
          <p:nvPr/>
        </p:nvPicPr>
        <p:blipFill>
          <a:blip r:embed="rId2"/>
          <a:stretch>
            <a:fillRect/>
          </a:stretch>
        </p:blipFill>
        <p:spPr>
          <a:xfrm>
            <a:off x="131577" y="2534533"/>
            <a:ext cx="8914639" cy="2222661"/>
          </a:xfrm>
          <a:prstGeom prst="rect">
            <a:avLst/>
          </a:prstGeom>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
        <p:nvSpPr>
          <p:cNvPr id="3" name="日期占位符 2">
            <a:extLst>
              <a:ext uri="{FF2B5EF4-FFF2-40B4-BE49-F238E27FC236}">
                <a16:creationId xmlns:a16="http://schemas.microsoft.com/office/drawing/2014/main" id="{EACEAA42-B14C-436B-BAF7-95F26075D361}"/>
              </a:ext>
            </a:extLst>
          </p:cNvPr>
          <p:cNvSpPr>
            <a:spLocks noGrp="1"/>
          </p:cNvSpPr>
          <p:nvPr>
            <p:ph type="dt" sz="half" idx="10"/>
          </p:nvPr>
        </p:nvSpPr>
        <p:spPr/>
        <p:txBody>
          <a:bodyPr/>
          <a:lstStyle/>
          <a:p>
            <a:fld id="{3D9A56CB-C1F3-4ADE-98C3-A63712576BDF}" type="datetime1">
              <a:rPr lang="zh-CN" altLang="en-US" smtClean="0"/>
              <a:t>2021/2/1</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发票金额</a:t>
            </a:r>
            <a:endParaRPr lang="zh-CN" altLang="en-US" dirty="0"/>
          </a:p>
        </p:txBody>
      </p:sp>
      <p:sp>
        <p:nvSpPr>
          <p:cNvPr id="3" name="内容占位符 2"/>
          <p:cNvSpPr>
            <a:spLocks noGrp="1"/>
          </p:cNvSpPr>
          <p:nvPr>
            <p:ph idx="1"/>
          </p:nvPr>
        </p:nvSpPr>
        <p:spPr/>
        <p:txBody>
          <a:bodyPr/>
          <a:lstStyle/>
          <a:p>
            <a:r>
              <a:rPr lang="zh-CN" altLang="zh-CN" dirty="0"/>
              <a:t>发票金额（</a:t>
            </a:r>
            <a:r>
              <a:rPr lang="en-US" altLang="zh-CN" dirty="0"/>
              <a:t>Invoice Amount</a:t>
            </a:r>
            <a:r>
              <a:rPr lang="zh-CN" altLang="zh-CN" dirty="0"/>
              <a:t>），是指在中、长期国债期货的交割日由期货合约的买方向卖方实际支付的金额。</a:t>
            </a:r>
            <a:endParaRPr lang="zh-CN" altLang="en-US" dirty="0"/>
          </a:p>
          <a:p>
            <a:r>
              <a:rPr lang="zh-CN" altLang="zh-CN" dirty="0"/>
              <a:t>这一金额系由交易所的结算单位根据卖方所交付的可交割债券、实际交割日及交割结算价格算得。 </a:t>
            </a:r>
            <a:endParaRPr lang="zh-CN" altLang="en-US" dirty="0"/>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5" y="5069712"/>
            <a:ext cx="4629867" cy="69448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形标注 4"/>
          <p:cNvSpPr/>
          <p:nvPr/>
        </p:nvSpPr>
        <p:spPr>
          <a:xfrm>
            <a:off x="1469985" y="4155312"/>
            <a:ext cx="2245488" cy="914400"/>
          </a:xfrm>
          <a:prstGeom prst="wedgeEllipseCallout">
            <a:avLst>
              <a:gd name="adj1" fmla="val 84322"/>
              <a:gd name="adj2" fmla="val 65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国债期货合约的交割结算价</a:t>
            </a:r>
            <a:endParaRPr kumimoji="1" lang="zh-CN" altLang="en-US"/>
          </a:p>
        </p:txBody>
      </p:sp>
      <p:sp>
        <p:nvSpPr>
          <p:cNvPr id="6" name="圆角矩形标注 5"/>
          <p:cNvSpPr/>
          <p:nvPr/>
        </p:nvSpPr>
        <p:spPr>
          <a:xfrm>
            <a:off x="4547152" y="4234463"/>
            <a:ext cx="1701483" cy="650055"/>
          </a:xfrm>
          <a:prstGeom prst="wedgeRoundRectCallout">
            <a:avLst>
              <a:gd name="adj1" fmla="val 1177"/>
              <a:gd name="adj2" fmla="val 96331"/>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dirty="0"/>
              <a:t>可交割债券的转换因子</a:t>
            </a:r>
            <a:endParaRPr kumimoji="1" lang="zh-CN" altLang="en-US" dirty="0"/>
          </a:p>
        </p:txBody>
      </p:sp>
      <p:sp>
        <p:nvSpPr>
          <p:cNvPr id="8" name="圆角矩形标注 7"/>
          <p:cNvSpPr/>
          <p:nvPr/>
        </p:nvSpPr>
        <p:spPr>
          <a:xfrm>
            <a:off x="6577431" y="4213351"/>
            <a:ext cx="1701483" cy="650055"/>
          </a:xfrm>
          <a:prstGeom prst="wedgeRoundRectCallout">
            <a:avLst>
              <a:gd name="adj1" fmla="val -58687"/>
              <a:gd name="adj2" fmla="val 11235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zh-CN" dirty="0"/>
              <a:t>可交割债券的应计利息</a:t>
            </a:r>
            <a:endParaRPr kumimoji="1" lang="zh-CN" altLang="en-US" dirty="0"/>
          </a:p>
        </p:txBody>
      </p:sp>
      <p:sp>
        <p:nvSpPr>
          <p:cNvPr id="7" name="页脚占位符 6"/>
          <p:cNvSpPr>
            <a:spLocks noGrp="1"/>
          </p:cNvSpPr>
          <p:nvPr>
            <p:ph type="ftr" sz="quarter" idx="11"/>
          </p:nvPr>
        </p:nvSpPr>
        <p:spPr/>
        <p:txBody>
          <a:bodyPr/>
          <a:lstStyle/>
          <a:p>
            <a:r>
              <a:rPr lang="zh-CN" altLang="en-US"/>
              <a:t>第五章　金融期货的交易机制和定价</a:t>
            </a:r>
            <a:endParaRPr lang="en-US" dirty="0"/>
          </a:p>
        </p:txBody>
      </p:sp>
      <p:sp>
        <p:nvSpPr>
          <p:cNvPr id="9" name="幻灯片编号占位符 8"/>
          <p:cNvSpPr>
            <a:spLocks noGrp="1"/>
          </p:cNvSpPr>
          <p:nvPr>
            <p:ph type="sldNum" sz="quarter" idx="12"/>
          </p:nvPr>
        </p:nvSpPr>
        <p:spPr/>
        <p:txBody>
          <a:bodyPr/>
          <a:lstStyle/>
          <a:p>
            <a:fld id="{E97799C9-84D9-46D2-A11E-BCF8A720529D}" type="slidenum">
              <a:rPr lang="en-US" smtClean="0"/>
              <a:pPr/>
              <a:t>39</a:t>
            </a:fld>
            <a:endParaRPr lang="en-US" dirty="0"/>
          </a:p>
        </p:txBody>
      </p:sp>
      <p:sp>
        <p:nvSpPr>
          <p:cNvPr id="4" name="日期占位符 3">
            <a:extLst>
              <a:ext uri="{FF2B5EF4-FFF2-40B4-BE49-F238E27FC236}">
                <a16:creationId xmlns:a16="http://schemas.microsoft.com/office/drawing/2014/main" id="{65E78F45-D38F-43A0-93F0-2B06E51FAA40}"/>
              </a:ext>
            </a:extLst>
          </p:cNvPr>
          <p:cNvSpPr>
            <a:spLocks noGrp="1"/>
          </p:cNvSpPr>
          <p:nvPr>
            <p:ph type="dt" sz="half" idx="10"/>
          </p:nvPr>
        </p:nvSpPr>
        <p:spPr/>
        <p:txBody>
          <a:bodyPr/>
          <a:lstStyle/>
          <a:p>
            <a:fld id="{B07B72B4-08B2-45F2-AFC4-7E18995E8269}" type="datetime1">
              <a:rPr lang="zh-CN" altLang="en-US" smtClean="0"/>
              <a:t>2021/2/1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en-US" sz="3600" b="1" kern="1200" dirty="0">
                <a:solidFill>
                  <a:schemeClr val="tx1"/>
                </a:solidFill>
                <a:effectLst/>
                <a:latin typeface="+mj-lt"/>
                <a:ea typeface="+mj-ea"/>
                <a:cs typeface="+mj-cs"/>
              </a:rPr>
              <a:t>一、外汇期货的产生和发展</a:t>
            </a:r>
            <a:endParaRPr lang="zh-CN" altLang="en-US" sz="3600" dirty="0">
              <a:effectLst/>
            </a:endParaRPr>
          </a:p>
        </p:txBody>
      </p:sp>
      <p:sp>
        <p:nvSpPr>
          <p:cNvPr id="3" name="内容占位符 2"/>
          <p:cNvSpPr>
            <a:spLocks noGrp="1"/>
          </p:cNvSpPr>
          <p:nvPr>
            <p:ph idx="1"/>
          </p:nvPr>
        </p:nvSpPr>
        <p:spPr>
          <a:xfrm>
            <a:off x="208722" y="2246776"/>
            <a:ext cx="8676861" cy="4112927"/>
          </a:xfrm>
        </p:spPr>
        <p:txBody>
          <a:bodyPr>
            <a:normAutofit fontScale="92500"/>
          </a:bodyPr>
          <a:lstStyle/>
          <a:p>
            <a:r>
              <a:rPr lang="zh-CN" altLang="zh-CN" dirty="0"/>
              <a:t>外汇期货产生于</a:t>
            </a:r>
            <a:r>
              <a:rPr lang="en-US" altLang="zh-CN" dirty="0"/>
              <a:t>1972</a:t>
            </a:r>
            <a:r>
              <a:rPr lang="zh-CN" altLang="zh-CN" dirty="0"/>
              <a:t>年</a:t>
            </a:r>
            <a:r>
              <a:rPr lang="en-US" altLang="zh-CN" dirty="0"/>
              <a:t>5</a:t>
            </a:r>
            <a:r>
              <a:rPr lang="zh-CN" altLang="zh-CN" dirty="0"/>
              <a:t>月。当时之所以产生外汇期货，主要是由布雷顿森林体系的崩溃、汇率风险急剧增大这一特定的历史背景所决定的。</a:t>
            </a:r>
            <a:endParaRPr lang="zh-CN" altLang="en-US" dirty="0"/>
          </a:p>
          <a:p>
            <a:r>
              <a:rPr lang="zh-CN" altLang="zh-CN" dirty="0"/>
              <a:t>布雷顿森林体系的建立，对战后世界经济的发展，特别是对西欧各国经济的复兴和国际金融秩序的稳定都曾经起过重要的积极作用。</a:t>
            </a:r>
            <a:endParaRPr lang="zh-CN" altLang="en-US" dirty="0"/>
          </a:p>
          <a:p>
            <a:r>
              <a:rPr lang="zh-CN" altLang="zh-CN" dirty="0"/>
              <a:t>在</a:t>
            </a:r>
            <a:r>
              <a:rPr lang="en-US" altLang="zh-CN" dirty="0"/>
              <a:t>20</a:t>
            </a:r>
            <a:r>
              <a:rPr lang="zh-CN" altLang="zh-CN" dirty="0"/>
              <a:t>世纪</a:t>
            </a:r>
            <a:r>
              <a:rPr lang="en-US" altLang="zh-CN" dirty="0"/>
              <a:t>50</a:t>
            </a:r>
            <a:r>
              <a:rPr lang="zh-CN" altLang="zh-CN" dirty="0"/>
              <a:t>年代以后，特别是进入</a:t>
            </a:r>
            <a:r>
              <a:rPr lang="en-US" altLang="zh-CN" dirty="0"/>
              <a:t>60</a:t>
            </a:r>
            <a:r>
              <a:rPr lang="zh-CN" altLang="zh-CN" dirty="0"/>
              <a:t>年代以后，随着西欧各国经济的复兴，它们持有的美元越来越多，而美国的国际收支却连年出现巨额逆差，从而不断出现美元泛滥、黄金外流的“美元危机”。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a:t>
            </a:fld>
            <a:endParaRPr lang="en-US" dirty="0"/>
          </a:p>
        </p:txBody>
      </p:sp>
      <p:sp>
        <p:nvSpPr>
          <p:cNvPr id="6" name="日期占位符 5">
            <a:extLst>
              <a:ext uri="{FF2B5EF4-FFF2-40B4-BE49-F238E27FC236}">
                <a16:creationId xmlns:a16="http://schemas.microsoft.com/office/drawing/2014/main" id="{94191694-F33A-4641-9ED6-A274F7002526}"/>
              </a:ext>
            </a:extLst>
          </p:cNvPr>
          <p:cNvSpPr>
            <a:spLocks noGrp="1"/>
          </p:cNvSpPr>
          <p:nvPr>
            <p:ph type="dt" sz="half" idx="10"/>
          </p:nvPr>
        </p:nvSpPr>
        <p:spPr/>
        <p:txBody>
          <a:bodyPr/>
          <a:lstStyle/>
          <a:p>
            <a:fld id="{141A5B4B-FC19-42CE-93BA-838EB225F93E}" type="datetime1">
              <a:rPr lang="zh-CN" altLang="en-US" smtClean="0"/>
              <a:t>2021/2/1</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最便宜可交割债券</a:t>
            </a:r>
            <a:endParaRPr lang="zh-CN" altLang="en-US" dirty="0"/>
          </a:p>
        </p:txBody>
      </p:sp>
      <p:sp>
        <p:nvSpPr>
          <p:cNvPr id="3" name="内容占位符 2"/>
          <p:cNvSpPr>
            <a:spLocks noGrp="1"/>
          </p:cNvSpPr>
          <p:nvPr>
            <p:ph idx="1"/>
          </p:nvPr>
        </p:nvSpPr>
        <p:spPr/>
        <p:txBody>
          <a:bodyPr>
            <a:normAutofit fontScale="92500"/>
          </a:bodyPr>
          <a:lstStyle/>
          <a:p>
            <a:r>
              <a:rPr lang="zh-CN" altLang="zh-CN" dirty="0"/>
              <a:t>在国债现货市场进行现券收付依据的是现金价格，而在国债期货市场进行国债的实物交割依据的是发票金额。</a:t>
            </a:r>
            <a:endParaRPr lang="zh-CN" altLang="en-US" dirty="0"/>
          </a:p>
          <a:p>
            <a:r>
              <a:rPr lang="zh-CN" altLang="zh-CN" dirty="0"/>
              <a:t>对于国债期货的卖方而言，若未来时刻选择实物交割，他可以现金价格购买国债，并将其以发票金额交割给对手方。因此，他应当在市场上众多的债券当中，选择发票金额高于现金价格最大或低于现金价格最小的可交割债券，当他选用这种债券交割，可获得最大的利润或受到最小的损失。</a:t>
            </a:r>
            <a:endParaRPr lang="zh-CN" altLang="en-US" dirty="0"/>
          </a:p>
          <a:p>
            <a:r>
              <a:rPr lang="zh-CN" altLang="zh-CN" dirty="0"/>
              <a:t>依据这一原则，我们可以找到“最合适”的债券，而这种债券就是所谓的“最便宜可交割债券”（</a:t>
            </a:r>
            <a:r>
              <a:rPr lang="en-US" altLang="zh-CN" dirty="0"/>
              <a:t>Cheapest-to-Deliver bond</a:t>
            </a:r>
            <a:r>
              <a:rPr lang="zh-CN" altLang="zh-CN" dirty="0"/>
              <a:t>，</a:t>
            </a:r>
            <a:r>
              <a:rPr lang="en-US" altLang="zh-CN" dirty="0"/>
              <a:t>CTD</a:t>
            </a:r>
            <a:r>
              <a:rPr lang="zh-CN" altLang="zh-CN" dirty="0"/>
              <a:t>）。</a:t>
            </a:r>
          </a:p>
          <a:p>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40</a:t>
            </a:fld>
            <a:endParaRPr lang="en-US" dirty="0"/>
          </a:p>
        </p:txBody>
      </p:sp>
      <p:sp>
        <p:nvSpPr>
          <p:cNvPr id="6" name="日期占位符 5">
            <a:extLst>
              <a:ext uri="{FF2B5EF4-FFF2-40B4-BE49-F238E27FC236}">
                <a16:creationId xmlns:a16="http://schemas.microsoft.com/office/drawing/2014/main" id="{2A57DBB1-C23B-421A-8E9A-94B30565A986}"/>
              </a:ext>
            </a:extLst>
          </p:cNvPr>
          <p:cNvSpPr>
            <a:spLocks noGrp="1"/>
          </p:cNvSpPr>
          <p:nvPr>
            <p:ph type="dt" sz="half" idx="10"/>
          </p:nvPr>
        </p:nvSpPr>
        <p:spPr/>
        <p:txBody>
          <a:bodyPr/>
          <a:lstStyle/>
          <a:p>
            <a:fld id="{CFC27658-D139-4517-B56F-B0270A4EAF53}" type="datetime1">
              <a:rPr lang="zh-CN" altLang="en-US" smtClean="0"/>
              <a:t>2021/2/1</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最便宜可交割债券</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最便宜可交割债券就是购买可交割债券的成本（现金价格）与期货空头方收到的现金（发票金额）之差最小的那个债券，即交割差距最小的债券 </a:t>
            </a:r>
            <a:endParaRPr lang="zh-CN" alt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091" y="4118714"/>
            <a:ext cx="6501891" cy="1668627"/>
          </a:xfrm>
          <a:prstGeom prst="rect">
            <a:avLst/>
          </a:prstGeom>
          <a:noFill/>
          <a:extLst>
            <a:ext uri="{909E8E84-426E-40DD-AFC4-6F175D3DCCD1}">
              <a14:hiddenFill xmlns:a14="http://schemas.microsoft.com/office/drawing/2010/main">
                <a:solidFill>
                  <a:srgbClr val="FFFFFF"/>
                </a:solidFill>
              </a14:hiddenFill>
            </a:ext>
          </a:extLst>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
        <p:nvSpPr>
          <p:cNvPr id="4" name="日期占位符 3">
            <a:extLst>
              <a:ext uri="{FF2B5EF4-FFF2-40B4-BE49-F238E27FC236}">
                <a16:creationId xmlns:a16="http://schemas.microsoft.com/office/drawing/2014/main" id="{F7C1C21C-B4CA-48CC-A10B-70FC2EC43A46}"/>
              </a:ext>
            </a:extLst>
          </p:cNvPr>
          <p:cNvSpPr>
            <a:spLocks noGrp="1"/>
          </p:cNvSpPr>
          <p:nvPr>
            <p:ph type="dt" sz="half" idx="10"/>
          </p:nvPr>
        </p:nvSpPr>
        <p:spPr/>
        <p:txBody>
          <a:bodyPr/>
          <a:lstStyle/>
          <a:p>
            <a:fld id="{20034F77-0C1E-4683-AE41-A7216738313C}" type="datetime1">
              <a:rPr lang="zh-CN" altLang="en-US" smtClean="0"/>
              <a:t>2021/2/1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三、利率期货的定价</a:t>
            </a:r>
            <a:endParaRPr lang="zh-CN" altLang="en-US" dirty="0"/>
          </a:p>
        </p:txBody>
      </p:sp>
      <p:sp>
        <p:nvSpPr>
          <p:cNvPr id="3" name="内容占位符 2"/>
          <p:cNvSpPr>
            <a:spLocks noGrp="1"/>
          </p:cNvSpPr>
          <p:nvPr>
            <p:ph idx="1"/>
          </p:nvPr>
        </p:nvSpPr>
        <p:spPr/>
        <p:txBody>
          <a:bodyPr/>
          <a:lstStyle/>
          <a:p>
            <a:r>
              <a:rPr lang="zh-CN" altLang="zh-CN" b="1" dirty="0"/>
              <a:t>短期国库券期货的定价</a:t>
            </a:r>
          </a:p>
          <a:p>
            <a:r>
              <a:rPr lang="zh-CN" altLang="en-US" sz="2400" b="1" kern="1200" dirty="0">
                <a:solidFill>
                  <a:schemeClr val="tx1"/>
                </a:solidFill>
                <a:effectLst/>
                <a:latin typeface="+mn-lt"/>
                <a:ea typeface="+mn-ea"/>
                <a:cs typeface="+mn-cs"/>
              </a:rPr>
              <a:t>长期国债期货的定价</a:t>
            </a:r>
            <a:r>
              <a:rPr lang="zh-CN" altLang="en-US" dirty="0"/>
              <a:t> </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42</a:t>
            </a:fld>
            <a:endParaRPr lang="en-US" dirty="0"/>
          </a:p>
        </p:txBody>
      </p:sp>
      <p:sp>
        <p:nvSpPr>
          <p:cNvPr id="6" name="日期占位符 5">
            <a:extLst>
              <a:ext uri="{FF2B5EF4-FFF2-40B4-BE49-F238E27FC236}">
                <a16:creationId xmlns:a16="http://schemas.microsoft.com/office/drawing/2014/main" id="{E55373C4-A376-4F9A-8416-75D12F5214B6}"/>
              </a:ext>
            </a:extLst>
          </p:cNvPr>
          <p:cNvSpPr>
            <a:spLocks noGrp="1"/>
          </p:cNvSpPr>
          <p:nvPr>
            <p:ph type="dt" sz="half" idx="10"/>
          </p:nvPr>
        </p:nvSpPr>
        <p:spPr/>
        <p:txBody>
          <a:bodyPr/>
          <a:lstStyle/>
          <a:p>
            <a:fld id="{1B817C95-245D-40B3-AD74-7350CE03DC52}" type="datetime1">
              <a:rPr lang="zh-CN" altLang="en-US" smtClean="0"/>
              <a:t>2021/2/1</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（一）短期国库券期货的定价</a:t>
            </a:r>
            <a:endParaRPr lang="zh-CN" altLang="en-US" dirty="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604" y="2332886"/>
            <a:ext cx="4363658" cy="73960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图片12.emf"/>
          <p:cNvPicPr/>
          <p:nvPr/>
        </p:nvPicPr>
        <p:blipFill>
          <a:blip r:embed="rId3"/>
          <a:stretch>
            <a:fillRect/>
          </a:stretch>
        </p:blipFill>
        <p:spPr>
          <a:xfrm>
            <a:off x="370767" y="3571210"/>
            <a:ext cx="8090326" cy="3016012"/>
          </a:xfrm>
          <a:prstGeom prst="rect">
            <a:avLst/>
          </a:prstGeom>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7" name="幻灯片编号占位符 6"/>
          <p:cNvSpPr>
            <a:spLocks noGrp="1"/>
          </p:cNvSpPr>
          <p:nvPr>
            <p:ph type="sldNum" sz="quarter" idx="12"/>
          </p:nvPr>
        </p:nvSpPr>
        <p:spPr/>
        <p:txBody>
          <a:bodyPr/>
          <a:lstStyle/>
          <a:p>
            <a:fld id="{E97799C9-84D9-46D2-A11E-BCF8A720529D}" type="slidenum">
              <a:rPr lang="en-US" smtClean="0"/>
              <a:pPr/>
              <a:t>43</a:t>
            </a:fld>
            <a:endParaRPr lang="en-US" dirty="0"/>
          </a:p>
        </p:txBody>
      </p:sp>
      <p:sp>
        <p:nvSpPr>
          <p:cNvPr id="3" name="日期占位符 2">
            <a:extLst>
              <a:ext uri="{FF2B5EF4-FFF2-40B4-BE49-F238E27FC236}">
                <a16:creationId xmlns:a16="http://schemas.microsoft.com/office/drawing/2014/main" id="{ECDA0EB6-5111-422C-968F-7F2733D1B912}"/>
              </a:ext>
            </a:extLst>
          </p:cNvPr>
          <p:cNvSpPr>
            <a:spLocks noGrp="1"/>
          </p:cNvSpPr>
          <p:nvPr>
            <p:ph type="dt" sz="half" idx="10"/>
          </p:nvPr>
        </p:nvSpPr>
        <p:spPr/>
        <p:txBody>
          <a:bodyPr/>
          <a:lstStyle/>
          <a:p>
            <a:fld id="{F346BEE5-2D45-4632-86B6-F25401C73661}" type="datetime1">
              <a:rPr lang="zh-CN" altLang="en-US" smtClean="0"/>
              <a:t>2021/2/1</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（二）长期国债期货的定价</a:t>
            </a:r>
            <a:endParaRPr lang="zh-CN" altLang="en-US"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828" y="3740552"/>
            <a:ext cx="4780345" cy="796724"/>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1919830" y="4960888"/>
            <a:ext cx="1792042" cy="1034420"/>
          </a:xfrm>
          <a:prstGeom prst="wedgeRoundRectCallout">
            <a:avLst>
              <a:gd name="adj1" fmla="val 60156"/>
              <a:gd name="adj2" fmla="val -11337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z="2000" dirty="0"/>
              <a:t>t</a:t>
            </a:r>
            <a:r>
              <a:rPr kumimoji="1" lang="zh-CN" altLang="en-US" sz="2000" dirty="0"/>
              <a:t>时刻期货合约的标的债券的价格 </a:t>
            </a:r>
          </a:p>
        </p:txBody>
      </p:sp>
      <p:sp>
        <p:nvSpPr>
          <p:cNvPr id="10" name="圆角矩形标注 9"/>
          <p:cNvSpPr/>
          <p:nvPr/>
        </p:nvSpPr>
        <p:spPr>
          <a:xfrm>
            <a:off x="4615525" y="5047112"/>
            <a:ext cx="1979271" cy="1034420"/>
          </a:xfrm>
          <a:prstGeom prst="wedgeRoundRectCallout">
            <a:avLst>
              <a:gd name="adj1" fmla="val -53601"/>
              <a:gd name="adj2" fmla="val -12008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zh-CN" sz="2000" dirty="0"/>
              <a:t>期货合约有效期内的息票利息的现值 </a:t>
            </a:r>
            <a:endParaRPr kumimoji="1" lang="zh-CN" altLang="en-US" sz="2000" dirty="0"/>
          </a:p>
        </p:txBody>
      </p:sp>
      <p:sp>
        <p:nvSpPr>
          <p:cNvPr id="8" name="矩形标注 7"/>
          <p:cNvSpPr/>
          <p:nvPr/>
        </p:nvSpPr>
        <p:spPr>
          <a:xfrm>
            <a:off x="3851596" y="2627454"/>
            <a:ext cx="1828800" cy="821802"/>
          </a:xfrm>
          <a:prstGeom prst="wedgeRectCallout">
            <a:avLst>
              <a:gd name="adj1" fmla="val -48681"/>
              <a:gd name="adj2" fmla="val 10616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a:t>标的</a:t>
            </a:r>
            <a:r>
              <a:rPr lang="zh-CN" altLang="zh-CN" sz="2400"/>
              <a:t>债券的现金价格 </a:t>
            </a:r>
            <a:endParaRPr kumimoji="1" lang="zh-CN" altLang="en-US" sz="2400"/>
          </a:p>
        </p:txBody>
      </p:sp>
      <p:sp>
        <p:nvSpPr>
          <p:cNvPr id="12" name="矩形标注 11"/>
          <p:cNvSpPr/>
          <p:nvPr/>
        </p:nvSpPr>
        <p:spPr>
          <a:xfrm>
            <a:off x="1525084" y="2621998"/>
            <a:ext cx="1828800" cy="821802"/>
          </a:xfrm>
          <a:prstGeom prst="wedgeRectCallout">
            <a:avLst>
              <a:gd name="adj1" fmla="val 26635"/>
              <a:gd name="adj2" fmla="val 1075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a:t>国债期货</a:t>
            </a:r>
            <a:r>
              <a:rPr lang="zh-CN" altLang="zh-CN" sz="2400"/>
              <a:t>的</a:t>
            </a:r>
            <a:r>
              <a:rPr lang="zh-CN" altLang="zh-CN" sz="2400" dirty="0"/>
              <a:t>现金价格 </a:t>
            </a:r>
            <a:endParaRPr kumimoji="1" lang="zh-CN" altLang="en-US" sz="2400" dirty="0"/>
          </a:p>
        </p:txBody>
      </p:sp>
      <p:sp>
        <p:nvSpPr>
          <p:cNvPr id="9" name="页脚占位符 8"/>
          <p:cNvSpPr>
            <a:spLocks noGrp="1"/>
          </p:cNvSpPr>
          <p:nvPr>
            <p:ph type="ftr" sz="quarter" idx="11"/>
          </p:nvPr>
        </p:nvSpPr>
        <p:spPr/>
        <p:txBody>
          <a:bodyPr/>
          <a:lstStyle/>
          <a:p>
            <a:r>
              <a:rPr lang="zh-CN" altLang="en-US"/>
              <a:t>第五章　金融期货的交易机制和定价</a:t>
            </a:r>
            <a:endParaRPr lang="en-US" dirty="0"/>
          </a:p>
        </p:txBody>
      </p:sp>
      <p:sp>
        <p:nvSpPr>
          <p:cNvPr id="11" name="幻灯片编号占位符 10"/>
          <p:cNvSpPr>
            <a:spLocks noGrp="1"/>
          </p:cNvSpPr>
          <p:nvPr>
            <p:ph type="sldNum" sz="quarter" idx="12"/>
          </p:nvPr>
        </p:nvSpPr>
        <p:spPr/>
        <p:txBody>
          <a:bodyPr/>
          <a:lstStyle/>
          <a:p>
            <a:fld id="{E97799C9-84D9-46D2-A11E-BCF8A720529D}" type="slidenum">
              <a:rPr lang="en-US" smtClean="0"/>
              <a:pPr/>
              <a:t>44</a:t>
            </a:fld>
            <a:endParaRPr lang="en-US" dirty="0"/>
          </a:p>
        </p:txBody>
      </p:sp>
      <p:sp>
        <p:nvSpPr>
          <p:cNvPr id="3" name="日期占位符 2">
            <a:extLst>
              <a:ext uri="{FF2B5EF4-FFF2-40B4-BE49-F238E27FC236}">
                <a16:creationId xmlns:a16="http://schemas.microsoft.com/office/drawing/2014/main" id="{3382A24F-DDB6-4277-BC6D-86313CA82678}"/>
              </a:ext>
            </a:extLst>
          </p:cNvPr>
          <p:cNvSpPr>
            <a:spLocks noGrp="1"/>
          </p:cNvSpPr>
          <p:nvPr>
            <p:ph type="dt" sz="half" idx="10"/>
          </p:nvPr>
        </p:nvSpPr>
        <p:spPr/>
        <p:txBody>
          <a:bodyPr/>
          <a:lstStyle/>
          <a:p>
            <a:fld id="{EA352B06-D18F-4DC4-ABBB-7033D488C55A}" type="datetime1">
              <a:rPr lang="zh-CN" altLang="en-US" smtClean="0"/>
              <a:t>2021/2/1</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长期国债期货的定价流程 </a:t>
            </a:r>
            <a:endParaRPr lang="zh-CN" altLang="en-US" dirty="0"/>
          </a:p>
        </p:txBody>
      </p:sp>
      <p:pic>
        <p:nvPicPr>
          <p:cNvPr id="4" name="图片 3" descr="图片13.emf"/>
          <p:cNvPicPr/>
          <p:nvPr/>
        </p:nvPicPr>
        <p:blipFill>
          <a:blip r:embed="rId2"/>
          <a:stretch>
            <a:fillRect/>
          </a:stretch>
        </p:blipFill>
        <p:spPr>
          <a:xfrm>
            <a:off x="161248" y="2340087"/>
            <a:ext cx="8879471" cy="3354657"/>
          </a:xfrm>
          <a:prstGeom prst="rect">
            <a:avLst/>
          </a:prstGeom>
        </p:spPr>
      </p:pic>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
        <p:nvSpPr>
          <p:cNvPr id="3" name="日期占位符 2">
            <a:extLst>
              <a:ext uri="{FF2B5EF4-FFF2-40B4-BE49-F238E27FC236}">
                <a16:creationId xmlns:a16="http://schemas.microsoft.com/office/drawing/2014/main" id="{5B411BC7-E07F-4D6B-82CF-22EE0F79218A}"/>
              </a:ext>
            </a:extLst>
          </p:cNvPr>
          <p:cNvSpPr>
            <a:spLocks noGrp="1"/>
          </p:cNvSpPr>
          <p:nvPr>
            <p:ph type="dt" sz="half" idx="10"/>
          </p:nvPr>
        </p:nvSpPr>
        <p:spPr/>
        <p:txBody>
          <a:bodyPr/>
          <a:lstStyle/>
          <a:p>
            <a:fld id="{3EFB0B25-F289-439B-BCB1-1152606D9F7F}" type="datetime1">
              <a:rPr lang="zh-CN" altLang="en-US" smtClean="0"/>
              <a:t>2021/2/1</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第四节　股指期货</a:t>
            </a:r>
            <a:endParaRPr lang="zh-CN" altLang="en-US" dirty="0"/>
          </a:p>
        </p:txBody>
      </p:sp>
      <p:sp>
        <p:nvSpPr>
          <p:cNvPr id="3" name="内容占位符 2"/>
          <p:cNvSpPr>
            <a:spLocks noGrp="1"/>
          </p:cNvSpPr>
          <p:nvPr>
            <p:ph idx="1"/>
          </p:nvPr>
        </p:nvSpPr>
        <p:spPr/>
        <p:txBody>
          <a:bodyPr/>
          <a:lstStyle/>
          <a:p>
            <a:r>
              <a:rPr lang="zh-CN" altLang="zh-CN" b="1" dirty="0"/>
              <a:t>世界著名的股价指数简介</a:t>
            </a:r>
          </a:p>
          <a:p>
            <a:r>
              <a:rPr lang="zh-CN" altLang="zh-CN" b="1" dirty="0"/>
              <a:t>股指期货的概念和特点</a:t>
            </a:r>
          </a:p>
          <a:p>
            <a:r>
              <a:rPr lang="zh-CN" altLang="zh-CN" sz="2400" b="1" kern="1200" dirty="0">
                <a:solidFill>
                  <a:schemeClr val="tx1"/>
                </a:solidFill>
                <a:effectLst/>
              </a:rPr>
              <a:t>股指期货的交易规则</a:t>
            </a:r>
            <a:endParaRPr lang="zh-CN" altLang="en-US" sz="2400" b="1" kern="1200" dirty="0">
              <a:solidFill>
                <a:schemeClr val="tx1"/>
              </a:solidFill>
              <a:effectLst/>
            </a:endParaRPr>
          </a:p>
          <a:p>
            <a:r>
              <a:rPr lang="zh-CN" altLang="en-US" sz="2400" b="1" kern="1200" dirty="0">
                <a:solidFill>
                  <a:schemeClr val="tx1"/>
                </a:solidFill>
                <a:effectLst/>
                <a:latin typeface="+mn-lt"/>
                <a:ea typeface="+mn-ea"/>
                <a:cs typeface="+mn-cs"/>
              </a:rPr>
              <a:t>股指期货的定价</a:t>
            </a:r>
            <a:r>
              <a:rPr lang="zh-CN" altLang="en-US" dirty="0"/>
              <a:t> </a:t>
            </a:r>
            <a:endParaRPr lang="zh-CN" altLang="en-US" b="1"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46</a:t>
            </a:fld>
            <a:endParaRPr lang="en-US" dirty="0"/>
          </a:p>
        </p:txBody>
      </p:sp>
      <p:sp>
        <p:nvSpPr>
          <p:cNvPr id="6" name="日期占位符 5">
            <a:extLst>
              <a:ext uri="{FF2B5EF4-FFF2-40B4-BE49-F238E27FC236}">
                <a16:creationId xmlns:a16="http://schemas.microsoft.com/office/drawing/2014/main" id="{12608D52-DF40-46A5-A0D7-69972883D16E}"/>
              </a:ext>
            </a:extLst>
          </p:cNvPr>
          <p:cNvSpPr>
            <a:spLocks noGrp="1"/>
          </p:cNvSpPr>
          <p:nvPr>
            <p:ph type="dt" sz="half" idx="10"/>
          </p:nvPr>
        </p:nvSpPr>
        <p:spPr/>
        <p:txBody>
          <a:bodyPr/>
          <a:lstStyle/>
          <a:p>
            <a:fld id="{460F952E-E424-4A71-89FC-68EB9B473CD3}" type="datetime1">
              <a:rPr lang="zh-CN" altLang="en-US" smtClean="0"/>
              <a:t>2021/2/1</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一、世界著名的股价指数简介</a:t>
            </a:r>
            <a:endParaRPr lang="zh-CN" altLang="en-US" dirty="0"/>
          </a:p>
        </p:txBody>
      </p:sp>
      <p:sp>
        <p:nvSpPr>
          <p:cNvPr id="3" name="内容占位符 2"/>
          <p:cNvSpPr>
            <a:spLocks noGrp="1"/>
          </p:cNvSpPr>
          <p:nvPr>
            <p:ph idx="1"/>
          </p:nvPr>
        </p:nvSpPr>
        <p:spPr/>
        <p:txBody>
          <a:bodyPr/>
          <a:lstStyle/>
          <a:p>
            <a:r>
              <a:rPr lang="zh-CN" altLang="zh-CN" b="1" dirty="0"/>
              <a:t>道</a:t>
            </a:r>
            <a:r>
              <a:rPr lang="en-US" altLang="zh-CN" b="1" dirty="0"/>
              <a:t>·</a:t>
            </a:r>
            <a:r>
              <a:rPr lang="zh-CN" altLang="zh-CN" b="1" dirty="0"/>
              <a:t>琼斯股价指数</a:t>
            </a:r>
          </a:p>
          <a:p>
            <a:r>
              <a:rPr lang="zh-CN" altLang="zh-CN" b="1" dirty="0"/>
              <a:t>标准普尔股价指数</a:t>
            </a:r>
          </a:p>
          <a:p>
            <a:r>
              <a:rPr lang="zh-CN" altLang="zh-CN" b="1" dirty="0"/>
              <a:t>纽约证券交易所股价指数</a:t>
            </a:r>
          </a:p>
          <a:p>
            <a:r>
              <a:rPr lang="zh-CN" altLang="zh-CN" b="1" dirty="0"/>
              <a:t>美国股票交易所主要市场指数</a:t>
            </a:r>
          </a:p>
          <a:p>
            <a:r>
              <a:rPr lang="zh-CN" altLang="zh-CN" b="1" dirty="0"/>
              <a:t>日经股价指数</a:t>
            </a:r>
          </a:p>
          <a:p>
            <a:r>
              <a:rPr lang="zh-CN" altLang="zh-CN" b="1" dirty="0"/>
              <a:t>金融时报股价指数</a:t>
            </a:r>
          </a:p>
          <a:p>
            <a:r>
              <a:rPr lang="zh-CN" altLang="zh-CN" b="1" dirty="0"/>
              <a:t>香港恒生指数</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47</a:t>
            </a:fld>
            <a:endParaRPr lang="en-US" dirty="0"/>
          </a:p>
        </p:txBody>
      </p:sp>
      <p:sp>
        <p:nvSpPr>
          <p:cNvPr id="6" name="日期占位符 5">
            <a:extLst>
              <a:ext uri="{FF2B5EF4-FFF2-40B4-BE49-F238E27FC236}">
                <a16:creationId xmlns:a16="http://schemas.microsoft.com/office/drawing/2014/main" id="{4E888CA6-4693-4F54-A53D-AD5A9F11E76B}"/>
              </a:ext>
            </a:extLst>
          </p:cNvPr>
          <p:cNvSpPr>
            <a:spLocks noGrp="1"/>
          </p:cNvSpPr>
          <p:nvPr>
            <p:ph type="dt" sz="half" idx="10"/>
          </p:nvPr>
        </p:nvSpPr>
        <p:spPr/>
        <p:txBody>
          <a:bodyPr/>
          <a:lstStyle/>
          <a:p>
            <a:fld id="{41AA7981-D19B-43DD-8AB2-E4ADAE09B0F3}" type="datetime1">
              <a:rPr lang="zh-CN" altLang="en-US" smtClean="0"/>
              <a:t>2021/2/1</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二、股指期货的概念和特点</a:t>
            </a:r>
            <a:endParaRPr lang="zh-CN" altLang="en-US" dirty="0"/>
          </a:p>
        </p:txBody>
      </p:sp>
      <p:sp>
        <p:nvSpPr>
          <p:cNvPr id="3" name="内容占位符 2"/>
          <p:cNvSpPr>
            <a:spLocks noGrp="1"/>
          </p:cNvSpPr>
          <p:nvPr>
            <p:ph idx="1"/>
          </p:nvPr>
        </p:nvSpPr>
        <p:spPr/>
        <p:txBody>
          <a:bodyPr/>
          <a:lstStyle/>
          <a:p>
            <a:r>
              <a:rPr lang="zh-CN" altLang="zh-CN" dirty="0"/>
              <a:t>股指期货（</a:t>
            </a:r>
            <a:r>
              <a:rPr lang="en-US" altLang="zh-CN" dirty="0"/>
              <a:t>Stock Index Futures</a:t>
            </a:r>
            <a:r>
              <a:rPr lang="zh-CN" altLang="zh-CN" dirty="0"/>
              <a:t>），又称股票价格指数期货，是指以股价指数为标的物的标准化期货合约，双方约定在未来的某个特定日期，按照事先确定的股价指数的大小，进行标的指数的买卖。</a:t>
            </a:r>
            <a:endParaRPr lang="zh-CN" altLang="en-US" dirty="0"/>
          </a:p>
          <a:p>
            <a:r>
              <a:rPr lang="zh-CN" altLang="zh-CN" dirty="0"/>
              <a:t>股指期货合约的主要作用表现在它能帮助股票投资者避免股票投资的系统性风险。 </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48</a:t>
            </a:fld>
            <a:endParaRPr lang="en-US" dirty="0"/>
          </a:p>
        </p:txBody>
      </p:sp>
      <p:sp>
        <p:nvSpPr>
          <p:cNvPr id="6" name="日期占位符 5">
            <a:extLst>
              <a:ext uri="{FF2B5EF4-FFF2-40B4-BE49-F238E27FC236}">
                <a16:creationId xmlns:a16="http://schemas.microsoft.com/office/drawing/2014/main" id="{C841B69D-9952-4078-87E2-DA23D6841F40}"/>
              </a:ext>
            </a:extLst>
          </p:cNvPr>
          <p:cNvSpPr>
            <a:spLocks noGrp="1"/>
          </p:cNvSpPr>
          <p:nvPr>
            <p:ph type="dt" sz="half" idx="10"/>
          </p:nvPr>
        </p:nvSpPr>
        <p:spPr/>
        <p:txBody>
          <a:bodyPr/>
          <a:lstStyle/>
          <a:p>
            <a:fld id="{6DD5E8FF-5678-4148-993D-0734AF4C3E2E}" type="datetime1">
              <a:rPr lang="zh-CN" altLang="en-US" smtClean="0"/>
              <a:t>2021/2/1</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两类风险</a:t>
            </a:r>
          </a:p>
        </p:txBody>
      </p:sp>
      <p:sp>
        <p:nvSpPr>
          <p:cNvPr id="3" name="内容占位符 2"/>
          <p:cNvSpPr>
            <a:spLocks noGrp="1"/>
          </p:cNvSpPr>
          <p:nvPr>
            <p:ph idx="1"/>
          </p:nvPr>
        </p:nvSpPr>
        <p:spPr>
          <a:xfrm>
            <a:off x="208722" y="2246777"/>
            <a:ext cx="8676861" cy="4304494"/>
          </a:xfrm>
        </p:spPr>
        <p:txBody>
          <a:bodyPr>
            <a:normAutofit fontScale="92500"/>
          </a:bodyPr>
          <a:lstStyle/>
          <a:p>
            <a:r>
              <a:rPr lang="zh-CN" altLang="zh-CN" dirty="0"/>
              <a:t>股票投资的主要风险是股票价格的波动</a:t>
            </a:r>
            <a:r>
              <a:rPr lang="zh-CN" altLang="en-US" dirty="0"/>
              <a:t>，</a:t>
            </a:r>
            <a:r>
              <a:rPr lang="zh-CN" altLang="zh-CN" dirty="0"/>
              <a:t>可以归纳为两类：系统性风险（</a:t>
            </a:r>
            <a:r>
              <a:rPr lang="en-US" altLang="zh-CN" dirty="0"/>
              <a:t>Systematic Risk</a:t>
            </a:r>
            <a:r>
              <a:rPr lang="zh-CN" altLang="zh-CN" dirty="0"/>
              <a:t>）和非系统性风险（</a:t>
            </a:r>
            <a:r>
              <a:rPr lang="en-US" altLang="zh-CN" dirty="0"/>
              <a:t>Idiosyncratic Risk</a:t>
            </a:r>
            <a:r>
              <a:rPr lang="zh-CN" altLang="zh-CN" dirty="0"/>
              <a:t>）。</a:t>
            </a:r>
          </a:p>
          <a:p>
            <a:r>
              <a:rPr lang="zh-CN" altLang="zh-CN" dirty="0"/>
              <a:t>系统性风险，指的是由于错综复杂的各类因素对市场上所有的股票带来损失的风险，也是整个股票市场上各种股票的持有人所普遍面临的风险，它与一国的总体经济状况和指标等因素密切相关</a:t>
            </a:r>
            <a:endParaRPr lang="zh-CN" altLang="en-US" dirty="0"/>
          </a:p>
          <a:p>
            <a:r>
              <a:rPr lang="zh-CN" altLang="zh-CN" dirty="0"/>
              <a:t>非系统性风险指的是某些因素给某种或某类股票带来损失的风险，它与股票所代表公司所处的行业状况和公司的经营状况相联系。</a:t>
            </a:r>
          </a:p>
          <a:p>
            <a:r>
              <a:rPr lang="zh-CN" altLang="zh-CN" dirty="0"/>
              <a:t>通过投资分散化的方法</a:t>
            </a:r>
            <a:r>
              <a:rPr lang="zh-CN" altLang="en-US" dirty="0"/>
              <a:t>，可以</a:t>
            </a:r>
            <a:r>
              <a:rPr lang="zh-CN" altLang="zh-CN" dirty="0"/>
              <a:t>规避非系统性风险</a:t>
            </a:r>
            <a:r>
              <a:rPr lang="zh-CN" altLang="en-US" dirty="0"/>
              <a:t>，但</a:t>
            </a:r>
            <a:r>
              <a:rPr lang="zh-CN" altLang="zh-CN" dirty="0"/>
              <a:t>无法消除</a:t>
            </a:r>
            <a:r>
              <a:rPr lang="zh-CN" altLang="en-US" dirty="0"/>
              <a:t>系统性</a:t>
            </a:r>
            <a:r>
              <a:rPr lang="zh-CN" altLang="zh-CN" dirty="0"/>
              <a:t>风险</a:t>
            </a:r>
            <a:r>
              <a:rPr lang="zh-CN" altLang="en-US" dirty="0"/>
              <a:t>。</a:t>
            </a:r>
            <a:r>
              <a:rPr lang="zh-CN" altLang="zh-CN" dirty="0"/>
              <a:t>股指期货合约的出现则解决了这一难题。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49</a:t>
            </a:fld>
            <a:endParaRPr lang="en-US" dirty="0"/>
          </a:p>
        </p:txBody>
      </p:sp>
      <p:sp>
        <p:nvSpPr>
          <p:cNvPr id="6" name="日期占位符 5">
            <a:extLst>
              <a:ext uri="{FF2B5EF4-FFF2-40B4-BE49-F238E27FC236}">
                <a16:creationId xmlns:a16="http://schemas.microsoft.com/office/drawing/2014/main" id="{E193A9D8-A371-4EE2-BC01-CA0DF22D44FF}"/>
              </a:ext>
            </a:extLst>
          </p:cNvPr>
          <p:cNvSpPr>
            <a:spLocks noGrp="1"/>
          </p:cNvSpPr>
          <p:nvPr>
            <p:ph type="dt" sz="half" idx="10"/>
          </p:nvPr>
        </p:nvSpPr>
        <p:spPr/>
        <p:txBody>
          <a:bodyPr/>
          <a:lstStyle/>
          <a:p>
            <a:fld id="{7D9BE75D-BBAF-4A54-A9F8-90348A587DF3}" type="datetime1">
              <a:rPr lang="zh-CN" altLang="en-US" smtClean="0"/>
              <a:t>2021/2/1</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1200" dirty="0">
                <a:solidFill>
                  <a:schemeClr val="tx1"/>
                </a:solidFill>
                <a:effectLst/>
                <a:latin typeface="+mj-lt"/>
                <a:ea typeface="+mj-ea"/>
                <a:cs typeface="+mj-cs"/>
              </a:rPr>
              <a:t>外汇期货的产生和发展</a:t>
            </a:r>
            <a:r>
              <a:rPr lang="en-US" altLang="zh-CN" sz="3600" b="1" kern="1200" dirty="0">
                <a:solidFill>
                  <a:schemeClr val="tx1"/>
                </a:solidFill>
                <a:effectLst/>
                <a:latin typeface="+mj-lt"/>
                <a:ea typeface="+mj-ea"/>
                <a:cs typeface="+mj-cs"/>
              </a:rPr>
              <a:t>(cont.)</a:t>
            </a:r>
            <a:r>
              <a:rPr lang="zh-CN" altLang="en-US" dirty="0"/>
              <a:t> </a:t>
            </a:r>
          </a:p>
        </p:txBody>
      </p:sp>
      <p:sp>
        <p:nvSpPr>
          <p:cNvPr id="3" name="内容占位符 2"/>
          <p:cNvSpPr>
            <a:spLocks noGrp="1"/>
          </p:cNvSpPr>
          <p:nvPr>
            <p:ph idx="1"/>
          </p:nvPr>
        </p:nvSpPr>
        <p:spPr/>
        <p:txBody>
          <a:bodyPr/>
          <a:lstStyle/>
          <a:p>
            <a:r>
              <a:rPr lang="en-US" altLang="zh-CN" dirty="0"/>
              <a:t>1972</a:t>
            </a:r>
            <a:r>
              <a:rPr lang="zh-CN" altLang="zh-CN" dirty="0"/>
              <a:t>年</a:t>
            </a:r>
            <a:r>
              <a:rPr lang="en-US" altLang="zh-CN" dirty="0"/>
              <a:t>5</a:t>
            </a:r>
            <a:r>
              <a:rPr lang="zh-CN" altLang="zh-CN" dirty="0"/>
              <a:t>月，正当布雷顿森林体系摇摇欲坠之际，在货币学派领袖米尔顿·弗里德曼（</a:t>
            </a:r>
            <a:r>
              <a:rPr lang="en-US" altLang="zh-CN" dirty="0"/>
              <a:t>Milton Friedman</a:t>
            </a:r>
            <a:r>
              <a:rPr lang="zh-CN" altLang="zh-CN" dirty="0"/>
              <a:t>）的建议下，美国芝加哥商业交易所（</a:t>
            </a:r>
            <a:r>
              <a:rPr lang="en-US" altLang="zh-CN" dirty="0"/>
              <a:t>CME</a:t>
            </a:r>
            <a:r>
              <a:rPr lang="zh-CN" altLang="zh-CN" dirty="0"/>
              <a:t>）设立国际货币市场（</a:t>
            </a:r>
            <a:r>
              <a:rPr lang="en-US" altLang="zh-CN" dirty="0"/>
              <a:t>IMM</a:t>
            </a:r>
            <a:r>
              <a:rPr lang="zh-CN" altLang="zh-CN" dirty="0"/>
              <a:t>）分部，推出了</a:t>
            </a:r>
            <a:r>
              <a:rPr lang="en-US" altLang="zh-CN" dirty="0"/>
              <a:t>7</a:t>
            </a:r>
            <a:r>
              <a:rPr lang="zh-CN" altLang="zh-CN" dirty="0"/>
              <a:t>种货币的期货合约，开始了外汇期货的交易。</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5</a:t>
            </a:fld>
            <a:endParaRPr lang="en-US" dirty="0"/>
          </a:p>
        </p:txBody>
      </p:sp>
      <p:sp>
        <p:nvSpPr>
          <p:cNvPr id="6" name="日期占位符 5">
            <a:extLst>
              <a:ext uri="{FF2B5EF4-FFF2-40B4-BE49-F238E27FC236}">
                <a16:creationId xmlns:a16="http://schemas.microsoft.com/office/drawing/2014/main" id="{FF607058-DD96-4289-9F25-29D8B1D14762}"/>
              </a:ext>
            </a:extLst>
          </p:cNvPr>
          <p:cNvSpPr>
            <a:spLocks noGrp="1"/>
          </p:cNvSpPr>
          <p:nvPr>
            <p:ph type="dt" sz="half" idx="10"/>
          </p:nvPr>
        </p:nvSpPr>
        <p:spPr/>
        <p:txBody>
          <a:bodyPr/>
          <a:lstStyle/>
          <a:p>
            <a:fld id="{874B9AB8-C494-4CE9-8812-E7026B46292D}" type="datetime1">
              <a:rPr lang="zh-CN" altLang="en-US" smtClean="0"/>
              <a:t>2021/2/1</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股指期货的特点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7346491"/>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
        <p:nvSpPr>
          <p:cNvPr id="3" name="日期占位符 2">
            <a:extLst>
              <a:ext uri="{FF2B5EF4-FFF2-40B4-BE49-F238E27FC236}">
                <a16:creationId xmlns:a16="http://schemas.microsoft.com/office/drawing/2014/main" id="{646D4FC2-B847-4989-B1B0-ECA41DCECE08}"/>
              </a:ext>
            </a:extLst>
          </p:cNvPr>
          <p:cNvSpPr>
            <a:spLocks noGrp="1"/>
          </p:cNvSpPr>
          <p:nvPr>
            <p:ph type="dt" sz="half" idx="10"/>
          </p:nvPr>
        </p:nvSpPr>
        <p:spPr/>
        <p:txBody>
          <a:bodyPr/>
          <a:lstStyle/>
          <a:p>
            <a:fld id="{05A55A5E-65A3-4296-A295-6EFE5192448C}" type="datetime1">
              <a:rPr lang="zh-CN" altLang="en-US" smtClean="0"/>
              <a:t>2021/2/1</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股指期货的交易规则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60281936"/>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p:cNvSpPr>
            <a:spLocks noGrp="1"/>
          </p:cNvSpPr>
          <p:nvPr>
            <p:ph type="ftr" sz="quarter" idx="11"/>
          </p:nvPr>
        </p:nvSpPr>
        <p:spPr/>
        <p:txBody>
          <a:bodyPr/>
          <a:lstStyle/>
          <a:p>
            <a:r>
              <a:rPr lang="zh-CN" altLang="en-US"/>
              <a:t>第五章　金融期货的交易机制和定价</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
        <p:nvSpPr>
          <p:cNvPr id="3" name="日期占位符 2">
            <a:extLst>
              <a:ext uri="{FF2B5EF4-FFF2-40B4-BE49-F238E27FC236}">
                <a16:creationId xmlns:a16="http://schemas.microsoft.com/office/drawing/2014/main" id="{5EDF4635-272A-4564-A813-0EDACFAB4A0B}"/>
              </a:ext>
            </a:extLst>
          </p:cNvPr>
          <p:cNvSpPr>
            <a:spLocks noGrp="1"/>
          </p:cNvSpPr>
          <p:nvPr>
            <p:ph type="dt" sz="half" idx="10"/>
          </p:nvPr>
        </p:nvSpPr>
        <p:spPr/>
        <p:txBody>
          <a:bodyPr/>
          <a:lstStyle/>
          <a:p>
            <a:fld id="{F421C1CE-A269-4C88-8E70-AC7F7F561ABC}" type="datetime1">
              <a:rPr lang="zh-CN" altLang="en-US" smtClean="0"/>
              <a:t>2021/2/1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四、股指期货的定价</a:t>
            </a:r>
            <a:endParaRPr kumimoji="1" lang="zh-CN" altLang="en-US" dirty="0"/>
          </a:p>
        </p:txBody>
      </p:sp>
      <p:sp>
        <p:nvSpPr>
          <p:cNvPr id="3" name="内容占位符 2"/>
          <p:cNvSpPr>
            <a:spLocks noGrp="1"/>
          </p:cNvSpPr>
          <p:nvPr>
            <p:ph idx="1"/>
          </p:nvPr>
        </p:nvSpPr>
        <p:spPr/>
        <p:txBody>
          <a:bodyPr/>
          <a:lstStyle/>
          <a:p>
            <a:r>
              <a:rPr lang="zh-CN" altLang="zh-CN" dirty="0"/>
              <a:t>股指期货的一个明显的特征是其标的资产并非实际存在的金融资产，而是一种假定的资产组合。大部分股票指数可以看成支付红利的证券</a:t>
            </a:r>
            <a:r>
              <a:rPr lang="zh-CN" altLang="en-US" dirty="0"/>
              <a:t>，</a:t>
            </a:r>
            <a:r>
              <a:rPr lang="zh-CN" altLang="zh-CN" dirty="0"/>
              <a:t>根据合理的近似，可以认为红利是连续支付的。</a:t>
            </a:r>
            <a:endParaRPr lang="zh-CN" altLang="en-US" dirty="0"/>
          </a:p>
          <a:p>
            <a:endParaRPr kumimoji="1" lang="zh-CN" altLang="en-US" dirty="0"/>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99" y="4514125"/>
            <a:ext cx="6583106" cy="105329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形标注 4"/>
          <p:cNvSpPr/>
          <p:nvPr/>
        </p:nvSpPr>
        <p:spPr>
          <a:xfrm>
            <a:off x="4662812" y="3720503"/>
            <a:ext cx="2501917" cy="874645"/>
          </a:xfrm>
          <a:prstGeom prst="wedgeEllipseCallout">
            <a:avLst>
              <a:gd name="adj1" fmla="val -19735"/>
              <a:gd name="adj2" fmla="val 8035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sz="2400"/>
              <a:t>红利收益率</a:t>
            </a:r>
            <a:endParaRPr kumimoji="1" lang="zh-CN" altLang="en-US" sz="2400"/>
          </a:p>
        </p:txBody>
      </p:sp>
      <p:sp>
        <p:nvSpPr>
          <p:cNvPr id="6" name="页脚占位符 5"/>
          <p:cNvSpPr>
            <a:spLocks noGrp="1"/>
          </p:cNvSpPr>
          <p:nvPr>
            <p:ph type="ftr" sz="quarter" idx="11"/>
          </p:nvPr>
        </p:nvSpPr>
        <p:spPr/>
        <p:txBody>
          <a:bodyPr/>
          <a:lstStyle/>
          <a:p>
            <a:r>
              <a:rPr lang="zh-CN" altLang="en-US"/>
              <a:t>第五章　金融期货的交易机制和定价</a:t>
            </a:r>
            <a:endParaRPr lang="en-US" dirty="0"/>
          </a:p>
        </p:txBody>
      </p:sp>
      <p:sp>
        <p:nvSpPr>
          <p:cNvPr id="7" name="幻灯片编号占位符 6"/>
          <p:cNvSpPr>
            <a:spLocks noGrp="1"/>
          </p:cNvSpPr>
          <p:nvPr>
            <p:ph type="sldNum" sz="quarter" idx="12"/>
          </p:nvPr>
        </p:nvSpPr>
        <p:spPr/>
        <p:txBody>
          <a:bodyPr/>
          <a:lstStyle/>
          <a:p>
            <a:fld id="{E97799C9-84D9-46D2-A11E-BCF8A720529D}" type="slidenum">
              <a:rPr lang="en-US" smtClean="0"/>
              <a:pPr/>
              <a:t>52</a:t>
            </a:fld>
            <a:endParaRPr lang="en-US" dirty="0"/>
          </a:p>
        </p:txBody>
      </p:sp>
      <p:sp>
        <p:nvSpPr>
          <p:cNvPr id="4" name="日期占位符 3">
            <a:extLst>
              <a:ext uri="{FF2B5EF4-FFF2-40B4-BE49-F238E27FC236}">
                <a16:creationId xmlns:a16="http://schemas.microsoft.com/office/drawing/2014/main" id="{92F0EF59-4AFB-4E8B-99B9-D736C2BB9C41}"/>
              </a:ext>
            </a:extLst>
          </p:cNvPr>
          <p:cNvSpPr>
            <a:spLocks noGrp="1"/>
          </p:cNvSpPr>
          <p:nvPr>
            <p:ph type="dt" sz="half" idx="10"/>
          </p:nvPr>
        </p:nvSpPr>
        <p:spPr/>
        <p:txBody>
          <a:bodyPr/>
          <a:lstStyle/>
          <a:p>
            <a:fld id="{77BB02A1-0A56-4B59-AC9D-2E117541DA69}" type="datetime1">
              <a:rPr lang="zh-CN" altLang="en-US" smtClean="0"/>
              <a:t>2021/2/1</a:t>
            </a:fld>
            <a:endParaRPr lang="en-US" dirty="0"/>
          </a:p>
        </p:txBody>
      </p:sp>
    </p:spTree>
    <p:extLst>
      <p:ext uri="{BB962C8B-B14F-4D97-AF65-F5344CB8AC3E}">
        <p14:creationId xmlns:p14="http://schemas.microsoft.com/office/powerpoint/2010/main" val="163151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二、利率期货的产生和发展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利率风险（</a:t>
            </a:r>
            <a:r>
              <a:rPr lang="en-US" altLang="zh-CN" dirty="0"/>
              <a:t>interest rate risk</a:t>
            </a:r>
            <a:r>
              <a:rPr lang="zh-CN" altLang="zh-CN" dirty="0"/>
              <a:t>），是指人们在经济活动中因市场利率的不确定变动而遭受损失的可能性。</a:t>
            </a:r>
            <a:endParaRPr lang="zh-CN" altLang="en-US" dirty="0"/>
          </a:p>
          <a:p>
            <a:r>
              <a:rPr lang="zh-CN" altLang="zh-CN" dirty="0"/>
              <a:t>在</a:t>
            </a:r>
            <a:r>
              <a:rPr lang="en-US" altLang="zh-CN" dirty="0"/>
              <a:t>20</a:t>
            </a:r>
            <a:r>
              <a:rPr lang="zh-CN" altLang="zh-CN" dirty="0"/>
              <a:t>世纪</a:t>
            </a:r>
            <a:r>
              <a:rPr lang="en-US" altLang="zh-CN" dirty="0"/>
              <a:t>70</a:t>
            </a:r>
            <a:r>
              <a:rPr lang="zh-CN" altLang="zh-CN" dirty="0"/>
              <a:t>年代以前，世界各国几乎无一例外地实行严格的利率管制，因而利率的波动幅度相当有限，利率风险也因此很小。在这种环境下，人们对利率风险管理工具的需求自然也不大。</a:t>
            </a:r>
            <a:endParaRPr lang="zh-CN" altLang="en-US" dirty="0"/>
          </a:p>
          <a:p>
            <a:r>
              <a:rPr lang="zh-CN" altLang="zh-CN" dirty="0"/>
              <a:t>在</a:t>
            </a:r>
            <a:r>
              <a:rPr lang="en-US" altLang="zh-CN" dirty="0"/>
              <a:t>70</a:t>
            </a:r>
            <a:r>
              <a:rPr lang="zh-CN" altLang="zh-CN" dirty="0"/>
              <a:t>年代以后，随着布雷顿森林体系的崩溃、石油危机的冲击和通货膨胀的日益严重，金融风险越来越大，金融创新层出不穷，使原来的利率管制很难有效。于是，很多国家和地区纷纷放松或取消利率管制，从而实行利率自由化。 </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6</a:t>
            </a:fld>
            <a:endParaRPr lang="en-US" dirty="0"/>
          </a:p>
        </p:txBody>
      </p:sp>
      <p:sp>
        <p:nvSpPr>
          <p:cNvPr id="6" name="日期占位符 5">
            <a:extLst>
              <a:ext uri="{FF2B5EF4-FFF2-40B4-BE49-F238E27FC236}">
                <a16:creationId xmlns:a16="http://schemas.microsoft.com/office/drawing/2014/main" id="{165B0E92-0C24-401E-A2F5-3D0C6EFDEF6D}"/>
              </a:ext>
            </a:extLst>
          </p:cNvPr>
          <p:cNvSpPr>
            <a:spLocks noGrp="1"/>
          </p:cNvSpPr>
          <p:nvPr>
            <p:ph type="dt" sz="half" idx="10"/>
          </p:nvPr>
        </p:nvSpPr>
        <p:spPr/>
        <p:txBody>
          <a:bodyPr/>
          <a:lstStyle/>
          <a:p>
            <a:fld id="{10C31AFE-BBA3-43DC-9F61-6F6758E188EB}" type="datetime1">
              <a:rPr lang="zh-CN" altLang="en-US" smtClean="0"/>
              <a:t>2021/2/1</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en-US" sz="3600" b="1" kern="1200" dirty="0">
                <a:solidFill>
                  <a:schemeClr val="tx1"/>
                </a:solidFill>
                <a:effectLst/>
                <a:latin typeface="+mj-lt"/>
                <a:ea typeface="+mj-ea"/>
                <a:cs typeface="+mj-cs"/>
              </a:rPr>
              <a:t>利率期货的产生和发展</a:t>
            </a:r>
            <a:r>
              <a:rPr lang="en-US" altLang="zh-CN" sz="3600" b="1" kern="1200" dirty="0">
                <a:solidFill>
                  <a:schemeClr val="tx1"/>
                </a:solidFill>
                <a:effectLst/>
                <a:latin typeface="+mj-lt"/>
                <a:ea typeface="+mj-ea"/>
                <a:cs typeface="+mj-cs"/>
              </a:rPr>
              <a:t>(cont.)</a:t>
            </a:r>
            <a:endParaRPr lang="zh-CN" altLang="en-US" dirty="0">
              <a:effectLst/>
            </a:endParaRPr>
          </a:p>
        </p:txBody>
      </p:sp>
      <p:sp>
        <p:nvSpPr>
          <p:cNvPr id="3" name="内容占位符 2"/>
          <p:cNvSpPr>
            <a:spLocks noGrp="1"/>
          </p:cNvSpPr>
          <p:nvPr>
            <p:ph idx="1"/>
          </p:nvPr>
        </p:nvSpPr>
        <p:spPr>
          <a:xfrm>
            <a:off x="208722" y="2246776"/>
            <a:ext cx="8676861" cy="4308135"/>
          </a:xfrm>
        </p:spPr>
        <p:txBody>
          <a:bodyPr>
            <a:normAutofit fontScale="92500"/>
          </a:bodyPr>
          <a:lstStyle/>
          <a:p>
            <a:r>
              <a:rPr lang="en-US" altLang="zh-CN" dirty="0"/>
              <a:t>1975</a:t>
            </a:r>
            <a:r>
              <a:rPr lang="zh-CN" altLang="zh-CN" dirty="0"/>
              <a:t>年</a:t>
            </a:r>
            <a:r>
              <a:rPr lang="en-US" altLang="zh-CN" dirty="0"/>
              <a:t>10</a:t>
            </a:r>
            <a:r>
              <a:rPr lang="zh-CN" altLang="zh-CN" dirty="0"/>
              <a:t>月，芝加哥期货交易所推出了有史以来第一张利率期货合约——政府国民抵押协会抵押凭证（</a:t>
            </a:r>
            <a:r>
              <a:rPr lang="en-US" altLang="zh-CN" dirty="0"/>
              <a:t>Government National Mortgage Association Certificates</a:t>
            </a:r>
            <a:r>
              <a:rPr lang="zh-CN" altLang="zh-CN" dirty="0"/>
              <a:t>，简称</a:t>
            </a:r>
            <a:r>
              <a:rPr lang="en-US" altLang="zh-CN" dirty="0"/>
              <a:t>GNMA</a:t>
            </a:r>
            <a:r>
              <a:rPr lang="zh-CN" altLang="zh-CN" dirty="0"/>
              <a:t>）期货合约。</a:t>
            </a:r>
            <a:endParaRPr lang="zh-CN" altLang="en-US" dirty="0"/>
          </a:p>
          <a:p>
            <a:r>
              <a:rPr lang="en-US" altLang="zh-CN" dirty="0"/>
              <a:t>1976</a:t>
            </a:r>
            <a:r>
              <a:rPr lang="zh-CN" altLang="zh-CN" dirty="0"/>
              <a:t>年</a:t>
            </a:r>
            <a:r>
              <a:rPr lang="en-US" altLang="zh-CN" dirty="0"/>
              <a:t>1</a:t>
            </a:r>
            <a:r>
              <a:rPr lang="zh-CN" altLang="zh-CN" dirty="0"/>
              <a:t>月，为满足人们管理短期利率风险的需要，国际货币市场推出的</a:t>
            </a:r>
            <a:r>
              <a:rPr lang="en-US" altLang="zh-CN" dirty="0"/>
              <a:t>3</a:t>
            </a:r>
            <a:r>
              <a:rPr lang="zh-CN" altLang="zh-CN" dirty="0"/>
              <a:t>个月期（</a:t>
            </a:r>
            <a:r>
              <a:rPr lang="en-US" altLang="zh-CN" dirty="0"/>
              <a:t>13</a:t>
            </a:r>
            <a:r>
              <a:rPr lang="zh-CN" altLang="zh-CN" dirty="0"/>
              <a:t>周）的美国国库券期货合约。</a:t>
            </a:r>
            <a:endParaRPr lang="zh-CN" altLang="en-US" dirty="0"/>
          </a:p>
          <a:p>
            <a:r>
              <a:rPr lang="en-US" altLang="zh-CN" dirty="0"/>
              <a:t>1977</a:t>
            </a:r>
            <a:r>
              <a:rPr lang="zh-CN" altLang="zh-CN" dirty="0"/>
              <a:t>年</a:t>
            </a:r>
            <a:r>
              <a:rPr lang="en-US" altLang="zh-CN" dirty="0"/>
              <a:t>8</a:t>
            </a:r>
            <a:r>
              <a:rPr lang="zh-CN" altLang="zh-CN" dirty="0"/>
              <a:t>月，芝加哥期货交易所推出了美国长期国债期货合约，同样获得了空前的成功。</a:t>
            </a:r>
            <a:endParaRPr lang="zh-CN" altLang="en-US" dirty="0"/>
          </a:p>
          <a:p>
            <a:r>
              <a:rPr lang="en-US" altLang="zh-CN" dirty="0"/>
              <a:t>1981</a:t>
            </a:r>
            <a:r>
              <a:rPr lang="zh-CN" altLang="zh-CN" dirty="0"/>
              <a:t>年</a:t>
            </a:r>
            <a:r>
              <a:rPr lang="en-US" altLang="zh-CN" dirty="0"/>
              <a:t>12</a:t>
            </a:r>
            <a:r>
              <a:rPr lang="zh-CN" altLang="zh-CN" dirty="0"/>
              <a:t>月，</a:t>
            </a:r>
            <a:r>
              <a:rPr lang="en-US" altLang="zh-CN" dirty="0"/>
              <a:t>CME</a:t>
            </a:r>
            <a:r>
              <a:rPr lang="zh-CN" altLang="zh-CN" dirty="0"/>
              <a:t>的国际货币市场分部推出了</a:t>
            </a:r>
            <a:r>
              <a:rPr lang="en-US" altLang="zh-CN" dirty="0"/>
              <a:t>3</a:t>
            </a:r>
            <a:r>
              <a:rPr lang="zh-CN" altLang="zh-CN" dirty="0"/>
              <a:t>个月期欧洲美元定期存款期货合约（简称欧洲美元期货）。</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7</a:t>
            </a:fld>
            <a:endParaRPr lang="en-US" dirty="0"/>
          </a:p>
        </p:txBody>
      </p:sp>
      <p:sp>
        <p:nvSpPr>
          <p:cNvPr id="6" name="日期占位符 5">
            <a:extLst>
              <a:ext uri="{FF2B5EF4-FFF2-40B4-BE49-F238E27FC236}">
                <a16:creationId xmlns:a16="http://schemas.microsoft.com/office/drawing/2014/main" id="{A52686E4-F87D-4FFE-BF05-08AC4377ACCC}"/>
              </a:ext>
            </a:extLst>
          </p:cNvPr>
          <p:cNvSpPr>
            <a:spLocks noGrp="1"/>
          </p:cNvSpPr>
          <p:nvPr>
            <p:ph type="dt" sz="half" idx="10"/>
          </p:nvPr>
        </p:nvSpPr>
        <p:spPr/>
        <p:txBody>
          <a:bodyPr/>
          <a:lstStyle/>
          <a:p>
            <a:fld id="{7FEC2610-429E-4A0C-A237-F74CEB4CF550}" type="datetime1">
              <a:rPr lang="zh-CN" altLang="en-US" smtClean="0"/>
              <a:t>2021/2/1</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三、股指期货的产生和发展</a:t>
            </a:r>
            <a:endParaRPr lang="zh-CN" altLang="en-US" dirty="0"/>
          </a:p>
        </p:txBody>
      </p:sp>
      <p:sp>
        <p:nvSpPr>
          <p:cNvPr id="3" name="内容占位符 2"/>
          <p:cNvSpPr>
            <a:spLocks noGrp="1"/>
          </p:cNvSpPr>
          <p:nvPr>
            <p:ph idx="1"/>
          </p:nvPr>
        </p:nvSpPr>
        <p:spPr/>
        <p:txBody>
          <a:bodyPr>
            <a:normAutofit/>
          </a:bodyPr>
          <a:lstStyle/>
          <a:p>
            <a:r>
              <a:rPr lang="zh-CN" altLang="zh-CN" dirty="0"/>
              <a:t>股指期货（</a:t>
            </a:r>
            <a:r>
              <a:rPr lang="en-US" altLang="zh-CN" dirty="0"/>
              <a:t>stock index futures</a:t>
            </a:r>
            <a:r>
              <a:rPr lang="zh-CN" altLang="zh-CN" dirty="0"/>
              <a:t>），是指以某一股票市场的价格指数作为标的物的期货交易形式。 </a:t>
            </a:r>
            <a:endParaRPr lang="zh-CN" altLang="en-US" dirty="0"/>
          </a:p>
          <a:p>
            <a:r>
              <a:rPr lang="en-US" altLang="zh-CN" dirty="0"/>
              <a:t>1982</a:t>
            </a:r>
            <a:r>
              <a:rPr lang="zh-CN" altLang="zh-CN" dirty="0"/>
              <a:t>年</a:t>
            </a:r>
            <a:r>
              <a:rPr lang="en-US" altLang="zh-CN" dirty="0"/>
              <a:t>2</a:t>
            </a:r>
            <a:r>
              <a:rPr lang="zh-CN" altLang="zh-CN" dirty="0"/>
              <a:t>月，美国堪萨斯市期货交易所（</a:t>
            </a:r>
            <a:r>
              <a:rPr lang="en-US" altLang="zh-CN" dirty="0"/>
              <a:t>Kansas City Board of Trade</a:t>
            </a:r>
            <a:r>
              <a:rPr lang="zh-CN" altLang="zh-CN" dirty="0"/>
              <a:t>，</a:t>
            </a:r>
            <a:r>
              <a:rPr lang="en-US" altLang="zh-CN" dirty="0"/>
              <a:t>KCBT</a:t>
            </a:r>
            <a:r>
              <a:rPr lang="zh-CN" altLang="zh-CN" dirty="0"/>
              <a:t>）率先推出价值线综合指数（</a:t>
            </a:r>
            <a:r>
              <a:rPr lang="en-US" altLang="zh-CN" dirty="0"/>
              <a:t>Value Line Composite Index</a:t>
            </a:r>
            <a:r>
              <a:rPr lang="zh-CN" altLang="zh-CN" dirty="0"/>
              <a:t>）期货合约，开始了股指期货这一新品种的交易。</a:t>
            </a:r>
            <a:endParaRPr lang="zh-CN" altLang="en-US" dirty="0"/>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8</a:t>
            </a:fld>
            <a:endParaRPr lang="en-US" dirty="0"/>
          </a:p>
        </p:txBody>
      </p:sp>
      <p:sp>
        <p:nvSpPr>
          <p:cNvPr id="6" name="日期占位符 5">
            <a:extLst>
              <a:ext uri="{FF2B5EF4-FFF2-40B4-BE49-F238E27FC236}">
                <a16:creationId xmlns:a16="http://schemas.microsoft.com/office/drawing/2014/main" id="{E4B27CEC-7686-43A9-AB82-6B6D75559420}"/>
              </a:ext>
            </a:extLst>
          </p:cNvPr>
          <p:cNvSpPr>
            <a:spLocks noGrp="1"/>
          </p:cNvSpPr>
          <p:nvPr>
            <p:ph type="dt" sz="half" idx="10"/>
          </p:nvPr>
        </p:nvSpPr>
        <p:spPr/>
        <p:txBody>
          <a:bodyPr/>
          <a:lstStyle/>
          <a:p>
            <a:fld id="{7AB2C486-893C-49D8-ADC5-BF9520954AA7}" type="datetime1">
              <a:rPr lang="zh-CN" altLang="en-US" smtClean="0"/>
              <a:t>2021/2/1</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股指期货的产生和发展</a:t>
            </a:r>
            <a:r>
              <a:rPr lang="en-US" altLang="zh-CN" dirty="0"/>
              <a:t>(cont.)</a:t>
            </a:r>
            <a:endParaRPr lang="zh-CN" altLang="en-US" dirty="0"/>
          </a:p>
        </p:txBody>
      </p:sp>
      <p:sp>
        <p:nvSpPr>
          <p:cNvPr id="3" name="内容占位符 2"/>
          <p:cNvSpPr>
            <a:spLocks noGrp="1"/>
          </p:cNvSpPr>
          <p:nvPr>
            <p:ph idx="1"/>
          </p:nvPr>
        </p:nvSpPr>
        <p:spPr/>
        <p:txBody>
          <a:bodyPr/>
          <a:lstStyle/>
          <a:p>
            <a:r>
              <a:rPr lang="en-US" altLang="zh-CN" dirty="0"/>
              <a:t>1982</a:t>
            </a:r>
            <a:r>
              <a:rPr lang="zh-CN" altLang="zh-CN" dirty="0"/>
              <a:t>年</a:t>
            </a:r>
            <a:r>
              <a:rPr lang="en-US" altLang="zh-CN" dirty="0"/>
              <a:t>4</a:t>
            </a:r>
            <a:r>
              <a:rPr lang="zh-CN" altLang="zh-CN" dirty="0"/>
              <a:t>月，芝加哥商业交易所开办标准普尔</a:t>
            </a:r>
            <a:r>
              <a:rPr lang="en-US" altLang="zh-CN" dirty="0"/>
              <a:t>500</a:t>
            </a:r>
            <a:r>
              <a:rPr lang="zh-CN" altLang="zh-CN" dirty="0"/>
              <a:t>种股价指数（</a:t>
            </a:r>
            <a:r>
              <a:rPr lang="en-US" altLang="zh-CN" dirty="0"/>
              <a:t>Standard and Poor’s 500 Index</a:t>
            </a:r>
            <a:r>
              <a:rPr lang="zh-CN" altLang="zh-CN" dirty="0"/>
              <a:t>）期货交易。</a:t>
            </a:r>
            <a:endParaRPr lang="zh-CN" altLang="en-US" dirty="0"/>
          </a:p>
          <a:p>
            <a:r>
              <a:rPr lang="en-US" altLang="zh-CN" dirty="0"/>
              <a:t>1982</a:t>
            </a:r>
            <a:r>
              <a:rPr lang="zh-CN" altLang="zh-CN" dirty="0"/>
              <a:t>年</a:t>
            </a:r>
            <a:r>
              <a:rPr lang="en-US" altLang="zh-CN" dirty="0"/>
              <a:t>5</a:t>
            </a:r>
            <a:r>
              <a:rPr lang="zh-CN" altLang="zh-CN" dirty="0"/>
              <a:t>月，纽约期货交易所（</a:t>
            </a:r>
            <a:r>
              <a:rPr lang="en-US" altLang="zh-CN" dirty="0"/>
              <a:t>New York Futures Exchange</a:t>
            </a:r>
            <a:r>
              <a:rPr lang="zh-CN" altLang="zh-CN" dirty="0"/>
              <a:t>）开办纽约证券交易所综合指数（</a:t>
            </a:r>
            <a:r>
              <a:rPr lang="en-US" altLang="zh-CN" dirty="0"/>
              <a:t>New York Stock Exchange Composite Index</a:t>
            </a:r>
            <a:r>
              <a:rPr lang="zh-CN" altLang="zh-CN" dirty="0"/>
              <a:t>）期货交易。</a:t>
            </a:r>
            <a:endParaRPr lang="zh-CN" altLang="en-US" dirty="0"/>
          </a:p>
          <a:p>
            <a:r>
              <a:rPr lang="en-US" altLang="zh-CN" dirty="0"/>
              <a:t>1984</a:t>
            </a:r>
            <a:r>
              <a:rPr lang="zh-CN" altLang="zh-CN" dirty="0"/>
              <a:t>年</a:t>
            </a:r>
            <a:r>
              <a:rPr lang="en-US" altLang="zh-CN" dirty="0"/>
              <a:t>7</a:t>
            </a:r>
            <a:r>
              <a:rPr lang="zh-CN" altLang="zh-CN" dirty="0"/>
              <a:t>月，芝加哥期货交易所开办主要市场指数（</a:t>
            </a:r>
            <a:r>
              <a:rPr lang="en-US" altLang="zh-CN" dirty="0"/>
              <a:t>Major Market Index</a:t>
            </a:r>
            <a:r>
              <a:rPr lang="zh-CN" altLang="zh-CN" dirty="0"/>
              <a:t>）期货交易。</a:t>
            </a:r>
          </a:p>
        </p:txBody>
      </p:sp>
      <p:sp>
        <p:nvSpPr>
          <p:cNvPr id="4" name="页脚占位符 3"/>
          <p:cNvSpPr>
            <a:spLocks noGrp="1"/>
          </p:cNvSpPr>
          <p:nvPr>
            <p:ph type="ftr" sz="quarter" idx="11"/>
          </p:nvPr>
        </p:nvSpPr>
        <p:spPr/>
        <p:txBody>
          <a:bodyPr/>
          <a:lstStyle/>
          <a:p>
            <a:r>
              <a:rPr lang="zh-CN" altLang="en-US"/>
              <a:t>第五章　金融期货的交易机制和定价</a:t>
            </a:r>
            <a:endParaRPr lang="en-US" dirty="0"/>
          </a:p>
        </p:txBody>
      </p:sp>
      <p:sp>
        <p:nvSpPr>
          <p:cNvPr id="5" name="幻灯片编号占位符 4"/>
          <p:cNvSpPr>
            <a:spLocks noGrp="1"/>
          </p:cNvSpPr>
          <p:nvPr>
            <p:ph type="sldNum" sz="quarter" idx="12"/>
          </p:nvPr>
        </p:nvSpPr>
        <p:spPr/>
        <p:txBody>
          <a:bodyPr/>
          <a:lstStyle/>
          <a:p>
            <a:fld id="{E97799C9-84D9-46D2-A11E-BCF8A720529D}" type="slidenum">
              <a:rPr lang="en-US" smtClean="0"/>
              <a:pPr/>
              <a:t>9</a:t>
            </a:fld>
            <a:endParaRPr lang="en-US" dirty="0"/>
          </a:p>
        </p:txBody>
      </p:sp>
      <p:sp>
        <p:nvSpPr>
          <p:cNvPr id="6" name="日期占位符 5">
            <a:extLst>
              <a:ext uri="{FF2B5EF4-FFF2-40B4-BE49-F238E27FC236}">
                <a16:creationId xmlns:a16="http://schemas.microsoft.com/office/drawing/2014/main" id="{4D0B7940-BBB7-49EB-A54B-786815F87E70}"/>
              </a:ext>
            </a:extLst>
          </p:cNvPr>
          <p:cNvSpPr>
            <a:spLocks noGrp="1"/>
          </p:cNvSpPr>
          <p:nvPr>
            <p:ph type="dt" sz="half" idx="10"/>
          </p:nvPr>
        </p:nvSpPr>
        <p:spPr/>
        <p:txBody>
          <a:bodyPr/>
          <a:lstStyle/>
          <a:p>
            <a:fld id="{341B30AA-C90C-40BF-851C-0FF0AE5C29F9}" type="datetime1">
              <a:rPr lang="zh-CN" altLang="en-US" smtClean="0"/>
              <a:t>2021/2/1</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243</TotalTime>
  <Words>4252</Words>
  <Application>Microsoft Office PowerPoint</Application>
  <PresentationFormat>全屏显示(4:3)</PresentationFormat>
  <Paragraphs>409</Paragraphs>
  <Slides>52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52</vt:i4>
      </vt:variant>
    </vt:vector>
  </HeadingPairs>
  <TitlesOfParts>
    <vt:vector size="58" baseType="lpstr">
      <vt:lpstr>宋体</vt:lpstr>
      <vt:lpstr>Arial</vt:lpstr>
      <vt:lpstr>Calibri</vt:lpstr>
      <vt:lpstr>Times New Roman</vt:lpstr>
      <vt:lpstr>Trebuchet MS</vt:lpstr>
      <vt:lpstr>柏林</vt:lpstr>
      <vt:lpstr>第五章　金融期货的交易机制和定价</vt:lpstr>
      <vt:lpstr>本章内容</vt:lpstr>
      <vt:lpstr>第一节　金融期货产生和发展概述</vt:lpstr>
      <vt:lpstr>一、外汇期货的产生和发展</vt:lpstr>
      <vt:lpstr>外汇期货的产生和发展(cont.) </vt:lpstr>
      <vt:lpstr>二、利率期货的产生和发展</vt:lpstr>
      <vt:lpstr>利率期货的产生和发展(cont.)</vt:lpstr>
      <vt:lpstr>三、股指期货的产生和发展</vt:lpstr>
      <vt:lpstr>股指期货的产生和发展(cont.)</vt:lpstr>
      <vt:lpstr>四、我国金融期货的发展概况</vt:lpstr>
      <vt:lpstr>第二节　外汇期货</vt:lpstr>
      <vt:lpstr>一、外汇期货的概念和特点</vt:lpstr>
      <vt:lpstr>外汇期货的特点 </vt:lpstr>
      <vt:lpstr>二、外汇期货的交易规则</vt:lpstr>
      <vt:lpstr>外汇期货合约规定（IMM） </vt:lpstr>
      <vt:lpstr>三、外汇期货的定价</vt:lpstr>
      <vt:lpstr>外汇期货定价框图</vt:lpstr>
      <vt:lpstr>外汇期货定价公式</vt:lpstr>
      <vt:lpstr>第三节　利率期货</vt:lpstr>
      <vt:lpstr>一、利率期货的概念和种类</vt:lpstr>
      <vt:lpstr>利率期货的种类</vt:lpstr>
      <vt:lpstr>利率期货的种类(cont.)</vt:lpstr>
      <vt:lpstr>二、利率期货的交易规则</vt:lpstr>
      <vt:lpstr>（一）短期国库券期货的交易规则</vt:lpstr>
      <vt:lpstr>短期国库券期货的报价方式</vt:lpstr>
      <vt:lpstr>短期国库券期货的合约规格</vt:lpstr>
      <vt:lpstr>短期国库券期货价格的计算</vt:lpstr>
      <vt:lpstr>（二）欧洲美元期货的交易规则</vt:lpstr>
      <vt:lpstr>欧洲美元期货的报价方式</vt:lpstr>
      <vt:lpstr>欧洲美元期货的合约规格</vt:lpstr>
      <vt:lpstr>欧洲美元期货合约价格的计算</vt:lpstr>
      <vt:lpstr>（三）长期国债期货的交易规则</vt:lpstr>
      <vt:lpstr>长期国债期货的报价方式</vt:lpstr>
      <vt:lpstr>长期国债期货的合约规格</vt:lpstr>
      <vt:lpstr>长期国债期货的交割</vt:lpstr>
      <vt:lpstr>转换因子的概念</vt:lpstr>
      <vt:lpstr>现金价格</vt:lpstr>
      <vt:lpstr>应计利息计算示意图 </vt:lpstr>
      <vt:lpstr>发票金额</vt:lpstr>
      <vt:lpstr>最便宜可交割债券</vt:lpstr>
      <vt:lpstr>最便宜可交割债券(cont.)</vt:lpstr>
      <vt:lpstr>三、利率期货的定价</vt:lpstr>
      <vt:lpstr>（一）短期国库券期货的定价</vt:lpstr>
      <vt:lpstr>（二）长期国债期货的定价</vt:lpstr>
      <vt:lpstr>长期国债期货的定价流程 </vt:lpstr>
      <vt:lpstr>第四节　股指期货</vt:lpstr>
      <vt:lpstr>一、世界著名的股价指数简介</vt:lpstr>
      <vt:lpstr>二、股指期货的概念和特点</vt:lpstr>
      <vt:lpstr>两类风险</vt:lpstr>
      <vt:lpstr>股指期货的特点</vt:lpstr>
      <vt:lpstr>三、股指期货的交易规则 </vt:lpstr>
      <vt:lpstr>四、股指期货的定价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63</cp:revision>
  <dcterms:created xsi:type="dcterms:W3CDTF">2015-09-16T08:00:09Z</dcterms:created>
  <dcterms:modified xsi:type="dcterms:W3CDTF">2021-02-01T12:51:56Z</dcterms:modified>
</cp:coreProperties>
</file>