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0" r:id="rId19"/>
    <p:sldId id="311" r:id="rId20"/>
    <p:sldId id="312" r:id="rId21"/>
    <p:sldId id="325" r:id="rId22"/>
    <p:sldId id="313" r:id="rId23"/>
    <p:sldId id="329" r:id="rId24"/>
    <p:sldId id="330" r:id="rId25"/>
    <p:sldId id="331" r:id="rId26"/>
    <p:sldId id="332" r:id="rId27"/>
    <p:sldId id="333" r:id="rId28"/>
    <p:sldId id="334" r:id="rId29"/>
    <p:sldId id="335" r:id="rId30"/>
    <p:sldId id="336" r:id="rId31"/>
    <p:sldId id="315" r:id="rId32"/>
    <p:sldId id="316" r:id="rId33"/>
    <p:sldId id="317" r:id="rId34"/>
    <p:sldId id="318" r:id="rId35"/>
    <p:sldId id="319" r:id="rId36"/>
    <p:sldId id="320" r:id="rId37"/>
    <p:sldId id="273" r:id="rId38"/>
    <p:sldId id="274" r:id="rId39"/>
    <p:sldId id="275" r:id="rId40"/>
    <p:sldId id="276" r:id="rId41"/>
    <p:sldId id="277"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p:restoredTop sz="86364"/>
  </p:normalViewPr>
  <p:slideViewPr>
    <p:cSldViewPr snapToGrid="0" snapToObjects="1">
      <p:cViewPr varScale="1">
        <p:scale>
          <a:sx n="90" d="100"/>
          <a:sy n="90" d="100"/>
        </p:scale>
        <p:origin x="360" y="84"/>
      </p:cViewPr>
      <p:guideLst>
        <p:guide orient="horz" pos="2160"/>
        <p:guide pos="2880"/>
      </p:guideLst>
    </p:cSldViewPr>
  </p:slideViewPr>
  <p:outlineViewPr>
    <p:cViewPr>
      <p:scale>
        <a:sx n="33" d="100"/>
        <a:sy n="33" d="100"/>
      </p:scale>
      <p:origin x="0" y="-367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4F3CE-BAF0-0047-B45E-39B2651DC356}" type="doc">
      <dgm:prSet loTypeId="urn:microsoft.com/office/officeart/2005/8/layout/chart3" loCatId="relationship" qsTypeId="urn:microsoft.com/office/officeart/2005/8/quickstyle/3D2" qsCatId="3D" csTypeId="urn:microsoft.com/office/officeart/2005/8/colors/colorful5" csCatId="colorful"/>
      <dgm:spPr/>
      <dgm:t>
        <a:bodyPr/>
        <a:lstStyle/>
        <a:p>
          <a:endParaRPr lang="zh-CN" altLang="en-US"/>
        </a:p>
      </dgm:t>
    </dgm:pt>
    <dgm:pt modelId="{1DBDC7F6-6900-3B40-ABF2-DD270C10F2FD}">
      <dgm:prSet/>
      <dgm:spPr/>
      <dgm:t>
        <a:bodyPr/>
        <a:lstStyle/>
        <a:p>
          <a:pPr rtl="0"/>
          <a:r>
            <a:rPr lang="zh-CN" altLang="en-US" b="1"/>
            <a:t>套期保值交易</a:t>
          </a:r>
          <a:endParaRPr lang="zh-CN" altLang="en-US"/>
        </a:p>
      </dgm:t>
    </dgm:pt>
    <dgm:pt modelId="{97ED7581-6FF0-814C-9C3A-2CAD1D069ECA}" type="parTrans" cxnId="{CF3CA933-F345-6445-9F06-22F95E58DBB2}">
      <dgm:prSet/>
      <dgm:spPr/>
      <dgm:t>
        <a:bodyPr/>
        <a:lstStyle/>
        <a:p>
          <a:endParaRPr lang="zh-CN" altLang="en-US"/>
        </a:p>
      </dgm:t>
    </dgm:pt>
    <dgm:pt modelId="{EF8E3D4F-9A31-7F42-BD46-B0BC9AC5083E}" type="sibTrans" cxnId="{CF3CA933-F345-6445-9F06-22F95E58DBB2}">
      <dgm:prSet/>
      <dgm:spPr/>
      <dgm:t>
        <a:bodyPr/>
        <a:lstStyle/>
        <a:p>
          <a:endParaRPr lang="zh-CN" altLang="en-US"/>
        </a:p>
      </dgm:t>
    </dgm:pt>
    <dgm:pt modelId="{F68906E4-CCB3-1948-A93F-E0A1D7B61413}">
      <dgm:prSet/>
      <dgm:spPr/>
      <dgm:t>
        <a:bodyPr/>
        <a:lstStyle/>
        <a:p>
          <a:pPr rtl="0"/>
          <a:r>
            <a:rPr kumimoji="1" lang="zh-CN" altLang="en-US"/>
            <a:t>投机交易</a:t>
          </a:r>
          <a:endParaRPr lang="zh-CN" altLang="en-US"/>
        </a:p>
      </dgm:t>
    </dgm:pt>
    <dgm:pt modelId="{AC2983B6-36F3-734D-BA77-EDA26E8616DF}" type="parTrans" cxnId="{4AC0A948-770F-1C4C-9B22-056C74E6FDD9}">
      <dgm:prSet/>
      <dgm:spPr/>
      <dgm:t>
        <a:bodyPr/>
        <a:lstStyle/>
        <a:p>
          <a:endParaRPr lang="zh-CN" altLang="en-US"/>
        </a:p>
      </dgm:t>
    </dgm:pt>
    <dgm:pt modelId="{6346E81E-5B27-B843-B532-A4CA594BF029}" type="sibTrans" cxnId="{4AC0A948-770F-1C4C-9B22-056C74E6FDD9}">
      <dgm:prSet/>
      <dgm:spPr/>
      <dgm:t>
        <a:bodyPr/>
        <a:lstStyle/>
        <a:p>
          <a:endParaRPr lang="zh-CN" altLang="en-US"/>
        </a:p>
      </dgm:t>
    </dgm:pt>
    <dgm:pt modelId="{5FA6479B-645A-754A-9EB1-155064DEA6AB}">
      <dgm:prSet/>
      <dgm:spPr/>
      <dgm:t>
        <a:bodyPr/>
        <a:lstStyle/>
        <a:p>
          <a:pPr rtl="0"/>
          <a:r>
            <a:rPr kumimoji="1" lang="zh-CN" altLang="en-US"/>
            <a:t>套利交易</a:t>
          </a:r>
          <a:endParaRPr lang="zh-CN" altLang="en-US"/>
        </a:p>
      </dgm:t>
    </dgm:pt>
    <dgm:pt modelId="{CD6A9018-05A2-2E48-92AB-06F1A7D9D711}" type="parTrans" cxnId="{60D5D9E9-02D7-F24D-A28A-DB2DADD151D1}">
      <dgm:prSet/>
      <dgm:spPr/>
      <dgm:t>
        <a:bodyPr/>
        <a:lstStyle/>
        <a:p>
          <a:endParaRPr lang="zh-CN" altLang="en-US"/>
        </a:p>
      </dgm:t>
    </dgm:pt>
    <dgm:pt modelId="{53170E67-8A58-3245-984B-F70AB644F0B0}" type="sibTrans" cxnId="{60D5D9E9-02D7-F24D-A28A-DB2DADD151D1}">
      <dgm:prSet/>
      <dgm:spPr/>
      <dgm:t>
        <a:bodyPr/>
        <a:lstStyle/>
        <a:p>
          <a:endParaRPr lang="zh-CN" altLang="en-US"/>
        </a:p>
      </dgm:t>
    </dgm:pt>
    <dgm:pt modelId="{4C17A773-621F-7141-BA52-A18E0FF5712C}" type="pres">
      <dgm:prSet presAssocID="{F8A4F3CE-BAF0-0047-B45E-39B2651DC356}" presName="compositeShape" presStyleCnt="0">
        <dgm:presLayoutVars>
          <dgm:chMax val="7"/>
          <dgm:dir/>
          <dgm:resizeHandles val="exact"/>
        </dgm:presLayoutVars>
      </dgm:prSet>
      <dgm:spPr/>
    </dgm:pt>
    <dgm:pt modelId="{6B502BE6-2473-1041-8492-1B41BF065F0C}" type="pres">
      <dgm:prSet presAssocID="{F8A4F3CE-BAF0-0047-B45E-39B2651DC356}" presName="wedge1" presStyleLbl="node1" presStyleIdx="0" presStyleCnt="3"/>
      <dgm:spPr/>
    </dgm:pt>
    <dgm:pt modelId="{EBFB7026-F1FC-524B-9229-0B9A73C960A0}" type="pres">
      <dgm:prSet presAssocID="{F8A4F3CE-BAF0-0047-B45E-39B2651DC356}" presName="wedge1Tx" presStyleLbl="node1" presStyleIdx="0" presStyleCnt="3">
        <dgm:presLayoutVars>
          <dgm:chMax val="0"/>
          <dgm:chPref val="0"/>
          <dgm:bulletEnabled val="1"/>
        </dgm:presLayoutVars>
      </dgm:prSet>
      <dgm:spPr/>
    </dgm:pt>
    <dgm:pt modelId="{8601DEE4-9F3B-5449-9339-19021E137C00}" type="pres">
      <dgm:prSet presAssocID="{F8A4F3CE-BAF0-0047-B45E-39B2651DC356}" presName="wedge2" presStyleLbl="node1" presStyleIdx="1" presStyleCnt="3"/>
      <dgm:spPr/>
    </dgm:pt>
    <dgm:pt modelId="{6A5CDD31-BB49-EF4F-A907-7C0EF35C9AB7}" type="pres">
      <dgm:prSet presAssocID="{F8A4F3CE-BAF0-0047-B45E-39B2651DC356}" presName="wedge2Tx" presStyleLbl="node1" presStyleIdx="1" presStyleCnt="3">
        <dgm:presLayoutVars>
          <dgm:chMax val="0"/>
          <dgm:chPref val="0"/>
          <dgm:bulletEnabled val="1"/>
        </dgm:presLayoutVars>
      </dgm:prSet>
      <dgm:spPr/>
    </dgm:pt>
    <dgm:pt modelId="{47530210-4342-F049-A513-17D0D7570730}" type="pres">
      <dgm:prSet presAssocID="{F8A4F3CE-BAF0-0047-B45E-39B2651DC356}" presName="wedge3" presStyleLbl="node1" presStyleIdx="2" presStyleCnt="3"/>
      <dgm:spPr/>
    </dgm:pt>
    <dgm:pt modelId="{A28952B1-87C9-DC4D-855B-A16C9C0C7EB3}" type="pres">
      <dgm:prSet presAssocID="{F8A4F3CE-BAF0-0047-B45E-39B2651DC356}" presName="wedge3Tx" presStyleLbl="node1" presStyleIdx="2" presStyleCnt="3">
        <dgm:presLayoutVars>
          <dgm:chMax val="0"/>
          <dgm:chPref val="0"/>
          <dgm:bulletEnabled val="1"/>
        </dgm:presLayoutVars>
      </dgm:prSet>
      <dgm:spPr/>
    </dgm:pt>
  </dgm:ptLst>
  <dgm:cxnLst>
    <dgm:cxn modelId="{2511D50E-90EF-ED4D-843E-28DFE0812EB7}" type="presOf" srcId="{F68906E4-CCB3-1948-A93F-E0A1D7B61413}" destId="{6A5CDD31-BB49-EF4F-A907-7C0EF35C9AB7}" srcOrd="1" destOrd="0" presId="urn:microsoft.com/office/officeart/2005/8/layout/chart3"/>
    <dgm:cxn modelId="{CF3CA933-F345-6445-9F06-22F95E58DBB2}" srcId="{F8A4F3CE-BAF0-0047-B45E-39B2651DC356}" destId="{1DBDC7F6-6900-3B40-ABF2-DD270C10F2FD}" srcOrd="0" destOrd="0" parTransId="{97ED7581-6FF0-814C-9C3A-2CAD1D069ECA}" sibTransId="{EF8E3D4F-9A31-7F42-BD46-B0BC9AC5083E}"/>
    <dgm:cxn modelId="{FCA8B862-3055-E042-A6D7-7350EC97D53E}" type="presOf" srcId="{1DBDC7F6-6900-3B40-ABF2-DD270C10F2FD}" destId="{6B502BE6-2473-1041-8492-1B41BF065F0C}" srcOrd="0" destOrd="0" presId="urn:microsoft.com/office/officeart/2005/8/layout/chart3"/>
    <dgm:cxn modelId="{4AC0A948-770F-1C4C-9B22-056C74E6FDD9}" srcId="{F8A4F3CE-BAF0-0047-B45E-39B2651DC356}" destId="{F68906E4-CCB3-1948-A93F-E0A1D7B61413}" srcOrd="1" destOrd="0" parTransId="{AC2983B6-36F3-734D-BA77-EDA26E8616DF}" sibTransId="{6346E81E-5B27-B843-B532-A4CA594BF029}"/>
    <dgm:cxn modelId="{1B06744A-2C69-0B4D-A62C-0D9C588508B0}" type="presOf" srcId="{5FA6479B-645A-754A-9EB1-155064DEA6AB}" destId="{47530210-4342-F049-A513-17D0D7570730}" srcOrd="0" destOrd="0" presId="urn:microsoft.com/office/officeart/2005/8/layout/chart3"/>
    <dgm:cxn modelId="{3B51516E-3808-EF44-9FC5-577D2D3841E2}" type="presOf" srcId="{5FA6479B-645A-754A-9EB1-155064DEA6AB}" destId="{A28952B1-87C9-DC4D-855B-A16C9C0C7EB3}" srcOrd="1" destOrd="0" presId="urn:microsoft.com/office/officeart/2005/8/layout/chart3"/>
    <dgm:cxn modelId="{AF8A34C9-3DC7-1547-8585-B1C8288D6A6F}" type="presOf" srcId="{1DBDC7F6-6900-3B40-ABF2-DD270C10F2FD}" destId="{EBFB7026-F1FC-524B-9229-0B9A73C960A0}" srcOrd="1" destOrd="0" presId="urn:microsoft.com/office/officeart/2005/8/layout/chart3"/>
    <dgm:cxn modelId="{AB4A9ED3-FE53-744B-8B8E-6583DB33398F}" type="presOf" srcId="{F8A4F3CE-BAF0-0047-B45E-39B2651DC356}" destId="{4C17A773-621F-7141-BA52-A18E0FF5712C}" srcOrd="0" destOrd="0" presId="urn:microsoft.com/office/officeart/2005/8/layout/chart3"/>
    <dgm:cxn modelId="{DBBFDCDC-3E9A-CC49-984F-73222E065852}" type="presOf" srcId="{F68906E4-CCB3-1948-A93F-E0A1D7B61413}" destId="{8601DEE4-9F3B-5449-9339-19021E137C00}" srcOrd="0" destOrd="0" presId="urn:microsoft.com/office/officeart/2005/8/layout/chart3"/>
    <dgm:cxn modelId="{60D5D9E9-02D7-F24D-A28A-DB2DADD151D1}" srcId="{F8A4F3CE-BAF0-0047-B45E-39B2651DC356}" destId="{5FA6479B-645A-754A-9EB1-155064DEA6AB}" srcOrd="2" destOrd="0" parTransId="{CD6A9018-05A2-2E48-92AB-06F1A7D9D711}" sibTransId="{53170E67-8A58-3245-984B-F70AB644F0B0}"/>
    <dgm:cxn modelId="{310F1556-9CCA-1245-9395-BADDC798BE6E}" type="presParOf" srcId="{4C17A773-621F-7141-BA52-A18E0FF5712C}" destId="{6B502BE6-2473-1041-8492-1B41BF065F0C}" srcOrd="0" destOrd="0" presId="urn:microsoft.com/office/officeart/2005/8/layout/chart3"/>
    <dgm:cxn modelId="{3629683B-3071-AE43-A3AC-3B69226652D9}" type="presParOf" srcId="{4C17A773-621F-7141-BA52-A18E0FF5712C}" destId="{EBFB7026-F1FC-524B-9229-0B9A73C960A0}" srcOrd="1" destOrd="0" presId="urn:microsoft.com/office/officeart/2005/8/layout/chart3"/>
    <dgm:cxn modelId="{1A7E245F-CE86-CB43-AB92-2EC9BA6D5B1A}" type="presParOf" srcId="{4C17A773-621F-7141-BA52-A18E0FF5712C}" destId="{8601DEE4-9F3B-5449-9339-19021E137C00}" srcOrd="2" destOrd="0" presId="urn:microsoft.com/office/officeart/2005/8/layout/chart3"/>
    <dgm:cxn modelId="{4EA2B1C4-DBD1-D446-A2F6-E95A7F382B2B}" type="presParOf" srcId="{4C17A773-621F-7141-BA52-A18E0FF5712C}" destId="{6A5CDD31-BB49-EF4F-A907-7C0EF35C9AB7}" srcOrd="3" destOrd="0" presId="urn:microsoft.com/office/officeart/2005/8/layout/chart3"/>
    <dgm:cxn modelId="{5DBB072A-465C-1440-BAC7-8FA07A45FF3F}" type="presParOf" srcId="{4C17A773-621F-7141-BA52-A18E0FF5712C}" destId="{47530210-4342-F049-A513-17D0D7570730}" srcOrd="4" destOrd="0" presId="urn:microsoft.com/office/officeart/2005/8/layout/chart3"/>
    <dgm:cxn modelId="{F776EF7E-C387-F24A-93A9-CA09868A47E8}" type="presParOf" srcId="{4C17A773-621F-7141-BA52-A18E0FF5712C}" destId="{A28952B1-87C9-DC4D-855B-A16C9C0C7EB3}"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840FF-3159-6E4D-B05D-AF667D451F8B}" type="doc">
      <dgm:prSet loTypeId="urn:microsoft.com/office/officeart/2005/8/layout/chart3" loCatId="relationship" qsTypeId="urn:microsoft.com/office/officeart/2005/8/quickstyle/3D1" qsCatId="3D" csTypeId="urn:microsoft.com/office/officeart/2005/8/colors/colorful1" csCatId="colorful"/>
      <dgm:spPr/>
      <dgm:t>
        <a:bodyPr/>
        <a:lstStyle/>
        <a:p>
          <a:endParaRPr lang="zh-CN" altLang="en-US"/>
        </a:p>
      </dgm:t>
    </dgm:pt>
    <dgm:pt modelId="{4ED97B15-1C2C-B844-836A-4500E82128C8}">
      <dgm:prSet/>
      <dgm:spPr/>
      <dgm:t>
        <a:bodyPr/>
        <a:lstStyle/>
        <a:p>
          <a:pPr rtl="0"/>
          <a:r>
            <a:rPr lang="zh-CN" altLang="en-US"/>
            <a:t>多头套期保值</a:t>
          </a:r>
        </a:p>
      </dgm:t>
    </dgm:pt>
    <dgm:pt modelId="{21A09D0E-BF05-9B4B-882B-2656272D265E}" type="parTrans" cxnId="{8017E9A3-814F-474B-852D-4016DA23FBEA}">
      <dgm:prSet/>
      <dgm:spPr/>
      <dgm:t>
        <a:bodyPr/>
        <a:lstStyle/>
        <a:p>
          <a:endParaRPr lang="zh-CN" altLang="en-US"/>
        </a:p>
      </dgm:t>
    </dgm:pt>
    <dgm:pt modelId="{54D7937E-FCD2-9840-A642-1E7254064FA9}" type="sibTrans" cxnId="{8017E9A3-814F-474B-852D-4016DA23FBEA}">
      <dgm:prSet/>
      <dgm:spPr/>
      <dgm:t>
        <a:bodyPr/>
        <a:lstStyle/>
        <a:p>
          <a:endParaRPr lang="zh-CN" altLang="en-US"/>
        </a:p>
      </dgm:t>
    </dgm:pt>
    <dgm:pt modelId="{1A211182-6B7C-F84F-AE86-228944B81D21}">
      <dgm:prSet/>
      <dgm:spPr/>
      <dgm:t>
        <a:bodyPr/>
        <a:lstStyle/>
        <a:p>
          <a:pPr rtl="0"/>
          <a:r>
            <a:rPr lang="zh-CN" altLang="en-US"/>
            <a:t>空头套期保值</a:t>
          </a:r>
        </a:p>
      </dgm:t>
    </dgm:pt>
    <dgm:pt modelId="{FDBC8A9E-062D-3542-A689-96217963817D}" type="parTrans" cxnId="{CE61CA43-F8F4-774A-9909-A0CEF5F92D51}">
      <dgm:prSet/>
      <dgm:spPr/>
      <dgm:t>
        <a:bodyPr/>
        <a:lstStyle/>
        <a:p>
          <a:endParaRPr lang="zh-CN" altLang="en-US"/>
        </a:p>
      </dgm:t>
    </dgm:pt>
    <dgm:pt modelId="{2BC5EC6D-6464-3C40-81A3-44DD3C27AD78}" type="sibTrans" cxnId="{CE61CA43-F8F4-774A-9909-A0CEF5F92D51}">
      <dgm:prSet/>
      <dgm:spPr/>
      <dgm:t>
        <a:bodyPr/>
        <a:lstStyle/>
        <a:p>
          <a:endParaRPr lang="zh-CN" altLang="en-US"/>
        </a:p>
      </dgm:t>
    </dgm:pt>
    <dgm:pt modelId="{E5900A05-8F67-CC42-A92E-7532E0062F50}">
      <dgm:prSet/>
      <dgm:spPr/>
      <dgm:t>
        <a:bodyPr/>
        <a:lstStyle/>
        <a:p>
          <a:pPr rtl="0"/>
          <a:r>
            <a:rPr lang="zh-CN" altLang="en-US"/>
            <a:t>交叉套期保值</a:t>
          </a:r>
        </a:p>
      </dgm:t>
    </dgm:pt>
    <dgm:pt modelId="{166E096D-B72A-B944-A2ED-B8C01FD23044}" type="parTrans" cxnId="{7E5A8CEF-6FFE-3C4C-B3CC-CB17FE0DCBB0}">
      <dgm:prSet/>
      <dgm:spPr/>
      <dgm:t>
        <a:bodyPr/>
        <a:lstStyle/>
        <a:p>
          <a:endParaRPr lang="zh-CN" altLang="en-US"/>
        </a:p>
      </dgm:t>
    </dgm:pt>
    <dgm:pt modelId="{3CC3F589-9C8D-E748-84CF-8853DA883652}" type="sibTrans" cxnId="{7E5A8CEF-6FFE-3C4C-B3CC-CB17FE0DCBB0}">
      <dgm:prSet/>
      <dgm:spPr/>
      <dgm:t>
        <a:bodyPr/>
        <a:lstStyle/>
        <a:p>
          <a:endParaRPr lang="zh-CN" altLang="en-US"/>
        </a:p>
      </dgm:t>
    </dgm:pt>
    <dgm:pt modelId="{AC52033F-6744-8C46-8C0B-6FB81D3556B3}" type="pres">
      <dgm:prSet presAssocID="{49A840FF-3159-6E4D-B05D-AF667D451F8B}" presName="compositeShape" presStyleCnt="0">
        <dgm:presLayoutVars>
          <dgm:chMax val="7"/>
          <dgm:dir/>
          <dgm:resizeHandles val="exact"/>
        </dgm:presLayoutVars>
      </dgm:prSet>
      <dgm:spPr/>
    </dgm:pt>
    <dgm:pt modelId="{7559EEC4-591B-334E-A569-1939537F6F45}" type="pres">
      <dgm:prSet presAssocID="{49A840FF-3159-6E4D-B05D-AF667D451F8B}" presName="wedge1" presStyleLbl="node1" presStyleIdx="0" presStyleCnt="3"/>
      <dgm:spPr/>
    </dgm:pt>
    <dgm:pt modelId="{89ACF34F-2102-8745-8B2A-A36F98CDBC2D}" type="pres">
      <dgm:prSet presAssocID="{49A840FF-3159-6E4D-B05D-AF667D451F8B}" presName="wedge1Tx" presStyleLbl="node1" presStyleIdx="0" presStyleCnt="3">
        <dgm:presLayoutVars>
          <dgm:chMax val="0"/>
          <dgm:chPref val="0"/>
          <dgm:bulletEnabled val="1"/>
        </dgm:presLayoutVars>
      </dgm:prSet>
      <dgm:spPr/>
    </dgm:pt>
    <dgm:pt modelId="{787D72BD-4719-8D49-A8D8-073D87A7896D}" type="pres">
      <dgm:prSet presAssocID="{49A840FF-3159-6E4D-B05D-AF667D451F8B}" presName="wedge2" presStyleLbl="node1" presStyleIdx="1" presStyleCnt="3"/>
      <dgm:spPr/>
    </dgm:pt>
    <dgm:pt modelId="{41CCC8F1-32FB-194E-B98A-9DD9CE45642C}" type="pres">
      <dgm:prSet presAssocID="{49A840FF-3159-6E4D-B05D-AF667D451F8B}" presName="wedge2Tx" presStyleLbl="node1" presStyleIdx="1" presStyleCnt="3">
        <dgm:presLayoutVars>
          <dgm:chMax val="0"/>
          <dgm:chPref val="0"/>
          <dgm:bulletEnabled val="1"/>
        </dgm:presLayoutVars>
      </dgm:prSet>
      <dgm:spPr/>
    </dgm:pt>
    <dgm:pt modelId="{B4113ABA-F152-7249-9EFF-90B9253D8CA8}" type="pres">
      <dgm:prSet presAssocID="{49A840FF-3159-6E4D-B05D-AF667D451F8B}" presName="wedge3" presStyleLbl="node1" presStyleIdx="2" presStyleCnt="3"/>
      <dgm:spPr/>
    </dgm:pt>
    <dgm:pt modelId="{925E0941-400D-5A47-BED5-26ED6BA526A2}" type="pres">
      <dgm:prSet presAssocID="{49A840FF-3159-6E4D-B05D-AF667D451F8B}" presName="wedge3Tx" presStyleLbl="node1" presStyleIdx="2" presStyleCnt="3">
        <dgm:presLayoutVars>
          <dgm:chMax val="0"/>
          <dgm:chPref val="0"/>
          <dgm:bulletEnabled val="1"/>
        </dgm:presLayoutVars>
      </dgm:prSet>
      <dgm:spPr/>
    </dgm:pt>
  </dgm:ptLst>
  <dgm:cxnLst>
    <dgm:cxn modelId="{CE61CA43-F8F4-774A-9909-A0CEF5F92D51}" srcId="{49A840FF-3159-6E4D-B05D-AF667D451F8B}" destId="{1A211182-6B7C-F84F-AE86-228944B81D21}" srcOrd="1" destOrd="0" parTransId="{FDBC8A9E-062D-3542-A689-96217963817D}" sibTransId="{2BC5EC6D-6464-3C40-81A3-44DD3C27AD78}"/>
    <dgm:cxn modelId="{5701DA4E-8CBD-EB4B-989A-9AB998D89C10}" type="presOf" srcId="{E5900A05-8F67-CC42-A92E-7532E0062F50}" destId="{B4113ABA-F152-7249-9EFF-90B9253D8CA8}" srcOrd="0" destOrd="0" presId="urn:microsoft.com/office/officeart/2005/8/layout/chart3"/>
    <dgm:cxn modelId="{C5F2F97C-F099-8B4C-A586-99503BF84AA9}" type="presOf" srcId="{49A840FF-3159-6E4D-B05D-AF667D451F8B}" destId="{AC52033F-6744-8C46-8C0B-6FB81D3556B3}" srcOrd="0" destOrd="0" presId="urn:microsoft.com/office/officeart/2005/8/layout/chart3"/>
    <dgm:cxn modelId="{38AB9887-2A56-224B-B6E3-144239827049}" type="presOf" srcId="{E5900A05-8F67-CC42-A92E-7532E0062F50}" destId="{925E0941-400D-5A47-BED5-26ED6BA526A2}" srcOrd="1" destOrd="0" presId="urn:microsoft.com/office/officeart/2005/8/layout/chart3"/>
    <dgm:cxn modelId="{A0FCF08A-AD4B-7148-8B23-F0BB8DAA70E9}" type="presOf" srcId="{4ED97B15-1C2C-B844-836A-4500E82128C8}" destId="{7559EEC4-591B-334E-A569-1939537F6F45}" srcOrd="0" destOrd="0" presId="urn:microsoft.com/office/officeart/2005/8/layout/chart3"/>
    <dgm:cxn modelId="{8017E9A3-814F-474B-852D-4016DA23FBEA}" srcId="{49A840FF-3159-6E4D-B05D-AF667D451F8B}" destId="{4ED97B15-1C2C-B844-836A-4500E82128C8}" srcOrd="0" destOrd="0" parTransId="{21A09D0E-BF05-9B4B-882B-2656272D265E}" sibTransId="{54D7937E-FCD2-9840-A642-1E7254064FA9}"/>
    <dgm:cxn modelId="{E88A4AA6-8979-DA43-939B-16C4CFAEF1FF}" type="presOf" srcId="{1A211182-6B7C-F84F-AE86-228944B81D21}" destId="{41CCC8F1-32FB-194E-B98A-9DD9CE45642C}" srcOrd="1" destOrd="0" presId="urn:microsoft.com/office/officeart/2005/8/layout/chart3"/>
    <dgm:cxn modelId="{4E2436CA-88D4-6847-9212-A37050E8E997}" type="presOf" srcId="{4ED97B15-1C2C-B844-836A-4500E82128C8}" destId="{89ACF34F-2102-8745-8B2A-A36F98CDBC2D}" srcOrd="1" destOrd="0" presId="urn:microsoft.com/office/officeart/2005/8/layout/chart3"/>
    <dgm:cxn modelId="{5D42F3CB-DE97-FD48-BE87-3CC1B942DD67}" type="presOf" srcId="{1A211182-6B7C-F84F-AE86-228944B81D21}" destId="{787D72BD-4719-8D49-A8D8-073D87A7896D}" srcOrd="0" destOrd="0" presId="urn:microsoft.com/office/officeart/2005/8/layout/chart3"/>
    <dgm:cxn modelId="{7E5A8CEF-6FFE-3C4C-B3CC-CB17FE0DCBB0}" srcId="{49A840FF-3159-6E4D-B05D-AF667D451F8B}" destId="{E5900A05-8F67-CC42-A92E-7532E0062F50}" srcOrd="2" destOrd="0" parTransId="{166E096D-B72A-B944-A2ED-B8C01FD23044}" sibTransId="{3CC3F589-9C8D-E748-84CF-8853DA883652}"/>
    <dgm:cxn modelId="{CB3D5655-3AE4-DA4A-A706-40CDA732C8E8}" type="presParOf" srcId="{AC52033F-6744-8C46-8C0B-6FB81D3556B3}" destId="{7559EEC4-591B-334E-A569-1939537F6F45}" srcOrd="0" destOrd="0" presId="urn:microsoft.com/office/officeart/2005/8/layout/chart3"/>
    <dgm:cxn modelId="{417EB18B-E1D8-EB4A-B70D-4BF7A6FEBA79}" type="presParOf" srcId="{AC52033F-6744-8C46-8C0B-6FB81D3556B3}" destId="{89ACF34F-2102-8745-8B2A-A36F98CDBC2D}" srcOrd="1" destOrd="0" presId="urn:microsoft.com/office/officeart/2005/8/layout/chart3"/>
    <dgm:cxn modelId="{774659E2-BFA9-924D-B3B8-29B99BD42E90}" type="presParOf" srcId="{AC52033F-6744-8C46-8C0B-6FB81D3556B3}" destId="{787D72BD-4719-8D49-A8D8-073D87A7896D}" srcOrd="2" destOrd="0" presId="urn:microsoft.com/office/officeart/2005/8/layout/chart3"/>
    <dgm:cxn modelId="{7BA9FA50-E1A7-E946-8ADF-022A32FF25E0}" type="presParOf" srcId="{AC52033F-6744-8C46-8C0B-6FB81D3556B3}" destId="{41CCC8F1-32FB-194E-B98A-9DD9CE45642C}" srcOrd="3" destOrd="0" presId="urn:microsoft.com/office/officeart/2005/8/layout/chart3"/>
    <dgm:cxn modelId="{E6CB90FC-8A98-1741-A122-D0744658569A}" type="presParOf" srcId="{AC52033F-6744-8C46-8C0B-6FB81D3556B3}" destId="{B4113ABA-F152-7249-9EFF-90B9253D8CA8}" srcOrd="4" destOrd="0" presId="urn:microsoft.com/office/officeart/2005/8/layout/chart3"/>
    <dgm:cxn modelId="{84F5BFC7-0FC1-5E4C-8246-A894F9B3D3BB}" type="presParOf" srcId="{AC52033F-6744-8C46-8C0B-6FB81D3556B3}" destId="{925E0941-400D-5A47-BED5-26ED6BA526A2}"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A4F3CE-BAF0-0047-B45E-39B2651DC356}" type="doc">
      <dgm:prSet loTypeId="urn:microsoft.com/office/officeart/2005/8/layout/chart3" loCatId="relationship" qsTypeId="urn:microsoft.com/office/officeart/2005/8/quickstyle/3D2" qsCatId="3D" csTypeId="urn:microsoft.com/office/officeart/2005/8/colors/colorful5" csCatId="colorful"/>
      <dgm:spPr/>
      <dgm:t>
        <a:bodyPr/>
        <a:lstStyle/>
        <a:p>
          <a:endParaRPr lang="zh-CN" altLang="en-US"/>
        </a:p>
      </dgm:t>
    </dgm:pt>
    <dgm:pt modelId="{1DBDC7F6-6900-3B40-ABF2-DD270C10F2FD}">
      <dgm:prSet/>
      <dgm:spPr/>
      <dgm:t>
        <a:bodyPr/>
        <a:lstStyle/>
        <a:p>
          <a:pPr rtl="0"/>
          <a:r>
            <a:rPr lang="zh-CN" altLang="en-US" b="1"/>
            <a:t>套期保值交易</a:t>
          </a:r>
          <a:endParaRPr lang="zh-CN" altLang="en-US"/>
        </a:p>
      </dgm:t>
    </dgm:pt>
    <dgm:pt modelId="{97ED7581-6FF0-814C-9C3A-2CAD1D069ECA}" type="parTrans" cxnId="{CF3CA933-F345-6445-9F06-22F95E58DBB2}">
      <dgm:prSet/>
      <dgm:spPr/>
      <dgm:t>
        <a:bodyPr/>
        <a:lstStyle/>
        <a:p>
          <a:endParaRPr lang="zh-CN" altLang="en-US"/>
        </a:p>
      </dgm:t>
    </dgm:pt>
    <dgm:pt modelId="{EF8E3D4F-9A31-7F42-BD46-B0BC9AC5083E}" type="sibTrans" cxnId="{CF3CA933-F345-6445-9F06-22F95E58DBB2}">
      <dgm:prSet/>
      <dgm:spPr/>
      <dgm:t>
        <a:bodyPr/>
        <a:lstStyle/>
        <a:p>
          <a:endParaRPr lang="zh-CN" altLang="en-US"/>
        </a:p>
      </dgm:t>
    </dgm:pt>
    <dgm:pt modelId="{F68906E4-CCB3-1948-A93F-E0A1D7B61413}">
      <dgm:prSet/>
      <dgm:spPr/>
      <dgm:t>
        <a:bodyPr/>
        <a:lstStyle/>
        <a:p>
          <a:pPr rtl="0"/>
          <a:r>
            <a:rPr kumimoji="1" lang="zh-CN" altLang="en-US"/>
            <a:t>投机交易</a:t>
          </a:r>
          <a:endParaRPr lang="zh-CN" altLang="en-US"/>
        </a:p>
      </dgm:t>
    </dgm:pt>
    <dgm:pt modelId="{AC2983B6-36F3-734D-BA77-EDA26E8616DF}" type="parTrans" cxnId="{4AC0A948-770F-1C4C-9B22-056C74E6FDD9}">
      <dgm:prSet/>
      <dgm:spPr/>
      <dgm:t>
        <a:bodyPr/>
        <a:lstStyle/>
        <a:p>
          <a:endParaRPr lang="zh-CN" altLang="en-US"/>
        </a:p>
      </dgm:t>
    </dgm:pt>
    <dgm:pt modelId="{6346E81E-5B27-B843-B532-A4CA594BF029}" type="sibTrans" cxnId="{4AC0A948-770F-1C4C-9B22-056C74E6FDD9}">
      <dgm:prSet/>
      <dgm:spPr/>
      <dgm:t>
        <a:bodyPr/>
        <a:lstStyle/>
        <a:p>
          <a:endParaRPr lang="zh-CN" altLang="en-US"/>
        </a:p>
      </dgm:t>
    </dgm:pt>
    <dgm:pt modelId="{5FA6479B-645A-754A-9EB1-155064DEA6AB}">
      <dgm:prSet/>
      <dgm:spPr/>
      <dgm:t>
        <a:bodyPr/>
        <a:lstStyle/>
        <a:p>
          <a:pPr rtl="0"/>
          <a:r>
            <a:rPr kumimoji="1" lang="zh-CN" altLang="en-US"/>
            <a:t>套利交易</a:t>
          </a:r>
          <a:endParaRPr lang="zh-CN" altLang="en-US"/>
        </a:p>
      </dgm:t>
    </dgm:pt>
    <dgm:pt modelId="{CD6A9018-05A2-2E48-92AB-06F1A7D9D711}" type="parTrans" cxnId="{60D5D9E9-02D7-F24D-A28A-DB2DADD151D1}">
      <dgm:prSet/>
      <dgm:spPr/>
      <dgm:t>
        <a:bodyPr/>
        <a:lstStyle/>
        <a:p>
          <a:endParaRPr lang="zh-CN" altLang="en-US"/>
        </a:p>
      </dgm:t>
    </dgm:pt>
    <dgm:pt modelId="{53170E67-8A58-3245-984B-F70AB644F0B0}" type="sibTrans" cxnId="{60D5D9E9-02D7-F24D-A28A-DB2DADD151D1}">
      <dgm:prSet/>
      <dgm:spPr/>
      <dgm:t>
        <a:bodyPr/>
        <a:lstStyle/>
        <a:p>
          <a:endParaRPr lang="zh-CN" altLang="en-US"/>
        </a:p>
      </dgm:t>
    </dgm:pt>
    <dgm:pt modelId="{4C17A773-621F-7141-BA52-A18E0FF5712C}" type="pres">
      <dgm:prSet presAssocID="{F8A4F3CE-BAF0-0047-B45E-39B2651DC356}" presName="compositeShape" presStyleCnt="0">
        <dgm:presLayoutVars>
          <dgm:chMax val="7"/>
          <dgm:dir/>
          <dgm:resizeHandles val="exact"/>
        </dgm:presLayoutVars>
      </dgm:prSet>
      <dgm:spPr/>
    </dgm:pt>
    <dgm:pt modelId="{6B502BE6-2473-1041-8492-1B41BF065F0C}" type="pres">
      <dgm:prSet presAssocID="{F8A4F3CE-BAF0-0047-B45E-39B2651DC356}" presName="wedge1" presStyleLbl="node1" presStyleIdx="0" presStyleCnt="3"/>
      <dgm:spPr/>
    </dgm:pt>
    <dgm:pt modelId="{EBFB7026-F1FC-524B-9229-0B9A73C960A0}" type="pres">
      <dgm:prSet presAssocID="{F8A4F3CE-BAF0-0047-B45E-39B2651DC356}" presName="wedge1Tx" presStyleLbl="node1" presStyleIdx="0" presStyleCnt="3">
        <dgm:presLayoutVars>
          <dgm:chMax val="0"/>
          <dgm:chPref val="0"/>
          <dgm:bulletEnabled val="1"/>
        </dgm:presLayoutVars>
      </dgm:prSet>
      <dgm:spPr/>
    </dgm:pt>
    <dgm:pt modelId="{8601DEE4-9F3B-5449-9339-19021E137C00}" type="pres">
      <dgm:prSet presAssocID="{F8A4F3CE-BAF0-0047-B45E-39B2651DC356}" presName="wedge2" presStyleLbl="node1" presStyleIdx="1" presStyleCnt="3"/>
      <dgm:spPr/>
    </dgm:pt>
    <dgm:pt modelId="{6A5CDD31-BB49-EF4F-A907-7C0EF35C9AB7}" type="pres">
      <dgm:prSet presAssocID="{F8A4F3CE-BAF0-0047-B45E-39B2651DC356}" presName="wedge2Tx" presStyleLbl="node1" presStyleIdx="1" presStyleCnt="3">
        <dgm:presLayoutVars>
          <dgm:chMax val="0"/>
          <dgm:chPref val="0"/>
          <dgm:bulletEnabled val="1"/>
        </dgm:presLayoutVars>
      </dgm:prSet>
      <dgm:spPr/>
    </dgm:pt>
    <dgm:pt modelId="{47530210-4342-F049-A513-17D0D7570730}" type="pres">
      <dgm:prSet presAssocID="{F8A4F3CE-BAF0-0047-B45E-39B2651DC356}" presName="wedge3" presStyleLbl="node1" presStyleIdx="2" presStyleCnt="3"/>
      <dgm:spPr/>
    </dgm:pt>
    <dgm:pt modelId="{A28952B1-87C9-DC4D-855B-A16C9C0C7EB3}" type="pres">
      <dgm:prSet presAssocID="{F8A4F3CE-BAF0-0047-B45E-39B2651DC356}" presName="wedge3Tx" presStyleLbl="node1" presStyleIdx="2" presStyleCnt="3">
        <dgm:presLayoutVars>
          <dgm:chMax val="0"/>
          <dgm:chPref val="0"/>
          <dgm:bulletEnabled val="1"/>
        </dgm:presLayoutVars>
      </dgm:prSet>
      <dgm:spPr/>
    </dgm:pt>
  </dgm:ptLst>
  <dgm:cxnLst>
    <dgm:cxn modelId="{74386133-893F-EC45-9554-CD886D123E40}" type="presOf" srcId="{5FA6479B-645A-754A-9EB1-155064DEA6AB}" destId="{47530210-4342-F049-A513-17D0D7570730}" srcOrd="0" destOrd="0" presId="urn:microsoft.com/office/officeart/2005/8/layout/chart3"/>
    <dgm:cxn modelId="{CF3CA933-F345-6445-9F06-22F95E58DBB2}" srcId="{F8A4F3CE-BAF0-0047-B45E-39B2651DC356}" destId="{1DBDC7F6-6900-3B40-ABF2-DD270C10F2FD}" srcOrd="0" destOrd="0" parTransId="{97ED7581-6FF0-814C-9C3A-2CAD1D069ECA}" sibTransId="{EF8E3D4F-9A31-7F42-BD46-B0BC9AC5083E}"/>
    <dgm:cxn modelId="{FDE17F44-FEB8-C14E-B1BD-A69BA44043F1}" type="presOf" srcId="{5FA6479B-645A-754A-9EB1-155064DEA6AB}" destId="{A28952B1-87C9-DC4D-855B-A16C9C0C7EB3}" srcOrd="1" destOrd="0" presId="urn:microsoft.com/office/officeart/2005/8/layout/chart3"/>
    <dgm:cxn modelId="{4AC0A948-770F-1C4C-9B22-056C74E6FDD9}" srcId="{F8A4F3CE-BAF0-0047-B45E-39B2651DC356}" destId="{F68906E4-CCB3-1948-A93F-E0A1D7B61413}" srcOrd="1" destOrd="0" parTransId="{AC2983B6-36F3-734D-BA77-EDA26E8616DF}" sibTransId="{6346E81E-5B27-B843-B532-A4CA594BF029}"/>
    <dgm:cxn modelId="{70CF2E58-EDDE-6845-BEF0-A16FA0D4220A}" type="presOf" srcId="{1DBDC7F6-6900-3B40-ABF2-DD270C10F2FD}" destId="{6B502BE6-2473-1041-8492-1B41BF065F0C}" srcOrd="0" destOrd="0" presId="urn:microsoft.com/office/officeart/2005/8/layout/chart3"/>
    <dgm:cxn modelId="{2E21C87B-BDAE-404B-8BF9-CDB4D6D5A5EE}" type="presOf" srcId="{1DBDC7F6-6900-3B40-ABF2-DD270C10F2FD}" destId="{EBFB7026-F1FC-524B-9229-0B9A73C960A0}" srcOrd="1" destOrd="0" presId="urn:microsoft.com/office/officeart/2005/8/layout/chart3"/>
    <dgm:cxn modelId="{8E2B14C3-28EE-4440-8A9F-8D17A70578CF}" type="presOf" srcId="{F8A4F3CE-BAF0-0047-B45E-39B2651DC356}" destId="{4C17A773-621F-7141-BA52-A18E0FF5712C}" srcOrd="0" destOrd="0" presId="urn:microsoft.com/office/officeart/2005/8/layout/chart3"/>
    <dgm:cxn modelId="{60D5D9E9-02D7-F24D-A28A-DB2DADD151D1}" srcId="{F8A4F3CE-BAF0-0047-B45E-39B2651DC356}" destId="{5FA6479B-645A-754A-9EB1-155064DEA6AB}" srcOrd="2" destOrd="0" parTransId="{CD6A9018-05A2-2E48-92AB-06F1A7D9D711}" sibTransId="{53170E67-8A58-3245-984B-F70AB644F0B0}"/>
    <dgm:cxn modelId="{F02520ED-6F1F-8348-8DE6-4FA30A40D166}" type="presOf" srcId="{F68906E4-CCB3-1948-A93F-E0A1D7B61413}" destId="{6A5CDD31-BB49-EF4F-A907-7C0EF35C9AB7}" srcOrd="1" destOrd="0" presId="urn:microsoft.com/office/officeart/2005/8/layout/chart3"/>
    <dgm:cxn modelId="{FCC41FFC-1D0C-1648-BB8A-354BA9E01055}" type="presOf" srcId="{F68906E4-CCB3-1948-A93F-E0A1D7B61413}" destId="{8601DEE4-9F3B-5449-9339-19021E137C00}" srcOrd="0" destOrd="0" presId="urn:microsoft.com/office/officeart/2005/8/layout/chart3"/>
    <dgm:cxn modelId="{0D413DE4-D6FC-6047-8A6F-151986DAC2FA}" type="presParOf" srcId="{4C17A773-621F-7141-BA52-A18E0FF5712C}" destId="{6B502BE6-2473-1041-8492-1B41BF065F0C}" srcOrd="0" destOrd="0" presId="urn:microsoft.com/office/officeart/2005/8/layout/chart3"/>
    <dgm:cxn modelId="{7E95E71F-B16D-E842-906E-56BDC450D784}" type="presParOf" srcId="{4C17A773-621F-7141-BA52-A18E0FF5712C}" destId="{EBFB7026-F1FC-524B-9229-0B9A73C960A0}" srcOrd="1" destOrd="0" presId="urn:microsoft.com/office/officeart/2005/8/layout/chart3"/>
    <dgm:cxn modelId="{5E7116E5-D601-104E-8F67-11F10708DBBC}" type="presParOf" srcId="{4C17A773-621F-7141-BA52-A18E0FF5712C}" destId="{8601DEE4-9F3B-5449-9339-19021E137C00}" srcOrd="2" destOrd="0" presId="urn:microsoft.com/office/officeart/2005/8/layout/chart3"/>
    <dgm:cxn modelId="{9EA1BF1C-B70E-7B43-BFE6-81EC7FFBBBCE}" type="presParOf" srcId="{4C17A773-621F-7141-BA52-A18E0FF5712C}" destId="{6A5CDD31-BB49-EF4F-A907-7C0EF35C9AB7}" srcOrd="3" destOrd="0" presId="urn:microsoft.com/office/officeart/2005/8/layout/chart3"/>
    <dgm:cxn modelId="{3173E442-74F5-6548-92D1-5DD1B0C0E25E}" type="presParOf" srcId="{4C17A773-621F-7141-BA52-A18E0FF5712C}" destId="{47530210-4342-F049-A513-17D0D7570730}" srcOrd="4" destOrd="0" presId="urn:microsoft.com/office/officeart/2005/8/layout/chart3"/>
    <dgm:cxn modelId="{2F57BB6A-07EB-8F42-8842-78E2B2B4D517}" type="presParOf" srcId="{4C17A773-621F-7141-BA52-A18E0FF5712C}" destId="{A28952B1-87C9-DC4D-855B-A16C9C0C7EB3}"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A7CA4-6350-CA43-BAD1-1BCF645F3A59}" type="doc">
      <dgm:prSet loTypeId="urn:microsoft.com/office/officeart/2005/8/layout/chart3" loCatId="relationship" qsTypeId="urn:microsoft.com/office/officeart/2005/8/quickstyle/3D1" qsCatId="3D" csTypeId="urn:microsoft.com/office/officeart/2005/8/colors/colorful1" csCatId="colorful"/>
      <dgm:spPr/>
      <dgm:t>
        <a:bodyPr/>
        <a:lstStyle/>
        <a:p>
          <a:endParaRPr lang="zh-CN" altLang="en-US"/>
        </a:p>
      </dgm:t>
    </dgm:pt>
    <dgm:pt modelId="{CA13D7B6-0D50-5346-8F42-7C57705C7F0B}">
      <dgm:prSet/>
      <dgm:spPr/>
      <dgm:t>
        <a:bodyPr/>
        <a:lstStyle/>
        <a:p>
          <a:pPr rtl="0"/>
          <a:r>
            <a:rPr lang="zh-CN" altLang="en-US" b="1"/>
            <a:t>跨期套利</a:t>
          </a:r>
          <a:endParaRPr lang="zh-CN" altLang="en-US"/>
        </a:p>
      </dgm:t>
    </dgm:pt>
    <dgm:pt modelId="{35B5C3E9-1629-7B4B-B733-822C342DB07A}" type="parTrans" cxnId="{467FFF26-09ED-494C-A010-B97CE30831CA}">
      <dgm:prSet/>
      <dgm:spPr/>
      <dgm:t>
        <a:bodyPr/>
        <a:lstStyle/>
        <a:p>
          <a:endParaRPr lang="zh-CN" altLang="en-US"/>
        </a:p>
      </dgm:t>
    </dgm:pt>
    <dgm:pt modelId="{24B0D7D0-E557-5F46-AA67-2DB64D639613}" type="sibTrans" cxnId="{467FFF26-09ED-494C-A010-B97CE30831CA}">
      <dgm:prSet/>
      <dgm:spPr/>
      <dgm:t>
        <a:bodyPr/>
        <a:lstStyle/>
        <a:p>
          <a:endParaRPr lang="zh-CN" altLang="en-US"/>
        </a:p>
      </dgm:t>
    </dgm:pt>
    <dgm:pt modelId="{9C93351F-16A2-B344-ACF6-A090777BDA27}">
      <dgm:prSet/>
      <dgm:spPr/>
      <dgm:t>
        <a:bodyPr/>
        <a:lstStyle/>
        <a:p>
          <a:pPr rtl="0"/>
          <a:r>
            <a:rPr lang="zh-CN" altLang="en-US" b="1"/>
            <a:t>跨市套利</a:t>
          </a:r>
          <a:endParaRPr lang="zh-CN" altLang="en-US"/>
        </a:p>
      </dgm:t>
    </dgm:pt>
    <dgm:pt modelId="{06B12954-C3ED-0240-AD37-4F0EAF4605A9}" type="parTrans" cxnId="{EAD081A2-CBFB-D847-AD5C-D62120E1DBDA}">
      <dgm:prSet/>
      <dgm:spPr/>
      <dgm:t>
        <a:bodyPr/>
        <a:lstStyle/>
        <a:p>
          <a:endParaRPr lang="zh-CN" altLang="en-US"/>
        </a:p>
      </dgm:t>
    </dgm:pt>
    <dgm:pt modelId="{86C96147-1D2D-604E-AFA7-F307D80EBD95}" type="sibTrans" cxnId="{EAD081A2-CBFB-D847-AD5C-D62120E1DBDA}">
      <dgm:prSet/>
      <dgm:spPr/>
      <dgm:t>
        <a:bodyPr/>
        <a:lstStyle/>
        <a:p>
          <a:endParaRPr lang="zh-CN" altLang="en-US"/>
        </a:p>
      </dgm:t>
    </dgm:pt>
    <dgm:pt modelId="{B6B6E776-3CDE-5641-96A0-EDBEA5248405}">
      <dgm:prSet/>
      <dgm:spPr/>
      <dgm:t>
        <a:bodyPr/>
        <a:lstStyle/>
        <a:p>
          <a:pPr rtl="0"/>
          <a:r>
            <a:rPr lang="zh-CN" altLang="en-US" b="1"/>
            <a:t>跨品种套利</a:t>
          </a:r>
          <a:endParaRPr lang="zh-CN" altLang="en-US"/>
        </a:p>
      </dgm:t>
    </dgm:pt>
    <dgm:pt modelId="{9D9B01AB-441D-3C4A-8805-7858438EA8E2}" type="parTrans" cxnId="{47AB03DB-1728-D24B-B841-093B5BA7BC63}">
      <dgm:prSet/>
      <dgm:spPr/>
      <dgm:t>
        <a:bodyPr/>
        <a:lstStyle/>
        <a:p>
          <a:endParaRPr lang="zh-CN" altLang="en-US"/>
        </a:p>
      </dgm:t>
    </dgm:pt>
    <dgm:pt modelId="{51C8CF30-60D7-B948-95E1-4E28059C05EC}" type="sibTrans" cxnId="{47AB03DB-1728-D24B-B841-093B5BA7BC63}">
      <dgm:prSet/>
      <dgm:spPr/>
      <dgm:t>
        <a:bodyPr/>
        <a:lstStyle/>
        <a:p>
          <a:endParaRPr lang="zh-CN" altLang="en-US"/>
        </a:p>
      </dgm:t>
    </dgm:pt>
    <dgm:pt modelId="{6136C40B-B169-CD41-959B-DE65B49BA861}" type="pres">
      <dgm:prSet presAssocID="{B7BA7CA4-6350-CA43-BAD1-1BCF645F3A59}" presName="compositeShape" presStyleCnt="0">
        <dgm:presLayoutVars>
          <dgm:chMax val="7"/>
          <dgm:dir/>
          <dgm:resizeHandles val="exact"/>
        </dgm:presLayoutVars>
      </dgm:prSet>
      <dgm:spPr/>
    </dgm:pt>
    <dgm:pt modelId="{DC18E8E1-CC3D-F54D-9C61-19EA3E78C06C}" type="pres">
      <dgm:prSet presAssocID="{B7BA7CA4-6350-CA43-BAD1-1BCF645F3A59}" presName="wedge1" presStyleLbl="node1" presStyleIdx="0" presStyleCnt="3"/>
      <dgm:spPr/>
    </dgm:pt>
    <dgm:pt modelId="{16C087C4-9505-E147-A6A5-1341CA4CB744}" type="pres">
      <dgm:prSet presAssocID="{B7BA7CA4-6350-CA43-BAD1-1BCF645F3A59}" presName="wedge1Tx" presStyleLbl="node1" presStyleIdx="0" presStyleCnt="3">
        <dgm:presLayoutVars>
          <dgm:chMax val="0"/>
          <dgm:chPref val="0"/>
          <dgm:bulletEnabled val="1"/>
        </dgm:presLayoutVars>
      </dgm:prSet>
      <dgm:spPr/>
    </dgm:pt>
    <dgm:pt modelId="{943DBE94-D15C-744D-BC78-9DE0B8A47AD4}" type="pres">
      <dgm:prSet presAssocID="{B7BA7CA4-6350-CA43-BAD1-1BCF645F3A59}" presName="wedge2" presStyleLbl="node1" presStyleIdx="1" presStyleCnt="3"/>
      <dgm:spPr/>
    </dgm:pt>
    <dgm:pt modelId="{1FD524F7-523E-2549-8A6F-78669EBC53A9}" type="pres">
      <dgm:prSet presAssocID="{B7BA7CA4-6350-CA43-BAD1-1BCF645F3A59}" presName="wedge2Tx" presStyleLbl="node1" presStyleIdx="1" presStyleCnt="3">
        <dgm:presLayoutVars>
          <dgm:chMax val="0"/>
          <dgm:chPref val="0"/>
          <dgm:bulletEnabled val="1"/>
        </dgm:presLayoutVars>
      </dgm:prSet>
      <dgm:spPr/>
    </dgm:pt>
    <dgm:pt modelId="{FB8A1538-BE47-E643-A66A-1EFB183CA3F7}" type="pres">
      <dgm:prSet presAssocID="{B7BA7CA4-6350-CA43-BAD1-1BCF645F3A59}" presName="wedge3" presStyleLbl="node1" presStyleIdx="2" presStyleCnt="3"/>
      <dgm:spPr/>
    </dgm:pt>
    <dgm:pt modelId="{384139E9-D79D-9945-9F94-E0FC0D07353B}" type="pres">
      <dgm:prSet presAssocID="{B7BA7CA4-6350-CA43-BAD1-1BCF645F3A59}" presName="wedge3Tx" presStyleLbl="node1" presStyleIdx="2" presStyleCnt="3">
        <dgm:presLayoutVars>
          <dgm:chMax val="0"/>
          <dgm:chPref val="0"/>
          <dgm:bulletEnabled val="1"/>
        </dgm:presLayoutVars>
      </dgm:prSet>
      <dgm:spPr/>
    </dgm:pt>
  </dgm:ptLst>
  <dgm:cxnLst>
    <dgm:cxn modelId="{B0DD7916-9000-CC4E-8AB2-B3E0E63BFEE1}" type="presOf" srcId="{CA13D7B6-0D50-5346-8F42-7C57705C7F0B}" destId="{16C087C4-9505-E147-A6A5-1341CA4CB744}" srcOrd="1" destOrd="0" presId="urn:microsoft.com/office/officeart/2005/8/layout/chart3"/>
    <dgm:cxn modelId="{467FFF26-09ED-494C-A010-B97CE30831CA}" srcId="{B7BA7CA4-6350-CA43-BAD1-1BCF645F3A59}" destId="{CA13D7B6-0D50-5346-8F42-7C57705C7F0B}" srcOrd="0" destOrd="0" parTransId="{35B5C3E9-1629-7B4B-B733-822C342DB07A}" sibTransId="{24B0D7D0-E557-5F46-AA67-2DB64D639613}"/>
    <dgm:cxn modelId="{A8347750-D78E-2E4F-9590-C018AC573CC0}" type="presOf" srcId="{B7BA7CA4-6350-CA43-BAD1-1BCF645F3A59}" destId="{6136C40B-B169-CD41-959B-DE65B49BA861}" srcOrd="0" destOrd="0" presId="urn:microsoft.com/office/officeart/2005/8/layout/chart3"/>
    <dgm:cxn modelId="{49205DA2-3244-B04D-80D2-926483990C5B}" type="presOf" srcId="{B6B6E776-3CDE-5641-96A0-EDBEA5248405}" destId="{384139E9-D79D-9945-9F94-E0FC0D07353B}" srcOrd="1" destOrd="0" presId="urn:microsoft.com/office/officeart/2005/8/layout/chart3"/>
    <dgm:cxn modelId="{EAD081A2-CBFB-D847-AD5C-D62120E1DBDA}" srcId="{B7BA7CA4-6350-CA43-BAD1-1BCF645F3A59}" destId="{9C93351F-16A2-B344-ACF6-A090777BDA27}" srcOrd="1" destOrd="0" parTransId="{06B12954-C3ED-0240-AD37-4F0EAF4605A9}" sibTransId="{86C96147-1D2D-604E-AFA7-F307D80EBD95}"/>
    <dgm:cxn modelId="{F96B35A7-3276-6B41-8BFD-E6FDC89ADD33}" type="presOf" srcId="{B6B6E776-3CDE-5641-96A0-EDBEA5248405}" destId="{FB8A1538-BE47-E643-A66A-1EFB183CA3F7}" srcOrd="0" destOrd="0" presId="urn:microsoft.com/office/officeart/2005/8/layout/chart3"/>
    <dgm:cxn modelId="{2BA8B4D5-76F2-2847-986A-D899E336FCFA}" type="presOf" srcId="{9C93351F-16A2-B344-ACF6-A090777BDA27}" destId="{943DBE94-D15C-744D-BC78-9DE0B8A47AD4}" srcOrd="0" destOrd="0" presId="urn:microsoft.com/office/officeart/2005/8/layout/chart3"/>
    <dgm:cxn modelId="{091C63D7-B810-C04E-9674-3E073D8448AB}" type="presOf" srcId="{9C93351F-16A2-B344-ACF6-A090777BDA27}" destId="{1FD524F7-523E-2549-8A6F-78669EBC53A9}" srcOrd="1" destOrd="0" presId="urn:microsoft.com/office/officeart/2005/8/layout/chart3"/>
    <dgm:cxn modelId="{47AB03DB-1728-D24B-B841-093B5BA7BC63}" srcId="{B7BA7CA4-6350-CA43-BAD1-1BCF645F3A59}" destId="{B6B6E776-3CDE-5641-96A0-EDBEA5248405}" srcOrd="2" destOrd="0" parTransId="{9D9B01AB-441D-3C4A-8805-7858438EA8E2}" sibTransId="{51C8CF30-60D7-B948-95E1-4E28059C05EC}"/>
    <dgm:cxn modelId="{7F5110ED-62BA-A64C-AD0C-E19082274FD9}" type="presOf" srcId="{CA13D7B6-0D50-5346-8F42-7C57705C7F0B}" destId="{DC18E8E1-CC3D-F54D-9C61-19EA3E78C06C}" srcOrd="0" destOrd="0" presId="urn:microsoft.com/office/officeart/2005/8/layout/chart3"/>
    <dgm:cxn modelId="{F095311D-5E61-BF4E-A9BA-7058969E3533}" type="presParOf" srcId="{6136C40B-B169-CD41-959B-DE65B49BA861}" destId="{DC18E8E1-CC3D-F54D-9C61-19EA3E78C06C}" srcOrd="0" destOrd="0" presId="urn:microsoft.com/office/officeart/2005/8/layout/chart3"/>
    <dgm:cxn modelId="{AD3FFF33-F6D4-A046-887A-0446B2897D05}" type="presParOf" srcId="{6136C40B-B169-CD41-959B-DE65B49BA861}" destId="{16C087C4-9505-E147-A6A5-1341CA4CB744}" srcOrd="1" destOrd="0" presId="urn:microsoft.com/office/officeart/2005/8/layout/chart3"/>
    <dgm:cxn modelId="{59749712-5D94-EA46-8A94-8D090CCF37FE}" type="presParOf" srcId="{6136C40B-B169-CD41-959B-DE65B49BA861}" destId="{943DBE94-D15C-744D-BC78-9DE0B8A47AD4}" srcOrd="2" destOrd="0" presId="urn:microsoft.com/office/officeart/2005/8/layout/chart3"/>
    <dgm:cxn modelId="{0C1FB6AF-2900-EE42-81F7-70861B282BD5}" type="presParOf" srcId="{6136C40B-B169-CD41-959B-DE65B49BA861}" destId="{1FD524F7-523E-2549-8A6F-78669EBC53A9}" srcOrd="3" destOrd="0" presId="urn:microsoft.com/office/officeart/2005/8/layout/chart3"/>
    <dgm:cxn modelId="{3011C5EA-0DD5-E94F-B3CF-B691D5940433}" type="presParOf" srcId="{6136C40B-B169-CD41-959B-DE65B49BA861}" destId="{FB8A1538-BE47-E643-A66A-1EFB183CA3F7}" srcOrd="4" destOrd="0" presId="urn:microsoft.com/office/officeart/2005/8/layout/chart3"/>
    <dgm:cxn modelId="{CBFF649E-E27C-D742-B7EC-A0B7EE961A8A}" type="presParOf" srcId="{6136C40B-B169-CD41-959B-DE65B49BA861}" destId="{384139E9-D79D-9945-9F94-E0FC0D07353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A4F3CE-BAF0-0047-B45E-39B2651DC356}" type="doc">
      <dgm:prSet loTypeId="urn:microsoft.com/office/officeart/2005/8/layout/chart3" loCatId="relationship" qsTypeId="urn:microsoft.com/office/officeart/2005/8/quickstyle/3D2" qsCatId="3D" csTypeId="urn:microsoft.com/office/officeart/2005/8/colors/colorful5" csCatId="colorful"/>
      <dgm:spPr/>
      <dgm:t>
        <a:bodyPr/>
        <a:lstStyle/>
        <a:p>
          <a:endParaRPr lang="zh-CN" altLang="en-US"/>
        </a:p>
      </dgm:t>
    </dgm:pt>
    <dgm:pt modelId="{1DBDC7F6-6900-3B40-ABF2-DD270C10F2FD}">
      <dgm:prSet/>
      <dgm:spPr/>
      <dgm:t>
        <a:bodyPr/>
        <a:lstStyle/>
        <a:p>
          <a:pPr rtl="0"/>
          <a:r>
            <a:rPr lang="zh-CN" altLang="en-US" b="1"/>
            <a:t>套期保值交易</a:t>
          </a:r>
          <a:endParaRPr lang="zh-CN" altLang="en-US"/>
        </a:p>
      </dgm:t>
    </dgm:pt>
    <dgm:pt modelId="{97ED7581-6FF0-814C-9C3A-2CAD1D069ECA}" type="parTrans" cxnId="{CF3CA933-F345-6445-9F06-22F95E58DBB2}">
      <dgm:prSet/>
      <dgm:spPr/>
      <dgm:t>
        <a:bodyPr/>
        <a:lstStyle/>
        <a:p>
          <a:endParaRPr lang="zh-CN" altLang="en-US"/>
        </a:p>
      </dgm:t>
    </dgm:pt>
    <dgm:pt modelId="{EF8E3D4F-9A31-7F42-BD46-B0BC9AC5083E}" type="sibTrans" cxnId="{CF3CA933-F345-6445-9F06-22F95E58DBB2}">
      <dgm:prSet/>
      <dgm:spPr/>
      <dgm:t>
        <a:bodyPr/>
        <a:lstStyle/>
        <a:p>
          <a:endParaRPr lang="zh-CN" altLang="en-US"/>
        </a:p>
      </dgm:t>
    </dgm:pt>
    <dgm:pt modelId="{F68906E4-CCB3-1948-A93F-E0A1D7B61413}">
      <dgm:prSet/>
      <dgm:spPr/>
      <dgm:t>
        <a:bodyPr/>
        <a:lstStyle/>
        <a:p>
          <a:pPr rtl="0"/>
          <a:r>
            <a:rPr kumimoji="1" lang="zh-CN" altLang="en-US"/>
            <a:t>投机交易</a:t>
          </a:r>
          <a:endParaRPr lang="zh-CN" altLang="en-US"/>
        </a:p>
      </dgm:t>
    </dgm:pt>
    <dgm:pt modelId="{AC2983B6-36F3-734D-BA77-EDA26E8616DF}" type="parTrans" cxnId="{4AC0A948-770F-1C4C-9B22-056C74E6FDD9}">
      <dgm:prSet/>
      <dgm:spPr/>
      <dgm:t>
        <a:bodyPr/>
        <a:lstStyle/>
        <a:p>
          <a:endParaRPr lang="zh-CN" altLang="en-US"/>
        </a:p>
      </dgm:t>
    </dgm:pt>
    <dgm:pt modelId="{6346E81E-5B27-B843-B532-A4CA594BF029}" type="sibTrans" cxnId="{4AC0A948-770F-1C4C-9B22-056C74E6FDD9}">
      <dgm:prSet/>
      <dgm:spPr/>
      <dgm:t>
        <a:bodyPr/>
        <a:lstStyle/>
        <a:p>
          <a:endParaRPr lang="zh-CN" altLang="en-US"/>
        </a:p>
      </dgm:t>
    </dgm:pt>
    <dgm:pt modelId="{5FA6479B-645A-754A-9EB1-155064DEA6AB}">
      <dgm:prSet/>
      <dgm:spPr/>
      <dgm:t>
        <a:bodyPr/>
        <a:lstStyle/>
        <a:p>
          <a:pPr rtl="0"/>
          <a:r>
            <a:rPr kumimoji="1" lang="zh-CN" altLang="en-US"/>
            <a:t>套利交易</a:t>
          </a:r>
          <a:endParaRPr lang="zh-CN" altLang="en-US"/>
        </a:p>
      </dgm:t>
    </dgm:pt>
    <dgm:pt modelId="{CD6A9018-05A2-2E48-92AB-06F1A7D9D711}" type="parTrans" cxnId="{60D5D9E9-02D7-F24D-A28A-DB2DADD151D1}">
      <dgm:prSet/>
      <dgm:spPr/>
      <dgm:t>
        <a:bodyPr/>
        <a:lstStyle/>
        <a:p>
          <a:endParaRPr lang="zh-CN" altLang="en-US"/>
        </a:p>
      </dgm:t>
    </dgm:pt>
    <dgm:pt modelId="{53170E67-8A58-3245-984B-F70AB644F0B0}" type="sibTrans" cxnId="{60D5D9E9-02D7-F24D-A28A-DB2DADD151D1}">
      <dgm:prSet/>
      <dgm:spPr/>
      <dgm:t>
        <a:bodyPr/>
        <a:lstStyle/>
        <a:p>
          <a:endParaRPr lang="zh-CN" altLang="en-US"/>
        </a:p>
      </dgm:t>
    </dgm:pt>
    <dgm:pt modelId="{4C17A773-621F-7141-BA52-A18E0FF5712C}" type="pres">
      <dgm:prSet presAssocID="{F8A4F3CE-BAF0-0047-B45E-39B2651DC356}" presName="compositeShape" presStyleCnt="0">
        <dgm:presLayoutVars>
          <dgm:chMax val="7"/>
          <dgm:dir/>
          <dgm:resizeHandles val="exact"/>
        </dgm:presLayoutVars>
      </dgm:prSet>
      <dgm:spPr/>
    </dgm:pt>
    <dgm:pt modelId="{6B502BE6-2473-1041-8492-1B41BF065F0C}" type="pres">
      <dgm:prSet presAssocID="{F8A4F3CE-BAF0-0047-B45E-39B2651DC356}" presName="wedge1" presStyleLbl="node1" presStyleIdx="0" presStyleCnt="3"/>
      <dgm:spPr/>
    </dgm:pt>
    <dgm:pt modelId="{EBFB7026-F1FC-524B-9229-0B9A73C960A0}" type="pres">
      <dgm:prSet presAssocID="{F8A4F3CE-BAF0-0047-B45E-39B2651DC356}" presName="wedge1Tx" presStyleLbl="node1" presStyleIdx="0" presStyleCnt="3">
        <dgm:presLayoutVars>
          <dgm:chMax val="0"/>
          <dgm:chPref val="0"/>
          <dgm:bulletEnabled val="1"/>
        </dgm:presLayoutVars>
      </dgm:prSet>
      <dgm:spPr/>
    </dgm:pt>
    <dgm:pt modelId="{8601DEE4-9F3B-5449-9339-19021E137C00}" type="pres">
      <dgm:prSet presAssocID="{F8A4F3CE-BAF0-0047-B45E-39B2651DC356}" presName="wedge2" presStyleLbl="node1" presStyleIdx="1" presStyleCnt="3"/>
      <dgm:spPr/>
    </dgm:pt>
    <dgm:pt modelId="{6A5CDD31-BB49-EF4F-A907-7C0EF35C9AB7}" type="pres">
      <dgm:prSet presAssocID="{F8A4F3CE-BAF0-0047-B45E-39B2651DC356}" presName="wedge2Tx" presStyleLbl="node1" presStyleIdx="1" presStyleCnt="3">
        <dgm:presLayoutVars>
          <dgm:chMax val="0"/>
          <dgm:chPref val="0"/>
          <dgm:bulletEnabled val="1"/>
        </dgm:presLayoutVars>
      </dgm:prSet>
      <dgm:spPr/>
    </dgm:pt>
    <dgm:pt modelId="{47530210-4342-F049-A513-17D0D7570730}" type="pres">
      <dgm:prSet presAssocID="{F8A4F3CE-BAF0-0047-B45E-39B2651DC356}" presName="wedge3" presStyleLbl="node1" presStyleIdx="2" presStyleCnt="3"/>
      <dgm:spPr/>
    </dgm:pt>
    <dgm:pt modelId="{A28952B1-87C9-DC4D-855B-A16C9C0C7EB3}" type="pres">
      <dgm:prSet presAssocID="{F8A4F3CE-BAF0-0047-B45E-39B2651DC356}" presName="wedge3Tx" presStyleLbl="node1" presStyleIdx="2" presStyleCnt="3">
        <dgm:presLayoutVars>
          <dgm:chMax val="0"/>
          <dgm:chPref val="0"/>
          <dgm:bulletEnabled val="1"/>
        </dgm:presLayoutVars>
      </dgm:prSet>
      <dgm:spPr/>
    </dgm:pt>
  </dgm:ptLst>
  <dgm:cxnLst>
    <dgm:cxn modelId="{8106B310-311A-9F4C-A35D-77B8637FB446}" type="presOf" srcId="{5FA6479B-645A-754A-9EB1-155064DEA6AB}" destId="{47530210-4342-F049-A513-17D0D7570730}" srcOrd="0" destOrd="0" presId="urn:microsoft.com/office/officeart/2005/8/layout/chart3"/>
    <dgm:cxn modelId="{7E4B122B-8F88-4C48-B6C4-7CC1160F1827}" type="presOf" srcId="{F68906E4-CCB3-1948-A93F-E0A1D7B61413}" destId="{8601DEE4-9F3B-5449-9339-19021E137C00}" srcOrd="0" destOrd="0" presId="urn:microsoft.com/office/officeart/2005/8/layout/chart3"/>
    <dgm:cxn modelId="{CF3CA933-F345-6445-9F06-22F95E58DBB2}" srcId="{F8A4F3CE-BAF0-0047-B45E-39B2651DC356}" destId="{1DBDC7F6-6900-3B40-ABF2-DD270C10F2FD}" srcOrd="0" destOrd="0" parTransId="{97ED7581-6FF0-814C-9C3A-2CAD1D069ECA}" sibTransId="{EF8E3D4F-9A31-7F42-BD46-B0BC9AC5083E}"/>
    <dgm:cxn modelId="{0135A745-ECF5-2D47-9D2C-747444706B2C}" type="presOf" srcId="{F8A4F3CE-BAF0-0047-B45E-39B2651DC356}" destId="{4C17A773-621F-7141-BA52-A18E0FF5712C}" srcOrd="0" destOrd="0" presId="urn:microsoft.com/office/officeart/2005/8/layout/chart3"/>
    <dgm:cxn modelId="{4AC0A948-770F-1C4C-9B22-056C74E6FDD9}" srcId="{F8A4F3CE-BAF0-0047-B45E-39B2651DC356}" destId="{F68906E4-CCB3-1948-A93F-E0A1D7B61413}" srcOrd="1" destOrd="0" parTransId="{AC2983B6-36F3-734D-BA77-EDA26E8616DF}" sibTransId="{6346E81E-5B27-B843-B532-A4CA594BF029}"/>
    <dgm:cxn modelId="{0D66846C-108A-FD48-B4E4-4D8AEE9FC12F}" type="presOf" srcId="{F68906E4-CCB3-1948-A93F-E0A1D7B61413}" destId="{6A5CDD31-BB49-EF4F-A907-7C0EF35C9AB7}" srcOrd="1" destOrd="0" presId="urn:microsoft.com/office/officeart/2005/8/layout/chart3"/>
    <dgm:cxn modelId="{B0654589-5F22-DF43-80C5-06B58284F412}" type="presOf" srcId="{1DBDC7F6-6900-3B40-ABF2-DD270C10F2FD}" destId="{6B502BE6-2473-1041-8492-1B41BF065F0C}" srcOrd="0" destOrd="0" presId="urn:microsoft.com/office/officeart/2005/8/layout/chart3"/>
    <dgm:cxn modelId="{29FC8893-DB64-8B43-9537-4A49D4181137}" type="presOf" srcId="{5FA6479B-645A-754A-9EB1-155064DEA6AB}" destId="{A28952B1-87C9-DC4D-855B-A16C9C0C7EB3}" srcOrd="1" destOrd="0" presId="urn:microsoft.com/office/officeart/2005/8/layout/chart3"/>
    <dgm:cxn modelId="{60D5D9E9-02D7-F24D-A28A-DB2DADD151D1}" srcId="{F8A4F3CE-BAF0-0047-B45E-39B2651DC356}" destId="{5FA6479B-645A-754A-9EB1-155064DEA6AB}" srcOrd="2" destOrd="0" parTransId="{CD6A9018-05A2-2E48-92AB-06F1A7D9D711}" sibTransId="{53170E67-8A58-3245-984B-F70AB644F0B0}"/>
    <dgm:cxn modelId="{EE1E4FEB-7719-A845-AEC0-3BE78B4B6654}" type="presOf" srcId="{1DBDC7F6-6900-3B40-ABF2-DD270C10F2FD}" destId="{EBFB7026-F1FC-524B-9229-0B9A73C960A0}" srcOrd="1" destOrd="0" presId="urn:microsoft.com/office/officeart/2005/8/layout/chart3"/>
    <dgm:cxn modelId="{70801D9F-33EC-C34A-ACED-A1DB307FBF6C}" type="presParOf" srcId="{4C17A773-621F-7141-BA52-A18E0FF5712C}" destId="{6B502BE6-2473-1041-8492-1B41BF065F0C}" srcOrd="0" destOrd="0" presId="urn:microsoft.com/office/officeart/2005/8/layout/chart3"/>
    <dgm:cxn modelId="{58356F73-D2E6-9949-B903-4107C87852CA}" type="presParOf" srcId="{4C17A773-621F-7141-BA52-A18E0FF5712C}" destId="{EBFB7026-F1FC-524B-9229-0B9A73C960A0}" srcOrd="1" destOrd="0" presId="urn:microsoft.com/office/officeart/2005/8/layout/chart3"/>
    <dgm:cxn modelId="{D593A3D5-A7CE-FF46-AD59-ED1D27F56B1E}" type="presParOf" srcId="{4C17A773-621F-7141-BA52-A18E0FF5712C}" destId="{8601DEE4-9F3B-5449-9339-19021E137C00}" srcOrd="2" destOrd="0" presId="urn:microsoft.com/office/officeart/2005/8/layout/chart3"/>
    <dgm:cxn modelId="{98FBE783-E058-7E4A-B840-3FEFDB7ECFF3}" type="presParOf" srcId="{4C17A773-621F-7141-BA52-A18E0FF5712C}" destId="{6A5CDD31-BB49-EF4F-A907-7C0EF35C9AB7}" srcOrd="3" destOrd="0" presId="urn:microsoft.com/office/officeart/2005/8/layout/chart3"/>
    <dgm:cxn modelId="{0F02813F-9381-A345-A0DA-4C8DA7B3679F}" type="presParOf" srcId="{4C17A773-621F-7141-BA52-A18E0FF5712C}" destId="{47530210-4342-F049-A513-17D0D7570730}" srcOrd="4" destOrd="0" presId="urn:microsoft.com/office/officeart/2005/8/layout/chart3"/>
    <dgm:cxn modelId="{9624C7F0-E78F-DB44-ABB2-D9956DB5C97D}" type="presParOf" srcId="{4C17A773-621F-7141-BA52-A18E0FF5712C}" destId="{A28952B1-87C9-DC4D-855B-A16C9C0C7EB3}"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02BE6-2473-1041-8492-1B41BF065F0C}">
      <dsp:nvSpPr>
        <dsp:cNvPr id="0" name=""/>
        <dsp:cNvSpPr/>
      </dsp:nvSpPr>
      <dsp:spPr>
        <a:xfrm>
          <a:off x="2699512" y="277712"/>
          <a:ext cx="3455983" cy="3455983"/>
        </a:xfrm>
        <a:prstGeom prst="pie">
          <a:avLst>
            <a:gd name="adj1" fmla="val 16200000"/>
            <a:gd name="adj2" fmla="val 18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套期保值交易</a:t>
          </a:r>
          <a:endParaRPr lang="zh-CN" altLang="en-US" sz="2800" kern="1200"/>
        </a:p>
      </dsp:txBody>
      <dsp:txXfrm>
        <a:off x="4578497" y="915424"/>
        <a:ext cx="1172565" cy="1151994"/>
      </dsp:txXfrm>
    </dsp:sp>
    <dsp:sp modelId="{8601DEE4-9F3B-5449-9339-19021E137C00}">
      <dsp:nvSpPr>
        <dsp:cNvPr id="0" name=""/>
        <dsp:cNvSpPr/>
      </dsp:nvSpPr>
      <dsp:spPr>
        <a:xfrm>
          <a:off x="2521364" y="380569"/>
          <a:ext cx="3455983" cy="3455983"/>
        </a:xfrm>
        <a:prstGeom prst="pie">
          <a:avLst>
            <a:gd name="adj1" fmla="val 1800000"/>
            <a:gd name="adj2" fmla="val 9000000"/>
          </a:avLst>
        </a:prstGeom>
        <a:gradFill rotWithShape="0">
          <a:gsLst>
            <a:gs pos="0">
              <a:schemeClr val="accent5">
                <a:hueOff val="-8031992"/>
                <a:satOff val="1435"/>
                <a:lumOff val="-3137"/>
                <a:alphaOff val="0"/>
                <a:tint val="94000"/>
                <a:satMod val="103000"/>
                <a:lumMod val="102000"/>
              </a:schemeClr>
            </a:gs>
            <a:gs pos="50000">
              <a:schemeClr val="accent5">
                <a:hueOff val="-8031992"/>
                <a:satOff val="1435"/>
                <a:lumOff val="-3137"/>
                <a:alphaOff val="0"/>
                <a:shade val="100000"/>
                <a:satMod val="110000"/>
                <a:lumMod val="100000"/>
              </a:schemeClr>
            </a:gs>
            <a:gs pos="100000">
              <a:schemeClr val="accent5">
                <a:hueOff val="-8031992"/>
                <a:satOff val="1435"/>
                <a:lumOff val="-3137"/>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zh-CN" altLang="en-US" sz="2800" kern="1200"/>
            <a:t>投机交易</a:t>
          </a:r>
          <a:endParaRPr lang="zh-CN" altLang="en-US" sz="2800" kern="1200"/>
        </a:p>
      </dsp:txBody>
      <dsp:txXfrm>
        <a:off x="3467646" y="2561130"/>
        <a:ext cx="1563421" cy="1069709"/>
      </dsp:txXfrm>
    </dsp:sp>
    <dsp:sp modelId="{47530210-4342-F049-A513-17D0D7570730}">
      <dsp:nvSpPr>
        <dsp:cNvPr id="0" name=""/>
        <dsp:cNvSpPr/>
      </dsp:nvSpPr>
      <dsp:spPr>
        <a:xfrm>
          <a:off x="2521364" y="380569"/>
          <a:ext cx="3455983" cy="3455983"/>
        </a:xfrm>
        <a:prstGeom prst="pie">
          <a:avLst>
            <a:gd name="adj1" fmla="val 9000000"/>
            <a:gd name="adj2" fmla="val 16200000"/>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zh-CN" altLang="en-US" sz="2800" kern="1200"/>
            <a:t>套利交易</a:t>
          </a:r>
          <a:endParaRPr lang="zh-CN" altLang="en-US" sz="2800" kern="1200"/>
        </a:p>
      </dsp:txBody>
      <dsp:txXfrm>
        <a:off x="2891648" y="1059423"/>
        <a:ext cx="1172565" cy="1151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EEC4-591B-334E-A569-1939537F6F45}">
      <dsp:nvSpPr>
        <dsp:cNvPr id="0" name=""/>
        <dsp:cNvSpPr/>
      </dsp:nvSpPr>
      <dsp:spPr>
        <a:xfrm>
          <a:off x="2699512" y="277712"/>
          <a:ext cx="3455983" cy="3455983"/>
        </a:xfrm>
        <a:prstGeom prst="pie">
          <a:avLst>
            <a:gd name="adj1" fmla="val 16200000"/>
            <a:gd name="adj2" fmla="val 18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多头套期保值</a:t>
          </a:r>
        </a:p>
      </dsp:txBody>
      <dsp:txXfrm>
        <a:off x="4578497" y="915424"/>
        <a:ext cx="1172565" cy="1151994"/>
      </dsp:txXfrm>
    </dsp:sp>
    <dsp:sp modelId="{787D72BD-4719-8D49-A8D8-073D87A7896D}">
      <dsp:nvSpPr>
        <dsp:cNvPr id="0" name=""/>
        <dsp:cNvSpPr/>
      </dsp:nvSpPr>
      <dsp:spPr>
        <a:xfrm>
          <a:off x="2521364" y="380569"/>
          <a:ext cx="3455983" cy="3455983"/>
        </a:xfrm>
        <a:prstGeom prst="pie">
          <a:avLst>
            <a:gd name="adj1" fmla="val 1800000"/>
            <a:gd name="adj2" fmla="val 90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空头套期保值</a:t>
          </a:r>
        </a:p>
      </dsp:txBody>
      <dsp:txXfrm>
        <a:off x="3467646" y="2561130"/>
        <a:ext cx="1563421" cy="1069709"/>
      </dsp:txXfrm>
    </dsp:sp>
    <dsp:sp modelId="{B4113ABA-F152-7249-9EFF-90B9253D8CA8}">
      <dsp:nvSpPr>
        <dsp:cNvPr id="0" name=""/>
        <dsp:cNvSpPr/>
      </dsp:nvSpPr>
      <dsp:spPr>
        <a:xfrm>
          <a:off x="2521364" y="380569"/>
          <a:ext cx="3455983" cy="3455983"/>
        </a:xfrm>
        <a:prstGeom prst="pie">
          <a:avLst>
            <a:gd name="adj1" fmla="val 9000000"/>
            <a:gd name="adj2" fmla="val 162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交叉套期保值</a:t>
          </a:r>
        </a:p>
      </dsp:txBody>
      <dsp:txXfrm>
        <a:off x="2891648" y="1059423"/>
        <a:ext cx="1172565" cy="1151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02BE6-2473-1041-8492-1B41BF065F0C}">
      <dsp:nvSpPr>
        <dsp:cNvPr id="0" name=""/>
        <dsp:cNvSpPr/>
      </dsp:nvSpPr>
      <dsp:spPr>
        <a:xfrm>
          <a:off x="2699506" y="277748"/>
          <a:ext cx="3456432" cy="3456432"/>
        </a:xfrm>
        <a:prstGeom prst="pie">
          <a:avLst>
            <a:gd name="adj1" fmla="val 16200000"/>
            <a:gd name="adj2" fmla="val 18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套期保值交易</a:t>
          </a:r>
          <a:endParaRPr lang="zh-CN" altLang="en-US" sz="2800" kern="1200"/>
        </a:p>
      </dsp:txBody>
      <dsp:txXfrm>
        <a:off x="4578736" y="915543"/>
        <a:ext cx="1172718" cy="1152144"/>
      </dsp:txXfrm>
    </dsp:sp>
    <dsp:sp modelId="{8601DEE4-9F3B-5449-9339-19021E137C00}">
      <dsp:nvSpPr>
        <dsp:cNvPr id="0" name=""/>
        <dsp:cNvSpPr/>
      </dsp:nvSpPr>
      <dsp:spPr>
        <a:xfrm>
          <a:off x="2521336" y="380618"/>
          <a:ext cx="3456432" cy="3456432"/>
        </a:xfrm>
        <a:prstGeom prst="pie">
          <a:avLst>
            <a:gd name="adj1" fmla="val 1800000"/>
            <a:gd name="adj2" fmla="val 9000000"/>
          </a:avLst>
        </a:prstGeom>
        <a:gradFill rotWithShape="0">
          <a:gsLst>
            <a:gs pos="0">
              <a:schemeClr val="accent5">
                <a:hueOff val="-8031992"/>
                <a:satOff val="1435"/>
                <a:lumOff val="-3137"/>
                <a:alphaOff val="0"/>
                <a:tint val="94000"/>
                <a:satMod val="103000"/>
                <a:lumMod val="102000"/>
              </a:schemeClr>
            </a:gs>
            <a:gs pos="50000">
              <a:schemeClr val="accent5">
                <a:hueOff val="-8031992"/>
                <a:satOff val="1435"/>
                <a:lumOff val="-3137"/>
                <a:alphaOff val="0"/>
                <a:shade val="100000"/>
                <a:satMod val="110000"/>
                <a:lumMod val="100000"/>
              </a:schemeClr>
            </a:gs>
            <a:gs pos="100000">
              <a:schemeClr val="accent5">
                <a:hueOff val="-8031992"/>
                <a:satOff val="1435"/>
                <a:lumOff val="-3137"/>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zh-CN" altLang="en-US" sz="2800" kern="1200"/>
            <a:t>投机交易</a:t>
          </a:r>
          <a:endParaRPr lang="zh-CN" altLang="en-US" sz="2800" kern="1200"/>
        </a:p>
      </dsp:txBody>
      <dsp:txXfrm>
        <a:off x="3467740" y="2561463"/>
        <a:ext cx="1563624" cy="1069848"/>
      </dsp:txXfrm>
    </dsp:sp>
    <dsp:sp modelId="{47530210-4342-F049-A513-17D0D7570730}">
      <dsp:nvSpPr>
        <dsp:cNvPr id="0" name=""/>
        <dsp:cNvSpPr/>
      </dsp:nvSpPr>
      <dsp:spPr>
        <a:xfrm>
          <a:off x="2521336" y="380618"/>
          <a:ext cx="3456432" cy="3456432"/>
        </a:xfrm>
        <a:prstGeom prst="pie">
          <a:avLst>
            <a:gd name="adj1" fmla="val 9000000"/>
            <a:gd name="adj2" fmla="val 16200000"/>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zh-CN" altLang="en-US" sz="2800" kern="1200"/>
            <a:t>套利交易</a:t>
          </a:r>
          <a:endParaRPr lang="zh-CN" altLang="en-US" sz="2800" kern="1200"/>
        </a:p>
      </dsp:txBody>
      <dsp:txXfrm>
        <a:off x="2891668" y="1059561"/>
        <a:ext cx="1172718" cy="1152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8E8E1-CC3D-F54D-9C61-19EA3E78C06C}">
      <dsp:nvSpPr>
        <dsp:cNvPr id="0" name=""/>
        <dsp:cNvSpPr/>
      </dsp:nvSpPr>
      <dsp:spPr>
        <a:xfrm>
          <a:off x="2699512" y="277712"/>
          <a:ext cx="3455983" cy="3455983"/>
        </a:xfrm>
        <a:prstGeom prst="pie">
          <a:avLst>
            <a:gd name="adj1" fmla="val 16200000"/>
            <a:gd name="adj2" fmla="val 18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跨期套利</a:t>
          </a:r>
          <a:endParaRPr lang="zh-CN" altLang="en-US" sz="2800" kern="1200"/>
        </a:p>
      </dsp:txBody>
      <dsp:txXfrm>
        <a:off x="4578497" y="915424"/>
        <a:ext cx="1172565" cy="1151994"/>
      </dsp:txXfrm>
    </dsp:sp>
    <dsp:sp modelId="{943DBE94-D15C-744D-BC78-9DE0B8A47AD4}">
      <dsp:nvSpPr>
        <dsp:cNvPr id="0" name=""/>
        <dsp:cNvSpPr/>
      </dsp:nvSpPr>
      <dsp:spPr>
        <a:xfrm>
          <a:off x="2521364" y="380569"/>
          <a:ext cx="3455983" cy="3455983"/>
        </a:xfrm>
        <a:prstGeom prst="pie">
          <a:avLst>
            <a:gd name="adj1" fmla="val 1800000"/>
            <a:gd name="adj2" fmla="val 90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跨市套利</a:t>
          </a:r>
          <a:endParaRPr lang="zh-CN" altLang="en-US" sz="2800" kern="1200"/>
        </a:p>
      </dsp:txBody>
      <dsp:txXfrm>
        <a:off x="3467646" y="2561130"/>
        <a:ext cx="1563421" cy="1069709"/>
      </dsp:txXfrm>
    </dsp:sp>
    <dsp:sp modelId="{FB8A1538-BE47-E643-A66A-1EFB183CA3F7}">
      <dsp:nvSpPr>
        <dsp:cNvPr id="0" name=""/>
        <dsp:cNvSpPr/>
      </dsp:nvSpPr>
      <dsp:spPr>
        <a:xfrm>
          <a:off x="2521364" y="380569"/>
          <a:ext cx="3455983" cy="3455983"/>
        </a:xfrm>
        <a:prstGeom prst="pie">
          <a:avLst>
            <a:gd name="adj1" fmla="val 9000000"/>
            <a:gd name="adj2" fmla="val 162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跨品种套利</a:t>
          </a:r>
          <a:endParaRPr lang="zh-CN" altLang="en-US" sz="2800" kern="1200"/>
        </a:p>
      </dsp:txBody>
      <dsp:txXfrm>
        <a:off x="2891648" y="1059423"/>
        <a:ext cx="1172565" cy="11519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02BE6-2473-1041-8492-1B41BF065F0C}">
      <dsp:nvSpPr>
        <dsp:cNvPr id="0" name=""/>
        <dsp:cNvSpPr/>
      </dsp:nvSpPr>
      <dsp:spPr>
        <a:xfrm>
          <a:off x="2699506" y="277748"/>
          <a:ext cx="3456432" cy="3456432"/>
        </a:xfrm>
        <a:prstGeom prst="pie">
          <a:avLst>
            <a:gd name="adj1" fmla="val 16200000"/>
            <a:gd name="adj2" fmla="val 18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套期保值交易</a:t>
          </a:r>
          <a:endParaRPr lang="zh-CN" altLang="en-US" sz="2800" kern="1200"/>
        </a:p>
      </dsp:txBody>
      <dsp:txXfrm>
        <a:off x="4578736" y="915543"/>
        <a:ext cx="1172718" cy="1152144"/>
      </dsp:txXfrm>
    </dsp:sp>
    <dsp:sp modelId="{8601DEE4-9F3B-5449-9339-19021E137C00}">
      <dsp:nvSpPr>
        <dsp:cNvPr id="0" name=""/>
        <dsp:cNvSpPr/>
      </dsp:nvSpPr>
      <dsp:spPr>
        <a:xfrm>
          <a:off x="2521336" y="380618"/>
          <a:ext cx="3456432" cy="3456432"/>
        </a:xfrm>
        <a:prstGeom prst="pie">
          <a:avLst>
            <a:gd name="adj1" fmla="val 1800000"/>
            <a:gd name="adj2" fmla="val 9000000"/>
          </a:avLst>
        </a:prstGeom>
        <a:gradFill rotWithShape="0">
          <a:gsLst>
            <a:gs pos="0">
              <a:schemeClr val="accent5">
                <a:hueOff val="-8031992"/>
                <a:satOff val="1435"/>
                <a:lumOff val="-3137"/>
                <a:alphaOff val="0"/>
                <a:tint val="94000"/>
                <a:satMod val="103000"/>
                <a:lumMod val="102000"/>
              </a:schemeClr>
            </a:gs>
            <a:gs pos="50000">
              <a:schemeClr val="accent5">
                <a:hueOff val="-8031992"/>
                <a:satOff val="1435"/>
                <a:lumOff val="-3137"/>
                <a:alphaOff val="0"/>
                <a:shade val="100000"/>
                <a:satMod val="110000"/>
                <a:lumMod val="100000"/>
              </a:schemeClr>
            </a:gs>
            <a:gs pos="100000">
              <a:schemeClr val="accent5">
                <a:hueOff val="-8031992"/>
                <a:satOff val="1435"/>
                <a:lumOff val="-3137"/>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zh-CN" altLang="en-US" sz="2800" kern="1200"/>
            <a:t>投机交易</a:t>
          </a:r>
          <a:endParaRPr lang="zh-CN" altLang="en-US" sz="2800" kern="1200"/>
        </a:p>
      </dsp:txBody>
      <dsp:txXfrm>
        <a:off x="3467740" y="2561463"/>
        <a:ext cx="1563624" cy="1069848"/>
      </dsp:txXfrm>
    </dsp:sp>
    <dsp:sp modelId="{47530210-4342-F049-A513-17D0D7570730}">
      <dsp:nvSpPr>
        <dsp:cNvPr id="0" name=""/>
        <dsp:cNvSpPr/>
      </dsp:nvSpPr>
      <dsp:spPr>
        <a:xfrm>
          <a:off x="2521336" y="380618"/>
          <a:ext cx="3456432" cy="3456432"/>
        </a:xfrm>
        <a:prstGeom prst="pie">
          <a:avLst>
            <a:gd name="adj1" fmla="val 9000000"/>
            <a:gd name="adj2" fmla="val 16200000"/>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zh-CN" altLang="en-US" sz="2800" kern="1200"/>
            <a:t>套利交易</a:t>
          </a:r>
          <a:endParaRPr lang="zh-CN" altLang="en-US" sz="2800" kern="1200"/>
        </a:p>
      </dsp:txBody>
      <dsp:txXfrm>
        <a:off x="2891668" y="1059561"/>
        <a:ext cx="1172718" cy="115214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CEFB5-73A6-42F7-9EC9-D13EF0955B28}"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534E8-3F0A-4B1A-9111-23B2E279312F}" type="slidenum">
              <a:rPr lang="zh-CN" altLang="en-US" smtClean="0"/>
              <a:t>‹#›</a:t>
            </a:fld>
            <a:endParaRPr lang="zh-CN" altLang="en-US"/>
          </a:p>
        </p:txBody>
      </p:sp>
    </p:spTree>
    <p:extLst>
      <p:ext uri="{BB962C8B-B14F-4D97-AF65-F5344CB8AC3E}">
        <p14:creationId xmlns:p14="http://schemas.microsoft.com/office/powerpoint/2010/main" val="366483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E657DB20-D2FA-49BA-915F-E87220D80470}" type="datetime1">
              <a:rPr lang="en-US" altLang="zh-CN" smtClean="0"/>
              <a:t>2/5/2021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第六章　金融期货的交易策略</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E22706B-1B03-479B-B2DF-A41C7808CA94}"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349EAA-AD48-4FD9-9AAB-5C641571C0C8}"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0B8DAE-0B4D-4AA9-BA2F-AD1BB75E3FB5}"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4DFF2B-C7F7-4132-872A-034CAC08C258}"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BE4192C-66AE-4148-913A-1261E7B3B926}" type="datetime1">
              <a:rPr lang="en-US" altLang="zh-CN" smtClean="0"/>
              <a:t>2/5/2021</a:t>
            </a:fld>
            <a:endParaRPr lang="en-US" dirty="0"/>
          </a:p>
        </p:txBody>
      </p:sp>
      <p:sp>
        <p:nvSpPr>
          <p:cNvPr id="4" name="Footer Placeholder 3"/>
          <p:cNvSpPr>
            <a:spLocks noGrp="1"/>
          </p:cNvSpPr>
          <p:nvPr>
            <p:ph type="ftr" sz="quarter" idx="11"/>
          </p:nvPr>
        </p:nvSpPr>
        <p:spPr/>
        <p:txBody>
          <a:bodyPr/>
          <a:lstStyle/>
          <a:p>
            <a:r>
              <a:rPr lang="zh-CN" altLang="en-US"/>
              <a:t>第六章　金融期货的交易策略</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26E88FF-3D57-4052-AC55-4EDF221E38CF}" type="datetime1">
              <a:rPr lang="en-US" altLang="zh-CN" smtClean="0"/>
              <a:t>2/5/2021</a:t>
            </a:fld>
            <a:endParaRPr lang="en-US" dirty="0"/>
          </a:p>
        </p:txBody>
      </p:sp>
      <p:sp>
        <p:nvSpPr>
          <p:cNvPr id="4" name="Footer Placeholder 3"/>
          <p:cNvSpPr>
            <a:spLocks noGrp="1"/>
          </p:cNvSpPr>
          <p:nvPr>
            <p:ph type="ftr" sz="quarter" idx="11"/>
          </p:nvPr>
        </p:nvSpPr>
        <p:spPr/>
        <p:txBody>
          <a:bodyPr/>
          <a:lstStyle/>
          <a:p>
            <a:r>
              <a:rPr lang="zh-CN" altLang="en-US"/>
              <a:t>第六章　金融期货的交易策略</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0F68A4F-3C23-4022-B2F9-D3B6DA6282DA}" type="datetime1">
              <a:rPr lang="en-US" altLang="zh-CN" smtClean="0"/>
              <a:t>2/5/2021</a:t>
            </a:fld>
            <a:endParaRPr lang="en-US" dirty="0"/>
          </a:p>
        </p:txBody>
      </p:sp>
      <p:sp>
        <p:nvSpPr>
          <p:cNvPr id="5" name="Footer Placeholder 4"/>
          <p:cNvSpPr>
            <a:spLocks noGrp="1"/>
          </p:cNvSpPr>
          <p:nvPr>
            <p:ph type="ftr" sz="quarter" idx="11"/>
          </p:nvPr>
        </p:nvSpPr>
        <p:spPr/>
        <p:txBody>
          <a:bodyPr/>
          <a:lstStyle/>
          <a:p>
            <a:r>
              <a:rPr lang="zh-CN" altLang="en-US"/>
              <a:t>第六章　金融期货的交易策略</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C72B1C40-1F82-4BD5-968A-154250D587AA}" type="datetime1">
              <a:rPr lang="en-US" altLang="zh-CN" smtClean="0"/>
              <a:t>2/5/2021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第六章　金融期货的交易策略</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D1C642AB-2B3D-447D-B683-7198F195EED5}" type="datetime1">
              <a:rPr lang="en-US" altLang="zh-CN" smtClean="0"/>
              <a:t>2/5/2021</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第六章　金融期货的交易策略</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A477E3C7-3882-48F4-85CB-5D9C99D00614}" type="datetime1">
              <a:rPr lang="en-US" altLang="zh-CN" smtClean="0"/>
              <a:t>2/5/2021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第六章　金融期货的交易策略</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7FBCF94-1FBF-4A48-9319-65A51660051F}"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8BAA3DD-6831-493F-B462-E3462F9D3BF4}" type="datetime1">
              <a:rPr lang="en-US" altLang="zh-CN" smtClean="0"/>
              <a:t>2/5/2021</a:t>
            </a:fld>
            <a:endParaRPr lang="en-US" dirty="0"/>
          </a:p>
        </p:txBody>
      </p:sp>
      <p:sp>
        <p:nvSpPr>
          <p:cNvPr id="8" name="Footer Placeholder 7"/>
          <p:cNvSpPr>
            <a:spLocks noGrp="1"/>
          </p:cNvSpPr>
          <p:nvPr>
            <p:ph type="ftr" sz="quarter" idx="11"/>
          </p:nvPr>
        </p:nvSpPr>
        <p:spPr/>
        <p:txBody>
          <a:bodyPr/>
          <a:lstStyle/>
          <a:p>
            <a:r>
              <a:rPr lang="zh-CN" altLang="en-US"/>
              <a:t>第六章　金融期货的交易策略</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7B9FAA-D2AC-4644-AA0B-A254F395784E}" type="datetime1">
              <a:rPr lang="en-US" altLang="zh-CN" smtClean="0"/>
              <a:t>2/5/2021</a:t>
            </a:fld>
            <a:endParaRPr lang="en-US" dirty="0"/>
          </a:p>
        </p:txBody>
      </p:sp>
      <p:sp>
        <p:nvSpPr>
          <p:cNvPr id="4" name="Footer Placeholder 3"/>
          <p:cNvSpPr>
            <a:spLocks noGrp="1"/>
          </p:cNvSpPr>
          <p:nvPr>
            <p:ph type="ftr" sz="quarter" idx="11"/>
          </p:nvPr>
        </p:nvSpPr>
        <p:spPr/>
        <p:txBody>
          <a:bodyPr/>
          <a:lstStyle/>
          <a:p>
            <a:r>
              <a:rPr lang="zh-CN" altLang="en-US"/>
              <a:t>第六章　金融期货的交易策略</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0A8007-6FF6-45EF-B1CB-FF312D8C1C91}" type="datetime1">
              <a:rPr lang="en-US" altLang="zh-CN" smtClean="0"/>
              <a:t>2/5/2021</a:t>
            </a:fld>
            <a:endParaRPr lang="en-US" dirty="0"/>
          </a:p>
        </p:txBody>
      </p:sp>
      <p:sp>
        <p:nvSpPr>
          <p:cNvPr id="3" name="Footer Placeholder 2"/>
          <p:cNvSpPr>
            <a:spLocks noGrp="1"/>
          </p:cNvSpPr>
          <p:nvPr>
            <p:ph type="ftr" sz="quarter" idx="11"/>
          </p:nvPr>
        </p:nvSpPr>
        <p:spPr/>
        <p:txBody>
          <a:bodyPr/>
          <a:lstStyle/>
          <a:p>
            <a:r>
              <a:rPr lang="zh-CN" altLang="en-US"/>
              <a:t>第六章　金融期货的交易策略</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758FDBB-7D58-4C58-B426-F78F5FD49A41}"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D87E9F-C473-4463-B5EF-E3DCC4C76458}" type="datetime1">
              <a:rPr lang="en-US" altLang="zh-CN" smtClean="0"/>
              <a:t>2/5/2021</a:t>
            </a:fld>
            <a:endParaRPr lang="en-US" dirty="0"/>
          </a:p>
        </p:txBody>
      </p:sp>
      <p:sp>
        <p:nvSpPr>
          <p:cNvPr id="6" name="Footer Placeholder 5"/>
          <p:cNvSpPr>
            <a:spLocks noGrp="1"/>
          </p:cNvSpPr>
          <p:nvPr>
            <p:ph type="ftr" sz="quarter" idx="11"/>
          </p:nvPr>
        </p:nvSpPr>
        <p:spPr/>
        <p:txBody>
          <a:bodyPr/>
          <a:lstStyle/>
          <a:p>
            <a:r>
              <a:rPr lang="zh-CN" altLang="en-US"/>
              <a:t>第六章　金融期货的交易策略</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ED2691-37C2-4FC8-91DC-AD2A1F0465CB}" type="datetime1">
              <a:rPr lang="en-US" altLang="zh-CN" smtClean="0"/>
              <a:t>2/5/2021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第六章　金融期货的交易策略</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200" b="1" dirty="0"/>
              <a:t>第六章　金融期货的交易策略</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B40716A6-1880-47E4-A7B6-6251DFDA02CE}"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外汇期货的多头投机</a:t>
            </a:r>
            <a:endParaRPr lang="zh-CN" altLang="en-US" dirty="0"/>
          </a:p>
        </p:txBody>
      </p:sp>
      <p:sp>
        <p:nvSpPr>
          <p:cNvPr id="3" name="内容占位符 2"/>
          <p:cNvSpPr>
            <a:spLocks noGrp="1"/>
          </p:cNvSpPr>
          <p:nvPr>
            <p:ph idx="1"/>
          </p:nvPr>
        </p:nvSpPr>
        <p:spPr/>
        <p:txBody>
          <a:bodyPr/>
          <a:lstStyle/>
          <a:p>
            <a:r>
              <a:rPr lang="zh-CN" altLang="zh-CN" dirty="0"/>
              <a:t>多头投机也称为买空交易，是指投机者预测某种外币期货合约的价格将会上涨，于是先买进某月份的外币期货合约，一旦预测成为现实，汇率果然上涨，就司将先前买进的合约卖出，从中赚取价差收益；反之，若汇率下跌会造成损失。</a:t>
            </a:r>
          </a:p>
          <a:p>
            <a:endParaRPr lang="zh-CN" altLang="en-US" dirty="0"/>
          </a:p>
        </p:txBody>
      </p:sp>
      <p:sp>
        <p:nvSpPr>
          <p:cNvPr id="4" name="日期占位符 3"/>
          <p:cNvSpPr>
            <a:spLocks noGrp="1"/>
          </p:cNvSpPr>
          <p:nvPr>
            <p:ph type="dt" sz="half" idx="10"/>
          </p:nvPr>
        </p:nvSpPr>
        <p:spPr/>
        <p:txBody>
          <a:bodyPr/>
          <a:lstStyle/>
          <a:p>
            <a:fld id="{7E061EA4-1534-4C74-B91F-CA12F37B6F2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外汇期货的空头投机</a:t>
            </a:r>
            <a:endParaRPr lang="zh-CN" altLang="en-US" dirty="0"/>
          </a:p>
        </p:txBody>
      </p:sp>
      <p:sp>
        <p:nvSpPr>
          <p:cNvPr id="3" name="内容占位符 2"/>
          <p:cNvSpPr>
            <a:spLocks noGrp="1"/>
          </p:cNvSpPr>
          <p:nvPr>
            <p:ph idx="1"/>
          </p:nvPr>
        </p:nvSpPr>
        <p:spPr/>
        <p:txBody>
          <a:bodyPr/>
          <a:lstStyle/>
          <a:p>
            <a:r>
              <a:rPr lang="zh-CN" altLang="zh-CN" dirty="0"/>
              <a:t>空头投机也称为卖空交易，是指与多头投机相反的过程，即当投机者预测某种货币将贬值时，先售出该种货币的期货合约，一旦该种货币真的贬值了（汇率下降），他就可以将以前卖出的合约再买进，从中赚取差价收益。反之，若汇率上升则会遭受损失。</a:t>
            </a:r>
          </a:p>
          <a:p>
            <a:endParaRPr lang="zh-CN" altLang="en-US" dirty="0"/>
          </a:p>
        </p:txBody>
      </p:sp>
      <p:sp>
        <p:nvSpPr>
          <p:cNvPr id="4" name="日期占位符 3"/>
          <p:cNvSpPr>
            <a:spLocks noGrp="1"/>
          </p:cNvSpPr>
          <p:nvPr>
            <p:ph type="dt" sz="half" idx="10"/>
          </p:nvPr>
        </p:nvSpPr>
        <p:spPr/>
        <p:txBody>
          <a:bodyPr/>
          <a:lstStyle/>
          <a:p>
            <a:fld id="{E788A4FE-9E6C-45C9-9614-947DE2A7B92C}"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套利交易</a:t>
            </a:r>
            <a:endParaRPr lang="zh-CN" altLang="en-US" dirty="0"/>
          </a:p>
        </p:txBody>
      </p:sp>
      <p:sp>
        <p:nvSpPr>
          <p:cNvPr id="3" name="内容占位符 2"/>
          <p:cNvSpPr>
            <a:spLocks noGrp="1"/>
          </p:cNvSpPr>
          <p:nvPr>
            <p:ph idx="1"/>
          </p:nvPr>
        </p:nvSpPr>
        <p:spPr>
          <a:xfrm>
            <a:off x="208722" y="2246776"/>
            <a:ext cx="8676861" cy="4454965"/>
          </a:xfrm>
        </p:spPr>
        <p:txBody>
          <a:bodyPr>
            <a:normAutofit/>
          </a:bodyPr>
          <a:lstStyle/>
          <a:p>
            <a:r>
              <a:rPr lang="zh-CN" altLang="zh-CN" dirty="0"/>
              <a:t>外汇期货交易的套利是指套利者利用暂时存在的不合理的价格关系，通过同时买进和卖出相同或相关的期货合约而赚取价差的交易策略。</a:t>
            </a:r>
            <a:endParaRPr lang="zh-CN" altLang="en-US" dirty="0"/>
          </a:p>
          <a:p>
            <a:r>
              <a:rPr lang="zh-CN" altLang="zh-CN" dirty="0"/>
              <a:t>不合理的价格关系大体上有三种情况：</a:t>
            </a:r>
            <a:endParaRPr lang="zh-CN" altLang="en-US" dirty="0"/>
          </a:p>
          <a:p>
            <a:pPr lvl="1"/>
            <a:r>
              <a:rPr lang="zh-CN" altLang="zh-CN" dirty="0"/>
              <a:t>同一市场同种外汇期货合约在不同交割月份之间的不合理价格关系；</a:t>
            </a:r>
            <a:endParaRPr lang="zh-CN" altLang="en-US" dirty="0"/>
          </a:p>
          <a:p>
            <a:pPr lvl="1"/>
            <a:r>
              <a:rPr lang="zh-CN" altLang="zh-CN" dirty="0"/>
              <a:t>同种外汇期货合约在不同市场之间的不合理价格关系；</a:t>
            </a:r>
            <a:endParaRPr lang="zh-CN" altLang="en-US" dirty="0"/>
          </a:p>
          <a:p>
            <a:pPr lvl="1"/>
            <a:r>
              <a:rPr lang="zh-CN" altLang="zh-CN" dirty="0"/>
              <a:t>同一市场同一交割月份的不同外汇期货合约之间的不合理价格关系。</a:t>
            </a:r>
            <a:endParaRPr lang="zh-CN" altLang="en-US" dirty="0"/>
          </a:p>
          <a:p>
            <a:r>
              <a:rPr lang="zh-CN" altLang="zh-CN" dirty="0"/>
              <a:t>这些不合理的价格关系，一般只存在于一个较短的时间之中，通过套利者的套利活动得到矫正。</a:t>
            </a:r>
          </a:p>
          <a:p>
            <a:endParaRPr lang="zh-CN" altLang="en-US" dirty="0"/>
          </a:p>
        </p:txBody>
      </p:sp>
      <p:sp>
        <p:nvSpPr>
          <p:cNvPr id="4" name="日期占位符 3"/>
          <p:cNvSpPr>
            <a:spLocks noGrp="1"/>
          </p:cNvSpPr>
          <p:nvPr>
            <p:ph type="dt" sz="half" idx="10"/>
          </p:nvPr>
        </p:nvSpPr>
        <p:spPr/>
        <p:txBody>
          <a:bodyPr/>
          <a:lstStyle/>
          <a:p>
            <a:fld id="{ABD7F7A8-F269-479F-AC8D-15ABABF38ECA}"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套利交易</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套利也是一种投机，但与单纯的投机者不同，套利者是利用外汇期货市场本身出现的机会，在不同时间、不同空间、不同币种之间寻求价差获利的一种投机行为。</a:t>
            </a:r>
          </a:p>
          <a:p>
            <a:r>
              <a:rPr lang="zh-CN" altLang="zh-CN" dirty="0"/>
              <a:t>根据不合理价格关系的三种不同情况，外汇期货交易中的套利可分为跨期套利、跨市套利和跨币种套利三种形式。</a:t>
            </a:r>
          </a:p>
          <a:p>
            <a:endParaRPr lang="zh-CN" altLang="en-US" dirty="0"/>
          </a:p>
        </p:txBody>
      </p:sp>
      <p:sp>
        <p:nvSpPr>
          <p:cNvPr id="4" name="日期占位符 3"/>
          <p:cNvSpPr>
            <a:spLocks noGrp="1"/>
          </p:cNvSpPr>
          <p:nvPr>
            <p:ph type="dt" sz="half" idx="10"/>
          </p:nvPr>
        </p:nvSpPr>
        <p:spPr/>
        <p:txBody>
          <a:bodyPr/>
          <a:lstStyle/>
          <a:p>
            <a:fld id="{9104A02D-BB64-46F2-B105-B6E7785E99DF}"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跨期套利</a:t>
            </a:r>
            <a:endParaRPr lang="zh-CN" altLang="en-US" dirty="0"/>
          </a:p>
        </p:txBody>
      </p:sp>
      <p:sp>
        <p:nvSpPr>
          <p:cNvPr id="3" name="内容占位符 2"/>
          <p:cNvSpPr>
            <a:spLocks noGrp="1"/>
          </p:cNvSpPr>
          <p:nvPr>
            <p:ph idx="1"/>
          </p:nvPr>
        </p:nvSpPr>
        <p:spPr/>
        <p:txBody>
          <a:bodyPr/>
          <a:lstStyle/>
          <a:p>
            <a:r>
              <a:rPr lang="zh-CN" altLang="zh-CN" dirty="0"/>
              <a:t>跨期套利，是指套利者在同一交易所，同时买进和卖出不同到期月份的同种外汇期货合约而获取价差利润的一种套利策略。它是外汇期货交易中最为普遍的一种套利形式。</a:t>
            </a:r>
          </a:p>
          <a:p>
            <a:endParaRPr lang="zh-CN" altLang="en-US" dirty="0"/>
          </a:p>
        </p:txBody>
      </p:sp>
      <p:sp>
        <p:nvSpPr>
          <p:cNvPr id="4" name="日期占位符 3"/>
          <p:cNvSpPr>
            <a:spLocks noGrp="1"/>
          </p:cNvSpPr>
          <p:nvPr>
            <p:ph type="dt" sz="half" idx="10"/>
          </p:nvPr>
        </p:nvSpPr>
        <p:spPr/>
        <p:txBody>
          <a:bodyPr/>
          <a:lstStyle/>
          <a:p>
            <a:fld id="{371F36E7-FAA2-4F2E-B6EE-4BAAC373E0BF}"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跨市套利</a:t>
            </a:r>
            <a:endParaRPr lang="zh-CN" altLang="en-US" dirty="0"/>
          </a:p>
        </p:txBody>
      </p:sp>
      <p:sp>
        <p:nvSpPr>
          <p:cNvPr id="3" name="内容占位符 2"/>
          <p:cNvSpPr>
            <a:spLocks noGrp="1"/>
          </p:cNvSpPr>
          <p:nvPr>
            <p:ph idx="1"/>
          </p:nvPr>
        </p:nvSpPr>
        <p:spPr/>
        <p:txBody>
          <a:bodyPr>
            <a:normAutofit/>
          </a:bodyPr>
          <a:lstStyle/>
          <a:p>
            <a:r>
              <a:rPr lang="zh-CN" altLang="zh-CN" dirty="0"/>
              <a:t>跨市套利，是指套利者在不同的外汇期货交易所，同时买进和卖出相同交割月份的同种外汇期货合约，以赚取市场间差价利润的一种套利策略。</a:t>
            </a:r>
            <a:endParaRPr lang="en-US" altLang="zh-CN" dirty="0"/>
          </a:p>
          <a:p>
            <a:r>
              <a:rPr lang="zh-CN" altLang="zh-CN" dirty="0"/>
              <a:t>这种套利又叫空间套利，市场空间价差套利可以在同一个国家的不同外汇期货市场进行，也可以在不同国家的外汇期货市场进行。如果在不同国家的外汇期货市场进行套利交易，应注意外汇期货合约的报价差异。</a:t>
            </a:r>
          </a:p>
          <a:p>
            <a:endParaRPr lang="zh-CN" altLang="en-US" dirty="0"/>
          </a:p>
        </p:txBody>
      </p:sp>
      <p:sp>
        <p:nvSpPr>
          <p:cNvPr id="4" name="日期占位符 3"/>
          <p:cNvSpPr>
            <a:spLocks noGrp="1"/>
          </p:cNvSpPr>
          <p:nvPr>
            <p:ph type="dt" sz="half" idx="10"/>
          </p:nvPr>
        </p:nvSpPr>
        <p:spPr/>
        <p:txBody>
          <a:bodyPr/>
          <a:lstStyle/>
          <a:p>
            <a:fld id="{F90F4858-1DA4-40F7-832C-DEF15A8DEB8D}"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跨币种套利</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跨币种套利，是指套利者根据自己对交割月份相同但币种不同的期货合约价格走势的预测，买进某一币种的期货合约，同时卖出另一币种的期货合约，从而赚取不同币种之间价差的一种套利策略。</a:t>
            </a:r>
          </a:p>
          <a:p>
            <a:r>
              <a:rPr lang="zh-CN" altLang="zh-CN" dirty="0"/>
              <a:t>两种不同币种的外汇期货相对于美元价格在未来可能出现相反的走势，也可能出现变化方向相同但变化幅度不同的走势，这为套利者跨币种套利带来机会，套利者可以买入一种外币的期货合约，同时再卖出交割月份相同的另外一种外币的期货合约，在到期前同时平仓离场。</a:t>
            </a:r>
          </a:p>
          <a:p>
            <a:endParaRPr lang="zh-CN" altLang="en-US" dirty="0"/>
          </a:p>
        </p:txBody>
      </p:sp>
      <p:sp>
        <p:nvSpPr>
          <p:cNvPr id="4" name="日期占位符 3"/>
          <p:cNvSpPr>
            <a:spLocks noGrp="1"/>
          </p:cNvSpPr>
          <p:nvPr>
            <p:ph type="dt" sz="half" idx="10"/>
          </p:nvPr>
        </p:nvSpPr>
        <p:spPr/>
        <p:txBody>
          <a:bodyPr/>
          <a:lstStyle/>
          <a:p>
            <a:fld id="{287526B2-48D8-405E-ABEB-797C1E40A720}"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zh-CN" altLang="en-US" dirty="0"/>
              <a:t>二</a:t>
            </a:r>
            <a:r>
              <a:rPr lang="zh-CN" altLang="zh-CN" dirty="0"/>
              <a:t>节　</a:t>
            </a:r>
            <a:r>
              <a:rPr lang="zh-CN" altLang="en-US" dirty="0"/>
              <a:t>利率</a:t>
            </a:r>
            <a:r>
              <a:rPr lang="zh-CN" altLang="zh-CN" dirty="0"/>
              <a:t>期货的交易策略</a:t>
            </a:r>
            <a:endParaRPr lang="zh-CN" altLang="en-US" dirty="0"/>
          </a:p>
        </p:txBody>
      </p:sp>
      <p:graphicFrame>
        <p:nvGraphicFramePr>
          <p:cNvPr id="4" name="内容占位符 4"/>
          <p:cNvGraphicFramePr>
            <a:graphicFrameLocks noGrp="1"/>
          </p:cNvGraphicFramePr>
          <p:nvPr>
            <p:ph idx="1"/>
            <p:extLst>
              <p:ext uri="{D42A27DB-BD31-4B8C-83A1-F6EECF244321}">
                <p14:modId xmlns:p14="http://schemas.microsoft.com/office/powerpoint/2010/main" val="1600028624"/>
              </p:ext>
            </p:extLst>
          </p:nvPr>
        </p:nvGraphicFramePr>
        <p:xfrm>
          <a:off x="207963" y="2246313"/>
          <a:ext cx="86772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90F4494B-1A52-4A7C-BBD6-78BCE573759A}"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一、套期保值交易</a:t>
            </a:r>
            <a:endParaRPr kumimoji="1" lang="zh-CN" altLang="en-US" dirty="0"/>
          </a:p>
        </p:txBody>
      </p:sp>
      <p:sp>
        <p:nvSpPr>
          <p:cNvPr id="3" name="内容占位符 2"/>
          <p:cNvSpPr>
            <a:spLocks noGrp="1"/>
          </p:cNvSpPr>
          <p:nvPr>
            <p:ph idx="1"/>
          </p:nvPr>
        </p:nvSpPr>
        <p:spPr/>
        <p:txBody>
          <a:bodyPr/>
          <a:lstStyle/>
          <a:p>
            <a:r>
              <a:rPr lang="zh-CN" altLang="zh-CN" b="1" dirty="0"/>
              <a:t>利率期货的多头套期保值</a:t>
            </a:r>
            <a:endParaRPr lang="en-US" altLang="zh-CN" b="1" dirty="0"/>
          </a:p>
          <a:p>
            <a:r>
              <a:rPr lang="zh-CN" altLang="en-US" b="1" dirty="0"/>
              <a:t>利率期货的空头套期保值</a:t>
            </a:r>
            <a:endParaRPr lang="en-US" altLang="zh-CN" b="1" dirty="0"/>
          </a:p>
          <a:p>
            <a:r>
              <a:rPr lang="zh-CN" altLang="zh-CN" b="1" dirty="0"/>
              <a:t>国库券期货的交叉套期保值</a:t>
            </a:r>
            <a:endParaRPr lang="en-US" altLang="zh-CN" b="1" dirty="0"/>
          </a:p>
          <a:p>
            <a:r>
              <a:rPr lang="zh-CN" altLang="zh-CN" b="1" dirty="0"/>
              <a:t>欧洲美元期货的其他套期保值策略</a:t>
            </a:r>
            <a:endParaRPr lang="en-US" altLang="zh-CN" b="1" dirty="0"/>
          </a:p>
          <a:p>
            <a:r>
              <a:rPr lang="zh-CN" altLang="zh-CN" b="1" dirty="0"/>
              <a:t>长期利率期货的套期保值比率</a:t>
            </a:r>
            <a:endParaRPr lang="en-US" altLang="zh-CN" b="1" dirty="0"/>
          </a:p>
        </p:txBody>
      </p:sp>
      <p:sp>
        <p:nvSpPr>
          <p:cNvPr id="4" name="日期占位符 3"/>
          <p:cNvSpPr>
            <a:spLocks noGrp="1"/>
          </p:cNvSpPr>
          <p:nvPr>
            <p:ph type="dt" sz="half" idx="10"/>
          </p:nvPr>
        </p:nvSpPr>
        <p:spPr/>
        <p:txBody>
          <a:bodyPr/>
          <a:lstStyle/>
          <a:p>
            <a:fld id="{C45C33F4-D848-41C9-9A8E-C76933EE8224}"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extLst>
      <p:ext uri="{BB962C8B-B14F-4D97-AF65-F5344CB8AC3E}">
        <p14:creationId xmlns:p14="http://schemas.microsoft.com/office/powerpoint/2010/main" val="28970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利率期货的多头套期保值 </a:t>
            </a:r>
            <a:endParaRPr kumimoji="1" lang="zh-CN" altLang="en-US" dirty="0"/>
          </a:p>
        </p:txBody>
      </p:sp>
      <p:sp>
        <p:nvSpPr>
          <p:cNvPr id="3" name="内容占位符 2"/>
          <p:cNvSpPr>
            <a:spLocks noGrp="1"/>
          </p:cNvSpPr>
          <p:nvPr>
            <p:ph idx="1"/>
          </p:nvPr>
        </p:nvSpPr>
        <p:spPr/>
        <p:txBody>
          <a:bodyPr/>
          <a:lstStyle/>
          <a:p>
            <a:r>
              <a:rPr lang="zh-CN" altLang="zh-CN" dirty="0"/>
              <a:t>利率期货的多头套期保值主要适用于投资者规避市场利率下降，从而利息收入减少、债券价格上涨的风险。</a:t>
            </a:r>
            <a:endParaRPr lang="en-US" altLang="zh-CN" dirty="0"/>
          </a:p>
          <a:p>
            <a:r>
              <a:rPr lang="zh-CN" altLang="zh-CN" dirty="0"/>
              <a:t>在预期市场利率将</a:t>
            </a:r>
            <a:r>
              <a:rPr lang="zh-CN" altLang="zh-CN" b="1" dirty="0">
                <a:solidFill>
                  <a:srgbClr val="FF0000"/>
                </a:solidFill>
              </a:rPr>
              <a:t>下降</a:t>
            </a:r>
            <a:r>
              <a:rPr lang="zh-CN" altLang="zh-CN" dirty="0"/>
              <a:t>时，投资者可买进一定数量的利率期货合约，并于到期前卖出，从而对其持有的现货头寸实施套期保值。 </a:t>
            </a:r>
            <a:endParaRPr kumimoji="1" lang="zh-CN" altLang="en-US" dirty="0"/>
          </a:p>
        </p:txBody>
      </p:sp>
      <p:sp>
        <p:nvSpPr>
          <p:cNvPr id="4" name="日期占位符 3"/>
          <p:cNvSpPr>
            <a:spLocks noGrp="1"/>
          </p:cNvSpPr>
          <p:nvPr>
            <p:ph type="dt" sz="half" idx="10"/>
          </p:nvPr>
        </p:nvSpPr>
        <p:spPr/>
        <p:txBody>
          <a:bodyPr/>
          <a:lstStyle/>
          <a:p>
            <a:fld id="{2DC7150E-A151-4947-BE7E-9AE7F9B1C48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extLst>
      <p:ext uri="{BB962C8B-B14F-4D97-AF65-F5344CB8AC3E}">
        <p14:creationId xmlns:p14="http://schemas.microsoft.com/office/powerpoint/2010/main" val="111714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dirty="0"/>
              <a:t>外汇期货的交易策略 </a:t>
            </a:r>
            <a:endParaRPr lang="en-US" altLang="zh-CN" dirty="0"/>
          </a:p>
          <a:p>
            <a:r>
              <a:rPr lang="zh-CN" altLang="en-US" dirty="0"/>
              <a:t>利率</a:t>
            </a:r>
            <a:r>
              <a:rPr lang="zh-CN" altLang="zh-CN" dirty="0"/>
              <a:t>期货的交易策略 </a:t>
            </a:r>
            <a:endParaRPr lang="en-US" altLang="zh-CN" dirty="0"/>
          </a:p>
          <a:p>
            <a:r>
              <a:rPr lang="zh-CN" altLang="en-US" dirty="0"/>
              <a:t>股指</a:t>
            </a:r>
            <a:r>
              <a:rPr lang="zh-CN" altLang="zh-CN" dirty="0"/>
              <a:t>期货的交易策略 </a:t>
            </a:r>
            <a:endParaRPr kumimoji="1" lang="zh-CN" altLang="en-US" dirty="0"/>
          </a:p>
        </p:txBody>
      </p:sp>
      <p:sp>
        <p:nvSpPr>
          <p:cNvPr id="4" name="日期占位符 3"/>
          <p:cNvSpPr>
            <a:spLocks noGrp="1"/>
          </p:cNvSpPr>
          <p:nvPr>
            <p:ph type="dt" sz="half" idx="10"/>
          </p:nvPr>
        </p:nvSpPr>
        <p:spPr/>
        <p:txBody>
          <a:bodyPr/>
          <a:lstStyle/>
          <a:p>
            <a:fld id="{6695F0B4-5528-4CAD-AD1A-7C283E3C6624}"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利率期货的空头套期保值 </a:t>
            </a:r>
            <a:endParaRPr kumimoji="1" lang="zh-CN" altLang="en-US" dirty="0"/>
          </a:p>
        </p:txBody>
      </p:sp>
      <p:sp>
        <p:nvSpPr>
          <p:cNvPr id="3" name="内容占位符 2"/>
          <p:cNvSpPr>
            <a:spLocks noGrp="1"/>
          </p:cNvSpPr>
          <p:nvPr>
            <p:ph idx="1"/>
          </p:nvPr>
        </p:nvSpPr>
        <p:spPr/>
        <p:txBody>
          <a:bodyPr/>
          <a:lstStyle/>
          <a:p>
            <a:r>
              <a:rPr lang="zh-CN" altLang="zh-CN" dirty="0"/>
              <a:t>利率期货的空头套期保值主要适用于投资者规避市场利率上升，从而利息负担加重、债券价格下跌的风险。通过卖出一定数量的利率期货合约，借款者可在市场利率上升时从期货市场获取利润，以弥补现货市场增加利息支出的损失。</a:t>
            </a:r>
          </a:p>
          <a:p>
            <a:endParaRPr kumimoji="1" lang="zh-CN" altLang="en-US" dirty="0"/>
          </a:p>
        </p:txBody>
      </p:sp>
      <p:sp>
        <p:nvSpPr>
          <p:cNvPr id="4" name="日期占位符 3"/>
          <p:cNvSpPr>
            <a:spLocks noGrp="1"/>
          </p:cNvSpPr>
          <p:nvPr>
            <p:ph type="dt" sz="half" idx="10"/>
          </p:nvPr>
        </p:nvSpPr>
        <p:spPr/>
        <p:txBody>
          <a:bodyPr/>
          <a:lstStyle/>
          <a:p>
            <a:fld id="{58AEF117-5868-41E3-8B65-4C8BBF447F5B}"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extLst>
      <p:ext uri="{BB962C8B-B14F-4D97-AF65-F5344CB8AC3E}">
        <p14:creationId xmlns:p14="http://schemas.microsoft.com/office/powerpoint/2010/main" val="16800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直接套期保值</a:t>
            </a:r>
            <a:endParaRPr kumimoji="1" lang="zh-CN" altLang="en-US" b="0" dirty="0"/>
          </a:p>
        </p:txBody>
      </p:sp>
      <p:sp>
        <p:nvSpPr>
          <p:cNvPr id="3" name="内容占位符 2"/>
          <p:cNvSpPr>
            <a:spLocks noGrp="1"/>
          </p:cNvSpPr>
          <p:nvPr>
            <p:ph idx="1"/>
          </p:nvPr>
        </p:nvSpPr>
        <p:spPr/>
        <p:txBody>
          <a:bodyPr>
            <a:normAutofit lnSpcReduction="10000"/>
          </a:bodyPr>
          <a:lstStyle/>
          <a:p>
            <a:r>
              <a:rPr lang="zh-CN" altLang="zh-CN" dirty="0"/>
              <a:t>现货金融工具与期货标的物相同，这样的套期保值，我们称之为“直接套期保值”（</a:t>
            </a:r>
            <a:r>
              <a:rPr lang="en-US" altLang="zh-CN" dirty="0"/>
              <a:t>Direct Hedging</a:t>
            </a:r>
            <a:r>
              <a:rPr lang="zh-CN" altLang="zh-CN" dirty="0"/>
              <a:t>）。</a:t>
            </a:r>
            <a:endParaRPr lang="en-US" altLang="zh-CN" dirty="0"/>
          </a:p>
          <a:p>
            <a:r>
              <a:rPr lang="zh-CN" altLang="zh-CN" dirty="0"/>
              <a:t>在直接套期保值中，因套期保值对象与套期保值工具有着相同的价格变动性，所以在计算套期保值比率时，我们实际上采用了“面值朴素模型”（</a:t>
            </a:r>
            <a:r>
              <a:rPr lang="en-US" altLang="zh-CN" dirty="0"/>
              <a:t>face value naïve model</a:t>
            </a:r>
            <a:r>
              <a:rPr lang="zh-CN" altLang="zh-CN" dirty="0"/>
              <a:t>）。 </a:t>
            </a:r>
            <a:endParaRPr lang="en-US" altLang="zh-CN" dirty="0"/>
          </a:p>
          <a:p>
            <a:r>
              <a:rPr lang="zh-CN" altLang="zh-CN" dirty="0"/>
              <a:t>该模型假设人们可用</a:t>
            </a:r>
            <a:r>
              <a:rPr lang="en-US" altLang="zh-CN" dirty="0"/>
              <a:t>1</a:t>
            </a:r>
            <a:r>
              <a:rPr lang="zh-CN" altLang="zh-CN" dirty="0"/>
              <a:t>美元面值的期货合约来对</a:t>
            </a:r>
            <a:r>
              <a:rPr lang="en-US" altLang="zh-CN" dirty="0"/>
              <a:t>1</a:t>
            </a:r>
            <a:r>
              <a:rPr lang="zh-CN" altLang="zh-CN" dirty="0"/>
              <a:t>美元面值的现货金融工具实施套期保值。 </a:t>
            </a:r>
            <a:endParaRPr lang="en-US" altLang="zh-CN" dirty="0"/>
          </a:p>
          <a:p>
            <a:r>
              <a:rPr lang="zh-CN" altLang="zh-CN" dirty="0"/>
              <a:t>在现实生活中，直接套期保值并不多，更多的是形形色色的各种交叉套期保值。</a:t>
            </a:r>
            <a:endParaRPr kumimoji="1" lang="zh-CN" altLang="en-US" dirty="0"/>
          </a:p>
          <a:p>
            <a:endParaRPr kumimoji="1" lang="zh-CN" altLang="en-US" dirty="0"/>
          </a:p>
        </p:txBody>
      </p:sp>
      <p:sp>
        <p:nvSpPr>
          <p:cNvPr id="4" name="日期占位符 3"/>
          <p:cNvSpPr>
            <a:spLocks noGrp="1"/>
          </p:cNvSpPr>
          <p:nvPr>
            <p:ph type="dt" sz="half" idx="10"/>
          </p:nvPr>
        </p:nvSpPr>
        <p:spPr/>
        <p:txBody>
          <a:bodyPr/>
          <a:lstStyle/>
          <a:p>
            <a:fld id="{CFD6CDC5-99A2-431F-AB94-ACF40CF894CB}"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extLst>
      <p:ext uri="{BB962C8B-B14F-4D97-AF65-F5344CB8AC3E}">
        <p14:creationId xmlns:p14="http://schemas.microsoft.com/office/powerpoint/2010/main" val="11608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国库券期货的交叉套期保值</a:t>
            </a:r>
            <a:endParaRPr kumimoji="1" lang="zh-CN" altLang="en-US" dirty="0"/>
          </a:p>
        </p:txBody>
      </p:sp>
      <p:sp>
        <p:nvSpPr>
          <p:cNvPr id="3" name="内容占位符 2"/>
          <p:cNvSpPr>
            <a:spLocks noGrp="1"/>
          </p:cNvSpPr>
          <p:nvPr>
            <p:ph idx="1"/>
          </p:nvPr>
        </p:nvSpPr>
        <p:spPr>
          <a:xfrm>
            <a:off x="208722" y="2246776"/>
            <a:ext cx="8676861" cy="4466539"/>
          </a:xfrm>
        </p:spPr>
        <p:txBody>
          <a:bodyPr>
            <a:normAutofit/>
          </a:bodyPr>
          <a:lstStyle/>
          <a:p>
            <a:r>
              <a:rPr lang="zh-CN" altLang="zh-CN" dirty="0"/>
              <a:t>国库券期货的交叉套期保值主要有两种不同的情况：</a:t>
            </a:r>
            <a:endParaRPr lang="en-US" altLang="zh-CN" dirty="0"/>
          </a:p>
          <a:p>
            <a:pPr lvl="1"/>
            <a:r>
              <a:rPr lang="zh-CN" altLang="zh-CN" dirty="0"/>
              <a:t>一种情况是用</a:t>
            </a:r>
            <a:r>
              <a:rPr lang="en-US" altLang="zh-CN" dirty="0"/>
              <a:t>3</a:t>
            </a:r>
            <a:r>
              <a:rPr lang="zh-CN" altLang="zh-CN" dirty="0"/>
              <a:t>个月期的国库券期货来对期限不是</a:t>
            </a:r>
            <a:r>
              <a:rPr lang="en-US" altLang="zh-CN" dirty="0"/>
              <a:t>3</a:t>
            </a:r>
            <a:r>
              <a:rPr lang="zh-CN" altLang="zh-CN" dirty="0"/>
              <a:t>个月期的现货国库券实行套期保值；</a:t>
            </a:r>
            <a:endParaRPr lang="en-US" altLang="zh-CN" dirty="0"/>
          </a:p>
          <a:p>
            <a:pPr lvl="1"/>
            <a:r>
              <a:rPr lang="zh-CN" altLang="zh-CN" dirty="0"/>
              <a:t>另一种情况是用国库券期货来对不是国库券的其他短期金融工具实行套期保值。</a:t>
            </a:r>
            <a:endParaRPr lang="en-US" altLang="zh-CN" dirty="0"/>
          </a:p>
          <a:p>
            <a:r>
              <a:rPr lang="zh-CN" altLang="zh-CN" dirty="0"/>
              <a:t>对于前一种情况，可用到期日调整系数来调整套期保值所需的合约数来解决</a:t>
            </a:r>
            <a:r>
              <a:rPr lang="zh-CN" altLang="en-US" dirty="0"/>
              <a:t>；</a:t>
            </a:r>
            <a:r>
              <a:rPr lang="zh-CN" altLang="zh-CN" dirty="0"/>
              <a:t>而后一种情况，可以采用回归分析法，算出被作为套期保值对象的其他短期金融工具与国库券期货合约的利率相关性，以此来调整套期保值所需的合约数。  </a:t>
            </a:r>
            <a:endParaRPr kumimoji="1" lang="zh-CN" altLang="en-US" dirty="0"/>
          </a:p>
        </p:txBody>
      </p:sp>
      <p:sp>
        <p:nvSpPr>
          <p:cNvPr id="4" name="日期占位符 3"/>
          <p:cNvSpPr>
            <a:spLocks noGrp="1"/>
          </p:cNvSpPr>
          <p:nvPr>
            <p:ph type="dt" sz="half" idx="10"/>
          </p:nvPr>
        </p:nvSpPr>
        <p:spPr/>
        <p:txBody>
          <a:bodyPr/>
          <a:lstStyle/>
          <a:p>
            <a:fld id="{E27E0912-01AD-4713-8BCB-6C6FF88203B2}"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extLst>
      <p:ext uri="{BB962C8B-B14F-4D97-AF65-F5344CB8AC3E}">
        <p14:creationId xmlns:p14="http://schemas.microsoft.com/office/powerpoint/2010/main" val="15012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套期保值比率</a:t>
            </a:r>
            <a:endParaRPr kumimoji="1" lang="zh-CN" altLang="en-US" dirty="0"/>
          </a:p>
        </p:txBody>
      </p:sp>
      <p:sp>
        <p:nvSpPr>
          <p:cNvPr id="3" name="内容占位符 2"/>
          <p:cNvSpPr>
            <a:spLocks noGrp="1"/>
          </p:cNvSpPr>
          <p:nvPr>
            <p:ph idx="1"/>
          </p:nvPr>
        </p:nvSpPr>
        <p:spPr/>
        <p:txBody>
          <a:bodyPr/>
          <a:lstStyle/>
          <a:p>
            <a:r>
              <a:rPr lang="zh-CN" altLang="zh-CN" dirty="0"/>
              <a:t>套期保值比率（</a:t>
            </a:r>
            <a:r>
              <a:rPr lang="en-US" altLang="zh-CN" dirty="0"/>
              <a:t>hedging ratio, HR</a:t>
            </a:r>
            <a:r>
              <a:rPr lang="zh-CN" altLang="zh-CN" dirty="0"/>
              <a:t>），是指套期保值对象的价格变动性与套期保值工具（即期货合约）的价格变动性的比率。这一比率决定着套期保值对象的价值总额与期货合约的价值总额的比率，从而决定着套期保值者所需买进或卖出的某种期货合约的数量。</a:t>
            </a:r>
          </a:p>
          <a:p>
            <a:endParaRPr kumimoji="1" lang="zh-CN" altLang="en-US" dirty="0"/>
          </a:p>
        </p:txBody>
      </p:sp>
      <p:sp>
        <p:nvSpPr>
          <p:cNvPr id="4" name="Rectangle 2"/>
          <p:cNvSpPr>
            <a:spLocks noChangeArrowheads="1"/>
          </p:cNvSpPr>
          <p:nvPr/>
        </p:nvSpPr>
        <p:spPr bwMode="auto">
          <a:xfrm>
            <a:off x="833377" y="4664597"/>
            <a:ext cx="11531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3975407"/>
              </p:ext>
            </p:extLst>
          </p:nvPr>
        </p:nvGraphicFramePr>
        <p:xfrm>
          <a:off x="833376" y="4664598"/>
          <a:ext cx="7487695" cy="856526"/>
        </p:xfrm>
        <a:graphic>
          <a:graphicData uri="http://schemas.openxmlformats.org/presentationml/2006/ole">
            <mc:AlternateContent xmlns:mc="http://schemas.openxmlformats.org/markup-compatibility/2006">
              <mc:Choice xmlns:v="urn:schemas-microsoft-com:vml" Requires="v">
                <p:oleObj spid="_x0000_s1076" r:id="rId3" imgW="3949700" imgH="457200" progId="Equation.DSMT4">
                  <p:embed/>
                </p:oleObj>
              </mc:Choice>
              <mc:Fallback>
                <p:oleObj r:id="rId3" imgW="39497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376" y="4664598"/>
                        <a:ext cx="7487695" cy="856526"/>
                      </a:xfrm>
                      <a:prstGeom prst="rect">
                        <a:avLst/>
                      </a:prstGeom>
                      <a:noFill/>
                    </p:spPr>
                  </p:pic>
                </p:oleObj>
              </mc:Fallback>
            </mc:AlternateContent>
          </a:graphicData>
        </a:graphic>
      </p:graphicFrame>
      <p:sp>
        <p:nvSpPr>
          <p:cNvPr id="6" name="Rectangle 4"/>
          <p:cNvSpPr>
            <a:spLocks noChangeArrowheads="1"/>
          </p:cNvSpPr>
          <p:nvPr/>
        </p:nvSpPr>
        <p:spPr bwMode="auto">
          <a:xfrm>
            <a:off x="1365812" y="5748539"/>
            <a:ext cx="14125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653468858"/>
              </p:ext>
            </p:extLst>
          </p:nvPr>
        </p:nvGraphicFramePr>
        <p:xfrm>
          <a:off x="1365811" y="5748539"/>
          <a:ext cx="5136945" cy="744857"/>
        </p:xfrm>
        <a:graphic>
          <a:graphicData uri="http://schemas.openxmlformats.org/presentationml/2006/ole">
            <mc:AlternateContent xmlns:mc="http://schemas.openxmlformats.org/markup-compatibility/2006">
              <mc:Choice xmlns:v="urn:schemas-microsoft-com:vml" Requires="v">
                <p:oleObj spid="_x0000_s1077" r:id="rId5" imgW="2933700" imgH="419100" progId="Equation.DSMT4">
                  <p:embed/>
                </p:oleObj>
              </mc:Choice>
              <mc:Fallback>
                <p:oleObj r:id="rId5" imgW="29337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811" y="5748539"/>
                        <a:ext cx="5136945" cy="744857"/>
                      </a:xfrm>
                      <a:prstGeom prst="rect">
                        <a:avLst/>
                      </a:prstGeom>
                      <a:noFill/>
                    </p:spPr>
                  </p:pic>
                </p:oleObj>
              </mc:Fallback>
            </mc:AlternateContent>
          </a:graphicData>
        </a:graphic>
      </p:graphicFrame>
      <p:sp>
        <p:nvSpPr>
          <p:cNvPr id="8" name="日期占位符 7"/>
          <p:cNvSpPr>
            <a:spLocks noGrp="1"/>
          </p:cNvSpPr>
          <p:nvPr>
            <p:ph type="dt" sz="half" idx="10"/>
          </p:nvPr>
        </p:nvSpPr>
        <p:spPr/>
        <p:txBody>
          <a:bodyPr/>
          <a:lstStyle/>
          <a:p>
            <a:fld id="{EC8AEF6B-86F3-4299-B131-676EC9E55AF6}" type="datetime1">
              <a:rPr lang="en-US" altLang="zh-CN" smtClean="0"/>
              <a:t>2/5/2021</a:t>
            </a:fld>
            <a:endParaRPr lang="en-US" dirty="0"/>
          </a:p>
        </p:txBody>
      </p:sp>
      <p:sp>
        <p:nvSpPr>
          <p:cNvPr id="9" name="页脚占位符 8"/>
          <p:cNvSpPr>
            <a:spLocks noGrp="1"/>
          </p:cNvSpPr>
          <p:nvPr>
            <p:ph type="ftr" sz="quarter" idx="11"/>
          </p:nvPr>
        </p:nvSpPr>
        <p:spPr/>
        <p:txBody>
          <a:bodyPr/>
          <a:lstStyle/>
          <a:p>
            <a:r>
              <a:rPr lang="zh-CN" altLang="en-US"/>
              <a:t>第六章　金融期货的交易策略</a:t>
            </a:r>
            <a:endParaRPr lang="en-US" dirty="0"/>
          </a:p>
        </p:txBody>
      </p:sp>
      <p:sp>
        <p:nvSpPr>
          <p:cNvPr id="10" name="灯片编号占位符 9"/>
          <p:cNvSpPr>
            <a:spLocks noGrp="1"/>
          </p:cNvSpPr>
          <p:nvPr>
            <p:ph type="sldNum" sz="quarter" idx="12"/>
          </p:nvPr>
        </p:nvSpPr>
        <p:spPr/>
        <p:txBody>
          <a:bodyPr/>
          <a:lstStyle/>
          <a:p>
            <a:fld id="{E97799C9-84D9-46D2-A11E-BCF8A720529D}" type="slidenum">
              <a:rPr lang="en-US" smtClean="0"/>
              <a:pPr/>
              <a:t>23</a:t>
            </a:fld>
            <a:endParaRPr lang="en-US" dirty="0"/>
          </a:p>
        </p:txBody>
      </p:sp>
    </p:spTree>
    <p:extLst>
      <p:ext uri="{BB962C8B-B14F-4D97-AF65-F5344CB8AC3E}">
        <p14:creationId xmlns:p14="http://schemas.microsoft.com/office/powerpoint/2010/main" val="198227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欧洲美元期货的其他套期保值策略</a:t>
            </a:r>
            <a:endParaRPr kumimoji="1" lang="zh-CN" altLang="en-US" dirty="0"/>
          </a:p>
        </p:txBody>
      </p:sp>
      <p:sp>
        <p:nvSpPr>
          <p:cNvPr id="3" name="内容占位符 2"/>
          <p:cNvSpPr>
            <a:spLocks noGrp="1"/>
          </p:cNvSpPr>
          <p:nvPr>
            <p:ph idx="1"/>
          </p:nvPr>
        </p:nvSpPr>
        <p:spPr/>
        <p:txBody>
          <a:bodyPr/>
          <a:lstStyle/>
          <a:p>
            <a:r>
              <a:rPr lang="zh-CN" altLang="zh-CN" dirty="0"/>
              <a:t>由于欧洲美元期货的高流动性，特别是其中的远期月份合约的高流动性，所以它不仅可做各种简单的多头套期保值和空头套期保值，而且还可做其他比较复杂的套期保值。</a:t>
            </a:r>
            <a:endParaRPr lang="en-US" altLang="zh-CN" dirty="0"/>
          </a:p>
          <a:p>
            <a:r>
              <a:rPr lang="zh-CN" altLang="zh-CN" dirty="0"/>
              <a:t>在这些较为复杂的套期保值策略中，比较重要和常用的主要有“条式套期保值”（</a:t>
            </a:r>
            <a:r>
              <a:rPr lang="en-US" altLang="zh-CN" dirty="0"/>
              <a:t>Strip Hedging</a:t>
            </a:r>
            <a:r>
              <a:rPr lang="zh-CN" altLang="zh-CN" dirty="0"/>
              <a:t>）和“滚动套期保值”（</a:t>
            </a:r>
            <a:r>
              <a:rPr lang="en-US" altLang="zh-CN" dirty="0"/>
              <a:t>Rolling Hedging</a:t>
            </a:r>
            <a:r>
              <a:rPr lang="zh-CN" altLang="zh-CN" dirty="0"/>
              <a:t>）。</a:t>
            </a:r>
          </a:p>
          <a:p>
            <a:endParaRPr kumimoji="1" lang="zh-CN" altLang="en-US" dirty="0"/>
          </a:p>
        </p:txBody>
      </p:sp>
      <p:sp>
        <p:nvSpPr>
          <p:cNvPr id="4" name="日期占位符 3"/>
          <p:cNvSpPr>
            <a:spLocks noGrp="1"/>
          </p:cNvSpPr>
          <p:nvPr>
            <p:ph type="dt" sz="half" idx="10"/>
          </p:nvPr>
        </p:nvSpPr>
        <p:spPr/>
        <p:txBody>
          <a:bodyPr/>
          <a:lstStyle/>
          <a:p>
            <a:fld id="{83415577-164D-42AC-AFF6-0FAC7BFD8F5B}"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extLst>
      <p:ext uri="{BB962C8B-B14F-4D97-AF65-F5344CB8AC3E}">
        <p14:creationId xmlns:p14="http://schemas.microsoft.com/office/powerpoint/2010/main" val="1275373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条式套期保值</a:t>
            </a:r>
            <a:endParaRPr kumimoji="1" lang="zh-CN" altLang="en-US" dirty="0"/>
          </a:p>
        </p:txBody>
      </p:sp>
      <p:sp>
        <p:nvSpPr>
          <p:cNvPr id="3" name="内容占位符 2"/>
          <p:cNvSpPr>
            <a:spLocks noGrp="1"/>
          </p:cNvSpPr>
          <p:nvPr>
            <p:ph idx="1"/>
          </p:nvPr>
        </p:nvSpPr>
        <p:spPr/>
        <p:txBody>
          <a:bodyPr/>
          <a:lstStyle/>
          <a:p>
            <a:r>
              <a:rPr lang="zh-CN" altLang="zh-CN" dirty="0"/>
              <a:t>条式套期保值，是指投资者在套期保值开始时买进或卖出一连串期限不同的期货合约，然后随着风险敞口头寸的减少而陆续平仓，从而将未来较长期限内的价格（包括利率、汇率等）锁定在套期保值开始时的水平，或另一个可接受的水平。</a:t>
            </a:r>
          </a:p>
          <a:p>
            <a:r>
              <a:rPr lang="zh-CN" altLang="zh-CN" dirty="0"/>
              <a:t>条式套期保值，实际上是一次卖出，分期买回；或者一次买进，分期卖出。这种策略的操作也较简单，套期保值的效率取决于合约平仓时的基差。基差越小，套期保值的效率就越高。</a:t>
            </a:r>
          </a:p>
          <a:p>
            <a:endParaRPr kumimoji="1" lang="zh-CN" altLang="en-US" dirty="0"/>
          </a:p>
        </p:txBody>
      </p:sp>
      <p:sp>
        <p:nvSpPr>
          <p:cNvPr id="4" name="日期占位符 3"/>
          <p:cNvSpPr>
            <a:spLocks noGrp="1"/>
          </p:cNvSpPr>
          <p:nvPr>
            <p:ph type="dt" sz="half" idx="10"/>
          </p:nvPr>
        </p:nvSpPr>
        <p:spPr/>
        <p:txBody>
          <a:bodyPr/>
          <a:lstStyle/>
          <a:p>
            <a:fld id="{CF257E94-5291-4299-B41D-016606E019C0}"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extLst>
      <p:ext uri="{BB962C8B-B14F-4D97-AF65-F5344CB8AC3E}">
        <p14:creationId xmlns:p14="http://schemas.microsoft.com/office/powerpoint/2010/main" val="387346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滚动套期保值</a:t>
            </a:r>
            <a:endParaRPr kumimoji="1" lang="zh-CN" altLang="en-US" dirty="0"/>
          </a:p>
        </p:txBody>
      </p:sp>
      <p:sp>
        <p:nvSpPr>
          <p:cNvPr id="3" name="内容占位符 2"/>
          <p:cNvSpPr>
            <a:spLocks noGrp="1"/>
          </p:cNvSpPr>
          <p:nvPr>
            <p:ph idx="1"/>
          </p:nvPr>
        </p:nvSpPr>
        <p:spPr>
          <a:xfrm>
            <a:off x="208722" y="2246776"/>
            <a:ext cx="8676861" cy="4431815"/>
          </a:xfrm>
        </p:spPr>
        <p:txBody>
          <a:bodyPr/>
          <a:lstStyle/>
          <a:p>
            <a:r>
              <a:rPr lang="zh-CN" altLang="zh-CN" dirty="0"/>
              <a:t>滚动套期保值，是指投资者在期货市场建立某种头寸后，在整个套期保值期间内，随着时间的推移，以新合约替换旧合约，逐次向前滚动以实现套期保值的形式。</a:t>
            </a:r>
            <a:endParaRPr lang="en-US" altLang="zh-CN" dirty="0"/>
          </a:p>
          <a:p>
            <a:r>
              <a:rPr lang="zh-CN" altLang="zh-CN" dirty="0"/>
              <a:t>滚动套期保值大致适用于如下两种场合：</a:t>
            </a:r>
            <a:endParaRPr lang="en-US" altLang="zh-CN" dirty="0"/>
          </a:p>
          <a:p>
            <a:pPr lvl="1"/>
            <a:r>
              <a:rPr lang="zh-CN" altLang="zh-CN" dirty="0"/>
              <a:t>在借入贷款后分期偿还时，通过滚动套期保值可随着未清偿余额的减少而减少用于套期保值的期货合约；</a:t>
            </a:r>
            <a:endParaRPr lang="en-US" altLang="zh-CN" dirty="0"/>
          </a:p>
          <a:p>
            <a:pPr lvl="1"/>
            <a:r>
              <a:rPr lang="zh-CN" altLang="zh-CN" dirty="0"/>
              <a:t>在套期保值对象的期限较长时，通过滚动套期保值，可将套期保值的时间延长，并解决远期合约流动性低的问题。</a:t>
            </a:r>
          </a:p>
          <a:p>
            <a:endParaRPr kumimoji="1" lang="zh-CN" altLang="en-US" dirty="0"/>
          </a:p>
        </p:txBody>
      </p:sp>
      <p:sp>
        <p:nvSpPr>
          <p:cNvPr id="4" name="日期占位符 3"/>
          <p:cNvSpPr>
            <a:spLocks noGrp="1"/>
          </p:cNvSpPr>
          <p:nvPr>
            <p:ph type="dt" sz="half" idx="10"/>
          </p:nvPr>
        </p:nvSpPr>
        <p:spPr/>
        <p:txBody>
          <a:bodyPr/>
          <a:lstStyle/>
          <a:p>
            <a:fld id="{1F814D2D-BD76-4940-9AE7-E7874DD77401}"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extLst>
      <p:ext uri="{BB962C8B-B14F-4D97-AF65-F5344CB8AC3E}">
        <p14:creationId xmlns:p14="http://schemas.microsoft.com/office/powerpoint/2010/main" val="35032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长期利率期货的套期保值比率</a:t>
            </a:r>
            <a:endParaRPr kumimoji="1" lang="zh-CN" altLang="en-US" dirty="0"/>
          </a:p>
        </p:txBody>
      </p:sp>
      <p:sp>
        <p:nvSpPr>
          <p:cNvPr id="3" name="内容占位符 2"/>
          <p:cNvSpPr>
            <a:spLocks noGrp="1"/>
          </p:cNvSpPr>
          <p:nvPr>
            <p:ph idx="1"/>
          </p:nvPr>
        </p:nvSpPr>
        <p:spPr/>
        <p:txBody>
          <a:bodyPr/>
          <a:lstStyle/>
          <a:p>
            <a:r>
              <a:rPr lang="zh-CN" altLang="zh-CN" dirty="0"/>
              <a:t>在利率期货的套期保值中，确定套期保值比率的模型有很多。其中，适用于长期利率期货之套期保值的主要有转换因子模型、回归模型和久期模型。</a:t>
            </a:r>
          </a:p>
          <a:p>
            <a:endParaRPr kumimoji="1" lang="zh-CN" altLang="en-US" dirty="0"/>
          </a:p>
        </p:txBody>
      </p:sp>
      <p:sp>
        <p:nvSpPr>
          <p:cNvPr id="4" name="日期占位符 3"/>
          <p:cNvSpPr>
            <a:spLocks noGrp="1"/>
          </p:cNvSpPr>
          <p:nvPr>
            <p:ph type="dt" sz="half" idx="10"/>
          </p:nvPr>
        </p:nvSpPr>
        <p:spPr/>
        <p:txBody>
          <a:bodyPr/>
          <a:lstStyle/>
          <a:p>
            <a:fld id="{3BD2F1BD-9457-45A6-8F9D-80B5056B0BB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extLst>
      <p:ext uri="{BB962C8B-B14F-4D97-AF65-F5344CB8AC3E}">
        <p14:creationId xmlns:p14="http://schemas.microsoft.com/office/powerpoint/2010/main" val="84114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转换因子模型</a:t>
            </a:r>
            <a:endParaRPr kumimoji="1" lang="zh-CN" altLang="en-US" dirty="0"/>
          </a:p>
        </p:txBody>
      </p:sp>
      <p:sp>
        <p:nvSpPr>
          <p:cNvPr id="3" name="内容占位符 2"/>
          <p:cNvSpPr>
            <a:spLocks noGrp="1"/>
          </p:cNvSpPr>
          <p:nvPr>
            <p:ph idx="1"/>
          </p:nvPr>
        </p:nvSpPr>
        <p:spPr>
          <a:xfrm>
            <a:off x="208722" y="2246776"/>
            <a:ext cx="8676861" cy="4281345"/>
          </a:xfrm>
        </p:spPr>
        <p:txBody>
          <a:bodyPr>
            <a:normAutofit fontScale="92500" lnSpcReduction="10000"/>
          </a:bodyPr>
          <a:lstStyle/>
          <a:p>
            <a:r>
              <a:rPr lang="zh-CN" altLang="zh-CN" dirty="0"/>
              <a:t>在中、长期国债期货的套期保值中，转换因子模型（</a:t>
            </a:r>
            <a:r>
              <a:rPr lang="en-US" altLang="zh-CN" dirty="0"/>
              <a:t>conversion factor model</a:t>
            </a:r>
            <a:r>
              <a:rPr lang="zh-CN" altLang="zh-CN" dirty="0"/>
              <a:t>）是一个最常用的模型。该模型以最便宜可交割债券的转换因子作为套期保值比率，以此来计算套期保值所需的期货合约数</a:t>
            </a:r>
            <a:endParaRPr lang="en-US" altLang="zh-CN" dirty="0"/>
          </a:p>
          <a:p>
            <a:endParaRPr kumimoji="1" lang="en-US" altLang="zh-CN" dirty="0"/>
          </a:p>
          <a:p>
            <a:endParaRPr kumimoji="1" lang="en-US" altLang="zh-CN" dirty="0"/>
          </a:p>
          <a:p>
            <a:r>
              <a:rPr lang="zh-CN" altLang="zh-CN" dirty="0"/>
              <a:t>该模型假设，当收益率发生变动时，现货头寸的市场价值与期货头寸的市场价值将受到相同的影响。</a:t>
            </a:r>
            <a:endParaRPr lang="en-US" altLang="zh-CN" dirty="0"/>
          </a:p>
          <a:p>
            <a:r>
              <a:rPr lang="zh-CN" altLang="zh-CN" dirty="0"/>
              <a:t>在对最便宜可交割债券的套期保值中，转换因子模型是确定套期保值比率的一个比较理想的模型。 </a:t>
            </a:r>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89366143"/>
              </p:ext>
            </p:extLst>
          </p:nvPr>
        </p:nvGraphicFramePr>
        <p:xfrm>
          <a:off x="531639" y="3631325"/>
          <a:ext cx="7652877" cy="756123"/>
        </p:xfrm>
        <a:graphic>
          <a:graphicData uri="http://schemas.openxmlformats.org/presentationml/2006/ole">
            <mc:AlternateContent xmlns:mc="http://schemas.openxmlformats.org/markup-compatibility/2006">
              <mc:Choice xmlns:v="urn:schemas-microsoft-com:vml" Requires="v">
                <p:oleObj spid="_x0000_s2073" r:id="rId3" imgW="4229100" imgH="419100" progId="Equation.DSMT4">
                  <p:embed/>
                </p:oleObj>
              </mc:Choice>
              <mc:Fallback>
                <p:oleObj r:id="rId3" imgW="42291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39" y="3631325"/>
                        <a:ext cx="7652877" cy="756123"/>
                      </a:xfrm>
                      <a:prstGeom prst="rect">
                        <a:avLst/>
                      </a:prstGeom>
                      <a:noFill/>
                    </p:spPr>
                  </p:pic>
                </p:oleObj>
              </mc:Fallback>
            </mc:AlternateContent>
          </a:graphicData>
        </a:graphic>
      </p:graphicFrame>
      <p:sp>
        <p:nvSpPr>
          <p:cNvPr id="6" name="日期占位符 5"/>
          <p:cNvSpPr>
            <a:spLocks noGrp="1"/>
          </p:cNvSpPr>
          <p:nvPr>
            <p:ph type="dt" sz="half" idx="10"/>
          </p:nvPr>
        </p:nvSpPr>
        <p:spPr/>
        <p:txBody>
          <a:bodyPr/>
          <a:lstStyle/>
          <a:p>
            <a:fld id="{15E954AD-E12A-4636-BF25-9F515C2B2053}" type="datetime1">
              <a:rPr lang="en-US" altLang="zh-CN" smtClean="0"/>
              <a:t>2/5/2021</a:t>
            </a:fld>
            <a:endParaRPr lang="en-US" dirty="0"/>
          </a:p>
        </p:txBody>
      </p:sp>
      <p:sp>
        <p:nvSpPr>
          <p:cNvPr id="7" name="页脚占位符 6"/>
          <p:cNvSpPr>
            <a:spLocks noGrp="1"/>
          </p:cNvSpPr>
          <p:nvPr>
            <p:ph type="ftr" sz="quarter" idx="11"/>
          </p:nvPr>
        </p:nvSpPr>
        <p:spPr/>
        <p:txBody>
          <a:bodyPr/>
          <a:lstStyle/>
          <a:p>
            <a:r>
              <a:rPr lang="zh-CN" altLang="en-US"/>
              <a:t>第六章　金融期货的交易策略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28</a:t>
            </a:fld>
            <a:endParaRPr lang="en-US" dirty="0"/>
          </a:p>
        </p:txBody>
      </p:sp>
    </p:spTree>
    <p:extLst>
      <p:ext uri="{BB962C8B-B14F-4D97-AF65-F5344CB8AC3E}">
        <p14:creationId xmlns:p14="http://schemas.microsoft.com/office/powerpoint/2010/main" val="1960709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回归模型</a:t>
            </a:r>
            <a:endParaRPr kumimoji="1" lang="zh-CN" altLang="en-US" dirty="0"/>
          </a:p>
        </p:txBody>
      </p:sp>
      <p:sp>
        <p:nvSpPr>
          <p:cNvPr id="3" name="内容占位符 2"/>
          <p:cNvSpPr>
            <a:spLocks noGrp="1"/>
          </p:cNvSpPr>
          <p:nvPr>
            <p:ph idx="1"/>
          </p:nvPr>
        </p:nvSpPr>
        <p:spPr/>
        <p:txBody>
          <a:bodyPr>
            <a:normAutofit/>
          </a:bodyPr>
          <a:lstStyle/>
          <a:p>
            <a:r>
              <a:rPr lang="zh-CN" altLang="zh-CN" dirty="0"/>
              <a:t>回归模型（</a:t>
            </a:r>
            <a:r>
              <a:rPr lang="en-US" altLang="zh-CN" dirty="0"/>
              <a:t>regression model</a:t>
            </a:r>
            <a:r>
              <a:rPr lang="zh-CN" altLang="zh-CN" dirty="0"/>
              <a:t>）系由资本资产定价模型（</a:t>
            </a:r>
            <a:r>
              <a:rPr lang="en-US" altLang="zh-CN" dirty="0"/>
              <a:t>CAPM</a:t>
            </a:r>
            <a:r>
              <a:rPr lang="zh-CN" altLang="zh-CN" dirty="0"/>
              <a:t>）发展而来。由此模型所得出的套期保值比率，类似于资本资产定价模型中的</a:t>
            </a:r>
            <a:r>
              <a:rPr lang="en-US" altLang="zh-CN" dirty="0"/>
              <a:t>β</a:t>
            </a:r>
            <a:r>
              <a:rPr lang="zh-CN" altLang="zh-CN" dirty="0"/>
              <a:t>系数（</a:t>
            </a:r>
            <a:r>
              <a:rPr lang="en-US" altLang="zh-CN" dirty="0"/>
              <a:t>beta coefficient</a:t>
            </a:r>
            <a:r>
              <a:rPr lang="zh-CN" altLang="zh-CN" dirty="0"/>
              <a:t>）。</a:t>
            </a:r>
            <a:endParaRPr lang="en-US" altLang="zh-CN" dirty="0"/>
          </a:p>
          <a:p>
            <a:r>
              <a:rPr lang="zh-CN" altLang="zh-CN" dirty="0"/>
              <a:t>该模型假设，在套期保值期间，现货和期货头寸的价值变动关系是不变的。这种不变的价值变动关系，我们可用</a:t>
            </a:r>
            <a:r>
              <a:rPr lang="en-US" altLang="zh-CN" dirty="0"/>
              <a:t>β</a:t>
            </a:r>
            <a:r>
              <a:rPr lang="zh-CN" altLang="zh-CN" dirty="0"/>
              <a:t>系数来加以表示。</a:t>
            </a:r>
            <a:endParaRPr lang="en-US" altLang="zh-CN" dirty="0"/>
          </a:p>
          <a:p>
            <a:r>
              <a:rPr lang="zh-CN" altLang="zh-CN" dirty="0"/>
              <a:t>在套期保值中，投资者可根据历史资料，利用回归方法求得</a:t>
            </a:r>
            <a:r>
              <a:rPr lang="en-US" altLang="zh-CN" dirty="0"/>
              <a:t>β</a:t>
            </a:r>
            <a:r>
              <a:rPr lang="zh-CN" altLang="zh-CN" dirty="0"/>
              <a:t>系数，并以此作为套期保值比率。</a:t>
            </a:r>
          </a:p>
          <a:p>
            <a:endParaRPr kumimoji="1" lang="zh-CN" altLang="en-US" dirty="0"/>
          </a:p>
        </p:txBody>
      </p:sp>
      <p:sp>
        <p:nvSpPr>
          <p:cNvPr id="4" name="日期占位符 3"/>
          <p:cNvSpPr>
            <a:spLocks noGrp="1"/>
          </p:cNvSpPr>
          <p:nvPr>
            <p:ph type="dt" sz="half" idx="10"/>
          </p:nvPr>
        </p:nvSpPr>
        <p:spPr/>
        <p:txBody>
          <a:bodyPr/>
          <a:lstStyle/>
          <a:p>
            <a:fld id="{38CC51F5-9363-4FD6-9C16-5965628C0AFD}"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extLst>
      <p:ext uri="{BB962C8B-B14F-4D97-AF65-F5344CB8AC3E}">
        <p14:creationId xmlns:p14="http://schemas.microsoft.com/office/powerpoint/2010/main" val="176028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第一节　外汇期货的交易策略</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7254586"/>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EEF430E8-8EBD-4EF4-80FA-3F6D5E3ECDA7}" type="datetime1">
              <a:rPr lang="en-US" altLang="zh-CN" smtClean="0"/>
              <a:t>2/5/2021</a:t>
            </a:fld>
            <a:endParaRPr lang="en-US" dirty="0"/>
          </a:p>
        </p:txBody>
      </p:sp>
      <p:sp>
        <p:nvSpPr>
          <p:cNvPr id="4" name="页脚占位符 3"/>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回归模型示例</a:t>
            </a:r>
            <a:endParaRPr kumimoji="1" lang="zh-CN" altLang="en-US" dirty="0"/>
          </a:p>
        </p:txBody>
      </p:sp>
      <p:pic>
        <p:nvPicPr>
          <p:cNvPr id="4" name="内容占位符 3" descr="D:\book\fig\image1.emf"/>
          <p:cNvPicPr>
            <a:picLocks noGrp="1"/>
          </p:cNvPicPr>
          <p:nvPr>
            <p:ph idx="1"/>
          </p:nvPr>
        </p:nvPicPr>
        <p:blipFill>
          <a:blip r:embed="rId3"/>
          <a:srcRect/>
          <a:stretch>
            <a:fillRect/>
          </a:stretch>
        </p:blipFill>
        <p:spPr bwMode="auto">
          <a:xfrm>
            <a:off x="0" y="1730818"/>
            <a:ext cx="5382629" cy="5127182"/>
          </a:xfrm>
          <a:prstGeom prst="rect">
            <a:avLst/>
          </a:prstGeom>
          <a:noFill/>
          <a:ln w="9525">
            <a:noFill/>
            <a:miter lim="800000"/>
            <a:headEnd/>
            <a:tailEnd/>
          </a:ln>
        </p:spPr>
      </p:pic>
      <p:sp>
        <p:nvSpPr>
          <p:cNvPr id="5" name="Rectangle 2"/>
          <p:cNvSpPr>
            <a:spLocks noChangeArrowheads="1"/>
          </p:cNvSpPr>
          <p:nvPr/>
        </p:nvSpPr>
        <p:spPr bwMode="auto">
          <a:xfrm>
            <a:off x="5505720" y="2224894"/>
            <a:ext cx="34097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charset="0"/>
              </a:rPr>
              <a:t>构造出如下回归方程：</a:t>
            </a:r>
            <a:endParaRPr kumimoji="0" lang="en-US" altLang="zh-CN" sz="2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charset="0"/>
            </a:endParaRPr>
          </a:p>
          <a:p>
            <a:pPr lvl="0" defTabSz="914400" eaLnBrk="0" fontAlgn="base" hangingPunct="0">
              <a:spcBef>
                <a:spcPct val="0"/>
              </a:spcBef>
              <a:spcAft>
                <a:spcPct val="0"/>
              </a:spcAft>
            </a:pPr>
            <a:r>
              <a:rPr lang="zh-CN" altLang="zh-CN" sz="2400" dirty="0"/>
              <a:t>这里的直线斜率</a:t>
            </a:r>
            <a:r>
              <a:rPr lang="en-US" altLang="zh-CN" sz="2400" dirty="0"/>
              <a:t>β</a:t>
            </a:r>
            <a:r>
              <a:rPr lang="zh-CN" altLang="zh-CN" sz="2400" dirty="0"/>
              <a:t>就是回归模型中的套期保值比率</a:t>
            </a:r>
            <a:endParaRPr kumimoji="0" lang="zh-CN" altLang="zh-CN" sz="1800" b="0" i="0" u="none" strike="noStrike" cap="none" normalizeH="0" baseline="0" dirty="0">
              <a:ln>
                <a:noFill/>
              </a:ln>
              <a:solidFill>
                <a:schemeClr val="tx1"/>
              </a:solidFill>
              <a:effectLst/>
              <a:latin typeface="Arial"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97322404"/>
              </p:ext>
            </p:extLst>
          </p:nvPr>
        </p:nvGraphicFramePr>
        <p:xfrm>
          <a:off x="5490143" y="2911754"/>
          <a:ext cx="3440942" cy="651968"/>
        </p:xfrm>
        <a:graphic>
          <a:graphicData uri="http://schemas.openxmlformats.org/presentationml/2006/ole">
            <mc:AlternateContent xmlns:mc="http://schemas.openxmlformats.org/markup-compatibility/2006">
              <mc:Choice xmlns:v="urn:schemas-microsoft-com:vml" Requires="v">
                <p:oleObj spid="_x0000_s3098" r:id="rId4" imgW="1206500" imgH="228600" progId="Equation.DSMT4">
                  <p:embed/>
                </p:oleObj>
              </mc:Choice>
              <mc:Fallback>
                <p:oleObj r:id="rId4" imgW="12065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0143" y="2911754"/>
                        <a:ext cx="3440942" cy="651968"/>
                      </a:xfrm>
                      <a:prstGeom prst="rect">
                        <a:avLst/>
                      </a:prstGeom>
                      <a:noFill/>
                    </p:spPr>
                  </p:pic>
                </p:oleObj>
              </mc:Fallback>
            </mc:AlternateContent>
          </a:graphicData>
        </a:graphic>
      </p:graphicFrame>
      <p:sp>
        <p:nvSpPr>
          <p:cNvPr id="3" name="日期占位符 2"/>
          <p:cNvSpPr>
            <a:spLocks noGrp="1"/>
          </p:cNvSpPr>
          <p:nvPr>
            <p:ph type="dt" sz="half" idx="10"/>
          </p:nvPr>
        </p:nvSpPr>
        <p:spPr/>
        <p:txBody>
          <a:bodyPr/>
          <a:lstStyle/>
          <a:p>
            <a:fld id="{F9009564-1281-4919-A2CA-491A0463F784}" type="datetime1">
              <a:rPr lang="en-US" altLang="zh-CN" smtClean="0"/>
              <a:t>2/5/2021</a:t>
            </a:fld>
            <a:endParaRPr lang="en-US" dirty="0"/>
          </a:p>
        </p:txBody>
      </p:sp>
      <p:sp>
        <p:nvSpPr>
          <p:cNvPr id="7" name="页脚占位符 6"/>
          <p:cNvSpPr>
            <a:spLocks noGrp="1"/>
          </p:cNvSpPr>
          <p:nvPr>
            <p:ph type="ftr" sz="quarter" idx="11"/>
          </p:nvPr>
        </p:nvSpPr>
        <p:spPr/>
        <p:txBody>
          <a:bodyPr/>
          <a:lstStyle/>
          <a:p>
            <a:r>
              <a:rPr lang="zh-CN" altLang="en-US"/>
              <a:t>第六章　金融期货的交易策略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30</a:t>
            </a:fld>
            <a:endParaRPr lang="en-US" dirty="0"/>
          </a:p>
        </p:txBody>
      </p:sp>
    </p:spTree>
    <p:extLst>
      <p:ext uri="{BB962C8B-B14F-4D97-AF65-F5344CB8AC3E}">
        <p14:creationId xmlns:p14="http://schemas.microsoft.com/office/powerpoint/2010/main" val="771151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回归模型</a:t>
            </a:r>
            <a:r>
              <a:rPr lang="en-US" altLang="zh-CN" dirty="0"/>
              <a:t>(cont.)</a:t>
            </a:r>
            <a:endParaRPr kumimoji="1" lang="zh-CN" altLang="en-US" dirty="0"/>
          </a:p>
        </p:txBody>
      </p:sp>
      <p:sp>
        <p:nvSpPr>
          <p:cNvPr id="3" name="内容占位符 2"/>
          <p:cNvSpPr>
            <a:spLocks noGrp="1"/>
          </p:cNvSpPr>
          <p:nvPr>
            <p:ph idx="1"/>
          </p:nvPr>
        </p:nvSpPr>
        <p:spPr>
          <a:xfrm>
            <a:off x="208722" y="4421529"/>
            <a:ext cx="8676861" cy="1939514"/>
          </a:xfrm>
        </p:spPr>
        <p:txBody>
          <a:bodyPr/>
          <a:lstStyle/>
          <a:p>
            <a:r>
              <a:rPr lang="zh-CN" altLang="zh-CN"/>
              <a:t>在长期利率期货的套期保值中，回归模型是一个不常用的确定套期保值比率的模型。但是，它通常被套期保值者用作其他模型的补充，以修正套期保值比率，从而提高套期保值的效率。</a:t>
            </a:r>
          </a:p>
          <a:p>
            <a:endParaRPr kumimoji="1" lang="zh-CN" altLang="en-US" dirty="0"/>
          </a:p>
        </p:txBody>
      </p:sp>
      <p:sp>
        <p:nvSpPr>
          <p:cNvPr id="4" name="Rectangle 2"/>
          <p:cNvSpPr>
            <a:spLocks noChangeArrowheads="1"/>
          </p:cNvSpPr>
          <p:nvPr/>
        </p:nvSpPr>
        <p:spPr bwMode="auto">
          <a:xfrm>
            <a:off x="400283" y="2963117"/>
            <a:ext cx="101587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2118606"/>
              </p:ext>
            </p:extLst>
          </p:nvPr>
        </p:nvGraphicFramePr>
        <p:xfrm>
          <a:off x="400283" y="2963118"/>
          <a:ext cx="8485300" cy="972274"/>
        </p:xfrm>
        <a:graphic>
          <a:graphicData uri="http://schemas.openxmlformats.org/presentationml/2006/ole">
            <mc:AlternateContent xmlns:mc="http://schemas.openxmlformats.org/markup-compatibility/2006">
              <mc:Choice xmlns:v="urn:schemas-microsoft-com:vml" Requires="v">
                <p:oleObj spid="_x0000_s4117" r:id="rId3" imgW="3657600" imgH="419100" progId="Equation.DSMT4">
                  <p:embed/>
                </p:oleObj>
              </mc:Choice>
              <mc:Fallback>
                <p:oleObj r:id="rId3" imgW="36576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83" y="2963118"/>
                        <a:ext cx="8485300" cy="972274"/>
                      </a:xfrm>
                      <a:prstGeom prst="rect">
                        <a:avLst/>
                      </a:prstGeom>
                      <a:noFill/>
                    </p:spPr>
                  </p:pic>
                </p:oleObj>
              </mc:Fallback>
            </mc:AlternateContent>
          </a:graphicData>
        </a:graphic>
      </p:graphicFrame>
      <p:sp>
        <p:nvSpPr>
          <p:cNvPr id="6" name="日期占位符 5"/>
          <p:cNvSpPr>
            <a:spLocks noGrp="1"/>
          </p:cNvSpPr>
          <p:nvPr>
            <p:ph type="dt" sz="half" idx="10"/>
          </p:nvPr>
        </p:nvSpPr>
        <p:spPr/>
        <p:txBody>
          <a:bodyPr/>
          <a:lstStyle/>
          <a:p>
            <a:fld id="{00388E4F-532E-4FC3-813A-9BEC1A689495}" type="datetime1">
              <a:rPr lang="en-US" altLang="zh-CN" smtClean="0"/>
              <a:t>2/5/2021</a:t>
            </a:fld>
            <a:endParaRPr lang="en-US" dirty="0"/>
          </a:p>
        </p:txBody>
      </p:sp>
      <p:sp>
        <p:nvSpPr>
          <p:cNvPr id="7" name="页脚占位符 6"/>
          <p:cNvSpPr>
            <a:spLocks noGrp="1"/>
          </p:cNvSpPr>
          <p:nvPr>
            <p:ph type="ftr" sz="quarter" idx="11"/>
          </p:nvPr>
        </p:nvSpPr>
        <p:spPr/>
        <p:txBody>
          <a:bodyPr/>
          <a:lstStyle/>
          <a:p>
            <a:r>
              <a:rPr lang="zh-CN" altLang="en-US"/>
              <a:t>第六章　金融期货的交易策略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31</a:t>
            </a:fld>
            <a:endParaRPr lang="en-US" dirty="0"/>
          </a:p>
        </p:txBody>
      </p:sp>
    </p:spTree>
    <p:extLst>
      <p:ext uri="{BB962C8B-B14F-4D97-AF65-F5344CB8AC3E}">
        <p14:creationId xmlns:p14="http://schemas.microsoft.com/office/powerpoint/2010/main" val="990892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久期模型</a:t>
            </a:r>
            <a:endParaRPr kumimoji="1" lang="zh-CN" altLang="en-US" dirty="0"/>
          </a:p>
        </p:txBody>
      </p:sp>
      <p:sp>
        <p:nvSpPr>
          <p:cNvPr id="3" name="内容占位符 2"/>
          <p:cNvSpPr>
            <a:spLocks noGrp="1"/>
          </p:cNvSpPr>
          <p:nvPr>
            <p:ph idx="1"/>
          </p:nvPr>
        </p:nvSpPr>
        <p:spPr/>
        <p:txBody>
          <a:bodyPr/>
          <a:lstStyle/>
          <a:p>
            <a:r>
              <a:rPr lang="zh-CN" altLang="zh-CN" dirty="0"/>
              <a:t>在对不是最便宜可交割债券的其他现货债券的套期保值中，久期模型（</a:t>
            </a:r>
            <a:r>
              <a:rPr lang="en-US" altLang="zh-CN" dirty="0"/>
              <a:t>duration model</a:t>
            </a:r>
            <a:r>
              <a:rPr lang="zh-CN" altLang="zh-CN" dirty="0"/>
              <a:t>）是一个比较常用的确定套期保值比率的模型。</a:t>
            </a:r>
          </a:p>
          <a:p>
            <a:r>
              <a:rPr lang="zh-CN" altLang="zh-CN" dirty="0"/>
              <a:t>所谓久期（</a:t>
            </a:r>
            <a:r>
              <a:rPr lang="en-US" altLang="zh-CN" dirty="0"/>
              <a:t>duration</a:t>
            </a:r>
            <a:r>
              <a:rPr lang="zh-CN" altLang="zh-CN" dirty="0"/>
              <a:t>），一般以年来表示，是指债券的到期收益率变动一定幅度时，债券价格因此而变动的比例。 </a:t>
            </a:r>
            <a:endParaRPr kumimoji="1" lang="zh-CN" altLang="en-US" dirty="0"/>
          </a:p>
        </p:txBody>
      </p:sp>
      <p:sp>
        <p:nvSpPr>
          <p:cNvPr id="4" name="日期占位符 3"/>
          <p:cNvSpPr>
            <a:spLocks noGrp="1"/>
          </p:cNvSpPr>
          <p:nvPr>
            <p:ph type="dt" sz="half" idx="10"/>
          </p:nvPr>
        </p:nvSpPr>
        <p:spPr/>
        <p:txBody>
          <a:bodyPr/>
          <a:lstStyle/>
          <a:p>
            <a:fld id="{84E53DE6-0115-4465-A8D3-C7B2E712BEE8}"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extLst>
      <p:ext uri="{BB962C8B-B14F-4D97-AF65-F5344CB8AC3E}">
        <p14:creationId xmlns:p14="http://schemas.microsoft.com/office/powerpoint/2010/main" val="176024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久期定义</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51797369"/>
              </p:ext>
            </p:extLst>
          </p:nvPr>
        </p:nvGraphicFramePr>
        <p:xfrm>
          <a:off x="2095390" y="2997842"/>
          <a:ext cx="4953220" cy="2291788"/>
        </p:xfrm>
        <a:graphic>
          <a:graphicData uri="http://schemas.openxmlformats.org/presentationml/2006/ole">
            <mc:AlternateContent xmlns:mc="http://schemas.openxmlformats.org/markup-compatibility/2006">
              <mc:Choice xmlns:v="urn:schemas-microsoft-com:vml" Requires="v">
                <p:oleObj spid="_x0000_s5140" r:id="rId3" imgW="850531" imgH="393529" progId="Equation.DSMT4">
                  <p:embed/>
                </p:oleObj>
              </mc:Choice>
              <mc:Fallback>
                <p:oleObj r:id="rId3" imgW="85053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390" y="2997842"/>
                        <a:ext cx="4953220" cy="2291788"/>
                      </a:xfrm>
                      <a:prstGeom prst="rect">
                        <a:avLst/>
                      </a:prstGeom>
                      <a:noFill/>
                    </p:spPr>
                  </p:pic>
                </p:oleObj>
              </mc:Fallback>
            </mc:AlternateContent>
          </a:graphicData>
        </a:graphic>
      </p:graphicFrame>
      <p:sp>
        <p:nvSpPr>
          <p:cNvPr id="6" name="圆角矩形标注 5"/>
          <p:cNvSpPr/>
          <p:nvPr/>
        </p:nvSpPr>
        <p:spPr>
          <a:xfrm>
            <a:off x="4074288" y="2372809"/>
            <a:ext cx="1713053" cy="625033"/>
          </a:xfrm>
          <a:prstGeom prst="wedgeRoundRectCallout">
            <a:avLst>
              <a:gd name="adj1" fmla="val 15653"/>
              <a:gd name="adj2" fmla="val 1680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修正久期 </a:t>
            </a:r>
            <a:endParaRPr kumimoji="1" lang="zh-CN" altLang="en-US" sz="2400" dirty="0"/>
          </a:p>
        </p:txBody>
      </p:sp>
      <p:sp>
        <p:nvSpPr>
          <p:cNvPr id="7" name="圆角矩形标注 6"/>
          <p:cNvSpPr/>
          <p:nvPr/>
        </p:nvSpPr>
        <p:spPr>
          <a:xfrm>
            <a:off x="382710" y="5602146"/>
            <a:ext cx="1713053" cy="625033"/>
          </a:xfrm>
          <a:prstGeom prst="wedgeRoundRectCallout">
            <a:avLst>
              <a:gd name="adj1" fmla="val 76464"/>
              <a:gd name="adj2" fmla="val -13750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zh-CN" sz="2400" dirty="0"/>
              <a:t>债券价格 </a:t>
            </a:r>
            <a:endParaRPr kumimoji="1" lang="zh-CN" altLang="en-US" sz="2400" dirty="0"/>
          </a:p>
        </p:txBody>
      </p:sp>
      <p:sp>
        <p:nvSpPr>
          <p:cNvPr id="8" name="圆角矩形标注 7"/>
          <p:cNvSpPr/>
          <p:nvPr/>
        </p:nvSpPr>
        <p:spPr>
          <a:xfrm>
            <a:off x="6571646" y="2372809"/>
            <a:ext cx="1713053" cy="775505"/>
          </a:xfrm>
          <a:prstGeom prst="wedgeRoundRectCallout">
            <a:avLst>
              <a:gd name="adj1" fmla="val -43806"/>
              <a:gd name="adj2" fmla="val 160039"/>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zh-CN" sz="2400" dirty="0"/>
              <a:t>债券的到期收益率 </a:t>
            </a:r>
            <a:endParaRPr kumimoji="1" lang="zh-CN" altLang="en-US" sz="2400" dirty="0"/>
          </a:p>
        </p:txBody>
      </p:sp>
      <p:sp>
        <p:nvSpPr>
          <p:cNvPr id="3" name="日期占位符 2"/>
          <p:cNvSpPr>
            <a:spLocks noGrp="1"/>
          </p:cNvSpPr>
          <p:nvPr>
            <p:ph type="dt" sz="half" idx="10"/>
          </p:nvPr>
        </p:nvSpPr>
        <p:spPr/>
        <p:txBody>
          <a:bodyPr/>
          <a:lstStyle/>
          <a:p>
            <a:fld id="{F53E04BE-209C-431E-9F4A-DD0C1161A4FD}" type="datetime1">
              <a:rPr lang="en-US" altLang="zh-CN" smtClean="0"/>
              <a:t>2/5/2021</a:t>
            </a:fld>
            <a:endParaRPr lang="en-US" dirty="0"/>
          </a:p>
        </p:txBody>
      </p:sp>
      <p:sp>
        <p:nvSpPr>
          <p:cNvPr id="9" name="页脚占位符 8"/>
          <p:cNvSpPr>
            <a:spLocks noGrp="1"/>
          </p:cNvSpPr>
          <p:nvPr>
            <p:ph type="ftr" sz="quarter" idx="11"/>
          </p:nvPr>
        </p:nvSpPr>
        <p:spPr/>
        <p:txBody>
          <a:bodyPr/>
          <a:lstStyle/>
          <a:p>
            <a:r>
              <a:rPr lang="zh-CN" altLang="en-US"/>
              <a:t>第六章　金融期货的交易策略</a:t>
            </a:r>
            <a:endParaRPr lang="en-US" dirty="0"/>
          </a:p>
        </p:txBody>
      </p:sp>
      <p:sp>
        <p:nvSpPr>
          <p:cNvPr id="10" name="灯片编号占位符 9"/>
          <p:cNvSpPr>
            <a:spLocks noGrp="1"/>
          </p:cNvSpPr>
          <p:nvPr>
            <p:ph type="sldNum" sz="quarter" idx="12"/>
          </p:nvPr>
        </p:nvSpPr>
        <p:spPr/>
        <p:txBody>
          <a:bodyPr/>
          <a:lstStyle/>
          <a:p>
            <a:fld id="{E97799C9-84D9-46D2-A11E-BCF8A720529D}" type="slidenum">
              <a:rPr lang="en-US" smtClean="0"/>
              <a:pPr/>
              <a:t>33</a:t>
            </a:fld>
            <a:endParaRPr lang="en-US" dirty="0"/>
          </a:p>
        </p:txBody>
      </p:sp>
    </p:spTree>
    <p:extLst>
      <p:ext uri="{BB962C8B-B14F-4D97-AF65-F5344CB8AC3E}">
        <p14:creationId xmlns:p14="http://schemas.microsoft.com/office/powerpoint/2010/main" val="1231192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套期保值比率 </a:t>
            </a:r>
            <a:endParaRPr kumimoji="1"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933110197"/>
              </p:ext>
            </p:extLst>
          </p:nvPr>
        </p:nvGraphicFramePr>
        <p:xfrm>
          <a:off x="300146" y="3077059"/>
          <a:ext cx="2822614" cy="1777201"/>
        </p:xfrm>
        <a:graphic>
          <a:graphicData uri="http://schemas.openxmlformats.org/presentationml/2006/ole">
            <mc:AlternateContent xmlns:mc="http://schemas.openxmlformats.org/markup-compatibility/2006">
              <mc:Choice xmlns:v="urn:schemas-microsoft-com:vml" Requires="v">
                <p:oleObj spid="_x0000_s6184" r:id="rId3" imgW="685800" imgH="431800" progId="Equation.DSMT4">
                  <p:embed/>
                </p:oleObj>
              </mc:Choice>
              <mc:Fallback>
                <p:oleObj r:id="rId3" imgW="6858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46" y="3077059"/>
                        <a:ext cx="2822614" cy="1777201"/>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939507"/>
              </p:ext>
            </p:extLst>
          </p:nvPr>
        </p:nvGraphicFramePr>
        <p:xfrm>
          <a:off x="3864160" y="3077059"/>
          <a:ext cx="4676844" cy="1777201"/>
        </p:xfrm>
        <a:graphic>
          <a:graphicData uri="http://schemas.openxmlformats.org/presentationml/2006/ole">
            <mc:AlternateContent xmlns:mc="http://schemas.openxmlformats.org/markup-compatibility/2006">
              <mc:Choice xmlns:v="urn:schemas-microsoft-com:vml" Requires="v">
                <p:oleObj spid="_x0000_s6185" r:id="rId5" imgW="1269449" imgH="482391" progId="Equation.DSMT4">
                  <p:embed/>
                </p:oleObj>
              </mc:Choice>
              <mc:Fallback>
                <p:oleObj r:id="rId5" imgW="1269449" imgH="48239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160" y="3077059"/>
                        <a:ext cx="4676844" cy="1777201"/>
                      </a:xfrm>
                      <a:prstGeom prst="rect">
                        <a:avLst/>
                      </a:prstGeom>
                      <a:noFill/>
                    </p:spPr>
                  </p:pic>
                </p:oleObj>
              </mc:Fallback>
            </mc:AlternateContent>
          </a:graphicData>
        </a:graphic>
      </p:graphicFrame>
      <p:sp>
        <p:nvSpPr>
          <p:cNvPr id="14" name="圆角矩形标注 13"/>
          <p:cNvSpPr/>
          <p:nvPr/>
        </p:nvSpPr>
        <p:spPr>
          <a:xfrm>
            <a:off x="300147" y="2025570"/>
            <a:ext cx="2547226" cy="761035"/>
          </a:xfrm>
          <a:prstGeom prst="wedgeRoundRectCallout">
            <a:avLst>
              <a:gd name="adj1" fmla="val 32920"/>
              <a:gd name="adj2" fmla="val 97211"/>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zh-CN" sz="2000" dirty="0"/>
              <a:t>每</a:t>
            </a:r>
            <a:r>
              <a:rPr lang="en-US" altLang="zh-CN" sz="2000" dirty="0"/>
              <a:t>1</a:t>
            </a:r>
            <a:r>
              <a:rPr lang="zh-CN" altLang="zh-CN" sz="2000" dirty="0"/>
              <a:t>美元面值的现货头寸的价格变动额 </a:t>
            </a:r>
            <a:endParaRPr kumimoji="1" lang="zh-CN" altLang="en-US" sz="2000" dirty="0"/>
          </a:p>
        </p:txBody>
      </p:sp>
      <p:sp>
        <p:nvSpPr>
          <p:cNvPr id="15" name="圆角矩形标注 14"/>
          <p:cNvSpPr/>
          <p:nvPr/>
        </p:nvSpPr>
        <p:spPr>
          <a:xfrm>
            <a:off x="4132162" y="2210766"/>
            <a:ext cx="1713053" cy="700268"/>
          </a:xfrm>
          <a:prstGeom prst="wedgeRoundRectCallout">
            <a:avLst>
              <a:gd name="adj1" fmla="val 62275"/>
              <a:gd name="adj2" fmla="val 1087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现货债券的久期 </a:t>
            </a:r>
            <a:endParaRPr kumimoji="1" lang="zh-CN" altLang="en-US" sz="2400" dirty="0"/>
          </a:p>
        </p:txBody>
      </p:sp>
      <p:sp>
        <p:nvSpPr>
          <p:cNvPr id="16" name="圆角矩形标注 15"/>
          <p:cNvSpPr/>
          <p:nvPr/>
        </p:nvSpPr>
        <p:spPr>
          <a:xfrm>
            <a:off x="6790453" y="2190959"/>
            <a:ext cx="1713053" cy="720075"/>
          </a:xfrm>
          <a:prstGeom prst="wedgeRoundRectCallout">
            <a:avLst>
              <a:gd name="adj1" fmla="val -30293"/>
              <a:gd name="adj2" fmla="val 94114"/>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zh-CN" sz="2400" dirty="0"/>
              <a:t>现货债券的价格 </a:t>
            </a:r>
            <a:endParaRPr kumimoji="1" lang="zh-CN" altLang="en-US" sz="2400" dirty="0"/>
          </a:p>
        </p:txBody>
      </p:sp>
      <p:sp>
        <p:nvSpPr>
          <p:cNvPr id="17" name="圆角矩形标注 16"/>
          <p:cNvSpPr/>
          <p:nvPr/>
        </p:nvSpPr>
        <p:spPr>
          <a:xfrm>
            <a:off x="399327" y="5125122"/>
            <a:ext cx="2448046" cy="815118"/>
          </a:xfrm>
          <a:prstGeom prst="wedgeRoundRectCallout">
            <a:avLst>
              <a:gd name="adj1" fmla="val 29365"/>
              <a:gd name="adj2" fmla="val -110744"/>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zh-CN" sz="2000" dirty="0"/>
              <a:t>每</a:t>
            </a:r>
            <a:r>
              <a:rPr lang="en-US" altLang="zh-CN" sz="2000" dirty="0"/>
              <a:t>1</a:t>
            </a:r>
            <a:r>
              <a:rPr lang="zh-CN" altLang="zh-CN" sz="2000" dirty="0"/>
              <a:t>美元面值的</a:t>
            </a:r>
            <a:r>
              <a:rPr lang="zh-CN" altLang="en-US" sz="2000" dirty="0"/>
              <a:t>期</a:t>
            </a:r>
            <a:r>
              <a:rPr lang="zh-CN" altLang="zh-CN" sz="2000" dirty="0"/>
              <a:t>货头寸的价格变动额 </a:t>
            </a:r>
            <a:endParaRPr kumimoji="1" lang="zh-CN" altLang="en-US" sz="2000" dirty="0"/>
          </a:p>
        </p:txBody>
      </p:sp>
      <p:sp>
        <p:nvSpPr>
          <p:cNvPr id="18" name="圆角矩形标注 17"/>
          <p:cNvSpPr/>
          <p:nvPr/>
        </p:nvSpPr>
        <p:spPr>
          <a:xfrm>
            <a:off x="4132162" y="5125122"/>
            <a:ext cx="1713053" cy="815118"/>
          </a:xfrm>
          <a:prstGeom prst="wedgeRoundRectCallout">
            <a:avLst>
              <a:gd name="adj1" fmla="val 75789"/>
              <a:gd name="adj2" fmla="val -1115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a:t>期货</a:t>
            </a:r>
            <a:r>
              <a:rPr lang="zh-CN" altLang="zh-CN" sz="2400" dirty="0"/>
              <a:t>合约的久期 </a:t>
            </a:r>
            <a:endParaRPr kumimoji="1" lang="zh-CN" altLang="en-US" sz="2400" dirty="0"/>
          </a:p>
        </p:txBody>
      </p:sp>
      <p:sp>
        <p:nvSpPr>
          <p:cNvPr id="19" name="圆角矩形标注 18"/>
          <p:cNvSpPr/>
          <p:nvPr/>
        </p:nvSpPr>
        <p:spPr>
          <a:xfrm>
            <a:off x="6571646" y="5125122"/>
            <a:ext cx="1713053" cy="720075"/>
          </a:xfrm>
          <a:prstGeom prst="wedgeRoundRectCallout">
            <a:avLst>
              <a:gd name="adj1" fmla="val -11374"/>
              <a:gd name="adj2" fmla="val -119673"/>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zh-CN" sz="2400" dirty="0"/>
              <a:t>期货合约的价格 </a:t>
            </a:r>
            <a:endParaRPr kumimoji="1" lang="zh-CN" altLang="en-US" sz="2400" dirty="0"/>
          </a:p>
        </p:txBody>
      </p:sp>
      <p:sp>
        <p:nvSpPr>
          <p:cNvPr id="3" name="日期占位符 2"/>
          <p:cNvSpPr>
            <a:spLocks noGrp="1"/>
          </p:cNvSpPr>
          <p:nvPr>
            <p:ph type="dt" sz="half" idx="10"/>
          </p:nvPr>
        </p:nvSpPr>
        <p:spPr/>
        <p:txBody>
          <a:bodyPr/>
          <a:lstStyle/>
          <a:p>
            <a:fld id="{14B3DBA0-5C8A-4956-BE90-D797ACBED4A4}" type="datetime1">
              <a:rPr lang="en-US" altLang="zh-CN" smtClean="0"/>
              <a:t>2/5/2021</a:t>
            </a:fld>
            <a:endParaRPr lang="en-US" dirty="0"/>
          </a:p>
        </p:txBody>
      </p:sp>
      <p:sp>
        <p:nvSpPr>
          <p:cNvPr id="4" name="页脚占位符 3"/>
          <p:cNvSpPr>
            <a:spLocks noGrp="1"/>
          </p:cNvSpPr>
          <p:nvPr>
            <p:ph type="ftr" sz="quarter" idx="11"/>
          </p:nvPr>
        </p:nvSpPr>
        <p:spPr/>
        <p:txBody>
          <a:bodyPr/>
          <a:lstStyle/>
          <a:p>
            <a:r>
              <a:rPr lang="zh-CN" altLang="en-US"/>
              <a:t>第六章　金融期货的交易策略</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34</a:t>
            </a:fld>
            <a:endParaRPr lang="en-US" dirty="0"/>
          </a:p>
        </p:txBody>
      </p:sp>
    </p:spTree>
    <p:extLst>
      <p:ext uri="{BB962C8B-B14F-4D97-AF65-F5344CB8AC3E}">
        <p14:creationId xmlns:p14="http://schemas.microsoft.com/office/powerpoint/2010/main" val="1622597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套期保值比率</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假设现货与期货利率同时、同向、同幅度变动 </a:t>
            </a:r>
            <a:endParaRPr kumimoji="1"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037127828"/>
              </p:ext>
            </p:extLst>
          </p:nvPr>
        </p:nvGraphicFramePr>
        <p:xfrm>
          <a:off x="369592" y="3298785"/>
          <a:ext cx="8281005" cy="1608881"/>
        </p:xfrm>
        <a:graphic>
          <a:graphicData uri="http://schemas.openxmlformats.org/presentationml/2006/ole">
            <mc:AlternateContent xmlns:mc="http://schemas.openxmlformats.org/markup-compatibility/2006">
              <mc:Choice xmlns:v="urn:schemas-microsoft-com:vml" Requires="v">
                <p:oleObj spid="_x0000_s7185" r:id="rId3" imgW="2222500" imgH="431800" progId="Equation.DSMT4">
                  <p:embed/>
                </p:oleObj>
              </mc:Choice>
              <mc:Fallback>
                <p:oleObj r:id="rId3" imgW="22225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92" y="3298785"/>
                        <a:ext cx="8281005" cy="1608881"/>
                      </a:xfrm>
                      <a:prstGeom prst="rect">
                        <a:avLst/>
                      </a:prstGeom>
                      <a:noFill/>
                    </p:spPr>
                  </p:pic>
                </p:oleObj>
              </mc:Fallback>
            </mc:AlternateContent>
          </a:graphicData>
        </a:graphic>
      </p:graphicFrame>
      <p:sp>
        <p:nvSpPr>
          <p:cNvPr id="4" name="日期占位符 3"/>
          <p:cNvSpPr>
            <a:spLocks noGrp="1"/>
          </p:cNvSpPr>
          <p:nvPr>
            <p:ph type="dt" sz="half" idx="10"/>
          </p:nvPr>
        </p:nvSpPr>
        <p:spPr/>
        <p:txBody>
          <a:bodyPr/>
          <a:lstStyle/>
          <a:p>
            <a:fld id="{5EF6380B-FBE1-4E60-B9D5-4CB9D74AC32A}" type="datetime1">
              <a:rPr lang="en-US" altLang="zh-CN" smtClean="0"/>
              <a:t>2/5/2021</a:t>
            </a:fld>
            <a:endParaRPr lang="en-US" dirty="0"/>
          </a:p>
        </p:txBody>
      </p:sp>
      <p:sp>
        <p:nvSpPr>
          <p:cNvPr id="6" name="页脚占位符 5"/>
          <p:cNvSpPr>
            <a:spLocks noGrp="1"/>
          </p:cNvSpPr>
          <p:nvPr>
            <p:ph type="ftr" sz="quarter" idx="11"/>
          </p:nvPr>
        </p:nvSpPr>
        <p:spPr/>
        <p:txBody>
          <a:bodyPr/>
          <a:lstStyle/>
          <a:p>
            <a:r>
              <a:rPr lang="zh-CN" altLang="en-US"/>
              <a:t>第六章　金融期货的交易策略</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35</a:t>
            </a:fld>
            <a:endParaRPr lang="en-US" dirty="0"/>
          </a:p>
        </p:txBody>
      </p:sp>
    </p:spTree>
    <p:extLst>
      <p:ext uri="{BB962C8B-B14F-4D97-AF65-F5344CB8AC3E}">
        <p14:creationId xmlns:p14="http://schemas.microsoft.com/office/powerpoint/2010/main" val="111537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久期模型</a:t>
            </a:r>
            <a:r>
              <a:rPr lang="en-US" altLang="zh-CN" dirty="0"/>
              <a:t>(cont.)</a:t>
            </a:r>
            <a:endParaRPr kumimoji="1" lang="zh-CN" altLang="en-US" dirty="0"/>
          </a:p>
        </p:txBody>
      </p:sp>
      <p:sp>
        <p:nvSpPr>
          <p:cNvPr id="3" name="内容占位符 2"/>
          <p:cNvSpPr>
            <a:spLocks noGrp="1"/>
          </p:cNvSpPr>
          <p:nvPr>
            <p:ph idx="1"/>
          </p:nvPr>
        </p:nvSpPr>
        <p:spPr>
          <a:xfrm>
            <a:off x="208722" y="2246777"/>
            <a:ext cx="8676861" cy="4408666"/>
          </a:xfrm>
        </p:spPr>
        <p:txBody>
          <a:bodyPr>
            <a:normAutofit lnSpcReduction="10000"/>
          </a:bodyPr>
          <a:lstStyle/>
          <a:p>
            <a:r>
              <a:rPr lang="zh-CN" altLang="zh-CN" dirty="0"/>
              <a:t>与转换因子模型相比，久期模型的适用范围比较广泛。它既适用于最便宜可交割债券的套期保值，也适用于非最便宜可交割债券的套期保值，甚至还适用于那些不可交割的债券（如不合交割等级的中、长期国债或欧洲债券、公司债券等）的套期保值。</a:t>
            </a:r>
            <a:endParaRPr lang="zh-CN" altLang="en-US" dirty="0"/>
          </a:p>
          <a:p>
            <a:r>
              <a:rPr lang="zh-CN" altLang="zh-CN" dirty="0"/>
              <a:t>久期模型也存在着一个严重的弱点，它假设各种债务凭证在收益率的变动上，不仅有着相同的方向，而且有着相同的幅度。</a:t>
            </a:r>
            <a:endParaRPr lang="zh-CN" altLang="en-US" dirty="0"/>
          </a:p>
          <a:p>
            <a:r>
              <a:rPr lang="zh-CN" altLang="zh-CN" dirty="0"/>
              <a:t>在运用久期模型确定套期保值比率时，就必须注意套期保值对象的收益率与套期保值工具的收益率，在变动方向和变动幅度上是否一致或基本一致。 </a:t>
            </a:r>
            <a:endParaRPr kumimoji="1" lang="zh-CN" altLang="en-US" dirty="0"/>
          </a:p>
        </p:txBody>
      </p:sp>
      <p:sp>
        <p:nvSpPr>
          <p:cNvPr id="4" name="日期占位符 3"/>
          <p:cNvSpPr>
            <a:spLocks noGrp="1"/>
          </p:cNvSpPr>
          <p:nvPr>
            <p:ph type="dt" sz="half" idx="10"/>
          </p:nvPr>
        </p:nvSpPr>
        <p:spPr/>
        <p:txBody>
          <a:bodyPr/>
          <a:lstStyle/>
          <a:p>
            <a:fld id="{663397C3-9F8F-4380-9ACE-10B32E75BEDC}"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36</a:t>
            </a:fld>
            <a:endParaRPr lang="en-US" dirty="0"/>
          </a:p>
        </p:txBody>
      </p:sp>
    </p:spTree>
    <p:extLst>
      <p:ext uri="{BB962C8B-B14F-4D97-AF65-F5344CB8AC3E}">
        <p14:creationId xmlns:p14="http://schemas.microsoft.com/office/powerpoint/2010/main" val="338888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二、投机交易</a:t>
            </a:r>
            <a:endParaRPr lang="zh-CN" altLang="en-US" dirty="0"/>
          </a:p>
        </p:txBody>
      </p:sp>
      <p:sp>
        <p:nvSpPr>
          <p:cNvPr id="3" name="内容占位符 2"/>
          <p:cNvSpPr>
            <a:spLocks noGrp="1"/>
          </p:cNvSpPr>
          <p:nvPr>
            <p:ph idx="1"/>
          </p:nvPr>
        </p:nvSpPr>
        <p:spPr/>
        <p:txBody>
          <a:bodyPr/>
          <a:lstStyle/>
          <a:p>
            <a:r>
              <a:rPr lang="zh-CN" altLang="zh-CN" dirty="0"/>
              <a:t>与外汇期货类似，利率期货从投机者的持仓头寸方向上也可分为多头投机和空头投机。 </a:t>
            </a:r>
            <a:endParaRPr lang="zh-CN" altLang="en-US" dirty="0"/>
          </a:p>
        </p:txBody>
      </p:sp>
      <p:sp>
        <p:nvSpPr>
          <p:cNvPr id="4" name="日期占位符 3"/>
          <p:cNvSpPr>
            <a:spLocks noGrp="1"/>
          </p:cNvSpPr>
          <p:nvPr>
            <p:ph type="dt" sz="half" idx="10"/>
          </p:nvPr>
        </p:nvSpPr>
        <p:spPr/>
        <p:txBody>
          <a:bodyPr/>
          <a:lstStyle/>
          <a:p>
            <a:fld id="{8352F494-1C94-4AD4-877B-99211C8358CC}"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三、套利交易</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2035568"/>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41799F73-A70A-4BDD-A41D-937E9FA2671D}"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跨期套利</a:t>
            </a:r>
            <a:endParaRPr lang="zh-CN" altLang="en-US" dirty="0"/>
          </a:p>
        </p:txBody>
      </p:sp>
      <p:sp>
        <p:nvSpPr>
          <p:cNvPr id="3" name="内容占位符 2"/>
          <p:cNvSpPr>
            <a:spLocks noGrp="1"/>
          </p:cNvSpPr>
          <p:nvPr>
            <p:ph idx="1"/>
          </p:nvPr>
        </p:nvSpPr>
        <p:spPr/>
        <p:txBody>
          <a:bodyPr/>
          <a:lstStyle/>
          <a:p>
            <a:r>
              <a:rPr lang="zh-CN" altLang="zh-CN" dirty="0"/>
              <a:t>利率期货的跨期套利是指在同一交易所对同一商品但不同交割月份的利率期货合约同时做空头和多头交易。</a:t>
            </a:r>
            <a:endParaRPr lang="zh-CN" altLang="en-US" dirty="0"/>
          </a:p>
          <a:p>
            <a:r>
              <a:rPr lang="zh-CN" altLang="zh-CN" dirty="0"/>
              <a:t>当市场看涨时，交易者买入近期合约，并卖出远期合约，冀望于近期合约的涨势快于远期合约，待这种情况出现时，再同时将合约平仓，从中赚取差价。</a:t>
            </a:r>
            <a:endParaRPr lang="zh-CN" altLang="en-US" dirty="0"/>
          </a:p>
          <a:p>
            <a:r>
              <a:rPr lang="zh-CN" altLang="zh-CN" dirty="0"/>
              <a:t>当市场看跌时，交易者应当买入远期合约，并卖出近期合约，冀望于近期合约的跌幅大于远期合约，待这种情况出现时，再同时将合约平仓，从中赚取差价。</a:t>
            </a:r>
          </a:p>
          <a:p>
            <a:endParaRPr lang="zh-CN" altLang="en-US" dirty="0"/>
          </a:p>
        </p:txBody>
      </p:sp>
      <p:sp>
        <p:nvSpPr>
          <p:cNvPr id="4" name="日期占位符 3"/>
          <p:cNvSpPr>
            <a:spLocks noGrp="1"/>
          </p:cNvSpPr>
          <p:nvPr>
            <p:ph type="dt" sz="half" idx="10"/>
          </p:nvPr>
        </p:nvSpPr>
        <p:spPr/>
        <p:txBody>
          <a:bodyPr/>
          <a:lstStyle/>
          <a:p>
            <a:fld id="{B442C410-1C7F-436D-A21E-F5EC32D2CBC8}"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一、套期保值交易</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31518149"/>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9DCF0553-88D7-4C06-BB7B-40E821765A58}" type="datetime1">
              <a:rPr lang="en-US" altLang="zh-CN" smtClean="0"/>
              <a:t>2/5/2021</a:t>
            </a:fld>
            <a:endParaRPr lang="en-US" dirty="0"/>
          </a:p>
        </p:txBody>
      </p:sp>
      <p:sp>
        <p:nvSpPr>
          <p:cNvPr id="4" name="页脚占位符 3"/>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跨市套利</a:t>
            </a:r>
            <a:endParaRPr lang="zh-CN" altLang="en-US" dirty="0"/>
          </a:p>
        </p:txBody>
      </p:sp>
      <p:sp>
        <p:nvSpPr>
          <p:cNvPr id="3" name="内容占位符 2"/>
          <p:cNvSpPr>
            <a:spLocks noGrp="1"/>
          </p:cNvSpPr>
          <p:nvPr>
            <p:ph idx="1"/>
          </p:nvPr>
        </p:nvSpPr>
        <p:spPr/>
        <p:txBody>
          <a:bodyPr/>
          <a:lstStyle/>
          <a:p>
            <a:r>
              <a:rPr lang="zh-CN" altLang="zh-CN" dirty="0"/>
              <a:t>利率期货的跨市套利是指同时在两个不同的交易所进行两种类似的利率期货品种、但交易方向相反的期货交易，以赚取价差利润的套利行为。</a:t>
            </a:r>
            <a:endParaRPr lang="zh-CN" altLang="en-US" dirty="0"/>
          </a:p>
          <a:p>
            <a:r>
              <a:rPr lang="zh-CN" altLang="zh-CN" dirty="0"/>
              <a:t>在跨市套利中，两个不同的市场既可在同一国家，也可在不同国家。如果市场在不同国家，合约又以不同货币计价，这种套利就比较复杂。因为在这种套利中，投资者既要考虑两种合约间的价差及其变动，又要考虑两种货币间的汇率及其变动。</a:t>
            </a:r>
          </a:p>
          <a:p>
            <a:endParaRPr lang="zh-CN" altLang="en-US" dirty="0"/>
          </a:p>
        </p:txBody>
      </p:sp>
      <p:sp>
        <p:nvSpPr>
          <p:cNvPr id="4" name="日期占位符 3"/>
          <p:cNvSpPr>
            <a:spLocks noGrp="1"/>
          </p:cNvSpPr>
          <p:nvPr>
            <p:ph type="dt" sz="half" idx="10"/>
          </p:nvPr>
        </p:nvSpPr>
        <p:spPr/>
        <p:txBody>
          <a:bodyPr/>
          <a:lstStyle/>
          <a:p>
            <a:fld id="{52F3D577-C318-4464-9322-A0E9D41265A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跨品种套利</a:t>
            </a:r>
            <a:endParaRPr lang="zh-CN" altLang="en-US" dirty="0"/>
          </a:p>
        </p:txBody>
      </p:sp>
      <p:sp>
        <p:nvSpPr>
          <p:cNvPr id="3" name="内容占位符 2"/>
          <p:cNvSpPr>
            <a:spLocks noGrp="1"/>
          </p:cNvSpPr>
          <p:nvPr>
            <p:ph idx="1"/>
          </p:nvPr>
        </p:nvSpPr>
        <p:spPr/>
        <p:txBody>
          <a:bodyPr>
            <a:normAutofit/>
          </a:bodyPr>
          <a:lstStyle/>
          <a:p>
            <a:r>
              <a:rPr lang="zh-CN" altLang="zh-CN" dirty="0"/>
              <a:t>跨品种套利是指在买进某种期货合约的同时，卖出另一种不同种类，但相互关联的期货合约的交易活动。</a:t>
            </a:r>
          </a:p>
          <a:p>
            <a:r>
              <a:rPr lang="zh-CN" altLang="zh-CN" dirty="0"/>
              <a:t>如果投资者发现两种利率期货合约之间的价差大于正常水平，预期此价差将缩小时，他只要买进价低的合约卖出价高的合约，随着价差的缩小和两个头寸的平仓，他总可获取相应的利润。</a:t>
            </a:r>
            <a:endParaRPr lang="zh-CN" altLang="en-US" dirty="0"/>
          </a:p>
          <a:p>
            <a:r>
              <a:rPr lang="zh-CN" altLang="zh-CN" dirty="0"/>
              <a:t>如果投资者发现两种利率期货合约之间的价差小于正常水平，预期此价差将扩大时，他只要买进价高的合约卖出价低的合约，随着价差的缩小和两个头寸的平仓，他总可获取相应的利润。 </a:t>
            </a:r>
            <a:endParaRPr lang="zh-CN" altLang="en-US" dirty="0"/>
          </a:p>
        </p:txBody>
      </p:sp>
      <p:sp>
        <p:nvSpPr>
          <p:cNvPr id="4" name="日期占位符 3"/>
          <p:cNvSpPr>
            <a:spLocks noGrp="1"/>
          </p:cNvSpPr>
          <p:nvPr>
            <p:ph type="dt" sz="half" idx="10"/>
          </p:nvPr>
        </p:nvSpPr>
        <p:spPr/>
        <p:txBody>
          <a:bodyPr/>
          <a:lstStyle/>
          <a:p>
            <a:fld id="{DAA5EB54-0514-4947-AA6C-ECA8352A4A56}"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zh-CN" altLang="en-US" dirty="0"/>
              <a:t>三</a:t>
            </a:r>
            <a:r>
              <a:rPr lang="zh-CN" altLang="zh-CN" dirty="0"/>
              <a:t>节　</a:t>
            </a:r>
            <a:r>
              <a:rPr lang="zh-CN" altLang="en-US" dirty="0"/>
              <a:t>股指</a:t>
            </a:r>
            <a:r>
              <a:rPr lang="zh-CN" altLang="zh-CN" dirty="0"/>
              <a:t>期货的交易策略</a:t>
            </a:r>
            <a:endParaRPr lang="zh-CN" altLang="en-US" dirty="0"/>
          </a:p>
        </p:txBody>
      </p:sp>
      <p:graphicFrame>
        <p:nvGraphicFramePr>
          <p:cNvPr id="4" name="内容占位符 4"/>
          <p:cNvGraphicFramePr>
            <a:graphicFrameLocks noGrp="1"/>
          </p:cNvGraphicFramePr>
          <p:nvPr>
            <p:ph idx="1"/>
            <p:extLst>
              <p:ext uri="{D42A27DB-BD31-4B8C-83A1-F6EECF244321}">
                <p14:modId xmlns:p14="http://schemas.microsoft.com/office/powerpoint/2010/main" val="1600028624"/>
              </p:ext>
            </p:extLst>
          </p:nvPr>
        </p:nvGraphicFramePr>
        <p:xfrm>
          <a:off x="207963" y="2246313"/>
          <a:ext cx="86772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49177790-217F-41DC-BA19-D35B07729397}"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一、套期保值交易</a:t>
            </a:r>
            <a:endParaRPr lang="zh-CN" altLang="en-US" dirty="0"/>
          </a:p>
        </p:txBody>
      </p:sp>
      <p:sp>
        <p:nvSpPr>
          <p:cNvPr id="3" name="内容占位符 2"/>
          <p:cNvSpPr>
            <a:spLocks noGrp="1"/>
          </p:cNvSpPr>
          <p:nvPr>
            <p:ph idx="1"/>
          </p:nvPr>
        </p:nvSpPr>
        <p:spPr/>
        <p:txBody>
          <a:bodyPr/>
          <a:lstStyle/>
          <a:p>
            <a:r>
              <a:rPr lang="zh-CN" altLang="zh-CN" dirty="0"/>
              <a:t>股指期货的套期保值适用于管理股票市场的系统性风险。因此，如果投资者在目前持有股票或股票组合，或者将在未来某日期购买股票或股票组合，或者将在未来某日期发行股票，都可利用股指期货实施套期保值。 </a:t>
            </a:r>
            <a:endParaRPr lang="zh-CN" altLang="en-US" dirty="0"/>
          </a:p>
          <a:p>
            <a:r>
              <a:rPr lang="zh-CN" altLang="zh-CN" dirty="0"/>
              <a:t>与外汇期货、利率期货类似，股指期货的套期保值也可分为多头套期保值和空头套期保值两种最基本的形式。</a:t>
            </a:r>
          </a:p>
          <a:p>
            <a:endParaRPr lang="zh-CN" altLang="en-US" dirty="0"/>
          </a:p>
        </p:txBody>
      </p:sp>
      <p:sp>
        <p:nvSpPr>
          <p:cNvPr id="4" name="日期占位符 3"/>
          <p:cNvSpPr>
            <a:spLocks noGrp="1"/>
          </p:cNvSpPr>
          <p:nvPr>
            <p:ph type="dt" sz="half" idx="10"/>
          </p:nvPr>
        </p:nvSpPr>
        <p:spPr/>
        <p:txBody>
          <a:bodyPr/>
          <a:lstStyle/>
          <a:p>
            <a:fld id="{7E8E4B28-0696-43D8-91B0-6F4DCC3BA844}"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股指期货的多头套期保值 </a:t>
            </a:r>
            <a:endParaRPr lang="zh-CN" altLang="en-US" dirty="0"/>
          </a:p>
        </p:txBody>
      </p:sp>
      <p:sp>
        <p:nvSpPr>
          <p:cNvPr id="3" name="内容占位符 2"/>
          <p:cNvSpPr>
            <a:spLocks noGrp="1"/>
          </p:cNvSpPr>
          <p:nvPr>
            <p:ph idx="1"/>
          </p:nvPr>
        </p:nvSpPr>
        <p:spPr/>
        <p:txBody>
          <a:bodyPr/>
          <a:lstStyle/>
          <a:p>
            <a:r>
              <a:rPr lang="zh-CN" altLang="zh-CN" dirty="0"/>
              <a:t>多头套期保值主要适用于投资者计划在未来某日期买入股票，以及在目前卖空股票等场合，通过多头套期保值可回避股价上涨的风险。</a:t>
            </a:r>
          </a:p>
          <a:p>
            <a:endParaRPr lang="zh-CN" altLang="en-US" dirty="0"/>
          </a:p>
        </p:txBody>
      </p:sp>
      <p:sp>
        <p:nvSpPr>
          <p:cNvPr id="4" name="日期占位符 3"/>
          <p:cNvSpPr>
            <a:spLocks noGrp="1"/>
          </p:cNvSpPr>
          <p:nvPr>
            <p:ph type="dt" sz="half" idx="10"/>
          </p:nvPr>
        </p:nvSpPr>
        <p:spPr/>
        <p:txBody>
          <a:bodyPr/>
          <a:lstStyle/>
          <a:p>
            <a:fld id="{26FB4FA0-BA8A-489F-B762-F9305455A1E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股指期货的空头套期保值</a:t>
            </a:r>
            <a:endParaRPr lang="zh-CN" altLang="en-US" dirty="0"/>
          </a:p>
        </p:txBody>
      </p:sp>
      <p:sp>
        <p:nvSpPr>
          <p:cNvPr id="3" name="内容占位符 2"/>
          <p:cNvSpPr>
            <a:spLocks noGrp="1"/>
          </p:cNvSpPr>
          <p:nvPr>
            <p:ph idx="1"/>
          </p:nvPr>
        </p:nvSpPr>
        <p:spPr/>
        <p:txBody>
          <a:bodyPr/>
          <a:lstStyle/>
          <a:p>
            <a:r>
              <a:rPr lang="zh-CN" altLang="zh-CN" dirty="0"/>
              <a:t>空头套期保值主要适用于投资者持有股票，以及准备在未来某日期发行股票等场合，通过空头套期保值可回避股价下跌的风险。</a:t>
            </a:r>
          </a:p>
          <a:p>
            <a:endParaRPr lang="zh-CN" altLang="en-US" dirty="0"/>
          </a:p>
        </p:txBody>
      </p:sp>
      <p:sp>
        <p:nvSpPr>
          <p:cNvPr id="4" name="日期占位符 3"/>
          <p:cNvSpPr>
            <a:spLocks noGrp="1"/>
          </p:cNvSpPr>
          <p:nvPr>
            <p:ph type="dt" sz="half" idx="10"/>
          </p:nvPr>
        </p:nvSpPr>
        <p:spPr/>
        <p:txBody>
          <a:bodyPr/>
          <a:lstStyle/>
          <a:p>
            <a:fld id="{FD9E2736-0AF5-4FD8-AA27-1DD41CB53AE6}"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股指期货的套期保值比率</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在一般情况下，各投资者所持有的证券组合的风险与整个股市的风险是不一致的，某证券组合的风险，特别是某个别股票的风险通常大于整个股市的风险。因此，在套期保值时，如果人们不考虑这一因素，则在现货市场上所存在的全部风险中，至少有一部分风险在实际上根本没有得到应有的防范。</a:t>
            </a:r>
            <a:endParaRPr lang="zh-CN" altLang="en-US" dirty="0"/>
          </a:p>
          <a:p>
            <a:r>
              <a:rPr lang="zh-CN" altLang="zh-CN" dirty="0"/>
              <a:t>为了避免上述情况的发生，以尽可能实现完全的套期保值，在利用股价指数期货进行套期保值时，人们通常用</a:t>
            </a:r>
            <a:r>
              <a:rPr lang="en-US" altLang="zh-CN" dirty="0"/>
              <a:t>β</a:t>
            </a:r>
            <a:r>
              <a:rPr lang="zh-CN" altLang="zh-CN" dirty="0"/>
              <a:t>系数来调整套期保值所需的期货合约数，以尽可能地使全部风险都得到防范。</a:t>
            </a:r>
          </a:p>
          <a:p>
            <a:endParaRPr lang="zh-CN" altLang="en-US" dirty="0"/>
          </a:p>
        </p:txBody>
      </p:sp>
      <p:sp>
        <p:nvSpPr>
          <p:cNvPr id="4" name="日期占位符 3"/>
          <p:cNvSpPr>
            <a:spLocks noGrp="1"/>
          </p:cNvSpPr>
          <p:nvPr>
            <p:ph type="dt" sz="half" idx="10"/>
          </p:nvPr>
        </p:nvSpPr>
        <p:spPr/>
        <p:txBody>
          <a:bodyPr/>
          <a:lstStyle/>
          <a:p>
            <a:fld id="{E9019FD3-DC90-4753-9F52-491E022FD60E}"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β</a:t>
            </a:r>
            <a:r>
              <a:rPr lang="zh-CN" altLang="zh-CN" dirty="0"/>
              <a:t>系数</a:t>
            </a:r>
            <a:endParaRPr lang="zh-CN" altLang="en-US" dirty="0"/>
          </a:p>
        </p:txBody>
      </p:sp>
      <p:sp>
        <p:nvSpPr>
          <p:cNvPr id="3" name="内容占位符 2"/>
          <p:cNvSpPr>
            <a:spLocks noGrp="1"/>
          </p:cNvSpPr>
          <p:nvPr>
            <p:ph idx="1"/>
          </p:nvPr>
        </p:nvSpPr>
        <p:spPr/>
        <p:txBody>
          <a:bodyPr/>
          <a:lstStyle/>
          <a:p>
            <a:r>
              <a:rPr lang="en-US" altLang="zh-CN" dirty="0"/>
              <a:t>β</a:t>
            </a:r>
            <a:r>
              <a:rPr lang="zh-CN" altLang="zh-CN" dirty="0"/>
              <a:t>系数（</a:t>
            </a:r>
            <a:r>
              <a:rPr lang="en-US" altLang="zh-CN" dirty="0"/>
              <a:t>Beta Coefficient</a:t>
            </a:r>
            <a:r>
              <a:rPr lang="zh-CN" altLang="zh-CN" dirty="0"/>
              <a:t>）是一种评估证券系统性风险的工具，用以度量一种证券或一个投资证券组合相对总体市场的波动性，在股票、基金等投资术语中常见。</a:t>
            </a:r>
            <a:endParaRPr lang="zh-CN" altLang="en-US" dirty="0"/>
          </a:p>
          <a:p>
            <a:r>
              <a:rPr lang="en-US" altLang="zh-CN" dirty="0"/>
              <a:t>β</a:t>
            </a:r>
            <a:r>
              <a:rPr lang="zh-CN" altLang="zh-CN" dirty="0"/>
              <a:t>系数是利用回归的方法计算得到，其计算公式如下：</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447267605"/>
              </p:ext>
            </p:extLst>
          </p:nvPr>
        </p:nvGraphicFramePr>
        <p:xfrm>
          <a:off x="1932970" y="4502552"/>
          <a:ext cx="4942391" cy="1412112"/>
        </p:xfrm>
        <a:graphic>
          <a:graphicData uri="http://schemas.openxmlformats.org/presentationml/2006/ole">
            <mc:AlternateContent xmlns:mc="http://schemas.openxmlformats.org/markup-compatibility/2006">
              <mc:Choice xmlns:v="urn:schemas-microsoft-com:vml" Requires="v">
                <p:oleObj spid="_x0000_s8203" r:id="rId3" imgW="1587500" imgH="457200" progId="Equation.DSMT4">
                  <p:embed/>
                </p:oleObj>
              </mc:Choice>
              <mc:Fallback>
                <p:oleObj r:id="rId3" imgW="15875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970" y="4502552"/>
                        <a:ext cx="4942391" cy="1412112"/>
                      </a:xfrm>
                      <a:prstGeom prst="rect">
                        <a:avLst/>
                      </a:prstGeom>
                      <a:noFill/>
                    </p:spPr>
                  </p:pic>
                </p:oleObj>
              </mc:Fallback>
            </mc:AlternateContent>
          </a:graphicData>
        </a:graphic>
      </p:graphicFrame>
      <p:sp>
        <p:nvSpPr>
          <p:cNvPr id="4" name="日期占位符 3"/>
          <p:cNvSpPr>
            <a:spLocks noGrp="1"/>
          </p:cNvSpPr>
          <p:nvPr>
            <p:ph type="dt" sz="half" idx="10"/>
          </p:nvPr>
        </p:nvSpPr>
        <p:spPr/>
        <p:txBody>
          <a:bodyPr/>
          <a:lstStyle/>
          <a:p>
            <a:fld id="{127B7A20-A8A8-4943-A90D-8E2BAD2E3319}" type="datetime1">
              <a:rPr lang="en-US" altLang="zh-CN" smtClean="0"/>
              <a:t>2/5/2021</a:t>
            </a:fld>
            <a:endParaRPr lang="en-US" dirty="0"/>
          </a:p>
        </p:txBody>
      </p:sp>
      <p:sp>
        <p:nvSpPr>
          <p:cNvPr id="6" name="页脚占位符 5"/>
          <p:cNvSpPr>
            <a:spLocks noGrp="1"/>
          </p:cNvSpPr>
          <p:nvPr>
            <p:ph type="ftr" sz="quarter" idx="11"/>
          </p:nvPr>
        </p:nvSpPr>
        <p:spPr/>
        <p:txBody>
          <a:bodyPr/>
          <a:lstStyle/>
          <a:p>
            <a:r>
              <a:rPr lang="zh-CN" altLang="en-US"/>
              <a:t>第六章　金融期货的交易策略</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股指期货的套期保值</a:t>
            </a:r>
            <a:endParaRPr lang="zh-CN" altLang="en-US" dirty="0"/>
          </a:p>
        </p:txBody>
      </p:sp>
      <p:sp>
        <p:nvSpPr>
          <p:cNvPr id="3" name="内容占位符 2"/>
          <p:cNvSpPr>
            <a:spLocks noGrp="1"/>
          </p:cNvSpPr>
          <p:nvPr>
            <p:ph idx="1"/>
          </p:nvPr>
        </p:nvSpPr>
        <p:spPr>
          <a:xfrm>
            <a:off x="208722" y="2453832"/>
            <a:ext cx="8676861" cy="2032111"/>
          </a:xfrm>
        </p:spPr>
        <p:txBody>
          <a:bodyPr/>
          <a:lstStyle/>
          <a:p>
            <a:r>
              <a:rPr lang="zh-CN" altLang="zh-CN" dirty="0"/>
              <a:t>在套期保值的实践中，人们通常以</a:t>
            </a:r>
            <a:r>
              <a:rPr lang="en-US" altLang="zh-CN" dirty="0"/>
              <a:t>β</a:t>
            </a:r>
            <a:r>
              <a:rPr lang="zh-CN" altLang="zh-CN" dirty="0"/>
              <a:t>系数作为套期保值比率，以计算所需买进或卖出的股指期货合约数</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69229320"/>
              </p:ext>
            </p:extLst>
          </p:nvPr>
        </p:nvGraphicFramePr>
        <p:xfrm>
          <a:off x="208722" y="4229571"/>
          <a:ext cx="8676861" cy="876038"/>
        </p:xfrm>
        <a:graphic>
          <a:graphicData uri="http://schemas.openxmlformats.org/presentationml/2006/ole">
            <mc:AlternateContent xmlns:mc="http://schemas.openxmlformats.org/markup-compatibility/2006">
              <mc:Choice xmlns:v="urn:schemas-microsoft-com:vml" Requires="v">
                <p:oleObj spid="_x0000_s9227" r:id="rId3" imgW="4241800" imgH="419100" progId="Equation.DSMT4">
                  <p:embed/>
                </p:oleObj>
              </mc:Choice>
              <mc:Fallback>
                <p:oleObj r:id="rId3" imgW="42418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22" y="4229571"/>
                        <a:ext cx="8676861" cy="876038"/>
                      </a:xfrm>
                      <a:prstGeom prst="rect">
                        <a:avLst/>
                      </a:prstGeom>
                      <a:noFill/>
                    </p:spPr>
                  </p:pic>
                </p:oleObj>
              </mc:Fallback>
            </mc:AlternateContent>
          </a:graphicData>
        </a:graphic>
      </p:graphicFrame>
      <p:sp>
        <p:nvSpPr>
          <p:cNvPr id="4" name="日期占位符 3"/>
          <p:cNvSpPr>
            <a:spLocks noGrp="1"/>
          </p:cNvSpPr>
          <p:nvPr>
            <p:ph type="dt" sz="half" idx="10"/>
          </p:nvPr>
        </p:nvSpPr>
        <p:spPr/>
        <p:txBody>
          <a:bodyPr/>
          <a:lstStyle/>
          <a:p>
            <a:fld id="{3BF7395A-5029-4F1A-9085-EF4ED5C3DD72}" type="datetime1">
              <a:rPr lang="en-US" altLang="zh-CN" smtClean="0"/>
              <a:t>2/5/2021</a:t>
            </a:fld>
            <a:endParaRPr lang="en-US" dirty="0"/>
          </a:p>
        </p:txBody>
      </p:sp>
      <p:sp>
        <p:nvSpPr>
          <p:cNvPr id="6" name="页脚占位符 5"/>
          <p:cNvSpPr>
            <a:spLocks noGrp="1"/>
          </p:cNvSpPr>
          <p:nvPr>
            <p:ph type="ftr" sz="quarter" idx="11"/>
          </p:nvPr>
        </p:nvSpPr>
        <p:spPr/>
        <p:txBody>
          <a:bodyPr/>
          <a:lstStyle/>
          <a:p>
            <a:r>
              <a:rPr lang="zh-CN" altLang="en-US"/>
              <a:t>第六章　金融期货的交易策略</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二、投机交易</a:t>
            </a:r>
            <a:endParaRPr lang="zh-CN" altLang="en-US" dirty="0"/>
          </a:p>
        </p:txBody>
      </p:sp>
      <p:sp>
        <p:nvSpPr>
          <p:cNvPr id="3" name="内容占位符 2"/>
          <p:cNvSpPr>
            <a:spLocks noGrp="1"/>
          </p:cNvSpPr>
          <p:nvPr>
            <p:ph idx="1"/>
          </p:nvPr>
        </p:nvSpPr>
        <p:spPr>
          <a:xfrm>
            <a:off x="208722" y="2246776"/>
            <a:ext cx="8676861" cy="4454965"/>
          </a:xfrm>
        </p:spPr>
        <p:txBody>
          <a:bodyPr>
            <a:normAutofit/>
          </a:bodyPr>
          <a:lstStyle/>
          <a:p>
            <a:r>
              <a:rPr lang="zh-CN" altLang="zh-CN" dirty="0"/>
              <a:t>与前面提及的外汇期货和利率期货类似，股指期货的投机交易也分为两大类：多头投机和空头投机。</a:t>
            </a:r>
          </a:p>
          <a:p>
            <a:pPr lvl="1"/>
            <a:r>
              <a:rPr lang="zh-CN" altLang="zh-CN" dirty="0"/>
              <a:t>股指期货的多头投机是指投机者在对股票市场行情看涨的时候，买入股指期货合约，再在行情涨至一定高度的时候卖出股指期货合约，以此获得因价格变动而带来的利润；</a:t>
            </a:r>
            <a:endParaRPr lang="zh-CN" altLang="en-US" dirty="0"/>
          </a:p>
          <a:p>
            <a:pPr lvl="1"/>
            <a:r>
              <a:rPr lang="zh-CN" altLang="zh-CN" dirty="0"/>
              <a:t>股指期货的空头投机则是指投机者在对股票市场行情看跌的时候，卖出股指期货合约，再在行情下降的时候买入股指期货合约，以此获得因价格变动而带来的利润。</a:t>
            </a:r>
          </a:p>
          <a:p>
            <a:endParaRPr lang="zh-CN" altLang="en-US" dirty="0"/>
          </a:p>
        </p:txBody>
      </p:sp>
      <p:sp>
        <p:nvSpPr>
          <p:cNvPr id="4" name="日期占位符 3"/>
          <p:cNvSpPr>
            <a:spLocks noGrp="1"/>
          </p:cNvSpPr>
          <p:nvPr>
            <p:ph type="dt" sz="half" idx="10"/>
          </p:nvPr>
        </p:nvSpPr>
        <p:spPr/>
        <p:txBody>
          <a:bodyPr/>
          <a:lstStyle/>
          <a:p>
            <a:fld id="{9FFBE489-8869-46C9-A841-04974E5AD0C4}"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外汇期货的多头套期保值</a:t>
            </a:r>
            <a:endParaRPr lang="zh-CN" altLang="en-US" dirty="0"/>
          </a:p>
        </p:txBody>
      </p:sp>
      <p:sp>
        <p:nvSpPr>
          <p:cNvPr id="3" name="内容占位符 2"/>
          <p:cNvSpPr>
            <a:spLocks noGrp="1"/>
          </p:cNvSpPr>
          <p:nvPr>
            <p:ph idx="1"/>
          </p:nvPr>
        </p:nvSpPr>
        <p:spPr/>
        <p:txBody>
          <a:bodyPr/>
          <a:lstStyle/>
          <a:p>
            <a:r>
              <a:rPr lang="zh-CN" altLang="zh-CN" dirty="0"/>
              <a:t>与商品期货类似，外汇期货多头套期保值的目的是防范未来汇价上涨所带来的风险。</a:t>
            </a:r>
            <a:endParaRPr lang="zh-CN" altLang="en-US" dirty="0"/>
          </a:p>
          <a:p>
            <a:r>
              <a:rPr lang="zh-CN" altLang="zh-CN" dirty="0"/>
              <a:t>一般应用于在未来某时刻将发生外汇支出的场合，比如：外汇负债者担心未来外币升值，造成还款增加；国际贸易中的进口商担心未来付汇时外币升值造成损失。</a:t>
            </a:r>
            <a:endParaRPr lang="zh-CN" altLang="en-US" dirty="0"/>
          </a:p>
        </p:txBody>
      </p:sp>
      <p:sp>
        <p:nvSpPr>
          <p:cNvPr id="4" name="日期占位符 3"/>
          <p:cNvSpPr>
            <a:spLocks noGrp="1"/>
          </p:cNvSpPr>
          <p:nvPr>
            <p:ph type="dt" sz="half" idx="10"/>
          </p:nvPr>
        </p:nvSpPr>
        <p:spPr/>
        <p:txBody>
          <a:bodyPr/>
          <a:lstStyle/>
          <a:p>
            <a:fld id="{949E2149-085D-4712-A21B-7A171D430E78}"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三、套利交易</a:t>
            </a:r>
            <a:endParaRPr lang="zh-CN" altLang="en-US" dirty="0"/>
          </a:p>
        </p:txBody>
      </p:sp>
      <p:sp>
        <p:nvSpPr>
          <p:cNvPr id="3" name="内容占位符 2"/>
          <p:cNvSpPr>
            <a:spLocks noGrp="1"/>
          </p:cNvSpPr>
          <p:nvPr>
            <p:ph idx="1"/>
          </p:nvPr>
        </p:nvSpPr>
        <p:spPr/>
        <p:txBody>
          <a:bodyPr/>
          <a:lstStyle/>
          <a:p>
            <a:r>
              <a:rPr lang="zh-CN" altLang="zh-CN" dirty="0"/>
              <a:t>股指期货的套利是指同时买入和卖出两种不同各类的期货合约，以利用期货间的价格差距来获取利润。</a:t>
            </a:r>
            <a:endParaRPr lang="zh-CN" altLang="en-US" dirty="0"/>
          </a:p>
          <a:p>
            <a:r>
              <a:rPr lang="zh-CN" altLang="zh-CN" dirty="0"/>
              <a:t>一般来说，股指期货的套利主要有四种形式：跨期套利、跨市套利、跨品种套利和期现套利。</a:t>
            </a:r>
          </a:p>
          <a:p>
            <a:endParaRPr lang="zh-CN" altLang="en-US" dirty="0"/>
          </a:p>
        </p:txBody>
      </p:sp>
      <p:sp>
        <p:nvSpPr>
          <p:cNvPr id="4" name="日期占位符 3"/>
          <p:cNvSpPr>
            <a:spLocks noGrp="1"/>
          </p:cNvSpPr>
          <p:nvPr>
            <p:ph type="dt" sz="half" idx="10"/>
          </p:nvPr>
        </p:nvSpPr>
        <p:spPr/>
        <p:txBody>
          <a:bodyPr/>
          <a:lstStyle/>
          <a:p>
            <a:fld id="{30852318-0D70-4B48-8B1C-C5DAD2243437}"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跨期套利</a:t>
            </a:r>
            <a:endParaRPr lang="zh-CN" altLang="en-US" dirty="0"/>
          </a:p>
        </p:txBody>
      </p:sp>
      <p:sp>
        <p:nvSpPr>
          <p:cNvPr id="3" name="内容占位符 2"/>
          <p:cNvSpPr>
            <a:spLocks noGrp="1"/>
          </p:cNvSpPr>
          <p:nvPr>
            <p:ph idx="1"/>
          </p:nvPr>
        </p:nvSpPr>
        <p:spPr/>
        <p:txBody>
          <a:bodyPr>
            <a:normAutofit fontScale="92500"/>
          </a:bodyPr>
          <a:lstStyle/>
          <a:p>
            <a:r>
              <a:rPr lang="zh-CN" altLang="zh-CN" dirty="0"/>
              <a:t>股指期货的跨期套利是利用股指期货不同月份的合约之间的价格差进行相反方向的交易以从中获利。具体可分为两种：多头跨期套利和空头跨期套利。</a:t>
            </a:r>
            <a:endParaRPr lang="zh-CN" altLang="en-US" dirty="0"/>
          </a:p>
          <a:p>
            <a:r>
              <a:rPr lang="zh-CN" altLang="zh-CN" dirty="0"/>
              <a:t>当股票市场趋势向上，交割月份较迟的合约，其价格就会比近期月份合约的价格更易迅速上升。正是基于这一认识，套利者出售近期月份合约，同时买进远期月份合约，这种做法就是多头跨期套利。</a:t>
            </a:r>
          </a:p>
          <a:p>
            <a:r>
              <a:rPr lang="zh-CN" altLang="zh-CN" dirty="0"/>
              <a:t>当股票市场趋势向下，交割月份较迟的合约，其价格就会比近期月份合约的价格更易迅速下跌。正是基于这一认识，套利者买进近期月份合约，同时卖出远期月份合约，这种做法就是空头跨期套利。</a:t>
            </a:r>
          </a:p>
          <a:p>
            <a:endParaRPr lang="zh-CN" altLang="en-US" dirty="0"/>
          </a:p>
        </p:txBody>
      </p:sp>
      <p:sp>
        <p:nvSpPr>
          <p:cNvPr id="4" name="日期占位符 3"/>
          <p:cNvSpPr>
            <a:spLocks noGrp="1"/>
          </p:cNvSpPr>
          <p:nvPr>
            <p:ph type="dt" sz="half" idx="10"/>
          </p:nvPr>
        </p:nvSpPr>
        <p:spPr/>
        <p:txBody>
          <a:bodyPr/>
          <a:lstStyle/>
          <a:p>
            <a:fld id="{EA1D6990-7EF8-4CA9-9239-2AF739BA6257}"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跨市套利</a:t>
            </a:r>
            <a:endParaRPr lang="zh-CN" altLang="en-US" dirty="0"/>
          </a:p>
        </p:txBody>
      </p:sp>
      <p:sp>
        <p:nvSpPr>
          <p:cNvPr id="3" name="内容占位符 2"/>
          <p:cNvSpPr>
            <a:spLocks noGrp="1"/>
          </p:cNvSpPr>
          <p:nvPr>
            <p:ph idx="1"/>
          </p:nvPr>
        </p:nvSpPr>
        <p:spPr/>
        <p:txBody>
          <a:bodyPr/>
          <a:lstStyle/>
          <a:p>
            <a:r>
              <a:rPr lang="zh-CN" altLang="zh-CN" dirty="0"/>
              <a:t>股指期货的跨市套利是指在不同的交易所同时买进和卖出相同交割月的同种或类似的股指期货合约，以赚取价差利润的套利方式，又称市场间价差。 </a:t>
            </a:r>
            <a:endParaRPr lang="zh-CN" altLang="en-US" dirty="0"/>
          </a:p>
        </p:txBody>
      </p:sp>
      <p:sp>
        <p:nvSpPr>
          <p:cNvPr id="4" name="日期占位符 3"/>
          <p:cNvSpPr>
            <a:spLocks noGrp="1"/>
          </p:cNvSpPr>
          <p:nvPr>
            <p:ph type="dt" sz="half" idx="10"/>
          </p:nvPr>
        </p:nvSpPr>
        <p:spPr/>
        <p:txBody>
          <a:bodyPr/>
          <a:lstStyle/>
          <a:p>
            <a:fld id="{57BEEB92-D3E8-4D04-B2F8-715ED558771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跨品种套利</a:t>
            </a:r>
            <a:endParaRPr lang="zh-CN" altLang="en-US" dirty="0"/>
          </a:p>
        </p:txBody>
      </p:sp>
      <p:sp>
        <p:nvSpPr>
          <p:cNvPr id="3" name="内容占位符 2"/>
          <p:cNvSpPr>
            <a:spLocks noGrp="1"/>
          </p:cNvSpPr>
          <p:nvPr>
            <p:ph idx="1"/>
          </p:nvPr>
        </p:nvSpPr>
        <p:spPr/>
        <p:txBody>
          <a:bodyPr/>
          <a:lstStyle/>
          <a:p>
            <a:r>
              <a:rPr lang="zh-CN" altLang="zh-CN" dirty="0"/>
              <a:t>股指期货的跨品种套利指的是利用两种不同的、但相关联的指数期货产品之间的价差进行交易，这两种指数之间具有相互替代性或受同一供求因素制约。</a:t>
            </a:r>
            <a:endParaRPr lang="zh-CN" altLang="en-US" dirty="0"/>
          </a:p>
          <a:p>
            <a:r>
              <a:rPr lang="zh-CN" altLang="zh-CN" dirty="0"/>
              <a:t>跨品种套利的交易形式是同时买进和卖出相同交割月份但不同种类的股指期货合约。 </a:t>
            </a:r>
            <a:endParaRPr lang="zh-CN" altLang="en-US" dirty="0"/>
          </a:p>
        </p:txBody>
      </p:sp>
      <p:sp>
        <p:nvSpPr>
          <p:cNvPr id="4" name="日期占位符 3"/>
          <p:cNvSpPr>
            <a:spLocks noGrp="1"/>
          </p:cNvSpPr>
          <p:nvPr>
            <p:ph type="dt" sz="half" idx="10"/>
          </p:nvPr>
        </p:nvSpPr>
        <p:spPr/>
        <p:txBody>
          <a:bodyPr/>
          <a:lstStyle/>
          <a:p>
            <a:fld id="{A7629817-C55A-4339-8D29-561E4540C443}"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期现套利</a:t>
            </a:r>
            <a:endParaRPr lang="zh-CN" altLang="en-US" dirty="0"/>
          </a:p>
        </p:txBody>
      </p:sp>
      <p:sp>
        <p:nvSpPr>
          <p:cNvPr id="3" name="内容占位符 2"/>
          <p:cNvSpPr>
            <a:spLocks noGrp="1"/>
          </p:cNvSpPr>
          <p:nvPr>
            <p:ph idx="1"/>
          </p:nvPr>
        </p:nvSpPr>
        <p:spPr/>
        <p:txBody>
          <a:bodyPr>
            <a:normAutofit/>
          </a:bodyPr>
          <a:lstStyle/>
          <a:p>
            <a:r>
              <a:rPr lang="zh-CN" altLang="zh-CN" dirty="0"/>
              <a:t>股指期货的期现套利是指针对股指期货与现货之间的不合理关系进行套利的交易行为。股指期货合约是以股票价格指数作为标的物的金融期货合约，期货指数与现货指数维持一定的动态联系。但是，有时期货指数与现货指数会产生偏离，当这种偏离超出一定的范围时（无套利定价区间的上限和下限）就会产生套利机会。</a:t>
            </a:r>
          </a:p>
          <a:p>
            <a:r>
              <a:rPr lang="zh-CN" altLang="zh-CN" dirty="0"/>
              <a:t>当期价高估时，买进现货，同时卖出期货，通常叫正向套利；当期价低估时，卖出现货，买进期货，叫反向套利。</a:t>
            </a:r>
            <a:endParaRPr lang="zh-CN" altLang="en-US" dirty="0"/>
          </a:p>
        </p:txBody>
      </p:sp>
      <p:sp>
        <p:nvSpPr>
          <p:cNvPr id="4" name="日期占位符 3"/>
          <p:cNvSpPr>
            <a:spLocks noGrp="1"/>
          </p:cNvSpPr>
          <p:nvPr>
            <p:ph type="dt" sz="half" idx="10"/>
          </p:nvPr>
        </p:nvSpPr>
        <p:spPr/>
        <p:txBody>
          <a:bodyPr/>
          <a:lstStyle/>
          <a:p>
            <a:fld id="{F9CD300B-7319-45E9-B28A-4E710512E388}"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54</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外汇期货的空头套期保值</a:t>
            </a:r>
            <a:endParaRPr lang="zh-CN" altLang="en-US" dirty="0"/>
          </a:p>
        </p:txBody>
      </p:sp>
      <p:sp>
        <p:nvSpPr>
          <p:cNvPr id="3" name="内容占位符 2"/>
          <p:cNvSpPr>
            <a:spLocks noGrp="1"/>
          </p:cNvSpPr>
          <p:nvPr>
            <p:ph idx="1"/>
          </p:nvPr>
        </p:nvSpPr>
        <p:spPr/>
        <p:txBody>
          <a:bodyPr/>
          <a:lstStyle/>
          <a:p>
            <a:r>
              <a:rPr lang="zh-CN" altLang="zh-CN" dirty="0"/>
              <a:t>与多头套期保值相反，外汇期货空头套期保值的目的是防范未来汇价下跌所带来的风险。</a:t>
            </a:r>
            <a:endParaRPr lang="zh-CN" altLang="en-US" dirty="0"/>
          </a:p>
          <a:p>
            <a:r>
              <a:rPr lang="zh-CN" altLang="zh-CN" dirty="0"/>
              <a:t>一般应用于在未来某时刻将发生外汇收入的场合，比如：持有外汇资产者，担心未来外币贬值造成损失；出口商和从事国际业务的银行预计未来某一时间将会得到一笔外汇，担心外汇汇率下跌造成损失。</a:t>
            </a:r>
          </a:p>
          <a:p>
            <a:endParaRPr lang="zh-CN" altLang="en-US" dirty="0"/>
          </a:p>
        </p:txBody>
      </p:sp>
      <p:sp>
        <p:nvSpPr>
          <p:cNvPr id="4" name="日期占位符 3"/>
          <p:cNvSpPr>
            <a:spLocks noGrp="1"/>
          </p:cNvSpPr>
          <p:nvPr>
            <p:ph type="dt" sz="half" idx="10"/>
          </p:nvPr>
        </p:nvSpPr>
        <p:spPr/>
        <p:txBody>
          <a:bodyPr/>
          <a:lstStyle/>
          <a:p>
            <a:fld id="{3256A76F-9C88-4C31-AAC9-AAA3A80DD329}"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外汇期货的交叉套期保值</a:t>
            </a:r>
            <a:endParaRPr lang="zh-CN" altLang="en-US" dirty="0"/>
          </a:p>
        </p:txBody>
      </p:sp>
      <p:sp>
        <p:nvSpPr>
          <p:cNvPr id="3" name="内容占位符 2"/>
          <p:cNvSpPr>
            <a:spLocks noGrp="1"/>
          </p:cNvSpPr>
          <p:nvPr>
            <p:ph idx="1"/>
          </p:nvPr>
        </p:nvSpPr>
        <p:spPr/>
        <p:txBody>
          <a:bodyPr/>
          <a:lstStyle/>
          <a:p>
            <a:r>
              <a:rPr lang="zh-CN" altLang="zh-CN" dirty="0"/>
              <a:t>交叉套期保值是指利用相关的两种外汇期货合约为一种外汇现货保值。</a:t>
            </a:r>
            <a:endParaRPr lang="zh-CN" altLang="en-US" dirty="0"/>
          </a:p>
          <a:p>
            <a:r>
              <a:rPr lang="zh-CN" altLang="zh-CN" dirty="0"/>
              <a:t>当外汇期货市场上只有各种货币对美元的合约时，在发生两种非美元货币收付的情况下，就要用到交叉套期保值，从而减少或避免由于汇率变动所带来的损失。</a:t>
            </a:r>
          </a:p>
          <a:p>
            <a:endParaRPr lang="zh-CN" altLang="en-US" dirty="0"/>
          </a:p>
        </p:txBody>
      </p:sp>
      <p:sp>
        <p:nvSpPr>
          <p:cNvPr id="4" name="日期占位符 3"/>
          <p:cNvSpPr>
            <a:spLocks noGrp="1"/>
          </p:cNvSpPr>
          <p:nvPr>
            <p:ph type="dt" sz="half" idx="10"/>
          </p:nvPr>
        </p:nvSpPr>
        <p:spPr/>
        <p:txBody>
          <a:bodyPr/>
          <a:lstStyle/>
          <a:p>
            <a:fld id="{BED17172-40BE-4667-AB12-51BE02321E55}"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外汇期货的交叉套期保值</a:t>
            </a:r>
            <a:r>
              <a:rPr lang="en-US" altLang="zh-CN" dirty="0"/>
              <a:t>(cont.)</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假设德国某公司向英国出口一批货物，预计</a:t>
            </a:r>
            <a:r>
              <a:rPr lang="en-US" altLang="zh-CN" dirty="0"/>
              <a:t>3</a:t>
            </a:r>
            <a:r>
              <a:rPr lang="zh-CN" altLang="zh-CN" dirty="0"/>
              <a:t>个月后将收进</a:t>
            </a:r>
            <a:r>
              <a:rPr lang="en-US" altLang="zh-CN" dirty="0"/>
              <a:t>50</a:t>
            </a:r>
            <a:r>
              <a:rPr lang="zh-CN" altLang="zh-CN" dirty="0"/>
              <a:t>万英镑的货款。为了避免英镑贬值的风险，这家出口公司应利用外汇期货交易进行套期保值。可是，外汇期货市场上没有以英镑兑换欧元或以欧元兑换英镑的期货合约可供该公司用来进行直接的套期保值。这样，这家德国公司只有通过英镑期货合约和欧元期货合约实行交叉套期保值。</a:t>
            </a:r>
          </a:p>
          <a:p>
            <a:r>
              <a:rPr lang="zh-CN" altLang="zh-CN" dirty="0"/>
              <a:t>这样一来，问题就转化成：德国公司要防范英镑贬值和欧元升值的风险，为了实现套期保值，在当前时刻，应当采用空头英镑期货合约，同时多头欧元期货合约的方式来避险。</a:t>
            </a:r>
          </a:p>
          <a:p>
            <a:endParaRPr lang="zh-CN" altLang="en-US" dirty="0"/>
          </a:p>
        </p:txBody>
      </p:sp>
      <p:sp>
        <p:nvSpPr>
          <p:cNvPr id="4" name="日期占位符 3"/>
          <p:cNvSpPr>
            <a:spLocks noGrp="1"/>
          </p:cNvSpPr>
          <p:nvPr>
            <p:ph type="dt" sz="half" idx="10"/>
          </p:nvPr>
        </p:nvSpPr>
        <p:spPr/>
        <p:txBody>
          <a:bodyPr/>
          <a:lstStyle/>
          <a:p>
            <a:fld id="{8ED79D53-C161-4AED-9428-7C7E2AED2632}"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投机交易</a:t>
            </a:r>
            <a:endParaRPr lang="zh-CN" altLang="en-US" dirty="0"/>
          </a:p>
        </p:txBody>
      </p:sp>
      <p:sp>
        <p:nvSpPr>
          <p:cNvPr id="3" name="内容占位符 2"/>
          <p:cNvSpPr>
            <a:spLocks noGrp="1"/>
          </p:cNvSpPr>
          <p:nvPr>
            <p:ph idx="1"/>
          </p:nvPr>
        </p:nvSpPr>
        <p:spPr/>
        <p:txBody>
          <a:bodyPr/>
          <a:lstStyle/>
          <a:p>
            <a:r>
              <a:rPr lang="zh-CN" altLang="zh-CN" dirty="0"/>
              <a:t>外汇期货投机交易就是通过买卖外汇期货合约，从外汇期货价格的变动中获取利润并同时承担风险的交易行为。</a:t>
            </a:r>
            <a:endParaRPr lang="en-US" altLang="zh-CN" dirty="0"/>
          </a:p>
          <a:p>
            <a:r>
              <a:rPr lang="zh-CN" altLang="zh-CN" dirty="0"/>
              <a:t>外汇期货投机交易从投机者的持仓头寸方向上可区分为多头投机和空头投机。</a:t>
            </a:r>
            <a:endParaRPr lang="en-US" altLang="zh-CN" dirty="0"/>
          </a:p>
          <a:p>
            <a:r>
              <a:rPr lang="zh-CN" altLang="zh-CN" dirty="0"/>
              <a:t>外汇期货的投机交易，主要是通过买空卖空交易方式进行的。</a:t>
            </a:r>
          </a:p>
          <a:p>
            <a:endParaRPr lang="zh-CN" altLang="en-US" dirty="0"/>
          </a:p>
        </p:txBody>
      </p:sp>
      <p:sp>
        <p:nvSpPr>
          <p:cNvPr id="4" name="日期占位符 3"/>
          <p:cNvSpPr>
            <a:spLocks noGrp="1"/>
          </p:cNvSpPr>
          <p:nvPr>
            <p:ph type="dt" sz="half" idx="10"/>
          </p:nvPr>
        </p:nvSpPr>
        <p:spPr/>
        <p:txBody>
          <a:bodyPr/>
          <a:lstStyle/>
          <a:p>
            <a:fld id="{F3E8CF25-0A18-4B2B-B03B-B211276CBFED}" type="datetime1">
              <a:rPr lang="en-US" altLang="zh-CN" smtClean="0"/>
              <a:t>2/5/2021</a:t>
            </a:fld>
            <a:endParaRPr lang="en-US" dirty="0"/>
          </a:p>
        </p:txBody>
      </p:sp>
      <p:sp>
        <p:nvSpPr>
          <p:cNvPr id="5" name="页脚占位符 4"/>
          <p:cNvSpPr>
            <a:spLocks noGrp="1"/>
          </p:cNvSpPr>
          <p:nvPr>
            <p:ph type="ftr" sz="quarter" idx="11"/>
          </p:nvPr>
        </p:nvSpPr>
        <p:spPr/>
        <p:txBody>
          <a:bodyPr/>
          <a:lstStyle/>
          <a:p>
            <a:r>
              <a:rPr lang="zh-CN" altLang="en-US"/>
              <a:t>第六章　金融期货的交易策略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203</TotalTime>
  <Words>4703</Words>
  <Application>Microsoft Office PowerPoint</Application>
  <PresentationFormat>全屏显示(4:3)</PresentationFormat>
  <Paragraphs>346</Paragraphs>
  <Slides>54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0" baseType="lpstr">
      <vt:lpstr>宋体</vt:lpstr>
      <vt:lpstr>Arial</vt:lpstr>
      <vt:lpstr>Calibri</vt:lpstr>
      <vt:lpstr>Trebuchet MS</vt:lpstr>
      <vt:lpstr>柏林</vt:lpstr>
      <vt:lpstr>MathType 7.0 Equation</vt:lpstr>
      <vt:lpstr>第六章　金融期货的交易策略</vt:lpstr>
      <vt:lpstr>本章内容</vt:lpstr>
      <vt:lpstr>第一节　外汇期货的交易策略</vt:lpstr>
      <vt:lpstr>一、套期保值交易</vt:lpstr>
      <vt:lpstr>外汇期货的多头套期保值</vt:lpstr>
      <vt:lpstr>外汇期货的空头套期保值</vt:lpstr>
      <vt:lpstr>外汇期货的交叉套期保值</vt:lpstr>
      <vt:lpstr>外汇期货的交叉套期保值(cont.)</vt:lpstr>
      <vt:lpstr>二、投机交易</vt:lpstr>
      <vt:lpstr>外汇期货的多头投机</vt:lpstr>
      <vt:lpstr>外汇期货的空头投机</vt:lpstr>
      <vt:lpstr>三、套利交易</vt:lpstr>
      <vt:lpstr>套利交易(cont.)</vt:lpstr>
      <vt:lpstr>跨期套利</vt:lpstr>
      <vt:lpstr>跨市套利</vt:lpstr>
      <vt:lpstr>跨币种套利</vt:lpstr>
      <vt:lpstr>第二节　利率期货的交易策略</vt:lpstr>
      <vt:lpstr>一、套期保值交易</vt:lpstr>
      <vt:lpstr>利率期货的多头套期保值 </vt:lpstr>
      <vt:lpstr>利率期货的空头套期保值 </vt:lpstr>
      <vt:lpstr>直接套期保值</vt:lpstr>
      <vt:lpstr>国库券期货的交叉套期保值</vt:lpstr>
      <vt:lpstr>套期保值比率</vt:lpstr>
      <vt:lpstr>欧洲美元期货的其他套期保值策略</vt:lpstr>
      <vt:lpstr>条式套期保值</vt:lpstr>
      <vt:lpstr>滚动套期保值</vt:lpstr>
      <vt:lpstr>长期利率期货的套期保值比率</vt:lpstr>
      <vt:lpstr>转换因子模型</vt:lpstr>
      <vt:lpstr>回归模型</vt:lpstr>
      <vt:lpstr>回归模型示例</vt:lpstr>
      <vt:lpstr>回归模型(cont.)</vt:lpstr>
      <vt:lpstr>久期模型</vt:lpstr>
      <vt:lpstr>久期定义</vt:lpstr>
      <vt:lpstr>套期保值比率 </vt:lpstr>
      <vt:lpstr>套期保值比率(cont.)</vt:lpstr>
      <vt:lpstr>久期模型(cont.)</vt:lpstr>
      <vt:lpstr>二、投机交易</vt:lpstr>
      <vt:lpstr>三、套利交易</vt:lpstr>
      <vt:lpstr>跨期套利</vt:lpstr>
      <vt:lpstr>跨市套利</vt:lpstr>
      <vt:lpstr>跨品种套利</vt:lpstr>
      <vt:lpstr>第三节　股指期货的交易策略</vt:lpstr>
      <vt:lpstr>一、套期保值交易</vt:lpstr>
      <vt:lpstr>股指期货的多头套期保值 </vt:lpstr>
      <vt:lpstr>股指期货的空头套期保值</vt:lpstr>
      <vt:lpstr>股指期货的套期保值比率</vt:lpstr>
      <vt:lpstr>β系数</vt:lpstr>
      <vt:lpstr>股指期货的套期保值</vt:lpstr>
      <vt:lpstr>二、投机交易</vt:lpstr>
      <vt:lpstr>三、套利交易</vt:lpstr>
      <vt:lpstr>跨期套利</vt:lpstr>
      <vt:lpstr>跨市套利</vt:lpstr>
      <vt:lpstr>跨品种套利</vt:lpstr>
      <vt:lpstr>期现套利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49</cp:revision>
  <dcterms:created xsi:type="dcterms:W3CDTF">2015-09-16T08:00:09Z</dcterms:created>
  <dcterms:modified xsi:type="dcterms:W3CDTF">2021-02-05T14:30:49Z</dcterms:modified>
</cp:coreProperties>
</file>