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56"/>
  </p:notesMasterIdLst>
  <p:sldIdLst>
    <p:sldId id="256" r:id="rId2"/>
    <p:sldId id="257" r:id="rId3"/>
    <p:sldId id="258" r:id="rId4"/>
    <p:sldId id="261" r:id="rId5"/>
    <p:sldId id="262" r:id="rId6"/>
    <p:sldId id="259" r:id="rId7"/>
    <p:sldId id="263" r:id="rId8"/>
    <p:sldId id="264" r:id="rId9"/>
    <p:sldId id="260" r:id="rId10"/>
    <p:sldId id="265" r:id="rId11"/>
    <p:sldId id="266" r:id="rId12"/>
    <p:sldId id="267" r:id="rId13"/>
    <p:sldId id="268" r:id="rId14"/>
    <p:sldId id="269" r:id="rId15"/>
    <p:sldId id="341" r:id="rId16"/>
    <p:sldId id="270" r:id="rId17"/>
    <p:sldId id="271" r:id="rId18"/>
    <p:sldId id="272" r:id="rId19"/>
    <p:sldId id="342" r:id="rId20"/>
    <p:sldId id="273" r:id="rId21"/>
    <p:sldId id="274" r:id="rId22"/>
    <p:sldId id="275" r:id="rId23"/>
    <p:sldId id="315" r:id="rId24"/>
    <p:sldId id="276" r:id="rId25"/>
    <p:sldId id="277" r:id="rId26"/>
    <p:sldId id="309" r:id="rId27"/>
    <p:sldId id="278" r:id="rId28"/>
    <p:sldId id="279" r:id="rId29"/>
    <p:sldId id="280" r:id="rId30"/>
    <p:sldId id="281" r:id="rId31"/>
    <p:sldId id="282" r:id="rId32"/>
    <p:sldId id="283" r:id="rId33"/>
    <p:sldId id="284" r:id="rId34"/>
    <p:sldId id="285" r:id="rId35"/>
    <p:sldId id="286" r:id="rId36"/>
    <p:sldId id="287" r:id="rId37"/>
    <p:sldId id="288" r:id="rId38"/>
    <p:sldId id="343" r:id="rId39"/>
    <p:sldId id="289" r:id="rId40"/>
    <p:sldId id="290" r:id="rId41"/>
    <p:sldId id="291" r:id="rId42"/>
    <p:sldId id="292" r:id="rId43"/>
    <p:sldId id="293" r:id="rId44"/>
    <p:sldId id="344" r:id="rId45"/>
    <p:sldId id="335" r:id="rId46"/>
    <p:sldId id="294" r:id="rId47"/>
    <p:sldId id="295" r:id="rId48"/>
    <p:sldId id="296" r:id="rId49"/>
    <p:sldId id="297" r:id="rId50"/>
    <p:sldId id="298" r:id="rId51"/>
    <p:sldId id="299" r:id="rId52"/>
    <p:sldId id="300" r:id="rId53"/>
    <p:sldId id="301" r:id="rId54"/>
    <p:sldId id="302"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14"/>
  </p:normalViewPr>
  <p:slideViewPr>
    <p:cSldViewPr snapToGrid="0" snapToObjects="1">
      <p:cViewPr varScale="1">
        <p:scale>
          <a:sx n="98" d="100"/>
          <a:sy n="98" d="100"/>
        </p:scale>
        <p:origin x="1566" y="90"/>
      </p:cViewPr>
      <p:guideLst>
        <p:guide orient="horz" pos="2160"/>
        <p:guide pos="2880"/>
      </p:guideLst>
    </p:cSldViewPr>
  </p:slideViewPr>
  <p:outlineViewPr>
    <p:cViewPr>
      <p:scale>
        <a:sx n="33" d="100"/>
        <a:sy n="33" d="100"/>
      </p:scale>
      <p:origin x="0" y="-396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E2EA6B-52F1-4C24-8850-B2C67EAF9820}" type="datetimeFigureOut">
              <a:rPr lang="zh-CN" altLang="en-US" smtClean="0"/>
              <a:t>2020/8/14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2C96A5-EE06-4E4C-8C53-A32A89396B96}" type="slidenum">
              <a:rPr lang="zh-CN" altLang="en-US" smtClean="0"/>
              <a:t>‹#›</a:t>
            </a:fld>
            <a:endParaRPr lang="zh-CN" altLang="en-US"/>
          </a:p>
        </p:txBody>
      </p:sp>
    </p:spTree>
    <p:extLst>
      <p:ext uri="{BB962C8B-B14F-4D97-AF65-F5344CB8AC3E}">
        <p14:creationId xmlns:p14="http://schemas.microsoft.com/office/powerpoint/2010/main" val="29591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8D0E304-AA3F-4DFF-A71D-AE76DFF30DD2}" type="datetime1">
              <a:rPr lang="en-US" altLang="zh-CN" smtClean="0"/>
              <a:t>8/14/2020</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第八章　期权的主要产品</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BC345B-C586-40A1-8550-549DED733538}"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8CC9074-1038-435E-8984-649AF75BE00E}"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348BE2-C7E1-47F3-8717-387264325546}"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D259A2C-5A37-4B44-B517-6047E015AC12}"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100BAEB-3838-4391-96D3-00870C06DCC3}" type="datetime1">
              <a:rPr lang="en-US" altLang="zh-CN" smtClean="0"/>
              <a:t>8/14/2020</a:t>
            </a:fld>
            <a:endParaRPr lang="en-US" dirty="0"/>
          </a:p>
        </p:txBody>
      </p:sp>
      <p:sp>
        <p:nvSpPr>
          <p:cNvPr id="4" name="Footer Placeholder 3"/>
          <p:cNvSpPr>
            <a:spLocks noGrp="1"/>
          </p:cNvSpPr>
          <p:nvPr>
            <p:ph type="ftr" sz="quarter" idx="11"/>
          </p:nvPr>
        </p:nvSpPr>
        <p:spPr/>
        <p:txBody>
          <a:bodyPr/>
          <a:lstStyle/>
          <a:p>
            <a:r>
              <a:rPr lang="zh-CN" altLang="en-US"/>
              <a:t>第八章　期权的主要产品</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827C8DDE-97D6-4DB9-88B6-F05587D715F6}" type="datetime1">
              <a:rPr lang="en-US" altLang="zh-CN" smtClean="0"/>
              <a:t>8/14/2020</a:t>
            </a:fld>
            <a:endParaRPr lang="en-US" dirty="0"/>
          </a:p>
        </p:txBody>
      </p:sp>
      <p:sp>
        <p:nvSpPr>
          <p:cNvPr id="4" name="Footer Placeholder 3"/>
          <p:cNvSpPr>
            <a:spLocks noGrp="1"/>
          </p:cNvSpPr>
          <p:nvPr>
            <p:ph type="ftr" sz="quarter" idx="11"/>
          </p:nvPr>
        </p:nvSpPr>
        <p:spPr/>
        <p:txBody>
          <a:bodyPr/>
          <a:lstStyle/>
          <a:p>
            <a:r>
              <a:rPr lang="zh-CN" altLang="en-US"/>
              <a:t>第八章　期权的主要产品</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DB4E6B2-7EB9-48B6-9601-9102F08B6129}" type="datetime1">
              <a:rPr lang="en-US" altLang="zh-CN" smtClean="0"/>
              <a:t>8/14/2020</a:t>
            </a:fld>
            <a:endParaRPr lang="en-US" dirty="0"/>
          </a:p>
        </p:txBody>
      </p:sp>
      <p:sp>
        <p:nvSpPr>
          <p:cNvPr id="5" name="Footer Placeholder 4"/>
          <p:cNvSpPr>
            <a:spLocks noGrp="1"/>
          </p:cNvSpPr>
          <p:nvPr>
            <p:ph type="ftr" sz="quarter" idx="11"/>
          </p:nvPr>
        </p:nvSpPr>
        <p:spPr/>
        <p:txBody>
          <a:bodyPr/>
          <a:lstStyle/>
          <a:p>
            <a:r>
              <a:rPr lang="zh-CN" altLang="en-US"/>
              <a:t>第八章　期权的主要产品</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09A78BD2-D6A0-4E0D-B7B4-313A2E1F0E17}" type="datetime1">
              <a:rPr lang="en-US" altLang="zh-CN" smtClean="0"/>
              <a:t>8/14/2020</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第八章　期权的主要产品</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4AB50922-D670-45D1-B012-BDAC0A304C2A}" type="datetime1">
              <a:rPr lang="en-US" altLang="zh-CN" smtClean="0"/>
              <a:t>8/14/2020</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第八章　期权的主要产品</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2417A015-49C1-4A2B-9723-56CCFCA92AEC}" type="datetime1">
              <a:rPr lang="en-US" altLang="zh-CN" smtClean="0"/>
              <a:t>8/14/2020</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第八章　期权的主要产品</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B1A2978-7BD5-4045-8C79-130A74DF9FDD}"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AEA6D3-F286-434C-8DA8-A8816C94BB50}" type="datetime1">
              <a:rPr lang="en-US" altLang="zh-CN" smtClean="0"/>
              <a:t>8/14/2020</a:t>
            </a:fld>
            <a:endParaRPr lang="en-US" dirty="0"/>
          </a:p>
        </p:txBody>
      </p:sp>
      <p:sp>
        <p:nvSpPr>
          <p:cNvPr id="8" name="Footer Placeholder 7"/>
          <p:cNvSpPr>
            <a:spLocks noGrp="1"/>
          </p:cNvSpPr>
          <p:nvPr>
            <p:ph type="ftr" sz="quarter" idx="11"/>
          </p:nvPr>
        </p:nvSpPr>
        <p:spPr/>
        <p:txBody>
          <a:bodyPr/>
          <a:lstStyle/>
          <a:p>
            <a:r>
              <a:rPr lang="zh-CN" altLang="en-US"/>
              <a:t>第八章　期权的主要产品</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A40E955-2275-46C6-B427-FCB3265FBC25}" type="datetime1">
              <a:rPr lang="en-US" altLang="zh-CN" smtClean="0"/>
              <a:t>8/14/2020</a:t>
            </a:fld>
            <a:endParaRPr lang="en-US" dirty="0"/>
          </a:p>
        </p:txBody>
      </p:sp>
      <p:sp>
        <p:nvSpPr>
          <p:cNvPr id="4" name="Footer Placeholder 3"/>
          <p:cNvSpPr>
            <a:spLocks noGrp="1"/>
          </p:cNvSpPr>
          <p:nvPr>
            <p:ph type="ftr" sz="quarter" idx="11"/>
          </p:nvPr>
        </p:nvSpPr>
        <p:spPr/>
        <p:txBody>
          <a:bodyPr/>
          <a:lstStyle/>
          <a:p>
            <a:r>
              <a:rPr lang="zh-CN" altLang="en-US"/>
              <a:t>第八章　期权的主要产品</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676CBD2-B9C2-4FC1-9464-30742CE44D16}" type="datetime1">
              <a:rPr lang="en-US" altLang="zh-CN" smtClean="0"/>
              <a:t>8/14/2020</a:t>
            </a:fld>
            <a:endParaRPr lang="en-US" dirty="0"/>
          </a:p>
        </p:txBody>
      </p:sp>
      <p:sp>
        <p:nvSpPr>
          <p:cNvPr id="3" name="Footer Placeholder 2"/>
          <p:cNvSpPr>
            <a:spLocks noGrp="1"/>
          </p:cNvSpPr>
          <p:nvPr>
            <p:ph type="ftr" sz="quarter" idx="11"/>
          </p:nvPr>
        </p:nvSpPr>
        <p:spPr/>
        <p:txBody>
          <a:bodyPr/>
          <a:lstStyle/>
          <a:p>
            <a:r>
              <a:rPr lang="zh-CN" altLang="en-US"/>
              <a:t>第八章　期权的主要产品</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78ECBAA-3184-4508-832B-6EB3096FC9D7}"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A14016-841B-46E4-8A42-1A3770AB8B3B}" type="datetime1">
              <a:rPr lang="en-US" altLang="zh-CN" smtClean="0"/>
              <a:t>8/14/2020</a:t>
            </a:fld>
            <a:endParaRPr lang="en-US" dirty="0"/>
          </a:p>
        </p:txBody>
      </p:sp>
      <p:sp>
        <p:nvSpPr>
          <p:cNvPr id="6" name="Footer Placeholder 5"/>
          <p:cNvSpPr>
            <a:spLocks noGrp="1"/>
          </p:cNvSpPr>
          <p:nvPr>
            <p:ph type="ftr" sz="quarter" idx="11"/>
          </p:nvPr>
        </p:nvSpPr>
        <p:spPr/>
        <p:txBody>
          <a:bodyPr/>
          <a:lstStyle/>
          <a:p>
            <a:r>
              <a:rPr lang="zh-CN" altLang="en-US"/>
              <a:t>第八章　期权的主要产品</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E479C5-D551-4B2E-942A-4FCE5F48C294}" type="datetime1">
              <a:rPr lang="en-US" altLang="zh-CN" smtClean="0"/>
              <a:t>8/14/2020</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第八章　期权的主要产品</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第八章　期权的主要产品</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FC6E0710-CCF4-4B18-B764-F408CFC01DCE}"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zh-CN" sz="3200" b="1" kern="1200" dirty="0">
                <a:solidFill>
                  <a:schemeClr val="tx1"/>
                </a:solidFill>
                <a:effectLst/>
                <a:latin typeface="+mj-lt"/>
                <a:ea typeface="+mj-ea"/>
                <a:cs typeface="+mj-cs"/>
              </a:rPr>
              <a:t>一、以债务凭证为标的物的利率期权</a:t>
            </a:r>
          </a:p>
        </p:txBody>
      </p:sp>
      <p:sp>
        <p:nvSpPr>
          <p:cNvPr id="3" name="内容占位符 2"/>
          <p:cNvSpPr>
            <a:spLocks noGrp="1"/>
          </p:cNvSpPr>
          <p:nvPr>
            <p:ph idx="1"/>
          </p:nvPr>
        </p:nvSpPr>
        <p:spPr/>
        <p:txBody>
          <a:bodyPr/>
          <a:lstStyle/>
          <a:p>
            <a:r>
              <a:rPr lang="zh-CN" altLang="zh-CN" dirty="0"/>
              <a:t>利率期权首先产生于美国芝加哥期货交易所（</a:t>
            </a:r>
            <a:r>
              <a:rPr lang="en-US" altLang="zh-CN" dirty="0"/>
              <a:t>CBOT</a:t>
            </a:r>
            <a:r>
              <a:rPr lang="zh-CN" altLang="zh-CN" dirty="0"/>
              <a:t>）。目前，该交易所仍是世界上最大的利率期权市场之一。</a:t>
            </a:r>
            <a:endParaRPr lang="zh-CN" altLang="en-US" dirty="0"/>
          </a:p>
          <a:p>
            <a:r>
              <a:rPr lang="en-US" altLang="zh-CN" dirty="0"/>
              <a:t>CBOT</a:t>
            </a:r>
            <a:r>
              <a:rPr lang="zh-CN" altLang="zh-CN" dirty="0"/>
              <a:t>主要上市美国中、长期国债期货期权。所以，期权的标的物并不是各种中、长期国债本身，而是在该交易所上市的各种中、长期国债期货合约。这类期货期权的交易单位均为一张对应的中、长期国债期货合约。</a:t>
            </a:r>
          </a:p>
          <a:p>
            <a:endParaRPr lang="zh-CN" altLang="en-US" dirty="0"/>
          </a:p>
        </p:txBody>
      </p:sp>
      <p:sp>
        <p:nvSpPr>
          <p:cNvPr id="4" name="日期占位符 3"/>
          <p:cNvSpPr>
            <a:spLocks noGrp="1"/>
          </p:cNvSpPr>
          <p:nvPr>
            <p:ph type="dt" sz="half" idx="10"/>
          </p:nvPr>
        </p:nvSpPr>
        <p:spPr/>
        <p:txBody>
          <a:bodyPr/>
          <a:lstStyle/>
          <a:p>
            <a:fld id="{D445C035-F325-4993-9980-855B1468357A}"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dirty="0"/>
              <a:t>二、以利率或收益率为标的物的利率期权</a:t>
            </a:r>
            <a:endParaRPr lang="zh-CN" altLang="en-US" sz="2800" dirty="0"/>
          </a:p>
        </p:txBody>
      </p:sp>
      <p:sp>
        <p:nvSpPr>
          <p:cNvPr id="3" name="内容占位符 2"/>
          <p:cNvSpPr>
            <a:spLocks noGrp="1"/>
          </p:cNvSpPr>
          <p:nvPr>
            <p:ph idx="1"/>
          </p:nvPr>
        </p:nvSpPr>
        <p:spPr/>
        <p:txBody>
          <a:bodyPr/>
          <a:lstStyle/>
          <a:p>
            <a:r>
              <a:rPr lang="zh-CN" altLang="zh-CN" dirty="0"/>
              <a:t>芝加哥期权交易所（</a:t>
            </a:r>
            <a:r>
              <a:rPr lang="en-US" altLang="zh-CN" dirty="0"/>
              <a:t>CBOE</a:t>
            </a:r>
            <a:r>
              <a:rPr lang="zh-CN" altLang="zh-CN" dirty="0"/>
              <a:t>）是世界上第一个专门化的期权市场，利率期权也是该交易所的主要产品之一。</a:t>
            </a:r>
            <a:endParaRPr lang="zh-CN" altLang="en-US" dirty="0"/>
          </a:p>
          <a:p>
            <a:r>
              <a:rPr lang="zh-CN" altLang="zh-CN" dirty="0"/>
              <a:t>目前，在</a:t>
            </a:r>
            <a:r>
              <a:rPr lang="en-US" altLang="zh-CN" dirty="0"/>
              <a:t>CBOE</a:t>
            </a:r>
            <a:r>
              <a:rPr lang="zh-CN" altLang="zh-CN" dirty="0"/>
              <a:t>交易的利率期权主要以美国政府债券的利率或到期收益率作为标的物。</a:t>
            </a:r>
            <a:endParaRPr lang="zh-CN" altLang="en-US" dirty="0"/>
          </a:p>
          <a:p>
            <a:r>
              <a:rPr lang="en-US" altLang="zh-CN" dirty="0"/>
              <a:t>CBOE</a:t>
            </a:r>
            <a:r>
              <a:rPr lang="zh-CN" altLang="zh-CN" dirty="0"/>
              <a:t>提供的利率期权可分为短期利率期权、中期利率期权和长期利率期权，各种利率期权均以美国政府债券的即期收益率（</a:t>
            </a:r>
            <a:r>
              <a:rPr lang="en-US" altLang="zh-CN" dirty="0"/>
              <a:t>spot yield</a:t>
            </a:r>
            <a:r>
              <a:rPr lang="zh-CN" altLang="zh-CN" dirty="0"/>
              <a:t>）作为标的物。</a:t>
            </a:r>
          </a:p>
        </p:txBody>
      </p:sp>
      <p:sp>
        <p:nvSpPr>
          <p:cNvPr id="4" name="日期占位符 3"/>
          <p:cNvSpPr>
            <a:spLocks noGrp="1"/>
          </p:cNvSpPr>
          <p:nvPr>
            <p:ph type="dt" sz="half" idx="10"/>
          </p:nvPr>
        </p:nvSpPr>
        <p:spPr/>
        <p:txBody>
          <a:bodyPr/>
          <a:lstStyle/>
          <a:p>
            <a:fld id="{7D7BF2DE-A6E6-4282-9C80-C493F458C19B}"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看涨与看跌期权的选择</a:t>
            </a:r>
            <a:endParaRPr lang="zh-CN" altLang="en-US" dirty="0"/>
          </a:p>
        </p:txBody>
      </p:sp>
      <p:sp>
        <p:nvSpPr>
          <p:cNvPr id="3" name="内容占位符 2"/>
          <p:cNvSpPr>
            <a:spLocks noGrp="1"/>
          </p:cNvSpPr>
          <p:nvPr>
            <p:ph idx="1"/>
          </p:nvPr>
        </p:nvSpPr>
        <p:spPr>
          <a:xfrm>
            <a:off x="208722" y="2246776"/>
            <a:ext cx="8676861" cy="4489689"/>
          </a:xfrm>
        </p:spPr>
        <p:txBody>
          <a:bodyPr>
            <a:normAutofit/>
          </a:bodyPr>
          <a:lstStyle/>
          <a:p>
            <a:r>
              <a:rPr lang="zh-CN" altLang="zh-CN" dirty="0"/>
              <a:t>传统的利率期权系以某种债务凭证，尤其是由政府发行的</a:t>
            </a:r>
            <a:r>
              <a:rPr lang="zh-CN" altLang="zh-CN" u="sng" dirty="0"/>
              <a:t>各种债券作为标的物</a:t>
            </a:r>
            <a:r>
              <a:rPr lang="zh-CN" altLang="zh-CN" dirty="0"/>
              <a:t>。在履约时，这些利率期权一般实行</a:t>
            </a:r>
            <a:r>
              <a:rPr lang="zh-CN" altLang="zh-CN" u="sng" dirty="0"/>
              <a:t>实物交割</a:t>
            </a:r>
            <a:r>
              <a:rPr lang="zh-CN" altLang="zh-CN" dirty="0"/>
              <a:t>。因此，当人们预期利率将下降，从而债券价格将上升时，他们就买进看涨期权；反之，当人们预期利率将上升，从而债券价格将下跌时，他们就买进看跌期权。</a:t>
            </a:r>
            <a:endParaRPr lang="zh-CN" altLang="en-US" dirty="0"/>
          </a:p>
          <a:p>
            <a:r>
              <a:rPr lang="en-US" altLang="zh-CN" dirty="0"/>
              <a:t>CBOE</a:t>
            </a:r>
            <a:r>
              <a:rPr lang="zh-CN" altLang="zh-CN" dirty="0"/>
              <a:t>交易的利率期权系</a:t>
            </a:r>
            <a:r>
              <a:rPr lang="zh-CN" altLang="zh-CN" u="wavy" dirty="0"/>
              <a:t>以某种利率或某种债券的到期收益率作为标的物</a:t>
            </a:r>
            <a:r>
              <a:rPr lang="zh-CN" altLang="zh-CN" dirty="0"/>
              <a:t>。在履约时，这些利率期权实行</a:t>
            </a:r>
            <a:r>
              <a:rPr lang="zh-CN" altLang="zh-CN" u="wavy" dirty="0"/>
              <a:t>现金结算</a:t>
            </a:r>
            <a:r>
              <a:rPr lang="zh-CN" altLang="zh-CN" dirty="0"/>
              <a:t>。因此，当人们预期利率将上升时，他们将买进看涨期权；而当人们预期利率将下降时，他们就买进看跌期权。</a:t>
            </a:r>
            <a:endParaRPr lang="zh-CN" altLang="en-US" dirty="0"/>
          </a:p>
        </p:txBody>
      </p:sp>
      <p:sp>
        <p:nvSpPr>
          <p:cNvPr id="4" name="日期占位符 3"/>
          <p:cNvSpPr>
            <a:spLocks noGrp="1"/>
          </p:cNvSpPr>
          <p:nvPr>
            <p:ph type="dt" sz="half" idx="10"/>
          </p:nvPr>
        </p:nvSpPr>
        <p:spPr/>
        <p:txBody>
          <a:bodyPr/>
          <a:lstStyle/>
          <a:p>
            <a:fld id="{1BE1C461-7F50-4060-A957-7237EF1D68B5}"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三、场外利率期权</a:t>
            </a:r>
            <a:endParaRPr lang="zh-CN" altLang="en-US" dirty="0"/>
          </a:p>
        </p:txBody>
      </p:sp>
      <p:sp>
        <p:nvSpPr>
          <p:cNvPr id="3" name="内容占位符 2"/>
          <p:cNvSpPr>
            <a:spLocks noGrp="1"/>
          </p:cNvSpPr>
          <p:nvPr>
            <p:ph idx="1"/>
          </p:nvPr>
        </p:nvSpPr>
        <p:spPr/>
        <p:txBody>
          <a:bodyPr/>
          <a:lstStyle/>
          <a:p>
            <a:r>
              <a:rPr lang="zh-CN" altLang="zh-CN" b="1" dirty="0"/>
              <a:t>利率上限协议</a:t>
            </a:r>
          </a:p>
          <a:p>
            <a:r>
              <a:rPr lang="zh-CN" altLang="zh-CN" b="1" dirty="0"/>
              <a:t>利率</a:t>
            </a:r>
            <a:r>
              <a:rPr lang="zh-CN" altLang="en-US" b="1" dirty="0"/>
              <a:t>下</a:t>
            </a:r>
            <a:r>
              <a:rPr lang="zh-CN" altLang="zh-CN" b="1" dirty="0"/>
              <a:t>限协议</a:t>
            </a:r>
          </a:p>
          <a:p>
            <a:r>
              <a:rPr lang="zh-CN" altLang="zh-CN" b="1" dirty="0"/>
              <a:t>利率</a:t>
            </a:r>
            <a:r>
              <a:rPr lang="zh-CN" altLang="en-US" b="1" dirty="0"/>
              <a:t>区间</a:t>
            </a:r>
            <a:r>
              <a:rPr lang="zh-CN" altLang="zh-CN" b="1" dirty="0"/>
              <a:t>协议</a:t>
            </a:r>
          </a:p>
          <a:p>
            <a:endParaRPr lang="zh-CN" altLang="en-US" dirty="0"/>
          </a:p>
        </p:txBody>
      </p:sp>
      <p:sp>
        <p:nvSpPr>
          <p:cNvPr id="4" name="日期占位符 3"/>
          <p:cNvSpPr>
            <a:spLocks noGrp="1"/>
          </p:cNvSpPr>
          <p:nvPr>
            <p:ph type="dt" sz="half" idx="10"/>
          </p:nvPr>
        </p:nvSpPr>
        <p:spPr/>
        <p:txBody>
          <a:bodyPr/>
          <a:lstStyle/>
          <a:p>
            <a:fld id="{D85187BE-03DA-47F6-8856-D33A080DB8E8}"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（一）利率上限协议</a:t>
            </a:r>
          </a:p>
        </p:txBody>
      </p:sp>
      <p:sp>
        <p:nvSpPr>
          <p:cNvPr id="3" name="内容占位符 2"/>
          <p:cNvSpPr>
            <a:spLocks noGrp="1"/>
          </p:cNvSpPr>
          <p:nvPr>
            <p:ph idx="1"/>
          </p:nvPr>
        </p:nvSpPr>
        <p:spPr>
          <a:xfrm>
            <a:off x="208722" y="2246776"/>
            <a:ext cx="8676861" cy="4362367"/>
          </a:xfrm>
        </p:spPr>
        <p:txBody>
          <a:bodyPr>
            <a:normAutofit fontScale="92500"/>
          </a:bodyPr>
          <a:lstStyle/>
          <a:p>
            <a:r>
              <a:rPr lang="zh-CN" altLang="zh-CN" dirty="0"/>
              <a:t>利率上限协议（</a:t>
            </a:r>
            <a:r>
              <a:rPr lang="en-US" altLang="zh-CN" dirty="0"/>
              <a:t>interest rate caps</a:t>
            </a:r>
            <a:r>
              <a:rPr lang="zh-CN" altLang="zh-CN" dirty="0"/>
              <a:t>），实际上相当于一种场外交易的利率期权，它是由交易双方签订的、约定于未来某日期由其中的一方（通常是银行）向另一方（一般是非银行的借款者）支付高于协议利率的差额的协议。</a:t>
            </a:r>
          </a:p>
          <a:p>
            <a:r>
              <a:rPr lang="zh-CN" altLang="zh-CN" dirty="0"/>
              <a:t>利率上限协议适用于借款者回避利率上升，从而增加利息支出之风险的场合。在利率上限协议的交易中，非银行的借款者通常被称为</a:t>
            </a:r>
            <a:r>
              <a:rPr lang="en-US" altLang="zh-CN" dirty="0"/>
              <a:t>“</a:t>
            </a:r>
            <a:r>
              <a:rPr lang="zh-CN" altLang="zh-CN" dirty="0"/>
              <a:t>买方</a:t>
            </a:r>
            <a:r>
              <a:rPr lang="en-US" altLang="zh-CN" dirty="0"/>
              <a:t>”</a:t>
            </a:r>
            <a:r>
              <a:rPr lang="zh-CN" altLang="zh-CN" dirty="0"/>
              <a:t>，而银行则被称为</a:t>
            </a:r>
            <a:r>
              <a:rPr lang="en-US" altLang="zh-CN" dirty="0"/>
              <a:t>“</a:t>
            </a:r>
            <a:r>
              <a:rPr lang="zh-CN" altLang="zh-CN" dirty="0"/>
              <a:t>卖方</a:t>
            </a:r>
            <a:r>
              <a:rPr lang="en-US" altLang="zh-CN" dirty="0"/>
              <a:t>”</a:t>
            </a:r>
            <a:r>
              <a:rPr lang="zh-CN" altLang="zh-CN" dirty="0"/>
              <a:t>。</a:t>
            </a:r>
            <a:endParaRPr lang="zh-CN" altLang="en-US" dirty="0"/>
          </a:p>
          <a:p>
            <a:r>
              <a:rPr lang="zh-CN" altLang="zh-CN" dirty="0"/>
              <a:t>在签订这种协议时，买方必须根据签约金额及银行所报出的价格，定期地（通常每个季度）向卖方支付一定的签约费（</a:t>
            </a:r>
            <a:r>
              <a:rPr lang="en-US" altLang="zh-CN" dirty="0"/>
              <a:t>up-front fee</a:t>
            </a:r>
            <a:r>
              <a:rPr lang="zh-CN" altLang="zh-CN" dirty="0"/>
              <a:t>），以作为日后市场利率高于协议利率时获得补偿的代价。 </a:t>
            </a:r>
            <a:endParaRPr lang="zh-CN" altLang="en-US" dirty="0"/>
          </a:p>
        </p:txBody>
      </p:sp>
      <p:sp>
        <p:nvSpPr>
          <p:cNvPr id="4" name="日期占位符 3"/>
          <p:cNvSpPr>
            <a:spLocks noGrp="1"/>
          </p:cNvSpPr>
          <p:nvPr>
            <p:ph type="dt" sz="half" idx="10"/>
          </p:nvPr>
        </p:nvSpPr>
        <p:spPr/>
        <p:txBody>
          <a:bodyPr/>
          <a:lstStyle/>
          <a:p>
            <a:fld id="{4517D3FF-FE03-44F3-BA8D-9D45533ACB15}"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利率上限协议</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利率上限协议的实质是一种特殊形式的利率期权。对于利率上限协议的购买者来说，相当于以利率为标的物之看涨期权的买方；银行（即利率上限协议的出售者）则相当于以利率为标的物之看涨期权的卖方。</a:t>
            </a:r>
          </a:p>
          <a:p>
            <a:endParaRPr kumimoji="1" lang="zh-CN" altLang="en-US" dirty="0"/>
          </a:p>
        </p:txBody>
      </p:sp>
      <p:sp>
        <p:nvSpPr>
          <p:cNvPr id="4" name="日期占位符 3"/>
          <p:cNvSpPr>
            <a:spLocks noGrp="1"/>
          </p:cNvSpPr>
          <p:nvPr>
            <p:ph type="dt" sz="half" idx="10"/>
          </p:nvPr>
        </p:nvSpPr>
        <p:spPr/>
        <p:txBody>
          <a:bodyPr/>
          <a:lstStyle/>
          <a:p>
            <a:fld id="{73419669-B8BB-4253-883B-F7D9E1A41A97}"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extLst>
      <p:ext uri="{BB962C8B-B14F-4D97-AF65-F5344CB8AC3E}">
        <p14:creationId xmlns:p14="http://schemas.microsoft.com/office/powerpoint/2010/main" val="143392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利率上限的图示 </a:t>
            </a:r>
            <a:endParaRPr lang="zh-CN" altLang="en-US" dirty="0"/>
          </a:p>
        </p:txBody>
      </p:sp>
      <p:pic>
        <p:nvPicPr>
          <p:cNvPr id="4" name="内容占位符 3"/>
          <p:cNvPicPr>
            <a:picLocks noGrp="1"/>
          </p:cNvPicPr>
          <p:nvPr>
            <p:ph idx="1"/>
          </p:nvPr>
        </p:nvPicPr>
        <p:blipFill>
          <a:blip r:embed="rId2"/>
          <a:srcRect/>
          <a:stretch>
            <a:fillRect/>
          </a:stretch>
        </p:blipFill>
        <p:spPr bwMode="auto">
          <a:xfrm>
            <a:off x="1041101" y="1834166"/>
            <a:ext cx="7014880" cy="5110644"/>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E64FB35A-B4D3-4029-8353-0B762C6E60F0}"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（二）利率下限协议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利率下限协议（</a:t>
            </a:r>
            <a:r>
              <a:rPr lang="en-US" altLang="zh-CN" dirty="0"/>
              <a:t>interest rate floors</a:t>
            </a:r>
            <a:r>
              <a:rPr lang="zh-CN" altLang="zh-CN" dirty="0"/>
              <a:t>），实际上也相当于一种场外交易的利率期权，它是由买卖双方签订的、约定于未来某日期由卖方向买方支付低于协议利率的利差的协议。</a:t>
            </a:r>
          </a:p>
          <a:p>
            <a:r>
              <a:rPr lang="zh-CN" altLang="zh-CN" dirty="0"/>
              <a:t>利率下限协议适用于人们回避利率下降，从而减少利息收入之风险的场合。在签订这种协议时，买方也必须向卖方付出一定的签约费。在协议到期时，若市场利率等于或高于协议利率，则交易双方无须进行任何利差的收付；而若市场利率低于协议利率，则卖方必须根据协议金额和实际发生的利差，向买方支付低于协议利率的那部分差额，以使买方实际收取的利息不少于根据协议的最低利率所计算的利息。</a:t>
            </a:r>
            <a:endParaRPr lang="zh-CN" altLang="en-US" dirty="0"/>
          </a:p>
        </p:txBody>
      </p:sp>
      <p:sp>
        <p:nvSpPr>
          <p:cNvPr id="4" name="日期占位符 3"/>
          <p:cNvSpPr>
            <a:spLocks noGrp="1"/>
          </p:cNvSpPr>
          <p:nvPr>
            <p:ph type="dt" sz="half" idx="10"/>
          </p:nvPr>
        </p:nvSpPr>
        <p:spPr/>
        <p:txBody>
          <a:bodyPr/>
          <a:lstStyle/>
          <a:p>
            <a:fld id="{AE6BB857-BD06-4628-A10A-5AB3E7284E12}"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利率下限协议</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利率下限协议的实质是一种特殊形式的利率期权。</a:t>
            </a:r>
            <a:endParaRPr lang="zh-CN" altLang="en-US" dirty="0"/>
          </a:p>
          <a:p>
            <a:r>
              <a:rPr lang="zh-CN" altLang="zh-CN" dirty="0"/>
              <a:t>对于利率下限协议的购买者（即投资者）来说，相当于以利率为标的物之看跌期权的买方；银行（即利率下限协议的出售者）则相当于以利率为标的物之看跌期权的卖方。</a:t>
            </a:r>
          </a:p>
          <a:p>
            <a:endParaRPr lang="zh-CN" altLang="en-US" dirty="0"/>
          </a:p>
        </p:txBody>
      </p:sp>
      <p:sp>
        <p:nvSpPr>
          <p:cNvPr id="4" name="日期占位符 3"/>
          <p:cNvSpPr>
            <a:spLocks noGrp="1"/>
          </p:cNvSpPr>
          <p:nvPr>
            <p:ph type="dt" sz="half" idx="10"/>
          </p:nvPr>
        </p:nvSpPr>
        <p:spPr/>
        <p:txBody>
          <a:bodyPr/>
          <a:lstStyle/>
          <a:p>
            <a:fld id="{CEEDCCB2-7980-4101-9E5E-01EC1BC044C9}"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a:t>
            </a:r>
            <a:r>
              <a:rPr lang="zh-CN" altLang="en-US" dirty="0"/>
              <a:t>下</a:t>
            </a:r>
            <a:r>
              <a:rPr lang="zh-CN" altLang="zh-CN" dirty="0"/>
              <a:t>限的图示 </a:t>
            </a:r>
            <a:endParaRPr lang="zh-CN" altLang="en-US" dirty="0"/>
          </a:p>
        </p:txBody>
      </p:sp>
      <p:pic>
        <p:nvPicPr>
          <p:cNvPr id="5" name="图片 4"/>
          <p:cNvPicPr/>
          <p:nvPr/>
        </p:nvPicPr>
        <p:blipFill>
          <a:blip r:embed="rId2"/>
          <a:srcRect/>
          <a:stretch>
            <a:fillRect/>
          </a:stretch>
        </p:blipFill>
        <p:spPr bwMode="auto">
          <a:xfrm>
            <a:off x="1385818" y="1741568"/>
            <a:ext cx="6736835" cy="5203242"/>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29686B3C-F68F-4E30-86DD-539F932D8ADB}" type="datetime1">
              <a:rPr lang="en-US" altLang="zh-CN" smtClean="0"/>
              <a:t>8/14/2020</a:t>
            </a:fld>
            <a:endParaRPr lang="en-US" dirty="0"/>
          </a:p>
        </p:txBody>
      </p:sp>
      <p:sp>
        <p:nvSpPr>
          <p:cNvPr id="4" name="页脚占位符 3"/>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extLst>
      <p:ext uri="{BB962C8B-B14F-4D97-AF65-F5344CB8AC3E}">
        <p14:creationId xmlns:p14="http://schemas.microsoft.com/office/powerpoint/2010/main" val="8435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b="1" dirty="0"/>
              <a:t>股票期权与股价指数期权</a:t>
            </a:r>
            <a:endParaRPr lang="zh-CN" altLang="en-US" b="1" dirty="0"/>
          </a:p>
          <a:p>
            <a:r>
              <a:rPr lang="zh-CN" altLang="zh-CN" b="1" dirty="0"/>
              <a:t>货币期权</a:t>
            </a:r>
          </a:p>
          <a:p>
            <a:r>
              <a:rPr lang="zh-CN" altLang="zh-CN" b="1" dirty="0"/>
              <a:t>利率期权</a:t>
            </a:r>
          </a:p>
          <a:p>
            <a:r>
              <a:rPr lang="zh-CN" altLang="zh-CN" b="1" dirty="0"/>
              <a:t>期货期权</a:t>
            </a:r>
          </a:p>
          <a:p>
            <a:r>
              <a:rPr lang="zh-CN" altLang="zh-CN" b="1" dirty="0"/>
              <a:t>奇异期权</a:t>
            </a:r>
          </a:p>
          <a:p>
            <a:r>
              <a:rPr lang="zh-CN" altLang="zh-CN" b="1" dirty="0"/>
              <a:t>期权类衍生工具</a:t>
            </a:r>
          </a:p>
          <a:p>
            <a:endParaRPr lang="zh-CN" altLang="en-US" b="1" dirty="0"/>
          </a:p>
          <a:p>
            <a:endParaRPr lang="zh-CN" altLang="zh-CN" b="1" dirty="0"/>
          </a:p>
        </p:txBody>
      </p:sp>
      <p:sp>
        <p:nvSpPr>
          <p:cNvPr id="4" name="日期占位符 3"/>
          <p:cNvSpPr>
            <a:spLocks noGrp="1"/>
          </p:cNvSpPr>
          <p:nvPr>
            <p:ph type="dt" sz="half" idx="10"/>
          </p:nvPr>
        </p:nvSpPr>
        <p:spPr/>
        <p:txBody>
          <a:bodyPr/>
          <a:lstStyle/>
          <a:p>
            <a:fld id="{4159CCF5-14F9-4CBC-94EF-B688E9035F2D}"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（三）利率区间协议</a:t>
            </a:r>
            <a:endParaRPr lang="zh-CN" altLang="en-US" dirty="0"/>
          </a:p>
        </p:txBody>
      </p:sp>
      <p:sp>
        <p:nvSpPr>
          <p:cNvPr id="3" name="内容占位符 2"/>
          <p:cNvSpPr>
            <a:spLocks noGrp="1"/>
          </p:cNvSpPr>
          <p:nvPr>
            <p:ph idx="1"/>
          </p:nvPr>
        </p:nvSpPr>
        <p:spPr>
          <a:xfrm>
            <a:off x="208722" y="2246777"/>
            <a:ext cx="8676861" cy="4373942"/>
          </a:xfrm>
        </p:spPr>
        <p:txBody>
          <a:bodyPr>
            <a:normAutofit lnSpcReduction="10000"/>
          </a:bodyPr>
          <a:lstStyle/>
          <a:p>
            <a:r>
              <a:rPr lang="zh-CN" altLang="zh-CN" dirty="0"/>
              <a:t>利率区间协议（</a:t>
            </a:r>
            <a:r>
              <a:rPr lang="en-US" altLang="zh-CN" dirty="0"/>
              <a:t>interest rate collars</a:t>
            </a:r>
            <a:r>
              <a:rPr lang="zh-CN" altLang="zh-CN" dirty="0"/>
              <a:t>），又称</a:t>
            </a:r>
            <a:r>
              <a:rPr lang="en-US" altLang="zh-CN" dirty="0"/>
              <a:t>“</a:t>
            </a:r>
            <a:r>
              <a:rPr lang="zh-CN" altLang="zh-CN" dirty="0"/>
              <a:t>利率上下限协议</a:t>
            </a:r>
            <a:r>
              <a:rPr lang="en-US" altLang="zh-CN" dirty="0"/>
              <a:t>”</a:t>
            </a:r>
            <a:r>
              <a:rPr lang="zh-CN" altLang="zh-CN" dirty="0"/>
              <a:t>，实际上是利率上限协议与利率下限协议的一种组合。在这种协议中，签约双方确定两个协议利率，其中一个是最高利率，一个是最低利率。在协议到期时，若市场利率高于约定的最高利率或低于约定的最低利率，则其中的一方就要向另一方支付利差。</a:t>
            </a:r>
            <a:endParaRPr lang="zh-CN" altLang="en-US" dirty="0"/>
          </a:p>
          <a:p>
            <a:r>
              <a:rPr lang="zh-CN" altLang="zh-CN" dirty="0"/>
              <a:t>两种不同的类型：一种适用于借款者预期市场利率上升的可能性较大，而市场利率下降的可能性不大的场合；另一种适用于投资者预期市场利率上升的可能性不大，而下降的可能性较大的场合。 </a:t>
            </a:r>
          </a:p>
          <a:p>
            <a:endParaRPr lang="zh-CN" altLang="en-US" dirty="0"/>
          </a:p>
        </p:txBody>
      </p:sp>
      <p:sp>
        <p:nvSpPr>
          <p:cNvPr id="4" name="日期占位符 3"/>
          <p:cNvSpPr>
            <a:spLocks noGrp="1"/>
          </p:cNvSpPr>
          <p:nvPr>
            <p:ph type="dt" sz="half" idx="10"/>
          </p:nvPr>
        </p:nvSpPr>
        <p:spPr/>
        <p:txBody>
          <a:bodyPr/>
          <a:lstStyle/>
          <a:p>
            <a:fld id="{01DFED52-931E-4727-92A8-CCA0A1ECF547}"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a:t>
            </a:r>
            <a:r>
              <a:rPr lang="zh-CN" altLang="en-US" dirty="0"/>
              <a:t>区间协议</a:t>
            </a:r>
            <a:r>
              <a:rPr lang="zh-CN" altLang="zh-CN" dirty="0"/>
              <a:t>的图示 </a:t>
            </a:r>
            <a:endParaRPr lang="zh-CN" altLang="en-US" dirty="0"/>
          </a:p>
        </p:txBody>
      </p:sp>
      <p:pic>
        <p:nvPicPr>
          <p:cNvPr id="4" name="图片 3"/>
          <p:cNvPicPr/>
          <p:nvPr/>
        </p:nvPicPr>
        <p:blipFill>
          <a:blip r:embed="rId2"/>
          <a:srcRect/>
          <a:stretch>
            <a:fillRect/>
          </a:stretch>
        </p:blipFill>
        <p:spPr bwMode="auto">
          <a:xfrm>
            <a:off x="1148464" y="1768021"/>
            <a:ext cx="6907515" cy="5089979"/>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5B95588C-EF11-4E41-B487-79B174C35288}"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利率区间协议</a:t>
            </a:r>
            <a:r>
              <a:rPr lang="en-US" altLang="zh-CN" dirty="0"/>
              <a:t>(cont.)</a:t>
            </a:r>
            <a:endParaRPr lang="zh-CN" altLang="en-US" dirty="0"/>
          </a:p>
        </p:txBody>
      </p:sp>
      <p:sp>
        <p:nvSpPr>
          <p:cNvPr id="3" name="内容占位符 2"/>
          <p:cNvSpPr>
            <a:spLocks noGrp="1"/>
          </p:cNvSpPr>
          <p:nvPr>
            <p:ph idx="1"/>
          </p:nvPr>
        </p:nvSpPr>
        <p:spPr>
          <a:xfrm>
            <a:off x="208722" y="2246776"/>
            <a:ext cx="8676861" cy="4489689"/>
          </a:xfrm>
        </p:spPr>
        <p:txBody>
          <a:bodyPr>
            <a:normAutofit/>
          </a:bodyPr>
          <a:lstStyle/>
          <a:p>
            <a:r>
              <a:rPr lang="zh-CN" altLang="zh-CN" dirty="0"/>
              <a:t>如果将利率上限和下限协议加以组合应用，就可以合成出利率区间协议。</a:t>
            </a:r>
            <a:endParaRPr lang="zh-CN" altLang="en-US" dirty="0"/>
          </a:p>
          <a:p>
            <a:pPr lvl="1"/>
            <a:r>
              <a:rPr lang="zh-CN" altLang="zh-CN" dirty="0"/>
              <a:t>当借款者确信利率将上升时，他就买进协议利率较高的利率上限协议，而于同时卖出协议利率较低的利率下限协议。 </a:t>
            </a:r>
            <a:endParaRPr lang="zh-CN" altLang="en-US" dirty="0"/>
          </a:p>
          <a:p>
            <a:pPr lvl="1"/>
            <a:r>
              <a:rPr lang="zh-CN" altLang="zh-CN" dirty="0"/>
              <a:t>当投资者确信利率将下降时，他可买进协议利率较低的利率下限协议，而于同时又卖出协议较高的利率上限协议。</a:t>
            </a:r>
            <a:endParaRPr lang="zh-CN" altLang="en-US" dirty="0"/>
          </a:p>
          <a:p>
            <a:r>
              <a:rPr lang="zh-CN" altLang="zh-CN" dirty="0"/>
              <a:t>如果人们对利率变动方向的预测有较大的把握，则这种合成利率区间协议的做法是一种值得选择的策略。因为这种策略能使人们既回避风险，又无需付出回避风险的成本。</a:t>
            </a:r>
          </a:p>
          <a:p>
            <a:endParaRPr lang="zh-CN" altLang="en-US" dirty="0"/>
          </a:p>
        </p:txBody>
      </p:sp>
      <p:sp>
        <p:nvSpPr>
          <p:cNvPr id="4" name="日期占位符 3"/>
          <p:cNvSpPr>
            <a:spLocks noGrp="1"/>
          </p:cNvSpPr>
          <p:nvPr>
            <p:ph type="dt" sz="half" idx="10"/>
          </p:nvPr>
        </p:nvSpPr>
        <p:spPr/>
        <p:txBody>
          <a:bodyPr/>
          <a:lstStyle/>
          <a:p>
            <a:fld id="{FDB93F3C-9452-4E61-90BD-FCFE48B4168F}"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kern="1200" dirty="0">
                <a:solidFill>
                  <a:schemeClr val="tx1"/>
                </a:solidFill>
                <a:effectLst/>
                <a:latin typeface="+mj-lt"/>
                <a:ea typeface="+mj-ea"/>
                <a:cs typeface="+mj-cs"/>
              </a:rPr>
              <a:t>第四节　期货期权</a:t>
            </a:r>
          </a:p>
        </p:txBody>
      </p:sp>
      <p:sp>
        <p:nvSpPr>
          <p:cNvPr id="3" name="内容占位符 2"/>
          <p:cNvSpPr>
            <a:spLocks noGrp="1"/>
          </p:cNvSpPr>
          <p:nvPr>
            <p:ph idx="1"/>
          </p:nvPr>
        </p:nvSpPr>
        <p:spPr/>
        <p:txBody>
          <a:bodyPr/>
          <a:lstStyle/>
          <a:p>
            <a:r>
              <a:rPr lang="zh-CN" altLang="zh-CN" dirty="0"/>
              <a:t>期货期权，是指以某种期货合约作为标的物的期权交易形式。期货期权的实质，是将期货交易与期权交易有机地结合在一起，从而达到取长补短的目的。</a:t>
            </a:r>
          </a:p>
          <a:p>
            <a:r>
              <a:rPr lang="zh-CN" altLang="zh-CN" dirty="0"/>
              <a:t>期货期权被执行时，期权购买者以协定价格所买进或卖出的不是某种金融工具本身，而是以该种金融工具为标的物的期货合约。所以，期货期权的履约，实际上是以期权合约所确定的协定价格，将期权头寸转化为相应的期货头寸。</a:t>
            </a:r>
            <a:endParaRPr kumimoji="1" lang="zh-CN" altLang="en-US" dirty="0"/>
          </a:p>
        </p:txBody>
      </p:sp>
      <p:sp>
        <p:nvSpPr>
          <p:cNvPr id="4" name="日期占位符 3"/>
          <p:cNvSpPr>
            <a:spLocks noGrp="1"/>
          </p:cNvSpPr>
          <p:nvPr>
            <p:ph type="dt" sz="half" idx="10"/>
          </p:nvPr>
        </p:nvSpPr>
        <p:spPr/>
        <p:txBody>
          <a:bodyPr/>
          <a:lstStyle/>
          <a:p>
            <a:fld id="{260358B9-1C04-4564-9D68-38A17C104C51}"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extLst>
      <p:ext uri="{BB962C8B-B14F-4D97-AF65-F5344CB8AC3E}">
        <p14:creationId xmlns:p14="http://schemas.microsoft.com/office/powerpoint/2010/main" val="859484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期货期权的履约</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18502651"/>
              </p:ext>
            </p:extLst>
          </p:nvPr>
        </p:nvGraphicFramePr>
        <p:xfrm>
          <a:off x="1758483" y="2563793"/>
          <a:ext cx="5493069" cy="2743200"/>
        </p:xfrm>
        <a:graphic>
          <a:graphicData uri="http://schemas.openxmlformats.org/drawingml/2006/table">
            <a:tbl>
              <a:tblPr firstRow="1" firstCol="1" bandRow="1"/>
              <a:tblGrid>
                <a:gridCol w="2034223">
                  <a:extLst>
                    <a:ext uri="{9D8B030D-6E8A-4147-A177-3AD203B41FA5}">
                      <a16:colId xmlns:a16="http://schemas.microsoft.com/office/drawing/2014/main" val="20000"/>
                    </a:ext>
                  </a:extLst>
                </a:gridCol>
                <a:gridCol w="1729423">
                  <a:extLst>
                    <a:ext uri="{9D8B030D-6E8A-4147-A177-3AD203B41FA5}">
                      <a16:colId xmlns:a16="http://schemas.microsoft.com/office/drawing/2014/main" val="20001"/>
                    </a:ext>
                  </a:extLst>
                </a:gridCol>
                <a:gridCol w="172942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2400" b="1" kern="100" dirty="0">
                          <a:effectLst/>
                          <a:latin typeface="Times New Roman" charset="0"/>
                          <a:ea typeface="宋体" charset="0"/>
                          <a:cs typeface="Times New Roman" charset="0"/>
                        </a:rPr>
                        <a:t>期权类型</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b="1" kern="100">
                          <a:effectLst/>
                          <a:latin typeface="Times New Roman" charset="0"/>
                          <a:ea typeface="宋体" charset="0"/>
                          <a:cs typeface="Times New Roman" charset="0"/>
                        </a:rPr>
                        <a:t>履约前</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b="1" kern="100">
                          <a:effectLst/>
                          <a:latin typeface="Times New Roman" charset="0"/>
                          <a:ea typeface="宋体" charset="0"/>
                          <a:cs typeface="Times New Roman" charset="0"/>
                        </a:rPr>
                        <a:t>履约后</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rowSpan="2">
                  <a:txBody>
                    <a:bodyPr/>
                    <a:lstStyle/>
                    <a:p>
                      <a:pPr algn="ctr">
                        <a:lnSpc>
                          <a:spcPct val="150000"/>
                        </a:lnSpc>
                        <a:spcAft>
                          <a:spcPts val="0"/>
                        </a:spcAft>
                      </a:pPr>
                      <a:r>
                        <a:rPr lang="zh-CN" sz="2400" kern="100" dirty="0">
                          <a:effectLst/>
                          <a:latin typeface="Times New Roman" charset="0"/>
                          <a:ea typeface="宋体" charset="0"/>
                          <a:cs typeface="Times New Roman" charset="0"/>
                        </a:rPr>
                        <a:t>期货看涨期权</a:t>
                      </a:r>
                      <a:endParaRPr lang="zh-CN" sz="24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kern="100" dirty="0">
                          <a:effectLst/>
                          <a:latin typeface="Times New Roman" charset="0"/>
                          <a:ea typeface="宋体" charset="0"/>
                          <a:cs typeface="Times New Roman" charset="0"/>
                        </a:rPr>
                        <a:t>期权购买者</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kern="100">
                          <a:effectLst/>
                          <a:latin typeface="Times New Roman" charset="0"/>
                          <a:ea typeface="宋体" charset="0"/>
                          <a:cs typeface="Times New Roman" charset="0"/>
                        </a:rPr>
                        <a:t>期货多头方</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vMerge="1">
                  <a:txBody>
                    <a:bodyPr/>
                    <a:lstStyle/>
                    <a:p>
                      <a:endParaRPr lang="zh-CN" altLang="en-US"/>
                    </a:p>
                  </a:txBody>
                  <a:tcPr/>
                </a:tc>
                <a:tc>
                  <a:txBody>
                    <a:bodyPr/>
                    <a:lstStyle/>
                    <a:p>
                      <a:pPr algn="ctr">
                        <a:lnSpc>
                          <a:spcPct val="150000"/>
                        </a:lnSpc>
                        <a:spcAft>
                          <a:spcPts val="0"/>
                        </a:spcAft>
                      </a:pPr>
                      <a:r>
                        <a:rPr lang="zh-CN" sz="2400" kern="100" dirty="0">
                          <a:effectLst/>
                          <a:latin typeface="Times New Roman" charset="0"/>
                          <a:ea typeface="宋体" charset="0"/>
                          <a:cs typeface="Times New Roman" charset="0"/>
                        </a:rPr>
                        <a:t>期权出售者</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kern="100">
                          <a:effectLst/>
                          <a:latin typeface="Times New Roman" charset="0"/>
                          <a:ea typeface="宋体" charset="0"/>
                          <a:cs typeface="Times New Roman" charset="0"/>
                        </a:rPr>
                        <a:t>期货空头方</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rowSpan="2">
                  <a:txBody>
                    <a:bodyPr/>
                    <a:lstStyle/>
                    <a:p>
                      <a:pPr algn="ctr">
                        <a:lnSpc>
                          <a:spcPct val="150000"/>
                        </a:lnSpc>
                        <a:spcAft>
                          <a:spcPts val="0"/>
                        </a:spcAft>
                      </a:pPr>
                      <a:r>
                        <a:rPr lang="zh-CN" sz="2400" kern="100">
                          <a:effectLst/>
                          <a:latin typeface="Times New Roman" charset="0"/>
                          <a:ea typeface="宋体" charset="0"/>
                          <a:cs typeface="Times New Roman" charset="0"/>
                        </a:rPr>
                        <a:t>期货看跌期权</a:t>
                      </a:r>
                      <a:endParaRPr lang="zh-CN" sz="24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kern="100" dirty="0">
                          <a:effectLst/>
                          <a:latin typeface="Times New Roman" charset="0"/>
                          <a:ea typeface="宋体" charset="0"/>
                          <a:cs typeface="Times New Roman" charset="0"/>
                        </a:rPr>
                        <a:t>期权购买者</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kern="100" dirty="0">
                          <a:effectLst/>
                          <a:latin typeface="Times New Roman" charset="0"/>
                          <a:ea typeface="宋体" charset="0"/>
                          <a:cs typeface="Times New Roman" charset="0"/>
                        </a:rPr>
                        <a:t>期货空头方</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vMerge="1">
                  <a:txBody>
                    <a:bodyPr/>
                    <a:lstStyle/>
                    <a:p>
                      <a:endParaRPr lang="zh-CN" altLang="en-US"/>
                    </a:p>
                  </a:txBody>
                  <a:tcPr/>
                </a:tc>
                <a:tc>
                  <a:txBody>
                    <a:bodyPr/>
                    <a:lstStyle/>
                    <a:p>
                      <a:pPr algn="ctr">
                        <a:lnSpc>
                          <a:spcPct val="150000"/>
                        </a:lnSpc>
                        <a:spcAft>
                          <a:spcPts val="0"/>
                        </a:spcAft>
                      </a:pPr>
                      <a:r>
                        <a:rPr lang="zh-CN" sz="2400" kern="100">
                          <a:effectLst/>
                          <a:latin typeface="Times New Roman" charset="0"/>
                          <a:ea typeface="宋体" charset="0"/>
                          <a:cs typeface="Times New Roman" charset="0"/>
                        </a:rPr>
                        <a:t>期权出售者</a:t>
                      </a:r>
                      <a:endParaRPr lang="zh-CN" sz="24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kern="100" dirty="0">
                          <a:effectLst/>
                          <a:latin typeface="Times New Roman" charset="0"/>
                          <a:ea typeface="宋体" charset="0"/>
                          <a:cs typeface="Times New Roman" charset="0"/>
                        </a:rPr>
                        <a:t>期货多头方</a:t>
                      </a:r>
                      <a:endParaRPr lang="zh-CN" sz="24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日期占位符 2"/>
          <p:cNvSpPr>
            <a:spLocks noGrp="1"/>
          </p:cNvSpPr>
          <p:nvPr>
            <p:ph type="dt" sz="half" idx="10"/>
          </p:nvPr>
        </p:nvSpPr>
        <p:spPr/>
        <p:txBody>
          <a:bodyPr/>
          <a:lstStyle/>
          <a:p>
            <a:fld id="{4EE8170D-0ADA-46F8-98B4-60696416470F}"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现货期权与期货期权的</a:t>
            </a:r>
            <a:r>
              <a:rPr lang="zh-CN" altLang="en-US" dirty="0"/>
              <a:t>其他</a:t>
            </a:r>
            <a:r>
              <a:rPr lang="zh-CN" altLang="zh-CN" dirty="0"/>
              <a:t>不同</a:t>
            </a:r>
            <a:endParaRPr lang="zh-CN" altLang="en-US" dirty="0"/>
          </a:p>
        </p:txBody>
      </p:sp>
      <p:sp>
        <p:nvSpPr>
          <p:cNvPr id="3" name="内容占位符 2"/>
          <p:cNvSpPr>
            <a:spLocks noGrp="1"/>
          </p:cNvSpPr>
          <p:nvPr>
            <p:ph idx="1"/>
          </p:nvPr>
        </p:nvSpPr>
        <p:spPr/>
        <p:txBody>
          <a:bodyPr/>
          <a:lstStyle/>
          <a:p>
            <a:pPr lvl="0"/>
            <a:r>
              <a:rPr lang="zh-CN" altLang="zh-CN" dirty="0"/>
              <a:t>现货期权大多为欧式期权；而期货期权大多为美式期权。</a:t>
            </a:r>
          </a:p>
          <a:p>
            <a:pPr lvl="0"/>
            <a:r>
              <a:rPr lang="zh-CN" altLang="zh-CN" dirty="0"/>
              <a:t>现货期权若到期履约时，大多需要进行实物交割；而大多数期货期权不会进行标的资产的实物交割，因为转成期货合约后，绝大部分会在到期前平仓出局。这可说是期货期权的主要特色。</a:t>
            </a:r>
          </a:p>
          <a:p>
            <a:pPr lvl="0"/>
            <a:r>
              <a:rPr lang="zh-CN" altLang="zh-CN" dirty="0"/>
              <a:t>大部分现货期权在交易所进行集中交易，少部分则在场外市场交易；而期货期权均在交易所集中交易，因为其标的物（期货合约）一定在交易所交易。</a:t>
            </a:r>
          </a:p>
        </p:txBody>
      </p:sp>
      <p:sp>
        <p:nvSpPr>
          <p:cNvPr id="4" name="日期占位符 3"/>
          <p:cNvSpPr>
            <a:spLocks noGrp="1"/>
          </p:cNvSpPr>
          <p:nvPr>
            <p:ph type="dt" sz="half" idx="10"/>
          </p:nvPr>
        </p:nvSpPr>
        <p:spPr/>
        <p:txBody>
          <a:bodyPr/>
          <a:lstStyle/>
          <a:p>
            <a:fld id="{DE61A96C-CC24-43B9-9F33-6648057A183F}"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1200" dirty="0">
                <a:solidFill>
                  <a:schemeClr val="tx1"/>
                </a:solidFill>
                <a:effectLst/>
                <a:latin typeface="+mj-lt"/>
                <a:ea typeface="+mj-ea"/>
                <a:cs typeface="+mj-cs"/>
              </a:rPr>
              <a:t>第五节　奇异期权</a:t>
            </a:r>
            <a:r>
              <a:rPr lang="zh-CN" altLang="en-US" dirty="0"/>
              <a:t> </a:t>
            </a:r>
          </a:p>
        </p:txBody>
      </p:sp>
      <p:sp>
        <p:nvSpPr>
          <p:cNvPr id="3" name="内容占位符 2"/>
          <p:cNvSpPr>
            <a:spLocks noGrp="1"/>
          </p:cNvSpPr>
          <p:nvPr>
            <p:ph idx="1"/>
          </p:nvPr>
        </p:nvSpPr>
        <p:spPr/>
        <p:txBody>
          <a:bodyPr/>
          <a:lstStyle/>
          <a:p>
            <a:r>
              <a:rPr lang="zh-CN" altLang="zh-CN" dirty="0"/>
              <a:t>期权合约的标准化在一定程度上限制了人们选择的余地。</a:t>
            </a:r>
            <a:endParaRPr lang="zh-CN" altLang="en-US" dirty="0"/>
          </a:p>
          <a:p>
            <a:r>
              <a:rPr lang="zh-CN" altLang="zh-CN" dirty="0"/>
              <a:t>为了解决这一问题，一些市场经济发达国家和地区的金融机构已开发出大量的新型期权，这些新型期权有着特殊的交易规则，也有着特殊的合约条款</a:t>
            </a:r>
            <a:r>
              <a:rPr lang="zh-CN" altLang="en-US" dirty="0"/>
              <a:t>，且</a:t>
            </a:r>
            <a:r>
              <a:rPr lang="zh-CN" altLang="zh-CN" dirty="0"/>
              <a:t>基本上都在场外交易。</a:t>
            </a:r>
            <a:endParaRPr lang="zh-CN" altLang="en-US" dirty="0"/>
          </a:p>
          <a:p>
            <a:r>
              <a:rPr lang="zh-CN" altLang="zh-CN" dirty="0"/>
              <a:t>人们通常将这类期权称为</a:t>
            </a:r>
            <a:r>
              <a:rPr lang="en-US" altLang="zh-CN" dirty="0"/>
              <a:t>“</a:t>
            </a:r>
            <a:r>
              <a:rPr lang="zh-CN" altLang="zh-CN" dirty="0"/>
              <a:t>奇异期权</a:t>
            </a:r>
            <a:r>
              <a:rPr lang="en-US" altLang="zh-CN" dirty="0"/>
              <a:t>”</a:t>
            </a:r>
            <a:r>
              <a:rPr lang="zh-CN" altLang="zh-CN" dirty="0"/>
              <a:t>或</a:t>
            </a:r>
            <a:r>
              <a:rPr lang="en-US" altLang="zh-CN" dirty="0"/>
              <a:t>“</a:t>
            </a:r>
            <a:r>
              <a:rPr lang="zh-CN" altLang="zh-CN" dirty="0"/>
              <a:t>新型期权</a:t>
            </a:r>
            <a:r>
              <a:rPr lang="en-US" altLang="zh-CN" dirty="0"/>
              <a:t>”</a:t>
            </a:r>
            <a:r>
              <a:rPr lang="zh-CN" altLang="zh-CN" dirty="0"/>
              <a:t>（</a:t>
            </a:r>
            <a:r>
              <a:rPr lang="en-US" altLang="zh-CN" dirty="0"/>
              <a:t>exotic options</a:t>
            </a:r>
            <a:r>
              <a:rPr lang="zh-CN" altLang="zh-CN" dirty="0"/>
              <a:t>）。</a:t>
            </a:r>
          </a:p>
          <a:p>
            <a:endParaRPr lang="zh-CN" altLang="en-US" dirty="0"/>
          </a:p>
        </p:txBody>
      </p:sp>
      <p:sp>
        <p:nvSpPr>
          <p:cNvPr id="4" name="日期占位符 3"/>
          <p:cNvSpPr>
            <a:spLocks noGrp="1"/>
          </p:cNvSpPr>
          <p:nvPr>
            <p:ph type="dt" sz="half" idx="10"/>
          </p:nvPr>
        </p:nvSpPr>
        <p:spPr/>
        <p:txBody>
          <a:bodyPr/>
          <a:lstStyle/>
          <a:p>
            <a:fld id="{64AAC9C7-FD99-4875-9613-56B5C49E6C08}"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一、打包期权</a:t>
            </a:r>
            <a:endParaRPr lang="zh-CN" altLang="en-US" dirty="0"/>
          </a:p>
        </p:txBody>
      </p:sp>
      <p:sp>
        <p:nvSpPr>
          <p:cNvPr id="3" name="内容占位符 2"/>
          <p:cNvSpPr>
            <a:spLocks noGrp="1"/>
          </p:cNvSpPr>
          <p:nvPr>
            <p:ph idx="1"/>
          </p:nvPr>
        </p:nvSpPr>
        <p:spPr/>
        <p:txBody>
          <a:bodyPr/>
          <a:lstStyle/>
          <a:p>
            <a:r>
              <a:rPr lang="zh-CN" altLang="zh-CN" dirty="0"/>
              <a:t>打包期权（</a:t>
            </a:r>
            <a:r>
              <a:rPr lang="en-US" altLang="zh-CN" dirty="0"/>
              <a:t>Package Options</a:t>
            </a:r>
            <a:r>
              <a:rPr lang="zh-CN" altLang="zh-CN" dirty="0"/>
              <a:t>）是指由常规的欧式期权、远期合约、现金和标的资产等构成的证券组合。</a:t>
            </a:r>
            <a:endParaRPr lang="zh-CN" altLang="en-US" dirty="0"/>
          </a:p>
          <a:p>
            <a:r>
              <a:rPr lang="zh-CN" altLang="zh-CN" dirty="0"/>
              <a:t>打包期权的经济意义在于可以利用这些金融工具之间的关系，组合成符合需要的投资工具。</a:t>
            </a:r>
          </a:p>
          <a:p>
            <a:endParaRPr lang="zh-CN" altLang="en-US" dirty="0"/>
          </a:p>
        </p:txBody>
      </p:sp>
      <p:sp>
        <p:nvSpPr>
          <p:cNvPr id="4" name="日期占位符 3"/>
          <p:cNvSpPr>
            <a:spLocks noGrp="1"/>
          </p:cNvSpPr>
          <p:nvPr>
            <p:ph type="dt" sz="half" idx="10"/>
          </p:nvPr>
        </p:nvSpPr>
        <p:spPr/>
        <p:txBody>
          <a:bodyPr/>
          <a:lstStyle/>
          <a:p>
            <a:fld id="{4BA499EA-A6F4-4986-AAD7-1CA0260283E3}"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二、百慕大期权</a:t>
            </a:r>
            <a:endParaRPr lang="zh-CN" altLang="en-US" dirty="0"/>
          </a:p>
        </p:txBody>
      </p:sp>
      <p:sp>
        <p:nvSpPr>
          <p:cNvPr id="3" name="内容占位符 2"/>
          <p:cNvSpPr>
            <a:spLocks noGrp="1"/>
          </p:cNvSpPr>
          <p:nvPr>
            <p:ph idx="1"/>
          </p:nvPr>
        </p:nvSpPr>
        <p:spPr/>
        <p:txBody>
          <a:bodyPr/>
          <a:lstStyle/>
          <a:p>
            <a:r>
              <a:rPr lang="zh-CN" altLang="zh-CN" dirty="0"/>
              <a:t>百慕大期权（</a:t>
            </a:r>
            <a:r>
              <a:rPr lang="en-US" altLang="zh-CN" dirty="0"/>
              <a:t>Bermudan option</a:t>
            </a:r>
            <a:r>
              <a:rPr lang="zh-CN" altLang="zh-CN" dirty="0"/>
              <a:t>），通常也称</a:t>
            </a:r>
            <a:r>
              <a:rPr lang="en-US" altLang="zh-CN" dirty="0"/>
              <a:t>“</a:t>
            </a:r>
            <a:r>
              <a:rPr lang="zh-CN" altLang="zh-CN" dirty="0"/>
              <a:t>非标准化美式期权</a:t>
            </a:r>
            <a:r>
              <a:rPr lang="en-US" altLang="zh-CN" dirty="0"/>
              <a:t>”</a:t>
            </a:r>
            <a:r>
              <a:rPr lang="zh-CN" altLang="zh-CN" dirty="0"/>
              <a:t>（</a:t>
            </a:r>
            <a:r>
              <a:rPr lang="en-US" altLang="zh-CN" dirty="0"/>
              <a:t>nonstandard American options</a:t>
            </a:r>
            <a:r>
              <a:rPr lang="zh-CN" altLang="zh-CN" dirty="0"/>
              <a:t>），是相对于场内交易的标准化美式期权而言的。</a:t>
            </a:r>
            <a:endParaRPr lang="zh-CN" altLang="en-US" dirty="0"/>
          </a:p>
          <a:p>
            <a:r>
              <a:rPr lang="zh-CN" altLang="zh-CN" dirty="0"/>
              <a:t>场内交易的标准化美式期权具有这样两个特征：一是在期权有效期内的任一营业日均可执行；二是在期权的整个有效期内具有相同的协定价格。但是，在场外交易的非标准化的美式期权，却并不具有这样的标准化特征。</a:t>
            </a:r>
          </a:p>
          <a:p>
            <a:endParaRPr lang="zh-CN" altLang="en-US" dirty="0"/>
          </a:p>
        </p:txBody>
      </p:sp>
      <p:sp>
        <p:nvSpPr>
          <p:cNvPr id="4" name="日期占位符 3"/>
          <p:cNvSpPr>
            <a:spLocks noGrp="1"/>
          </p:cNvSpPr>
          <p:nvPr>
            <p:ph type="dt" sz="half" idx="10"/>
          </p:nvPr>
        </p:nvSpPr>
        <p:spPr/>
        <p:txBody>
          <a:bodyPr/>
          <a:lstStyle/>
          <a:p>
            <a:fld id="{A482A829-2091-49E2-804C-44C5A2AACA08}"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三、复合期权</a:t>
            </a:r>
            <a:endParaRPr lang="zh-CN" altLang="en-US" dirty="0"/>
          </a:p>
        </p:txBody>
      </p:sp>
      <p:sp>
        <p:nvSpPr>
          <p:cNvPr id="3" name="内容占位符 2"/>
          <p:cNvSpPr>
            <a:spLocks noGrp="1"/>
          </p:cNvSpPr>
          <p:nvPr>
            <p:ph idx="1"/>
          </p:nvPr>
        </p:nvSpPr>
        <p:spPr/>
        <p:txBody>
          <a:bodyPr/>
          <a:lstStyle/>
          <a:p>
            <a:r>
              <a:rPr lang="zh-CN" altLang="zh-CN" dirty="0"/>
              <a:t>复合期权（</a:t>
            </a:r>
            <a:r>
              <a:rPr lang="en-US" altLang="zh-CN" dirty="0"/>
              <a:t>Compounded Options</a:t>
            </a:r>
            <a:r>
              <a:rPr lang="zh-CN" altLang="zh-CN" dirty="0"/>
              <a:t>）是指以金融期权合约本身作为金融期权的标的物的金融期权交易。这种期权通常以利率工具或外汇为基础，投资者通常在波幅较高的时期内购买复合期权，以减轻因标准期权价格上升而带来的损失。</a:t>
            </a:r>
            <a:endParaRPr lang="zh-CN" altLang="en-US" dirty="0"/>
          </a:p>
          <a:p>
            <a:r>
              <a:rPr lang="zh-CN" altLang="zh-CN" dirty="0"/>
              <a:t>复合期权有两个执行价格和两个到期日。由于受两个到期日的影响（一个是复合期权的到期日，一个是标的期权到期日），所以期权价值的判断非常复杂。</a:t>
            </a:r>
            <a:endParaRPr lang="zh-CN" altLang="en-US" dirty="0"/>
          </a:p>
        </p:txBody>
      </p:sp>
      <p:sp>
        <p:nvSpPr>
          <p:cNvPr id="4" name="日期占位符 3"/>
          <p:cNvSpPr>
            <a:spLocks noGrp="1"/>
          </p:cNvSpPr>
          <p:nvPr>
            <p:ph type="dt" sz="half" idx="10"/>
          </p:nvPr>
        </p:nvSpPr>
        <p:spPr/>
        <p:txBody>
          <a:bodyPr/>
          <a:lstStyle/>
          <a:p>
            <a:fld id="{491697C3-5FE9-46C8-BCD6-054FB56B4D96}"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第一节　股票期权与股价指数期权</a:t>
            </a:r>
          </a:p>
        </p:txBody>
      </p:sp>
      <p:sp>
        <p:nvSpPr>
          <p:cNvPr id="3" name="内容占位符 2"/>
          <p:cNvSpPr>
            <a:spLocks noGrp="1"/>
          </p:cNvSpPr>
          <p:nvPr>
            <p:ph idx="1"/>
          </p:nvPr>
        </p:nvSpPr>
        <p:spPr/>
        <p:txBody>
          <a:bodyPr/>
          <a:lstStyle/>
          <a:p>
            <a:r>
              <a:rPr lang="zh-CN" altLang="zh-CN" dirty="0"/>
              <a:t>在股票市场上，可用于规避金融风险的金融期权主要有两类：一类是股票期权；另一类是股价指数期权。</a:t>
            </a:r>
            <a:endParaRPr lang="zh-CN" altLang="en-US" dirty="0"/>
          </a:p>
          <a:p>
            <a:r>
              <a:rPr lang="zh-CN" altLang="zh-CN" dirty="0"/>
              <a:t>股票期权系以股票市场的某种具体股票作为标的物，这类期权可用来管理标的股票本身的风险，即非系统性风险；</a:t>
            </a:r>
            <a:endParaRPr lang="zh-CN" altLang="en-US" dirty="0"/>
          </a:p>
          <a:p>
            <a:r>
              <a:rPr lang="zh-CN" altLang="zh-CN" dirty="0"/>
              <a:t>股价指数期权则是以某一股票市场的价格指数作为标的物，这类期权可用来管理整个股票市场的风险，即系统性风险。 </a:t>
            </a:r>
            <a:endParaRPr kumimoji="1" lang="zh-CN" altLang="en-US" dirty="0"/>
          </a:p>
        </p:txBody>
      </p:sp>
      <p:sp>
        <p:nvSpPr>
          <p:cNvPr id="4" name="日期占位符 3"/>
          <p:cNvSpPr>
            <a:spLocks noGrp="1"/>
          </p:cNvSpPr>
          <p:nvPr>
            <p:ph type="dt" sz="half" idx="10"/>
          </p:nvPr>
        </p:nvSpPr>
        <p:spPr/>
        <p:txBody>
          <a:bodyPr/>
          <a:lstStyle/>
          <a:p>
            <a:fld id="{A4A9220C-9EB3-4F39-9402-E89CDFC79A35}"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基于看涨期权的看涨期权交易与履约 </a:t>
            </a:r>
            <a:endParaRPr lang="zh-CN" altLang="en-US" sz="3200" dirty="0"/>
          </a:p>
        </p:txBody>
      </p:sp>
      <p:pic>
        <p:nvPicPr>
          <p:cNvPr id="4" name="内容占位符 3" descr="D:\book\fig\图片11.emf"/>
          <p:cNvPicPr>
            <a:picLocks noGrp="1"/>
          </p:cNvPicPr>
          <p:nvPr>
            <p:ph idx="1"/>
          </p:nvPr>
        </p:nvPicPr>
        <p:blipFill>
          <a:blip r:embed="rId2"/>
          <a:srcRect/>
          <a:stretch>
            <a:fillRect/>
          </a:stretch>
        </p:blipFill>
        <p:spPr bwMode="auto">
          <a:xfrm>
            <a:off x="531639" y="2759136"/>
            <a:ext cx="8253546" cy="2565218"/>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F9AF878C-BD3C-47C2-94DE-6C98D907CC2E}"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四、障碍期权</a:t>
            </a:r>
            <a:endParaRPr lang="zh-CN" altLang="en-US" dirty="0"/>
          </a:p>
        </p:txBody>
      </p:sp>
      <p:sp>
        <p:nvSpPr>
          <p:cNvPr id="3" name="内容占位符 2"/>
          <p:cNvSpPr>
            <a:spLocks noGrp="1"/>
          </p:cNvSpPr>
          <p:nvPr>
            <p:ph idx="1"/>
          </p:nvPr>
        </p:nvSpPr>
        <p:spPr/>
        <p:txBody>
          <a:bodyPr>
            <a:normAutofit/>
          </a:bodyPr>
          <a:lstStyle/>
          <a:p>
            <a:r>
              <a:rPr lang="zh-CN" altLang="zh-CN" dirty="0"/>
              <a:t>障碍期权（</a:t>
            </a:r>
            <a:r>
              <a:rPr lang="en-US" altLang="zh-CN" dirty="0"/>
              <a:t>Barrier Options</a:t>
            </a:r>
            <a:r>
              <a:rPr lang="zh-CN" altLang="zh-CN" dirty="0"/>
              <a:t>）是指在期权的期限内，</a:t>
            </a:r>
            <a:r>
              <a:rPr lang="zh-CN" altLang="en-US" dirty="0"/>
              <a:t>当标的资产价格达到某一水平时，既可以被启动也可以被取消的期。权</a:t>
            </a:r>
            <a:r>
              <a:rPr lang="zh-CN" altLang="zh-CN" dirty="0"/>
              <a:t>在障碍期权中，除了协定</a:t>
            </a:r>
            <a:r>
              <a:rPr lang="zh-CN" altLang="en-US" dirty="0"/>
              <a:t>价格</a:t>
            </a:r>
            <a:r>
              <a:rPr lang="zh-CN" altLang="zh-CN" dirty="0"/>
              <a:t>，还增设一个障碍价格。</a:t>
            </a:r>
            <a:endParaRPr lang="en-US" altLang="zh-CN" dirty="0"/>
          </a:p>
          <a:p>
            <a:r>
              <a:rPr lang="zh-CN" altLang="zh-CN" dirty="0"/>
              <a:t>障碍期权总是比普通期权便宜。障碍期权的收益依赖于基础资产的价格在一段特定时期内是否达到一个特定水平。其与标准期权不同的是在期权有效期内，当基础资产的价格达到某一水平时，期权就生效或失效。</a:t>
            </a:r>
          </a:p>
        </p:txBody>
      </p:sp>
      <p:sp>
        <p:nvSpPr>
          <p:cNvPr id="4" name="日期占位符 3"/>
          <p:cNvSpPr>
            <a:spLocks noGrp="1"/>
          </p:cNvSpPr>
          <p:nvPr>
            <p:ph type="dt" sz="half" idx="10"/>
          </p:nvPr>
        </p:nvSpPr>
        <p:spPr/>
        <p:txBody>
          <a:bodyPr/>
          <a:lstStyle/>
          <a:p>
            <a:fld id="{332813A6-1FDD-4A18-9F5C-86449392683E}"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障碍期权</a:t>
            </a:r>
            <a:r>
              <a:rPr lang="zh-CN" altLang="en-US" dirty="0"/>
              <a:t>的分类</a:t>
            </a:r>
          </a:p>
        </p:txBody>
      </p:sp>
      <p:sp>
        <p:nvSpPr>
          <p:cNvPr id="3" name="内容占位符 2"/>
          <p:cNvSpPr>
            <a:spLocks noGrp="1"/>
          </p:cNvSpPr>
          <p:nvPr>
            <p:ph idx="1"/>
          </p:nvPr>
        </p:nvSpPr>
        <p:spPr/>
        <p:txBody>
          <a:bodyPr/>
          <a:lstStyle/>
          <a:p>
            <a:r>
              <a:rPr lang="zh-CN" altLang="zh-CN" dirty="0"/>
              <a:t>障碍期权一般分为两类，即敲出期权（</a:t>
            </a:r>
            <a:r>
              <a:rPr lang="en-US" altLang="zh-CN" dirty="0"/>
              <a:t>Knock-out Options</a:t>
            </a:r>
            <a:r>
              <a:rPr lang="zh-CN" altLang="zh-CN" dirty="0"/>
              <a:t>）和敲入期权（</a:t>
            </a:r>
            <a:r>
              <a:rPr lang="en-US" altLang="zh-CN" dirty="0"/>
              <a:t>Knock-in Options</a:t>
            </a:r>
            <a:r>
              <a:rPr lang="zh-CN" altLang="zh-CN" dirty="0"/>
              <a:t>）。</a:t>
            </a:r>
            <a:endParaRPr lang="zh-CN" altLang="en-US" dirty="0"/>
          </a:p>
          <a:p>
            <a:r>
              <a:rPr lang="zh-CN" altLang="zh-CN" dirty="0"/>
              <a:t>敲出期权是指当标的资产价格达到一个特定障碍水平时，该期权作废。</a:t>
            </a:r>
            <a:endParaRPr lang="zh-CN" altLang="en-US" dirty="0"/>
          </a:p>
          <a:p>
            <a:r>
              <a:rPr lang="zh-CN" altLang="zh-CN" dirty="0"/>
              <a:t>敲入期权是指只有标的资产价格达到一个特定障碍水平时，该期权才有效。 </a:t>
            </a:r>
            <a:endParaRPr lang="zh-CN" altLang="en-US" dirty="0"/>
          </a:p>
          <a:p>
            <a:endParaRPr lang="zh-CN" altLang="en-US" dirty="0"/>
          </a:p>
        </p:txBody>
      </p:sp>
      <p:sp>
        <p:nvSpPr>
          <p:cNvPr id="4" name="日期占位符 3"/>
          <p:cNvSpPr>
            <a:spLocks noGrp="1"/>
          </p:cNvSpPr>
          <p:nvPr>
            <p:ph type="dt" sz="half" idx="10"/>
          </p:nvPr>
        </p:nvSpPr>
        <p:spPr/>
        <p:txBody>
          <a:bodyPr/>
          <a:lstStyle/>
          <a:p>
            <a:fld id="{0CF0AAB0-F50C-4F67-9BD1-9122BBC6DEEA}"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五、任选期权</a:t>
            </a:r>
            <a:endParaRPr lang="zh-CN" altLang="en-US" dirty="0"/>
          </a:p>
        </p:txBody>
      </p:sp>
      <p:sp>
        <p:nvSpPr>
          <p:cNvPr id="3" name="内容占位符 2"/>
          <p:cNvSpPr>
            <a:spLocks noGrp="1"/>
          </p:cNvSpPr>
          <p:nvPr>
            <p:ph idx="1"/>
          </p:nvPr>
        </p:nvSpPr>
        <p:spPr/>
        <p:txBody>
          <a:bodyPr/>
          <a:lstStyle/>
          <a:p>
            <a:r>
              <a:rPr lang="zh-CN" altLang="zh-CN" dirty="0"/>
              <a:t>任选期权（</a:t>
            </a:r>
            <a:r>
              <a:rPr lang="en-US" altLang="zh-CN" dirty="0"/>
              <a:t>chooser options</a:t>
            </a:r>
            <a:r>
              <a:rPr lang="zh-CN" altLang="zh-CN" dirty="0"/>
              <a:t>）</a:t>
            </a:r>
            <a:r>
              <a:rPr lang="zh-CN" altLang="en-US" dirty="0"/>
              <a:t>的</a:t>
            </a:r>
            <a:r>
              <a:rPr lang="zh-CN" altLang="zh-CN" dirty="0"/>
              <a:t>持有者可在期权有效期内的某一时点选择该期权为看涨期权或看跌期权。</a:t>
            </a:r>
            <a:endParaRPr lang="zh-CN" altLang="en-US" dirty="0"/>
          </a:p>
          <a:p>
            <a:r>
              <a:rPr lang="zh-CN" altLang="zh-CN" dirty="0"/>
              <a:t>当期权购买者向期权出售者支付一定的期权费以买进某种期权时，并不确定该期权究竟为看涨期权还是看跌期权，而是在规定的未来某时，再由期权购买者通过观察市场价格的走势来确定该期权为看涨期权或看跌期权。</a:t>
            </a:r>
            <a:endParaRPr lang="zh-CN" altLang="en-US" dirty="0"/>
          </a:p>
          <a:p>
            <a:r>
              <a:rPr lang="zh-CN" altLang="zh-CN" dirty="0"/>
              <a:t>与传统期权相比，任选期权的购买者具有更大的选择权，而其出售者将承担更大的风险。所以，任选期权的期权费一般较高。</a:t>
            </a:r>
          </a:p>
          <a:p>
            <a:endParaRPr lang="zh-CN" altLang="en-US" dirty="0"/>
          </a:p>
        </p:txBody>
      </p:sp>
      <p:sp>
        <p:nvSpPr>
          <p:cNvPr id="4" name="日期占位符 3"/>
          <p:cNvSpPr>
            <a:spLocks noGrp="1"/>
          </p:cNvSpPr>
          <p:nvPr>
            <p:ph type="dt" sz="half" idx="10"/>
          </p:nvPr>
        </p:nvSpPr>
        <p:spPr/>
        <p:txBody>
          <a:bodyPr/>
          <a:lstStyle/>
          <a:p>
            <a:fld id="{5AAF35EF-041E-45D5-BD8D-99ABC7189A5D}"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六、回顾期权</a:t>
            </a:r>
            <a:endParaRPr lang="zh-CN" altLang="en-US" dirty="0"/>
          </a:p>
        </p:txBody>
      </p:sp>
      <p:sp>
        <p:nvSpPr>
          <p:cNvPr id="3" name="内容占位符 2"/>
          <p:cNvSpPr>
            <a:spLocks noGrp="1"/>
          </p:cNvSpPr>
          <p:nvPr>
            <p:ph idx="1"/>
          </p:nvPr>
        </p:nvSpPr>
        <p:spPr>
          <a:xfrm>
            <a:off x="208722" y="2246777"/>
            <a:ext cx="8676861" cy="4501264"/>
          </a:xfrm>
        </p:spPr>
        <p:txBody>
          <a:bodyPr>
            <a:normAutofit/>
          </a:bodyPr>
          <a:lstStyle/>
          <a:p>
            <a:r>
              <a:rPr lang="zh-CN" altLang="zh-CN" dirty="0"/>
              <a:t>回顾期权（</a:t>
            </a:r>
            <a:r>
              <a:rPr lang="en-US" altLang="zh-CN" dirty="0"/>
              <a:t>lookback Options</a:t>
            </a:r>
            <a:r>
              <a:rPr lang="zh-CN" altLang="zh-CN" dirty="0"/>
              <a:t>）是一种特殊的欧式期权，它的收益取决于期权有效期内标的资产曾经达到过的最高价格或最低价格。</a:t>
            </a:r>
            <a:endParaRPr lang="zh-CN" altLang="en-US" dirty="0"/>
          </a:p>
          <a:p>
            <a:pPr lvl="1"/>
            <a:r>
              <a:rPr lang="zh-CN" altLang="zh-CN" dirty="0"/>
              <a:t>对于欧式回顾看涨期权而言，其收益是标的资产在到期日的最终价格高于期权有效期内曾经达到过的最低价格的那部分金额；</a:t>
            </a:r>
            <a:endParaRPr lang="zh-CN" altLang="en-US" dirty="0"/>
          </a:p>
          <a:p>
            <a:pPr lvl="1"/>
            <a:r>
              <a:rPr lang="zh-CN" altLang="zh-CN" dirty="0"/>
              <a:t>对于欧式回顾看跌期权而言，其收益则是期权有效期内曾经达到过的最高价格高于标的资产在到期日的最终价格的那部分金额。</a:t>
            </a:r>
            <a:endParaRPr lang="zh-CN" altLang="en-US" dirty="0"/>
          </a:p>
          <a:p>
            <a:r>
              <a:rPr lang="zh-CN" altLang="zh-CN" dirty="0"/>
              <a:t>无论是回顾看涨期权，还是回顾看跌期权，对持有者而言，都能选择最有利的价格执行其持有的期权。因此，回顾期权的价格通常要比常规期权高得多。</a:t>
            </a:r>
          </a:p>
          <a:p>
            <a:endParaRPr lang="zh-CN" altLang="zh-CN" dirty="0"/>
          </a:p>
          <a:p>
            <a:endParaRPr lang="zh-CN" altLang="en-US" dirty="0"/>
          </a:p>
        </p:txBody>
      </p:sp>
      <p:sp>
        <p:nvSpPr>
          <p:cNvPr id="4" name="日期占位符 3"/>
          <p:cNvSpPr>
            <a:spLocks noGrp="1"/>
          </p:cNvSpPr>
          <p:nvPr>
            <p:ph type="dt" sz="half" idx="10"/>
          </p:nvPr>
        </p:nvSpPr>
        <p:spPr/>
        <p:txBody>
          <a:bodyPr/>
          <a:lstStyle/>
          <a:p>
            <a:fld id="{5306143A-01D5-4275-A60B-8DE8357E0ECC}"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七、呼叫期权</a:t>
            </a:r>
          </a:p>
        </p:txBody>
      </p:sp>
      <p:sp>
        <p:nvSpPr>
          <p:cNvPr id="3" name="内容占位符 2"/>
          <p:cNvSpPr>
            <a:spLocks noGrp="1"/>
          </p:cNvSpPr>
          <p:nvPr>
            <p:ph idx="1"/>
          </p:nvPr>
        </p:nvSpPr>
        <p:spPr/>
        <p:txBody>
          <a:bodyPr/>
          <a:lstStyle/>
          <a:p>
            <a:r>
              <a:rPr lang="zh-CN" altLang="zh-CN" dirty="0"/>
              <a:t>呼叫期权（</a:t>
            </a:r>
            <a:r>
              <a:rPr lang="en-US" altLang="zh-CN" dirty="0"/>
              <a:t>shout options</a:t>
            </a:r>
            <a:r>
              <a:rPr lang="zh-CN" altLang="zh-CN" dirty="0"/>
              <a:t>）是一种特殊的欧式期权，这种期权的持有者有权在期权有效期内的某一时间锁定一个最小的盈利。</a:t>
            </a:r>
            <a:endParaRPr lang="zh-CN" altLang="en-US" dirty="0"/>
          </a:p>
          <a:p>
            <a:r>
              <a:rPr lang="zh-CN" altLang="zh-CN" dirty="0"/>
              <a:t>如果在期权有效期内的某一时间，期权持有者向期权出售者</a:t>
            </a:r>
            <a:r>
              <a:rPr lang="en-US" altLang="zh-CN" dirty="0"/>
              <a:t>“</a:t>
            </a:r>
            <a:r>
              <a:rPr lang="zh-CN" altLang="zh-CN" dirty="0"/>
              <a:t>呼叫</a:t>
            </a:r>
            <a:r>
              <a:rPr lang="en-US" altLang="zh-CN" dirty="0"/>
              <a:t>”</a:t>
            </a:r>
            <a:r>
              <a:rPr lang="zh-CN" altLang="zh-CN" dirty="0"/>
              <a:t>，那么在期权到期时，该期权的持有者既可能获得普通欧式期权的盈利，也可能获得呼叫时该期权的内在价值。</a:t>
            </a:r>
          </a:p>
          <a:p>
            <a:r>
              <a:rPr lang="zh-CN" altLang="en-US" dirty="0"/>
              <a:t>呼叫期权与回顾期权有点类似，但由于呼叫次数有限，因此期权的价格相对回顾期权要便宜一些。</a:t>
            </a:r>
          </a:p>
          <a:p>
            <a:endParaRPr lang="zh-CN" altLang="en-US" dirty="0"/>
          </a:p>
        </p:txBody>
      </p:sp>
      <p:sp>
        <p:nvSpPr>
          <p:cNvPr id="4" name="日期占位符 3"/>
          <p:cNvSpPr>
            <a:spLocks noGrp="1"/>
          </p:cNvSpPr>
          <p:nvPr>
            <p:ph type="dt" sz="half" idx="10"/>
          </p:nvPr>
        </p:nvSpPr>
        <p:spPr/>
        <p:txBody>
          <a:bodyPr/>
          <a:lstStyle/>
          <a:p>
            <a:fld id="{0E8632FF-A880-4AA4-B740-AA20A8532B81}"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八、亚式期权</a:t>
            </a:r>
            <a:endParaRPr lang="zh-CN" altLang="en-US" dirty="0"/>
          </a:p>
        </p:txBody>
      </p:sp>
      <p:sp>
        <p:nvSpPr>
          <p:cNvPr id="3" name="内容占位符 2"/>
          <p:cNvSpPr>
            <a:spLocks noGrp="1"/>
          </p:cNvSpPr>
          <p:nvPr>
            <p:ph idx="1"/>
          </p:nvPr>
        </p:nvSpPr>
        <p:spPr/>
        <p:txBody>
          <a:bodyPr/>
          <a:lstStyle/>
          <a:p>
            <a:r>
              <a:rPr lang="zh-CN" altLang="zh-CN" dirty="0"/>
              <a:t>亚式期权（</a:t>
            </a:r>
            <a:r>
              <a:rPr lang="en-US" altLang="zh-CN" dirty="0"/>
              <a:t>Asian Options</a:t>
            </a:r>
            <a:r>
              <a:rPr lang="zh-CN" altLang="zh-CN" dirty="0"/>
              <a:t>），是指收益取决于期权有效期内至少某一段时期之平均价格的期权。</a:t>
            </a:r>
            <a:endParaRPr lang="zh-CN" altLang="en-US" dirty="0"/>
          </a:p>
          <a:p>
            <a:r>
              <a:rPr lang="zh-CN" altLang="zh-CN" dirty="0"/>
              <a:t>这类期权又可分为两种具体的类型：一种是根据预先确定的平均时期计算标的资产的平均价格，并以此决定期权的收益；另一种则是根据预先确定的平均时期计算平均的协定价格，并以此决定期权的收益。</a:t>
            </a:r>
          </a:p>
          <a:p>
            <a:endParaRPr lang="zh-CN" altLang="en-US" dirty="0"/>
          </a:p>
        </p:txBody>
      </p:sp>
      <p:sp>
        <p:nvSpPr>
          <p:cNvPr id="4" name="日期占位符 3"/>
          <p:cNvSpPr>
            <a:spLocks noGrp="1"/>
          </p:cNvSpPr>
          <p:nvPr>
            <p:ph type="dt" sz="half" idx="10"/>
          </p:nvPr>
        </p:nvSpPr>
        <p:spPr/>
        <p:txBody>
          <a:bodyPr/>
          <a:lstStyle/>
          <a:p>
            <a:fld id="{EBF6EE02-9500-4682-97C4-6CAC4E7F3DC0}"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九、篮子期权</a:t>
            </a:r>
            <a:endParaRPr lang="zh-CN" altLang="en-US" dirty="0"/>
          </a:p>
        </p:txBody>
      </p:sp>
      <p:sp>
        <p:nvSpPr>
          <p:cNvPr id="3" name="内容占位符 2"/>
          <p:cNvSpPr>
            <a:spLocks noGrp="1"/>
          </p:cNvSpPr>
          <p:nvPr>
            <p:ph idx="1"/>
          </p:nvPr>
        </p:nvSpPr>
        <p:spPr/>
        <p:txBody>
          <a:bodyPr/>
          <a:lstStyle/>
          <a:p>
            <a:r>
              <a:rPr lang="zh-CN" altLang="zh-CN" dirty="0"/>
              <a:t>篮子期权（</a:t>
            </a:r>
            <a:r>
              <a:rPr lang="en-US" altLang="zh-CN" dirty="0"/>
              <a:t>basket options</a:t>
            </a:r>
            <a:r>
              <a:rPr lang="zh-CN" altLang="zh-CN" dirty="0"/>
              <a:t>），其盈亏并不取决于某种单一资产的价格，而是取决于一种资产组合（或资产篮子）的价格。构成这种组合的资产可以是各种股票、各种股价指数，也可以是各种货币。</a:t>
            </a:r>
          </a:p>
          <a:p>
            <a:endParaRPr lang="zh-CN" altLang="en-US" dirty="0"/>
          </a:p>
        </p:txBody>
      </p:sp>
      <p:sp>
        <p:nvSpPr>
          <p:cNvPr id="4" name="日期占位符 3"/>
          <p:cNvSpPr>
            <a:spLocks noGrp="1"/>
          </p:cNvSpPr>
          <p:nvPr>
            <p:ph type="dt" sz="half" idx="10"/>
          </p:nvPr>
        </p:nvSpPr>
        <p:spPr/>
        <p:txBody>
          <a:bodyPr/>
          <a:lstStyle/>
          <a:p>
            <a:fld id="{1C941215-A951-4A0E-B107-CD0B8A2482FD}"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十、彩虹期权</a:t>
            </a:r>
          </a:p>
        </p:txBody>
      </p:sp>
      <p:sp>
        <p:nvSpPr>
          <p:cNvPr id="3" name="内容占位符 2"/>
          <p:cNvSpPr>
            <a:spLocks noGrp="1"/>
          </p:cNvSpPr>
          <p:nvPr>
            <p:ph idx="1"/>
          </p:nvPr>
        </p:nvSpPr>
        <p:spPr/>
        <p:txBody>
          <a:bodyPr/>
          <a:lstStyle/>
          <a:p>
            <a:r>
              <a:rPr lang="zh-CN" altLang="en-US" dirty="0"/>
              <a:t>篮子期权是多资产期权中的一种，其标的资产有两种或两种以上。</a:t>
            </a:r>
            <a:endParaRPr lang="en-US" altLang="zh-CN" dirty="0"/>
          </a:p>
          <a:p>
            <a:r>
              <a:rPr lang="zh-CN" altLang="en-US" dirty="0"/>
              <a:t>彩虹期权</a:t>
            </a:r>
            <a:r>
              <a:rPr lang="en-US" altLang="zh-CN" dirty="0"/>
              <a:t>(rainbow options)</a:t>
            </a:r>
            <a:r>
              <a:rPr lang="zh-CN" altLang="en-US" dirty="0"/>
              <a:t>的损益结构取决于多个资产中的某一个资产，其中的标的资产数也被形象地称为彩虹的颜色数</a:t>
            </a:r>
            <a:endParaRPr lang="en-US" altLang="zh-CN" dirty="0"/>
          </a:p>
          <a:p>
            <a:r>
              <a:rPr lang="zh-CN" altLang="en-US" dirty="0"/>
              <a:t>彩虹期权的标的资产可以是股票、大宗商品等基础资产，也可以是普通欧式和美式期权之类的衍生资产，形式灵活多样</a:t>
            </a:r>
          </a:p>
        </p:txBody>
      </p:sp>
      <p:sp>
        <p:nvSpPr>
          <p:cNvPr id="4" name="日期占位符 3"/>
          <p:cNvSpPr>
            <a:spLocks noGrp="1"/>
          </p:cNvSpPr>
          <p:nvPr>
            <p:ph type="dt" sz="half" idx="10"/>
          </p:nvPr>
        </p:nvSpPr>
        <p:spPr/>
        <p:txBody>
          <a:bodyPr/>
          <a:lstStyle/>
          <a:p>
            <a:fld id="{4AB50922-D670-45D1-B012-BDAC0A304C2A}"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Tree>
    <p:extLst>
      <p:ext uri="{BB962C8B-B14F-4D97-AF65-F5344CB8AC3E}">
        <p14:creationId xmlns:p14="http://schemas.microsoft.com/office/powerpoint/2010/main" val="2975647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十</a:t>
            </a:r>
            <a:r>
              <a:rPr lang="zh-CN" altLang="en-US" dirty="0"/>
              <a:t>一</a:t>
            </a:r>
            <a:r>
              <a:rPr lang="zh-CN" altLang="zh-CN" dirty="0"/>
              <a:t>、费用迟付性期权</a:t>
            </a:r>
            <a:endParaRPr lang="zh-CN" altLang="en-US" dirty="0"/>
          </a:p>
        </p:txBody>
      </p:sp>
      <p:sp>
        <p:nvSpPr>
          <p:cNvPr id="3" name="内容占位符 2"/>
          <p:cNvSpPr>
            <a:spLocks noGrp="1"/>
          </p:cNvSpPr>
          <p:nvPr>
            <p:ph idx="1"/>
          </p:nvPr>
        </p:nvSpPr>
        <p:spPr/>
        <p:txBody>
          <a:bodyPr/>
          <a:lstStyle/>
          <a:p>
            <a:r>
              <a:rPr lang="zh-CN" altLang="zh-CN" dirty="0"/>
              <a:t>费用迟付性期权（</a:t>
            </a:r>
            <a:r>
              <a:rPr lang="en-US" altLang="zh-CN" dirty="0"/>
              <a:t>Pay Later Options</a:t>
            </a:r>
            <a:r>
              <a:rPr lang="zh-CN" altLang="zh-CN" dirty="0"/>
              <a:t>）的特点是除非已执行，否则不需要支付期权费。但是，如果该期权在到期日是实值期权就必须执行。费用迟付性期权的购买费用要等到合约到期时才由买方向期权出售者支付。</a:t>
            </a:r>
            <a:endParaRPr lang="zh-CN" altLang="en-US" dirty="0"/>
          </a:p>
          <a:p>
            <a:r>
              <a:rPr lang="zh-CN" altLang="zh-CN" dirty="0"/>
              <a:t>费用迟付性期权也有看涨和看跌之分，而且一般都是欧式期权，外汇、股指及实物商品都可以做这类期权的基础资产。</a:t>
            </a:r>
          </a:p>
          <a:p>
            <a:endParaRPr lang="zh-CN" altLang="en-US" dirty="0"/>
          </a:p>
        </p:txBody>
      </p:sp>
      <p:sp>
        <p:nvSpPr>
          <p:cNvPr id="4" name="日期占位符 3"/>
          <p:cNvSpPr>
            <a:spLocks noGrp="1"/>
          </p:cNvSpPr>
          <p:nvPr>
            <p:ph type="dt" sz="half" idx="10"/>
          </p:nvPr>
        </p:nvSpPr>
        <p:spPr/>
        <p:txBody>
          <a:bodyPr/>
          <a:lstStyle/>
          <a:p>
            <a:fld id="{542ADD94-0B3C-4DE9-AC78-0FAA8EA917F6}"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一、股票期权</a:t>
            </a:r>
            <a:endParaRPr lang="zh-CN" altLang="en-US" dirty="0"/>
          </a:p>
        </p:txBody>
      </p:sp>
      <p:sp>
        <p:nvSpPr>
          <p:cNvPr id="3" name="内容占位符 2"/>
          <p:cNvSpPr>
            <a:spLocks noGrp="1"/>
          </p:cNvSpPr>
          <p:nvPr>
            <p:ph idx="1"/>
          </p:nvPr>
        </p:nvSpPr>
        <p:spPr>
          <a:xfrm>
            <a:off x="208722" y="2246777"/>
            <a:ext cx="8676861" cy="4408666"/>
          </a:xfrm>
        </p:spPr>
        <p:txBody>
          <a:bodyPr>
            <a:normAutofit lnSpcReduction="10000"/>
          </a:bodyPr>
          <a:lstStyle/>
          <a:p>
            <a:r>
              <a:rPr lang="zh-CN" altLang="zh-CN" dirty="0"/>
              <a:t>在期权产品中，股票期权是最早出现的一个品种。早在</a:t>
            </a:r>
            <a:r>
              <a:rPr lang="en-US" altLang="zh-CN" dirty="0"/>
              <a:t>19</a:t>
            </a:r>
            <a:r>
              <a:rPr lang="zh-CN" altLang="zh-CN" dirty="0"/>
              <a:t>世纪末，美国就已存在场外交易的股票期权。</a:t>
            </a:r>
            <a:endParaRPr lang="zh-CN" altLang="en-US" dirty="0"/>
          </a:p>
          <a:p>
            <a:r>
              <a:rPr lang="zh-CN" altLang="zh-CN" dirty="0"/>
              <a:t>所谓股票期权（</a:t>
            </a:r>
            <a:r>
              <a:rPr lang="en-US" altLang="zh-CN" dirty="0"/>
              <a:t>stock options</a:t>
            </a:r>
            <a:r>
              <a:rPr lang="zh-CN" altLang="zh-CN" dirty="0"/>
              <a:t>），是指以现货市场的某种具体的股票作为标的物的期权。利用这种期权，投资者既可规避个别股票的风险，又可增加投资这些股票的收益。</a:t>
            </a:r>
          </a:p>
          <a:p>
            <a:r>
              <a:rPr lang="zh-CN" altLang="zh-CN" dirty="0"/>
              <a:t>为了迎合人们对股票期权交易的日益增强的需求，</a:t>
            </a:r>
            <a:r>
              <a:rPr lang="en-US" altLang="zh-CN" dirty="0"/>
              <a:t>1973</a:t>
            </a:r>
            <a:r>
              <a:rPr lang="zh-CN" altLang="zh-CN" dirty="0"/>
              <a:t>年</a:t>
            </a:r>
            <a:r>
              <a:rPr lang="en-US" altLang="zh-CN" dirty="0"/>
              <a:t>4</a:t>
            </a:r>
            <a:r>
              <a:rPr lang="zh-CN" altLang="zh-CN" dirty="0"/>
              <a:t>月</a:t>
            </a:r>
            <a:r>
              <a:rPr lang="en-US" altLang="zh-CN" dirty="0"/>
              <a:t>26</a:t>
            </a:r>
            <a:r>
              <a:rPr lang="zh-CN" altLang="zh-CN" dirty="0"/>
              <a:t>日，全世界第一个集中性的期权市场</a:t>
            </a:r>
            <a:r>
              <a:rPr lang="en-US" altLang="zh-CN" dirty="0"/>
              <a:t>——</a:t>
            </a:r>
            <a:r>
              <a:rPr lang="zh-CN" altLang="zh-CN" dirty="0"/>
              <a:t>芝加哥期权交易所（</a:t>
            </a:r>
            <a:r>
              <a:rPr lang="en-US" altLang="zh-CN" dirty="0"/>
              <a:t>Chicago Board Options Exchange, CBOE</a:t>
            </a:r>
            <a:r>
              <a:rPr lang="zh-CN" altLang="zh-CN" dirty="0"/>
              <a:t>）正式成立。从此开始了集中性的场内期权交易，股票期权交易得到迅速发展，其他各种金融期权品种也被陆续推出。</a:t>
            </a:r>
          </a:p>
          <a:p>
            <a:endParaRPr lang="zh-CN" altLang="en-US" dirty="0"/>
          </a:p>
        </p:txBody>
      </p:sp>
      <p:sp>
        <p:nvSpPr>
          <p:cNvPr id="4" name="日期占位符 3"/>
          <p:cNvSpPr>
            <a:spLocks noGrp="1"/>
          </p:cNvSpPr>
          <p:nvPr>
            <p:ph type="dt" sz="half" idx="10"/>
          </p:nvPr>
        </p:nvSpPr>
        <p:spPr/>
        <p:txBody>
          <a:bodyPr/>
          <a:lstStyle/>
          <a:p>
            <a:fld id="{09740C40-8C6B-4B6E-80FE-3126E84133E7}"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十</a:t>
            </a:r>
            <a:r>
              <a:rPr lang="zh-CN" altLang="en-US" dirty="0"/>
              <a:t>二</a:t>
            </a:r>
            <a:r>
              <a:rPr lang="zh-CN" altLang="zh-CN" dirty="0"/>
              <a:t>、两值期权</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两值期权（</a:t>
            </a:r>
            <a:r>
              <a:rPr lang="en-US" altLang="zh-CN" dirty="0"/>
              <a:t>Binary Options</a:t>
            </a:r>
            <a:r>
              <a:rPr lang="zh-CN" altLang="zh-CN" dirty="0"/>
              <a:t>）是具有不连续收益的期权。在到期日标的资产价格低于执行价格时该期权一文不值，而当标的资产价格超过执行价格时该期权支付一个固定数额。</a:t>
            </a:r>
          </a:p>
          <a:p>
            <a:r>
              <a:rPr lang="zh-CN" altLang="en-US" dirty="0"/>
              <a:t>根据支付的收益不同，两值期权可分为“或有资产”</a:t>
            </a:r>
            <a:r>
              <a:rPr lang="en-US" altLang="zh-CN" dirty="0"/>
              <a:t>(asset-or-nothing)</a:t>
            </a:r>
            <a:r>
              <a:rPr lang="zh-CN" altLang="en-US" dirty="0"/>
              <a:t>和“或有现金”</a:t>
            </a:r>
            <a:r>
              <a:rPr lang="en-US" altLang="zh-CN" dirty="0"/>
              <a:t>(cash-or-nothing)</a:t>
            </a:r>
            <a:r>
              <a:rPr lang="zh-CN" altLang="en-US" dirty="0"/>
              <a:t>两种类型。前者在未来价格达到约定的价格水平时，期权卖方向买方支付标的资产；后者则是在条件触发时，卖方向买方支付一定数额的现金</a:t>
            </a:r>
            <a:endParaRPr lang="en-US" altLang="zh-CN" dirty="0"/>
          </a:p>
          <a:p>
            <a:r>
              <a:rPr lang="zh-CN" altLang="zh-CN" dirty="0"/>
              <a:t>两值期权有“全付或不付”和“一触即有”两种类型。前者仅在到期日期权为实值期权时才有收益；后者只要期权在有效期内某时刻为实值期权就有收益。两值期权通常与其他金融工具联合使用</a:t>
            </a:r>
          </a:p>
          <a:p>
            <a:endParaRPr lang="zh-CN" altLang="en-US" dirty="0"/>
          </a:p>
        </p:txBody>
      </p:sp>
      <p:sp>
        <p:nvSpPr>
          <p:cNvPr id="4" name="日期占位符 3"/>
          <p:cNvSpPr>
            <a:spLocks noGrp="1"/>
          </p:cNvSpPr>
          <p:nvPr>
            <p:ph type="dt" sz="half" idx="10"/>
          </p:nvPr>
        </p:nvSpPr>
        <p:spPr/>
        <p:txBody>
          <a:bodyPr/>
          <a:lstStyle/>
          <a:p>
            <a:fld id="{BEA0CBDA-524F-4127-8F6C-A81D7B4B3E0F}"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十</a:t>
            </a:r>
            <a:r>
              <a:rPr lang="zh-CN" altLang="en-US" dirty="0"/>
              <a:t>三</a:t>
            </a:r>
            <a:r>
              <a:rPr lang="zh-CN" altLang="zh-CN" dirty="0"/>
              <a:t>、远期开始期权</a:t>
            </a:r>
            <a:endParaRPr lang="zh-CN" altLang="en-US" dirty="0"/>
          </a:p>
        </p:txBody>
      </p:sp>
      <p:sp>
        <p:nvSpPr>
          <p:cNvPr id="3" name="内容占位符 2"/>
          <p:cNvSpPr>
            <a:spLocks noGrp="1"/>
          </p:cNvSpPr>
          <p:nvPr>
            <p:ph idx="1"/>
          </p:nvPr>
        </p:nvSpPr>
        <p:spPr/>
        <p:txBody>
          <a:bodyPr/>
          <a:lstStyle/>
          <a:p>
            <a:r>
              <a:rPr lang="zh-CN" altLang="zh-CN" dirty="0"/>
              <a:t>远期开始期权（</a:t>
            </a:r>
            <a:r>
              <a:rPr lang="en-US" altLang="zh-CN" dirty="0"/>
              <a:t>Forward Start Options</a:t>
            </a:r>
            <a:r>
              <a:rPr lang="zh-CN" altLang="zh-CN" dirty="0"/>
              <a:t>）是现在支付期权费，而在未来某时刻才开始的期权。该期权现在购买，但其执行价格要到期权启动时刻才得知（即为当时的资产价格），该期权将在某一时刻到期。</a:t>
            </a:r>
            <a:endParaRPr lang="zh-CN" altLang="en-US" dirty="0"/>
          </a:p>
          <a:p>
            <a:r>
              <a:rPr lang="zh-CN" altLang="zh-CN" dirty="0"/>
              <a:t>公司给管理人员的股票期权激励可以看作是远期开始期权的特例。</a:t>
            </a:r>
          </a:p>
          <a:p>
            <a:endParaRPr lang="zh-CN" altLang="en-US" dirty="0"/>
          </a:p>
        </p:txBody>
      </p:sp>
      <p:sp>
        <p:nvSpPr>
          <p:cNvPr id="4" name="日期占位符 3"/>
          <p:cNvSpPr>
            <a:spLocks noGrp="1"/>
          </p:cNvSpPr>
          <p:nvPr>
            <p:ph type="dt" sz="half" idx="10"/>
          </p:nvPr>
        </p:nvSpPr>
        <p:spPr/>
        <p:txBody>
          <a:bodyPr/>
          <a:lstStyle/>
          <a:p>
            <a:fld id="{55D9CDFD-25EA-4241-A2C0-65698AF72C21}"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十</a:t>
            </a:r>
            <a:r>
              <a:rPr lang="zh-CN" altLang="en-US" dirty="0"/>
              <a:t>四</a:t>
            </a:r>
            <a:r>
              <a:rPr lang="zh-CN" altLang="zh-CN" dirty="0"/>
              <a:t>、累计期权</a:t>
            </a:r>
            <a:endParaRPr lang="zh-CN" altLang="en-US" dirty="0"/>
          </a:p>
        </p:txBody>
      </p:sp>
      <p:sp>
        <p:nvSpPr>
          <p:cNvPr id="3" name="内容占位符 2"/>
          <p:cNvSpPr>
            <a:spLocks noGrp="1"/>
          </p:cNvSpPr>
          <p:nvPr>
            <p:ph idx="1"/>
          </p:nvPr>
        </p:nvSpPr>
        <p:spPr>
          <a:xfrm>
            <a:off x="208722" y="2246777"/>
            <a:ext cx="8676861" cy="4512838"/>
          </a:xfrm>
        </p:spPr>
        <p:txBody>
          <a:bodyPr>
            <a:normAutofit fontScale="92500" lnSpcReduction="10000"/>
          </a:bodyPr>
          <a:lstStyle/>
          <a:p>
            <a:r>
              <a:rPr lang="zh-CN" altLang="zh-CN" dirty="0"/>
              <a:t>累计期权（</a:t>
            </a:r>
            <a:r>
              <a:rPr lang="en-US" altLang="zh-CN" dirty="0"/>
              <a:t>Accumulator</a:t>
            </a:r>
            <a:r>
              <a:rPr lang="zh-CN" altLang="zh-CN" dirty="0"/>
              <a:t>），是一种以合约形式买卖资产（股票、外汇或其他商品）的金融衍生工具，为投资银行与投资者客户的场外交易，一般投资银行会与客户签订长达</a:t>
            </a:r>
            <a:r>
              <a:rPr lang="en-US" altLang="zh-CN" dirty="0"/>
              <a:t>1</a:t>
            </a:r>
            <a:r>
              <a:rPr lang="zh-CN" altLang="zh-CN" dirty="0"/>
              <a:t>年的合约。</a:t>
            </a:r>
            <a:endParaRPr lang="zh-CN" altLang="en-US" dirty="0"/>
          </a:p>
          <a:p>
            <a:r>
              <a:rPr lang="zh-CN" altLang="zh-CN" dirty="0"/>
              <a:t>涉及股票的累计期权称为累计股票期权，简称累股期权。</a:t>
            </a:r>
          </a:p>
          <a:p>
            <a:r>
              <a:rPr lang="zh-CN" altLang="zh-CN" dirty="0"/>
              <a:t>累计期权合约设有“敲出价”（</a:t>
            </a:r>
            <a:r>
              <a:rPr lang="en-US" altLang="zh-CN" dirty="0"/>
              <a:t>Knock-Out Price</a:t>
            </a:r>
            <a:r>
              <a:rPr lang="zh-CN" altLang="zh-CN" dirty="0"/>
              <a:t>）及“行权价”（</a:t>
            </a:r>
            <a:r>
              <a:rPr lang="en-US" altLang="zh-CN" dirty="0"/>
              <a:t>Strike Price</a:t>
            </a:r>
            <a:r>
              <a:rPr lang="zh-CN" altLang="zh-CN" dirty="0"/>
              <a:t>），而行权价通常比签约时的市价有折让。合约生效后，当挂钩资产的市价在敲出价及行权价之间，投资者可定时以行权价从投资银行买入指定数量的资产。挂钩资产的市价高于敲出价时，合约便终止，投资者不能再以折让价买入资产。可是当该挂钩资产的市价低于行权价时，投资者便须定时用行权价买入双倍甚至四倍数量的资产，直至合约完结为止。</a:t>
            </a:r>
          </a:p>
          <a:p>
            <a:endParaRPr lang="zh-CN" altLang="en-US" dirty="0"/>
          </a:p>
        </p:txBody>
      </p:sp>
      <p:sp>
        <p:nvSpPr>
          <p:cNvPr id="4" name="日期占位符 3"/>
          <p:cNvSpPr>
            <a:spLocks noGrp="1"/>
          </p:cNvSpPr>
          <p:nvPr>
            <p:ph type="dt" sz="half" idx="10"/>
          </p:nvPr>
        </p:nvSpPr>
        <p:spPr/>
        <p:txBody>
          <a:bodyPr/>
          <a:lstStyle/>
          <a:p>
            <a:fld id="{FFECBEFA-5920-4712-AAFD-C20CA1E3C5BD}"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累计期权的交易规则示意图</a:t>
            </a:r>
            <a:endParaRPr lang="zh-CN" altLang="en-US" dirty="0"/>
          </a:p>
        </p:txBody>
      </p:sp>
      <p:pic>
        <p:nvPicPr>
          <p:cNvPr id="4" name="内容占位符 3" descr="D:\book\graph\accumulator.emf"/>
          <p:cNvPicPr>
            <a:picLocks noGrp="1"/>
          </p:cNvPicPr>
          <p:nvPr>
            <p:ph idx="1"/>
          </p:nvPr>
        </p:nvPicPr>
        <p:blipFill rotWithShape="1">
          <a:blip r:embed="rId2"/>
          <a:srcRect l="7969" t="4593" r="7223" b="4771"/>
          <a:stretch/>
        </p:blipFill>
        <p:spPr bwMode="auto">
          <a:xfrm>
            <a:off x="758757" y="2071988"/>
            <a:ext cx="7704307" cy="4474725"/>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3F456E47-E52E-44CF-BCC5-5E395D77C70B}"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十五、棘轮期权</a:t>
            </a:r>
          </a:p>
        </p:txBody>
      </p:sp>
      <p:sp>
        <p:nvSpPr>
          <p:cNvPr id="3" name="内容占位符 2"/>
          <p:cNvSpPr>
            <a:spLocks noGrp="1"/>
          </p:cNvSpPr>
          <p:nvPr>
            <p:ph idx="1"/>
          </p:nvPr>
        </p:nvSpPr>
        <p:spPr/>
        <p:txBody>
          <a:bodyPr>
            <a:normAutofit/>
          </a:bodyPr>
          <a:lstStyle/>
          <a:p>
            <a:r>
              <a:rPr lang="zh-CN" altLang="en-US" dirty="0"/>
              <a:t>棘轮期权</a:t>
            </a:r>
            <a:r>
              <a:rPr lang="en-US" altLang="zh-CN" dirty="0"/>
              <a:t>(ratchet option)</a:t>
            </a:r>
            <a:r>
              <a:rPr lang="zh-CN" altLang="en-US" dirty="0"/>
              <a:t>属于分阶段期权</a:t>
            </a:r>
            <a:r>
              <a:rPr lang="en-US" altLang="zh-CN" dirty="0"/>
              <a:t>(</a:t>
            </a:r>
            <a:r>
              <a:rPr lang="en-US" altLang="zh-CN" dirty="0" err="1"/>
              <a:t>cliquet</a:t>
            </a:r>
            <a:r>
              <a:rPr lang="en-US" altLang="zh-CN" dirty="0"/>
              <a:t> option)</a:t>
            </a:r>
            <a:r>
              <a:rPr lang="zh-CN" altLang="en-US" dirty="0"/>
              <a:t>的一种，是指协定价格在交易之初确定，然后在事先约定的未来某日期，根据届时的标的资产价格水平对协定价格进行调整的期权</a:t>
            </a:r>
            <a:endParaRPr lang="en-US" altLang="zh-CN" dirty="0"/>
          </a:p>
          <a:p>
            <a:r>
              <a:rPr lang="zh-CN" altLang="en-US" dirty="0"/>
              <a:t>棘轮期权执行价格每年都会根据标的资产价格水平重新设置，因此该标的资产上一年的收益会被锁定</a:t>
            </a:r>
            <a:endParaRPr lang="en-US" altLang="zh-CN" dirty="0"/>
          </a:p>
          <a:p>
            <a:r>
              <a:rPr lang="zh-CN" altLang="en-US" dirty="0"/>
              <a:t>这个收益特性与远期开始期权一致，也就是说，棘轮期权是一系列远期开始期权的组合</a:t>
            </a:r>
          </a:p>
        </p:txBody>
      </p:sp>
      <p:sp>
        <p:nvSpPr>
          <p:cNvPr id="4" name="日期占位符 3"/>
          <p:cNvSpPr>
            <a:spLocks noGrp="1"/>
          </p:cNvSpPr>
          <p:nvPr>
            <p:ph type="dt" sz="half" idx="10"/>
          </p:nvPr>
        </p:nvSpPr>
        <p:spPr/>
        <p:txBody>
          <a:bodyPr/>
          <a:lstStyle/>
          <a:p>
            <a:fld id="{4AB50922-D670-45D1-B012-BDAC0A304C2A}"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44</a:t>
            </a:fld>
            <a:endParaRPr lang="en-US" dirty="0"/>
          </a:p>
        </p:txBody>
      </p:sp>
    </p:spTree>
    <p:extLst>
      <p:ext uri="{BB962C8B-B14F-4D97-AF65-F5344CB8AC3E}">
        <p14:creationId xmlns:p14="http://schemas.microsoft.com/office/powerpoint/2010/main" val="3999429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zh-CN" sz="3600" b="1" kern="1200" dirty="0">
                <a:solidFill>
                  <a:schemeClr val="tx1"/>
                </a:solidFill>
                <a:effectLst/>
                <a:latin typeface="+mj-lt"/>
                <a:ea typeface="+mj-ea"/>
                <a:cs typeface="+mj-cs"/>
              </a:rPr>
              <a:t>第六节　期权类衍生工具</a:t>
            </a:r>
          </a:p>
        </p:txBody>
      </p:sp>
      <p:sp>
        <p:nvSpPr>
          <p:cNvPr id="3" name="内容占位符 2"/>
          <p:cNvSpPr>
            <a:spLocks noGrp="1"/>
          </p:cNvSpPr>
          <p:nvPr>
            <p:ph idx="1"/>
          </p:nvPr>
        </p:nvSpPr>
        <p:spPr/>
        <p:txBody>
          <a:bodyPr/>
          <a:lstStyle/>
          <a:p>
            <a:r>
              <a:rPr lang="zh-CN" altLang="en-US" b="1" dirty="0"/>
              <a:t>权证</a:t>
            </a:r>
            <a:endParaRPr lang="en-US" altLang="zh-CN" b="1" dirty="0"/>
          </a:p>
          <a:p>
            <a:r>
              <a:rPr lang="zh-CN" altLang="zh-CN" b="1" dirty="0"/>
              <a:t>可转换债券</a:t>
            </a:r>
            <a:endParaRPr lang="zh-CN" altLang="en-US" b="1" dirty="0"/>
          </a:p>
          <a:p>
            <a:r>
              <a:rPr lang="zh-CN" altLang="en-US" sz="2400" b="1" kern="1200" dirty="0">
                <a:solidFill>
                  <a:schemeClr val="tx1"/>
                </a:solidFill>
                <a:effectLst/>
                <a:latin typeface="+mn-lt"/>
                <a:ea typeface="+mn-ea"/>
                <a:cs typeface="+mn-cs"/>
              </a:rPr>
              <a:t>可赎回和可回售债券</a:t>
            </a:r>
            <a:r>
              <a:rPr lang="zh-CN" altLang="en-US" b="1" dirty="0"/>
              <a:t> </a:t>
            </a:r>
            <a:endParaRPr kumimoji="1" lang="zh-CN" altLang="en-US" b="1" dirty="0"/>
          </a:p>
        </p:txBody>
      </p:sp>
      <p:sp>
        <p:nvSpPr>
          <p:cNvPr id="4" name="日期占位符 3"/>
          <p:cNvSpPr>
            <a:spLocks noGrp="1"/>
          </p:cNvSpPr>
          <p:nvPr>
            <p:ph type="dt" sz="half" idx="10"/>
          </p:nvPr>
        </p:nvSpPr>
        <p:spPr/>
        <p:txBody>
          <a:bodyPr/>
          <a:lstStyle/>
          <a:p>
            <a:fld id="{1C88406B-2E7E-47A9-90B5-F68D88F9A5AE}"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spTree>
    <p:extLst>
      <p:ext uri="{BB962C8B-B14F-4D97-AF65-F5344CB8AC3E}">
        <p14:creationId xmlns:p14="http://schemas.microsoft.com/office/powerpoint/2010/main" val="1937477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一、权证</a:t>
            </a:r>
            <a:endParaRPr lang="zh-CN" altLang="en-US" dirty="0"/>
          </a:p>
        </p:txBody>
      </p:sp>
      <p:sp>
        <p:nvSpPr>
          <p:cNvPr id="3" name="内容占位符 2"/>
          <p:cNvSpPr>
            <a:spLocks noGrp="1"/>
          </p:cNvSpPr>
          <p:nvPr>
            <p:ph idx="1"/>
          </p:nvPr>
        </p:nvSpPr>
        <p:spPr/>
        <p:txBody>
          <a:bodyPr/>
          <a:lstStyle/>
          <a:p>
            <a:r>
              <a:rPr lang="zh-CN" altLang="zh-CN" dirty="0"/>
              <a:t>权证（</a:t>
            </a:r>
            <a:r>
              <a:rPr lang="en-US" altLang="zh-CN" dirty="0"/>
              <a:t>Warrants</a:t>
            </a:r>
            <a:r>
              <a:rPr lang="zh-CN" altLang="zh-CN" dirty="0"/>
              <a:t>），是指基础证券发行人或其以外的第三人发行的，约定持有人在规定期间内或特定到期日，有权按约定价格向发行人购买或出售标的证券，或以现金结算方式收取结算差价的有价证券。</a:t>
            </a:r>
            <a:endParaRPr lang="zh-CN" altLang="en-US" dirty="0"/>
          </a:p>
          <a:p>
            <a:r>
              <a:rPr lang="zh-CN" altLang="zh-CN" dirty="0"/>
              <a:t>在香港</a:t>
            </a:r>
            <a:r>
              <a:rPr lang="zh-CN" altLang="en-US" dirty="0"/>
              <a:t>，</a:t>
            </a:r>
            <a:r>
              <a:rPr lang="zh-CN" altLang="zh-CN" dirty="0"/>
              <a:t>权证又音译为</a:t>
            </a:r>
            <a:r>
              <a:rPr lang="en-US" altLang="zh-CN" dirty="0"/>
              <a:t>“</a:t>
            </a:r>
            <a:r>
              <a:rPr lang="zh-CN" altLang="zh-CN" dirty="0"/>
              <a:t>窝轮</a:t>
            </a:r>
            <a:r>
              <a:rPr lang="en-US" altLang="zh-CN" dirty="0"/>
              <a:t>”</a:t>
            </a:r>
            <a:r>
              <a:rPr lang="zh-CN" altLang="zh-CN" dirty="0"/>
              <a:t>，香港证券交易所目前是全球最大的权证市场，有上千只权证。</a:t>
            </a:r>
          </a:p>
        </p:txBody>
      </p:sp>
      <p:sp>
        <p:nvSpPr>
          <p:cNvPr id="4" name="日期占位符 3"/>
          <p:cNvSpPr>
            <a:spLocks noGrp="1"/>
          </p:cNvSpPr>
          <p:nvPr>
            <p:ph type="dt" sz="half" idx="10"/>
          </p:nvPr>
        </p:nvSpPr>
        <p:spPr/>
        <p:txBody>
          <a:bodyPr/>
          <a:lstStyle/>
          <a:p>
            <a:fld id="{27B9F7BA-375B-4F5B-9656-2EBA010D8716}"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权证的分类 </a:t>
            </a:r>
            <a:endParaRPr lang="zh-CN" altLang="en-US" dirty="0"/>
          </a:p>
        </p:txBody>
      </p:sp>
      <p:sp>
        <p:nvSpPr>
          <p:cNvPr id="3" name="内容占位符 2"/>
          <p:cNvSpPr>
            <a:spLocks noGrp="1"/>
          </p:cNvSpPr>
          <p:nvPr>
            <p:ph idx="1"/>
          </p:nvPr>
        </p:nvSpPr>
        <p:spPr/>
        <p:txBody>
          <a:bodyPr/>
          <a:lstStyle/>
          <a:p>
            <a:r>
              <a:rPr lang="zh-CN" altLang="zh-CN" dirty="0"/>
              <a:t>根据权证的权利行使方向不同，可分为认股权证（也称认购权证）和认沽权证。其中认股权证类似于期权当中的“看涨期权”，认沽权证类似于“看跌期权”。</a:t>
            </a:r>
          </a:p>
          <a:p>
            <a:r>
              <a:rPr lang="zh-CN" altLang="zh-CN" dirty="0"/>
              <a:t>按行权期限的不同，权证可以分为美式权证（</a:t>
            </a:r>
            <a:r>
              <a:rPr lang="en-US" altLang="zh-CN" dirty="0"/>
              <a:t>American Style Warrant</a:t>
            </a:r>
            <a:r>
              <a:rPr lang="zh-CN" altLang="zh-CN" dirty="0"/>
              <a:t>）、欧式权证（</a:t>
            </a:r>
            <a:r>
              <a:rPr lang="en-US" altLang="zh-CN" dirty="0"/>
              <a:t>European Style Warrant</a:t>
            </a:r>
            <a:r>
              <a:rPr lang="zh-CN" altLang="zh-CN" dirty="0"/>
              <a:t>）和百慕大式权证（</a:t>
            </a:r>
            <a:r>
              <a:rPr lang="en-US" altLang="zh-CN" dirty="0"/>
              <a:t>Bermuda Style Warrant</a:t>
            </a:r>
            <a:r>
              <a:rPr lang="zh-CN" altLang="zh-CN" dirty="0"/>
              <a:t>）。 </a:t>
            </a:r>
            <a:endParaRPr lang="zh-CN" altLang="en-US" dirty="0"/>
          </a:p>
          <a:p>
            <a:r>
              <a:rPr lang="zh-CN" altLang="zh-CN" dirty="0"/>
              <a:t>权证按发行人可分为股本权证（</a:t>
            </a:r>
            <a:r>
              <a:rPr lang="en-US" altLang="zh-CN" dirty="0"/>
              <a:t>Equity Warrant</a:t>
            </a:r>
            <a:r>
              <a:rPr lang="zh-CN" altLang="zh-CN" dirty="0"/>
              <a:t>）和备兑权证（</a:t>
            </a:r>
            <a:r>
              <a:rPr lang="en-US" altLang="zh-CN" dirty="0"/>
              <a:t>Covered Warrant</a:t>
            </a:r>
            <a:r>
              <a:rPr lang="zh-CN" altLang="zh-CN" dirty="0"/>
              <a:t>）两类。 </a:t>
            </a:r>
            <a:endParaRPr lang="zh-CN" altLang="en-US" dirty="0"/>
          </a:p>
        </p:txBody>
      </p:sp>
      <p:sp>
        <p:nvSpPr>
          <p:cNvPr id="4" name="日期占位符 3"/>
          <p:cNvSpPr>
            <a:spLocks noGrp="1"/>
          </p:cNvSpPr>
          <p:nvPr>
            <p:ph type="dt" sz="half" idx="10"/>
          </p:nvPr>
        </p:nvSpPr>
        <p:spPr/>
        <p:txBody>
          <a:bodyPr/>
          <a:lstStyle/>
          <a:p>
            <a:fld id="{5DA62902-6012-439F-8B5C-EBD8AA3752C4}"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权证的分类</a:t>
            </a:r>
            <a:r>
              <a:rPr lang="en-US" altLang="zh-CN" dirty="0"/>
              <a:t>(cont.)</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股本权证通常由上市公司自行发行，也可以通过券商、投行等金融机构发行，标的资产通常为上市公司或其子公司的股票。股本权证通常给予权证持有人在约定时间以约定价格购买上市公司股票的权利，目前绝大多数股本权证都是欧式认购权证。</a:t>
            </a:r>
            <a:endParaRPr lang="en-US" altLang="zh-CN" dirty="0"/>
          </a:p>
          <a:p>
            <a:r>
              <a:rPr lang="zh-CN" altLang="zh-CN" dirty="0"/>
              <a:t>备兑权证是由持有该相关资产的第三者发行，并非由相关企业本身发行，一般都是国际性投资银行机构，发行商拥有相关资产或有权拥有该资产。备兑权证被视为结构性产品，指定资产可以是股本证券以外的资产，例如指数、货币、商品、债券或一揽子证券。</a:t>
            </a:r>
          </a:p>
          <a:p>
            <a:endParaRPr lang="zh-CN" altLang="en-US" dirty="0"/>
          </a:p>
        </p:txBody>
      </p:sp>
      <p:sp>
        <p:nvSpPr>
          <p:cNvPr id="4" name="日期占位符 3"/>
          <p:cNvSpPr>
            <a:spLocks noGrp="1"/>
          </p:cNvSpPr>
          <p:nvPr>
            <p:ph type="dt" sz="half" idx="10"/>
          </p:nvPr>
        </p:nvSpPr>
        <p:spPr/>
        <p:txBody>
          <a:bodyPr/>
          <a:lstStyle/>
          <a:p>
            <a:fld id="{D84D37C6-E7C7-4690-AB27-566BDA593EF4}"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二、可转换债券</a:t>
            </a:r>
            <a:endParaRPr lang="zh-CN" altLang="en-US" dirty="0"/>
          </a:p>
        </p:txBody>
      </p:sp>
      <p:sp>
        <p:nvSpPr>
          <p:cNvPr id="3" name="内容占位符 2"/>
          <p:cNvSpPr>
            <a:spLocks noGrp="1"/>
          </p:cNvSpPr>
          <p:nvPr>
            <p:ph idx="1"/>
          </p:nvPr>
        </p:nvSpPr>
        <p:spPr/>
        <p:txBody>
          <a:bodyPr/>
          <a:lstStyle/>
          <a:p>
            <a:r>
              <a:rPr lang="zh-CN" altLang="zh-CN" dirty="0"/>
              <a:t>可转换债券（</a:t>
            </a:r>
            <a:r>
              <a:rPr lang="en-US" altLang="zh-CN" dirty="0"/>
              <a:t>Convertible Bonds</a:t>
            </a:r>
            <a:r>
              <a:rPr lang="zh-CN" altLang="zh-CN" dirty="0"/>
              <a:t>）的全称是可转换为股票的公司债券，是指发行人依照法定程序发行，在一定期限内依照约定的条件可以转换为股票的公司债券。</a:t>
            </a:r>
            <a:endParaRPr lang="zh-CN" altLang="en-US" dirty="0"/>
          </a:p>
          <a:p>
            <a:r>
              <a:rPr lang="zh-CN" altLang="zh-CN" dirty="0"/>
              <a:t>可转换债券赋予持有者在约定的时间内，按预定价格或比率转换为普通股的选择权，标的物是普通股票，执行价格是认股价格（转股价格），期权费是投资者丧失的部分利息收益。 </a:t>
            </a:r>
          </a:p>
        </p:txBody>
      </p:sp>
      <p:sp>
        <p:nvSpPr>
          <p:cNvPr id="4" name="日期占位符 3"/>
          <p:cNvSpPr>
            <a:spLocks noGrp="1"/>
          </p:cNvSpPr>
          <p:nvPr>
            <p:ph type="dt" sz="half" idx="10"/>
          </p:nvPr>
        </p:nvSpPr>
        <p:spPr/>
        <p:txBody>
          <a:bodyPr/>
          <a:lstStyle/>
          <a:p>
            <a:fld id="{C16763F9-C1E1-4792-A2E0-853C44AC44B1}"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二、股价指数期权</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股价指数期权（简称股指期权），是指以某一股票市场的价格指数或某种股价指数期货合约作为标的物的期权交易形式。股价指数期权也可分为现货期权与期货期权。</a:t>
            </a:r>
            <a:endParaRPr lang="zh-CN" altLang="en-US" dirty="0"/>
          </a:p>
          <a:p>
            <a:r>
              <a:rPr lang="zh-CN" altLang="zh-CN" dirty="0"/>
              <a:t>股价指数现货期权是以某种股价指数本身作为标的物的期权。在履约时，它根据当时的市场价格和协定价格之差实行现金结算。</a:t>
            </a:r>
            <a:endParaRPr lang="zh-CN" altLang="en-US" dirty="0"/>
          </a:p>
          <a:p>
            <a:r>
              <a:rPr lang="zh-CN" altLang="zh-CN" dirty="0"/>
              <a:t>股价指数期货期权是以某种股价指数期货合约作为标的物的期权。在履约时，交易双方将根据协定价格把期权头寸转化为相应的期货头寸，并在期货合约到期前根据当时的市场价格实行逐日结算，而于期货合约到期时再根据最后结算价格实行现金结算，以最后了结交易。</a:t>
            </a:r>
          </a:p>
          <a:p>
            <a:endParaRPr lang="zh-CN" altLang="en-US" dirty="0"/>
          </a:p>
        </p:txBody>
      </p:sp>
      <p:sp>
        <p:nvSpPr>
          <p:cNvPr id="4" name="日期占位符 3"/>
          <p:cNvSpPr>
            <a:spLocks noGrp="1"/>
          </p:cNvSpPr>
          <p:nvPr>
            <p:ph type="dt" sz="half" idx="10"/>
          </p:nvPr>
        </p:nvSpPr>
        <p:spPr/>
        <p:txBody>
          <a:bodyPr/>
          <a:lstStyle/>
          <a:p>
            <a:fld id="{2037E164-6A5C-4BF3-A70A-31652292E35A}"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可转换债券</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可转换债券相当于一份普通的公司债券和一份看涨期权的组合。对债券持有者而言，它相当于一份普通的公司债券、一份看涨期权多头（转换权）和一份看涨期权空头（赎回权）的组合。</a:t>
            </a:r>
          </a:p>
          <a:p>
            <a:r>
              <a:rPr lang="zh-CN" altLang="zh-CN" dirty="0"/>
              <a:t>由于可转换债券联结了股票和债券两个市场，必然会给投资者以众多的套利机会。投资者可利用两个市场间信息的不对称来进行无风险套利，尤其是在可转换债券转换成股票的过程中，套利机会更加明显。</a:t>
            </a:r>
            <a:endParaRPr lang="zh-CN" altLang="en-US" dirty="0"/>
          </a:p>
        </p:txBody>
      </p:sp>
      <p:sp>
        <p:nvSpPr>
          <p:cNvPr id="4" name="日期占位符 3"/>
          <p:cNvSpPr>
            <a:spLocks noGrp="1"/>
          </p:cNvSpPr>
          <p:nvPr>
            <p:ph type="dt" sz="half" idx="10"/>
          </p:nvPr>
        </p:nvSpPr>
        <p:spPr/>
        <p:txBody>
          <a:bodyPr/>
          <a:lstStyle/>
          <a:p>
            <a:fld id="{172391B5-A800-4EC4-A366-5E104B6A9236}"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三、可赎回债券</a:t>
            </a:r>
            <a:endParaRPr lang="zh-CN" altLang="en-US" dirty="0"/>
          </a:p>
        </p:txBody>
      </p:sp>
      <p:sp>
        <p:nvSpPr>
          <p:cNvPr id="3" name="内容占位符 2"/>
          <p:cNvSpPr>
            <a:spLocks noGrp="1"/>
          </p:cNvSpPr>
          <p:nvPr>
            <p:ph idx="1"/>
          </p:nvPr>
        </p:nvSpPr>
        <p:spPr/>
        <p:txBody>
          <a:bodyPr>
            <a:normAutofit/>
          </a:bodyPr>
          <a:lstStyle/>
          <a:p>
            <a:r>
              <a:rPr lang="zh-CN" altLang="zh-CN" dirty="0"/>
              <a:t>可赎回债券（</a:t>
            </a:r>
            <a:r>
              <a:rPr lang="en-US" altLang="zh-CN" dirty="0"/>
              <a:t>Callable Bond</a:t>
            </a:r>
            <a:r>
              <a:rPr lang="zh-CN" altLang="zh-CN" dirty="0"/>
              <a:t>），指债券发行人可以在债券到期日前，按事先约定的价格，提前向债券持有人归还本金和利息的一种债券。</a:t>
            </a:r>
            <a:endParaRPr lang="en-US" altLang="zh-CN" dirty="0"/>
          </a:p>
          <a:p>
            <a:r>
              <a:rPr lang="zh-CN" altLang="zh-CN" dirty="0"/>
              <a:t>在市场利率跌至比可赎回债券的票面利率低得多的时候，债务人如果认为将债券赎回并且按照较低的利率重新发行债券，比按现有的债券票面利率继续支付利息要合算，就会将其赎回。</a:t>
            </a:r>
            <a:endParaRPr lang="en-US" altLang="zh-CN" dirty="0"/>
          </a:p>
          <a:p>
            <a:r>
              <a:rPr lang="zh-CN" altLang="zh-CN" dirty="0"/>
              <a:t>可赎回条款通常在债券发行几年之后才开始生效。赎回价格一开始可能高于债券面值，随着时间推移，逐渐与债券面值重合。</a:t>
            </a:r>
          </a:p>
          <a:p>
            <a:endParaRPr lang="zh-CN" altLang="en-US" dirty="0"/>
          </a:p>
        </p:txBody>
      </p:sp>
      <p:sp>
        <p:nvSpPr>
          <p:cNvPr id="4" name="日期占位符 3"/>
          <p:cNvSpPr>
            <a:spLocks noGrp="1"/>
          </p:cNvSpPr>
          <p:nvPr>
            <p:ph type="dt" sz="half" idx="10"/>
          </p:nvPr>
        </p:nvSpPr>
        <p:spPr/>
        <p:txBody>
          <a:bodyPr/>
          <a:lstStyle/>
          <a:p>
            <a:fld id="{202598F2-BCFD-470B-A7BF-F326190539BA}"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可赎回债券的价格曲线 </a:t>
            </a:r>
            <a:endParaRPr lang="zh-CN" altLang="en-US" dirty="0"/>
          </a:p>
        </p:txBody>
      </p:sp>
      <p:pic>
        <p:nvPicPr>
          <p:cNvPr id="4" name="内容占位符 3" descr="C:\Users\james\Desktop\图片1.emf"/>
          <p:cNvPicPr>
            <a:picLocks noGrp="1"/>
          </p:cNvPicPr>
          <p:nvPr>
            <p:ph idx="1"/>
          </p:nvPr>
        </p:nvPicPr>
        <p:blipFill>
          <a:blip r:embed="rId2"/>
          <a:srcRect/>
          <a:stretch>
            <a:fillRect/>
          </a:stretch>
        </p:blipFill>
        <p:spPr bwMode="auto">
          <a:xfrm>
            <a:off x="1175473" y="2234176"/>
            <a:ext cx="6868932" cy="4409692"/>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B21D931C-53D4-42E2-8953-0217184FCFA3}"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zh-CN" dirty="0"/>
              <a:t>可回售债券</a:t>
            </a:r>
            <a:endParaRPr lang="zh-CN" altLang="en-US" dirty="0"/>
          </a:p>
        </p:txBody>
      </p:sp>
      <p:sp>
        <p:nvSpPr>
          <p:cNvPr id="3" name="内容占位符 2"/>
          <p:cNvSpPr>
            <a:spLocks noGrp="1"/>
          </p:cNvSpPr>
          <p:nvPr>
            <p:ph idx="1"/>
          </p:nvPr>
        </p:nvSpPr>
        <p:spPr/>
        <p:txBody>
          <a:bodyPr>
            <a:normAutofit/>
          </a:bodyPr>
          <a:lstStyle/>
          <a:p>
            <a:r>
              <a:rPr lang="zh-CN" altLang="zh-CN" dirty="0"/>
              <a:t>可回售债券（</a:t>
            </a:r>
            <a:r>
              <a:rPr lang="en-US" altLang="zh-CN" dirty="0" err="1"/>
              <a:t>Puttable</a:t>
            </a:r>
            <a:r>
              <a:rPr lang="en-US" altLang="zh-CN" dirty="0"/>
              <a:t> Bond</a:t>
            </a:r>
            <a:r>
              <a:rPr lang="zh-CN" altLang="zh-CN" dirty="0"/>
              <a:t>）规定持有者可以在未来某一时间以约定价格提前用持有的债券兑换现金。</a:t>
            </a:r>
            <a:endParaRPr lang="zh-CN" altLang="en-US" dirty="0"/>
          </a:p>
          <a:p>
            <a:r>
              <a:rPr lang="zh-CN" altLang="zh-CN" dirty="0"/>
              <a:t>可回售债券包含了一个以债券本身为标的资产的看跌期权多头。可回售债券给予投资人以事先规定的价格将债券提前卖还给发行人的权利，这种情况一般出现在利率上升、债券价格下降的时候。</a:t>
            </a:r>
            <a:endParaRPr lang="zh-CN" altLang="en-US" dirty="0"/>
          </a:p>
          <a:p>
            <a:endParaRPr lang="zh-CN" altLang="en-US" dirty="0"/>
          </a:p>
        </p:txBody>
      </p:sp>
      <p:sp>
        <p:nvSpPr>
          <p:cNvPr id="4" name="日期占位符 3"/>
          <p:cNvSpPr>
            <a:spLocks noGrp="1"/>
          </p:cNvSpPr>
          <p:nvPr>
            <p:ph type="dt" sz="half" idx="10"/>
          </p:nvPr>
        </p:nvSpPr>
        <p:spPr/>
        <p:txBody>
          <a:bodyPr/>
          <a:lstStyle/>
          <a:p>
            <a:fld id="{8E79D694-E34A-4267-A28B-8EEEECEE022F}"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可回售债券的价格曲线</a:t>
            </a:r>
            <a:endParaRPr lang="zh-CN" altLang="en-US" dirty="0"/>
          </a:p>
        </p:txBody>
      </p:sp>
      <p:pic>
        <p:nvPicPr>
          <p:cNvPr id="4" name="内容占位符 3" descr="C:\Users\james\Desktop\图片2.emf"/>
          <p:cNvPicPr>
            <a:picLocks noGrp="1"/>
          </p:cNvPicPr>
          <p:nvPr>
            <p:ph idx="1"/>
          </p:nvPr>
        </p:nvPicPr>
        <p:blipFill>
          <a:blip r:embed="rId2"/>
          <a:srcRect/>
          <a:stretch>
            <a:fillRect/>
          </a:stretch>
        </p:blipFill>
        <p:spPr bwMode="auto">
          <a:xfrm>
            <a:off x="1106024" y="2240524"/>
            <a:ext cx="6475393" cy="4368619"/>
          </a:xfrm>
          <a:prstGeom prst="rect">
            <a:avLst/>
          </a:prstGeom>
          <a:noFill/>
          <a:ln w="9525">
            <a:noFill/>
            <a:miter lim="800000"/>
            <a:headEnd/>
            <a:tailEnd/>
          </a:ln>
        </p:spPr>
      </p:pic>
      <p:sp>
        <p:nvSpPr>
          <p:cNvPr id="3" name="日期占位符 2"/>
          <p:cNvSpPr>
            <a:spLocks noGrp="1"/>
          </p:cNvSpPr>
          <p:nvPr>
            <p:ph type="dt" sz="half" idx="10"/>
          </p:nvPr>
        </p:nvSpPr>
        <p:spPr/>
        <p:txBody>
          <a:bodyPr/>
          <a:lstStyle/>
          <a:p>
            <a:fld id="{2AB5E313-4B1F-4348-9605-FBCF2CAFFD70}"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54</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第二节　货币期权</a:t>
            </a:r>
            <a:endParaRPr lang="zh-CN" altLang="en-US" dirty="0"/>
          </a:p>
        </p:txBody>
      </p:sp>
      <p:sp>
        <p:nvSpPr>
          <p:cNvPr id="3" name="内容占位符 2"/>
          <p:cNvSpPr>
            <a:spLocks noGrp="1"/>
          </p:cNvSpPr>
          <p:nvPr>
            <p:ph idx="1"/>
          </p:nvPr>
        </p:nvSpPr>
        <p:spPr/>
        <p:txBody>
          <a:bodyPr/>
          <a:lstStyle/>
          <a:p>
            <a:r>
              <a:rPr lang="zh-CN" altLang="zh-CN" dirty="0"/>
              <a:t>货币期权分为两种：一种是以某种货币本身为标的物的期权，这种期权可称为货币现货期权；另一种是以某种货币的期货合约作为标的物的期权，这种期权可称为货币期货期权。</a:t>
            </a:r>
            <a:endParaRPr lang="zh-CN" altLang="en-US" dirty="0"/>
          </a:p>
          <a:p>
            <a:r>
              <a:rPr lang="zh-CN" altLang="zh-CN" dirty="0"/>
              <a:t>在美国，货币现货期权主要在费城证券交易所（</a:t>
            </a:r>
            <a:r>
              <a:rPr lang="en-US" altLang="zh-CN" dirty="0"/>
              <a:t>Philadelphia Stock Exchange, PHLX</a:t>
            </a:r>
            <a:r>
              <a:rPr lang="zh-CN" altLang="zh-CN" dirty="0"/>
              <a:t>）及芝加哥期权交易所（</a:t>
            </a:r>
            <a:r>
              <a:rPr lang="en-US" altLang="zh-CN" dirty="0"/>
              <a:t>CBOE</a:t>
            </a:r>
            <a:r>
              <a:rPr lang="zh-CN" altLang="zh-CN" dirty="0"/>
              <a:t>）上市，而货币期货期权则主要在芝加哥商业交易所（</a:t>
            </a:r>
            <a:r>
              <a:rPr lang="en-US" altLang="zh-CN" dirty="0"/>
              <a:t>CME</a:t>
            </a:r>
            <a:r>
              <a:rPr lang="zh-CN" altLang="zh-CN" dirty="0"/>
              <a:t>）的分部</a:t>
            </a:r>
            <a:r>
              <a:rPr lang="en-US" altLang="zh-CN" dirty="0"/>
              <a:t>——</a:t>
            </a:r>
            <a:r>
              <a:rPr lang="zh-CN" altLang="zh-CN" dirty="0"/>
              <a:t>国际货币市场（</a:t>
            </a:r>
            <a:r>
              <a:rPr lang="en-US" altLang="zh-CN" dirty="0"/>
              <a:t>IMM</a:t>
            </a:r>
            <a:r>
              <a:rPr lang="zh-CN" altLang="zh-CN" dirty="0"/>
              <a:t>）上市。</a:t>
            </a:r>
          </a:p>
          <a:p>
            <a:endParaRPr lang="zh-CN" altLang="en-US" dirty="0"/>
          </a:p>
        </p:txBody>
      </p:sp>
      <p:sp>
        <p:nvSpPr>
          <p:cNvPr id="4" name="日期占位符 3"/>
          <p:cNvSpPr>
            <a:spLocks noGrp="1"/>
          </p:cNvSpPr>
          <p:nvPr>
            <p:ph type="dt" sz="half" idx="10"/>
          </p:nvPr>
        </p:nvSpPr>
        <p:spPr/>
        <p:txBody>
          <a:bodyPr/>
          <a:lstStyle/>
          <a:p>
            <a:fld id="{71023F68-07E1-453F-B43B-2A942F39D9F7}"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一、货币现货期权</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货币现货期权在履约时，期权购买者将以协定价格向期权出售者买进或卖出一定数量的某种货币。如果作为标的物的货币对市场所在国而言是外汇或外币，则这种期权可称为外汇现货期权（通常被简称为</a:t>
            </a:r>
            <a:r>
              <a:rPr lang="en-US" altLang="zh-CN" dirty="0"/>
              <a:t>“</a:t>
            </a:r>
            <a:r>
              <a:rPr lang="zh-CN" altLang="zh-CN" dirty="0"/>
              <a:t>现汇期权</a:t>
            </a:r>
            <a:r>
              <a:rPr lang="en-US" altLang="zh-CN" dirty="0"/>
              <a:t>”</a:t>
            </a:r>
            <a:r>
              <a:rPr lang="zh-CN" altLang="zh-CN" dirty="0"/>
              <a:t>）。</a:t>
            </a:r>
          </a:p>
          <a:p>
            <a:r>
              <a:rPr lang="zh-CN" altLang="zh-CN" dirty="0"/>
              <a:t>以美国费城证券交易所（以下简写成</a:t>
            </a:r>
            <a:r>
              <a:rPr lang="en-US" altLang="zh-CN" dirty="0"/>
              <a:t>PHLX</a:t>
            </a:r>
            <a:r>
              <a:rPr lang="zh-CN" altLang="zh-CN" dirty="0"/>
              <a:t>）为例，其上市交易的外汇现货期权汇率均以美元表示，如</a:t>
            </a:r>
            <a:r>
              <a:rPr lang="en-US" altLang="zh-CN" dirty="0"/>
              <a:t>1</a:t>
            </a:r>
            <a:r>
              <a:rPr lang="zh-CN" altLang="zh-CN" dirty="0"/>
              <a:t>欧元等于多少美元。期权清算所是交易的所有买卖双方的交易对手，并且交易受到美国证券交易委员会（</a:t>
            </a:r>
            <a:r>
              <a:rPr lang="en-US" altLang="zh-CN" dirty="0"/>
              <a:t>Securities and Exchange Commission, SEC</a:t>
            </a:r>
            <a:r>
              <a:rPr lang="zh-CN" altLang="zh-CN" dirty="0"/>
              <a:t>）的监管。</a:t>
            </a:r>
          </a:p>
        </p:txBody>
      </p:sp>
      <p:sp>
        <p:nvSpPr>
          <p:cNvPr id="4" name="日期占位符 3"/>
          <p:cNvSpPr>
            <a:spLocks noGrp="1"/>
          </p:cNvSpPr>
          <p:nvPr>
            <p:ph type="dt" sz="half" idx="10"/>
          </p:nvPr>
        </p:nvSpPr>
        <p:spPr/>
        <p:txBody>
          <a:bodyPr/>
          <a:lstStyle/>
          <a:p>
            <a:fld id="{17496A86-6ECF-4A90-8B65-A0638DBE02AE}"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二、货币期货期权</a:t>
            </a:r>
            <a:endParaRPr lang="zh-CN" altLang="en-US" dirty="0"/>
          </a:p>
        </p:txBody>
      </p:sp>
      <p:sp>
        <p:nvSpPr>
          <p:cNvPr id="3" name="内容占位符 2"/>
          <p:cNvSpPr>
            <a:spLocks noGrp="1"/>
          </p:cNvSpPr>
          <p:nvPr>
            <p:ph idx="1"/>
          </p:nvPr>
        </p:nvSpPr>
        <p:spPr>
          <a:xfrm>
            <a:off x="208722" y="2246776"/>
            <a:ext cx="8676861" cy="4420241"/>
          </a:xfrm>
        </p:spPr>
        <p:txBody>
          <a:bodyPr>
            <a:normAutofit/>
          </a:bodyPr>
          <a:lstStyle/>
          <a:p>
            <a:r>
              <a:rPr lang="zh-CN" altLang="zh-CN" dirty="0"/>
              <a:t>货币期货期权是以某种货币期货合约作为标的物的期权。这种期权实际上是一种复合型衍生产品。在履约时，期权购买者将以协定价格向期权出售者买进或卖出一定数量的某种货币期货合约。</a:t>
            </a:r>
            <a:endParaRPr lang="zh-CN" altLang="en-US" dirty="0"/>
          </a:p>
          <a:p>
            <a:r>
              <a:rPr lang="zh-CN" altLang="zh-CN" dirty="0"/>
              <a:t>在</a:t>
            </a:r>
            <a:r>
              <a:rPr lang="en-US" altLang="zh-CN" dirty="0"/>
              <a:t>CME</a:t>
            </a:r>
            <a:r>
              <a:rPr lang="zh-CN" altLang="zh-CN" dirty="0"/>
              <a:t>的指数与期权市场（</a:t>
            </a:r>
            <a:r>
              <a:rPr lang="en-US" altLang="zh-CN" dirty="0"/>
              <a:t>Index and Options Market, IOM</a:t>
            </a:r>
            <a:r>
              <a:rPr lang="zh-CN" altLang="zh-CN" dirty="0"/>
              <a:t>）上市交易的货币期货期权均是美式期权，即可以在期权到期日前任何时候行使交割外汇期货合约的权利。货币期货期权的交易受到美国商品期货交易委员会（</a:t>
            </a:r>
            <a:r>
              <a:rPr lang="en-US" altLang="zh-CN" dirty="0"/>
              <a:t>Commodities Futures Trading Commission, CFTC</a:t>
            </a:r>
            <a:r>
              <a:rPr lang="zh-CN" altLang="zh-CN" dirty="0"/>
              <a:t>）的监管。</a:t>
            </a:r>
          </a:p>
        </p:txBody>
      </p:sp>
      <p:sp>
        <p:nvSpPr>
          <p:cNvPr id="4" name="日期占位符 3"/>
          <p:cNvSpPr>
            <a:spLocks noGrp="1"/>
          </p:cNvSpPr>
          <p:nvPr>
            <p:ph type="dt" sz="half" idx="10"/>
          </p:nvPr>
        </p:nvSpPr>
        <p:spPr/>
        <p:txBody>
          <a:bodyPr/>
          <a:lstStyle/>
          <a:p>
            <a:fld id="{E8467F5B-F452-49C7-BADD-02D41A20B306}"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ts val="0"/>
              </a:spcAft>
              <a:buClrTx/>
              <a:buSzTx/>
              <a:buFontTx/>
              <a:buNone/>
              <a:tabLst/>
              <a:defRPr/>
            </a:pPr>
            <a:r>
              <a:rPr lang="zh-CN" altLang="zh-CN" sz="3600" b="1" kern="1200" dirty="0">
                <a:solidFill>
                  <a:schemeClr val="tx1"/>
                </a:solidFill>
                <a:effectLst/>
                <a:latin typeface="+mj-lt"/>
                <a:ea typeface="+mj-ea"/>
                <a:cs typeface="+mj-cs"/>
              </a:rPr>
              <a:t>第三节　利率期权</a:t>
            </a:r>
          </a:p>
        </p:txBody>
      </p:sp>
      <p:sp>
        <p:nvSpPr>
          <p:cNvPr id="3" name="内容占位符 2"/>
          <p:cNvSpPr>
            <a:spLocks noGrp="1"/>
          </p:cNvSpPr>
          <p:nvPr>
            <p:ph idx="1"/>
          </p:nvPr>
        </p:nvSpPr>
        <p:spPr/>
        <p:txBody>
          <a:bodyPr>
            <a:normAutofit fontScale="92500"/>
          </a:bodyPr>
          <a:lstStyle/>
          <a:p>
            <a:r>
              <a:rPr lang="zh-CN" altLang="zh-CN" dirty="0"/>
              <a:t>利率期权（</a:t>
            </a:r>
            <a:r>
              <a:rPr lang="en-US" altLang="zh-CN" dirty="0"/>
              <a:t>interest rate options</a:t>
            </a:r>
            <a:r>
              <a:rPr lang="zh-CN" altLang="zh-CN" dirty="0"/>
              <a:t>），是指以各种利率相关商品、利率期货合约或利率本身作为标的物的期权交易形式。</a:t>
            </a:r>
            <a:endParaRPr lang="zh-CN" altLang="en-US" dirty="0"/>
          </a:p>
          <a:p>
            <a:r>
              <a:rPr lang="zh-CN" altLang="zh-CN" dirty="0"/>
              <a:t>传统的利率期权系以利率相关商品（即各种债务凭证）作为标的物。在履约时，除了欧洲美元期权外，这类利率期权一般采取实物交割的方法。这类利率期权，我们可称之为</a:t>
            </a:r>
            <a:r>
              <a:rPr lang="en-US" altLang="zh-CN" dirty="0"/>
              <a:t>“</a:t>
            </a:r>
            <a:r>
              <a:rPr lang="zh-CN" altLang="zh-CN" dirty="0"/>
              <a:t>以债务凭证为标的物的利率期权</a:t>
            </a:r>
            <a:r>
              <a:rPr lang="en-US" altLang="zh-CN" dirty="0"/>
              <a:t>”</a:t>
            </a:r>
            <a:r>
              <a:rPr lang="zh-CN" altLang="zh-CN" dirty="0"/>
              <a:t>。 </a:t>
            </a:r>
            <a:endParaRPr lang="zh-CN" altLang="en-US" dirty="0"/>
          </a:p>
          <a:p>
            <a:r>
              <a:rPr lang="zh-CN" altLang="zh-CN" dirty="0"/>
              <a:t>另一类利率期权是以某种利率或某种债券的到期收益率作为标的物。在履约时，这类利率期权通常采取现金结算的方法。这类利率期权，我们可称之为</a:t>
            </a:r>
            <a:r>
              <a:rPr lang="en-US" altLang="zh-CN" dirty="0"/>
              <a:t>“</a:t>
            </a:r>
            <a:r>
              <a:rPr lang="zh-CN" altLang="zh-CN" dirty="0"/>
              <a:t>以利率或收益率为标的物的利率期权</a:t>
            </a:r>
            <a:r>
              <a:rPr lang="en-US" altLang="zh-CN" dirty="0"/>
              <a:t>”</a:t>
            </a:r>
            <a:r>
              <a:rPr lang="zh-CN" altLang="zh-CN" dirty="0"/>
              <a:t>。</a:t>
            </a:r>
            <a:endParaRPr lang="zh-CN" altLang="en-US" dirty="0"/>
          </a:p>
        </p:txBody>
      </p:sp>
      <p:sp>
        <p:nvSpPr>
          <p:cNvPr id="4" name="日期占位符 3"/>
          <p:cNvSpPr>
            <a:spLocks noGrp="1"/>
          </p:cNvSpPr>
          <p:nvPr>
            <p:ph type="dt" sz="half" idx="10"/>
          </p:nvPr>
        </p:nvSpPr>
        <p:spPr/>
        <p:txBody>
          <a:bodyPr/>
          <a:lstStyle/>
          <a:p>
            <a:fld id="{20C91497-F858-4429-A51A-03B055A643BF}" type="datetime1">
              <a:rPr lang="en-US" altLang="zh-CN" smtClean="0"/>
              <a:t>8/14/2020</a:t>
            </a:fld>
            <a:endParaRPr lang="en-US" dirty="0"/>
          </a:p>
        </p:txBody>
      </p:sp>
      <p:sp>
        <p:nvSpPr>
          <p:cNvPr id="5" name="页脚占位符 4"/>
          <p:cNvSpPr>
            <a:spLocks noGrp="1"/>
          </p:cNvSpPr>
          <p:nvPr>
            <p:ph type="ftr" sz="quarter" idx="11"/>
          </p:nvPr>
        </p:nvSpPr>
        <p:spPr/>
        <p:txBody>
          <a:bodyPr/>
          <a:lstStyle/>
          <a:p>
            <a:r>
              <a:rPr lang="zh-CN" altLang="en-US"/>
              <a:t>第八章　期权的主要产品</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199</TotalTime>
  <Words>5379</Words>
  <Application>Microsoft Office PowerPoint</Application>
  <PresentationFormat>全屏显示(4:3)</PresentationFormat>
  <Paragraphs>344</Paragraphs>
  <Slides>54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宋体</vt:lpstr>
      <vt:lpstr>Arial</vt:lpstr>
      <vt:lpstr>Calibri</vt:lpstr>
      <vt:lpstr>Times New Roman</vt:lpstr>
      <vt:lpstr>Trebuchet MS</vt:lpstr>
      <vt:lpstr>柏林</vt:lpstr>
      <vt:lpstr>第八章　期权的主要产品</vt:lpstr>
      <vt:lpstr>本章内容</vt:lpstr>
      <vt:lpstr>第一节　股票期权与股价指数期权</vt:lpstr>
      <vt:lpstr>一、股票期权</vt:lpstr>
      <vt:lpstr>二、股价指数期权</vt:lpstr>
      <vt:lpstr>第二节　货币期权</vt:lpstr>
      <vt:lpstr>一、货币现货期权</vt:lpstr>
      <vt:lpstr>二、货币期货期权</vt:lpstr>
      <vt:lpstr>第三节　利率期权</vt:lpstr>
      <vt:lpstr>一、以债务凭证为标的物的利率期权</vt:lpstr>
      <vt:lpstr>二、以利率或收益率为标的物的利率期权</vt:lpstr>
      <vt:lpstr>看涨与看跌期权的选择</vt:lpstr>
      <vt:lpstr>三、场外利率期权</vt:lpstr>
      <vt:lpstr>（一）利率上限协议</vt:lpstr>
      <vt:lpstr>利率上限协议(cont.)</vt:lpstr>
      <vt:lpstr>利率上限的图示 </vt:lpstr>
      <vt:lpstr>（二）利率下限协议</vt:lpstr>
      <vt:lpstr>利率下限协议(cont.)</vt:lpstr>
      <vt:lpstr>利率下限的图示 </vt:lpstr>
      <vt:lpstr>（三）利率区间协议</vt:lpstr>
      <vt:lpstr>利率区间协议的图示 </vt:lpstr>
      <vt:lpstr>利率区间协议(cont.)</vt:lpstr>
      <vt:lpstr>第四节　期货期权</vt:lpstr>
      <vt:lpstr>期货期权的履约</vt:lpstr>
      <vt:lpstr>现货期权与期货期权的其他不同</vt:lpstr>
      <vt:lpstr>第五节　奇异期权 </vt:lpstr>
      <vt:lpstr>一、打包期权</vt:lpstr>
      <vt:lpstr>二、百慕大期权</vt:lpstr>
      <vt:lpstr>三、复合期权</vt:lpstr>
      <vt:lpstr>基于看涨期权的看涨期权交易与履约 </vt:lpstr>
      <vt:lpstr>四、障碍期权</vt:lpstr>
      <vt:lpstr>障碍期权的分类</vt:lpstr>
      <vt:lpstr>五、任选期权</vt:lpstr>
      <vt:lpstr>六、回顾期权</vt:lpstr>
      <vt:lpstr>七、呼叫期权</vt:lpstr>
      <vt:lpstr>八、亚式期权</vt:lpstr>
      <vt:lpstr>九、篮子期权</vt:lpstr>
      <vt:lpstr>十、彩虹期权</vt:lpstr>
      <vt:lpstr>十一、费用迟付性期权</vt:lpstr>
      <vt:lpstr>十二、两值期权</vt:lpstr>
      <vt:lpstr>十三、远期开始期权</vt:lpstr>
      <vt:lpstr>十四、累计期权</vt:lpstr>
      <vt:lpstr>累计期权的交易规则示意图</vt:lpstr>
      <vt:lpstr>十五、棘轮期权</vt:lpstr>
      <vt:lpstr>第六节　期权类衍生工具</vt:lpstr>
      <vt:lpstr>一、权证</vt:lpstr>
      <vt:lpstr>权证的分类 </vt:lpstr>
      <vt:lpstr>权证的分类(cont.)</vt:lpstr>
      <vt:lpstr>二、可转换债券</vt:lpstr>
      <vt:lpstr>可转换债券(cont.)</vt:lpstr>
      <vt:lpstr>三、可赎回债券</vt:lpstr>
      <vt:lpstr>可赎回债券的价格曲线 </vt:lpstr>
      <vt:lpstr>四、可回售债券</vt:lpstr>
      <vt:lpstr>可回售债券的价格曲线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57</cp:revision>
  <dcterms:created xsi:type="dcterms:W3CDTF">2015-09-16T08:00:09Z</dcterms:created>
  <dcterms:modified xsi:type="dcterms:W3CDTF">2020-08-14T10:14:27Z</dcterms:modified>
</cp:coreProperties>
</file>