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33"/>
  </p:notesMasterIdLst>
  <p:sldIdLst>
    <p:sldId id="256" r:id="rId2"/>
    <p:sldId id="257" r:id="rId3"/>
    <p:sldId id="258" r:id="rId4"/>
    <p:sldId id="312" r:id="rId5"/>
    <p:sldId id="259" r:id="rId6"/>
    <p:sldId id="260" r:id="rId7"/>
    <p:sldId id="261" r:id="rId8"/>
    <p:sldId id="262" r:id="rId9"/>
    <p:sldId id="263" r:id="rId10"/>
    <p:sldId id="264" r:id="rId11"/>
    <p:sldId id="265" r:id="rId12"/>
    <p:sldId id="266" r:id="rId13"/>
    <p:sldId id="267" r:id="rId14"/>
    <p:sldId id="310" r:id="rId15"/>
    <p:sldId id="268" r:id="rId16"/>
    <p:sldId id="269" r:id="rId17"/>
    <p:sldId id="270" r:id="rId18"/>
    <p:sldId id="31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87977"/>
  </p:normalViewPr>
  <p:slideViewPr>
    <p:cSldViewPr snapToGrid="0" snapToObjects="1">
      <p:cViewPr varScale="1">
        <p:scale>
          <a:sx n="67" d="100"/>
          <a:sy n="67" d="100"/>
        </p:scale>
        <p:origin x="1338" y="60"/>
      </p:cViewPr>
      <p:guideLst>
        <p:guide orient="horz" pos="2160"/>
        <p:guide pos="2880"/>
      </p:guideLst>
    </p:cSldViewPr>
  </p:slideViewPr>
  <p:outlineViewPr>
    <p:cViewPr>
      <p:scale>
        <a:sx n="33" d="100"/>
        <a:sy n="33" d="100"/>
      </p:scale>
      <p:origin x="0" y="-60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AA500-FD0C-5D49-A268-B70D107A3F16}" type="doc">
      <dgm:prSet loTypeId="urn:microsoft.com/office/officeart/2005/8/layout/hProcess11" loCatId="process" qsTypeId="urn:microsoft.com/office/officeart/2005/8/quickstyle/simple4" qsCatId="simple" csTypeId="urn:microsoft.com/office/officeart/2005/8/colors/colorful1" csCatId="colorful" phldr="1"/>
      <dgm:spPr/>
      <dgm:t>
        <a:bodyPr/>
        <a:lstStyle/>
        <a:p>
          <a:endParaRPr lang="zh-CN" altLang="en-US"/>
        </a:p>
      </dgm:t>
    </dgm:pt>
    <dgm:pt modelId="{7A4A4D73-ECB2-7B4F-8C0E-02F9AA5D575B}">
      <dgm:prSet/>
      <dgm:spPr/>
      <dgm:t>
        <a:bodyPr/>
        <a:lstStyle/>
        <a:p>
          <a:pPr rtl="0"/>
          <a:r>
            <a:rPr lang="zh-CN" altLang="en-US" b="1"/>
            <a:t>期权定价理论的早期发展</a:t>
          </a:r>
          <a:endParaRPr lang="zh-CN" altLang="en-US"/>
        </a:p>
      </dgm:t>
    </dgm:pt>
    <dgm:pt modelId="{C8E4904C-BA20-B949-AF0E-22760F4785DC}" type="parTrans" cxnId="{0771DE05-5A7F-E046-9C75-D422535A94BF}">
      <dgm:prSet/>
      <dgm:spPr/>
      <dgm:t>
        <a:bodyPr/>
        <a:lstStyle/>
        <a:p>
          <a:endParaRPr lang="zh-CN" altLang="en-US"/>
        </a:p>
      </dgm:t>
    </dgm:pt>
    <dgm:pt modelId="{A375DA78-AC23-2747-82EE-3D11F7B19871}" type="sibTrans" cxnId="{0771DE05-5A7F-E046-9C75-D422535A94BF}">
      <dgm:prSet/>
      <dgm:spPr/>
      <dgm:t>
        <a:bodyPr/>
        <a:lstStyle/>
        <a:p>
          <a:endParaRPr lang="zh-CN" altLang="en-US"/>
        </a:p>
      </dgm:t>
    </dgm:pt>
    <dgm:pt modelId="{8E3871C0-D7D0-C046-8D4D-C03D195B9A05}">
      <dgm:prSet/>
      <dgm:spPr/>
      <dgm:t>
        <a:bodyPr/>
        <a:lstStyle/>
        <a:p>
          <a:pPr rtl="0"/>
          <a:r>
            <a:rPr lang="zh-CN" altLang="en-US" b="1"/>
            <a:t>巴舍利耶的开创性研究</a:t>
          </a:r>
          <a:endParaRPr lang="zh-CN" altLang="en-US"/>
        </a:p>
      </dgm:t>
    </dgm:pt>
    <dgm:pt modelId="{97A0D839-09C9-0346-9EC2-74736A34D86F}" type="parTrans" cxnId="{220A77AF-1C9B-024F-9E45-E8F57AAB4B8B}">
      <dgm:prSet/>
      <dgm:spPr/>
      <dgm:t>
        <a:bodyPr/>
        <a:lstStyle/>
        <a:p>
          <a:endParaRPr lang="zh-CN" altLang="en-US"/>
        </a:p>
      </dgm:t>
    </dgm:pt>
    <dgm:pt modelId="{6F571EE7-8882-2448-A773-112F85B769E3}" type="sibTrans" cxnId="{220A77AF-1C9B-024F-9E45-E8F57AAB4B8B}">
      <dgm:prSet/>
      <dgm:spPr/>
      <dgm:t>
        <a:bodyPr/>
        <a:lstStyle/>
        <a:p>
          <a:endParaRPr lang="zh-CN" altLang="en-US"/>
        </a:p>
      </dgm:t>
    </dgm:pt>
    <dgm:pt modelId="{05D99A79-E94E-2A42-9380-BEB8C09D753B}">
      <dgm:prSet/>
      <dgm:spPr/>
      <dgm:t>
        <a:bodyPr/>
        <a:lstStyle/>
        <a:p>
          <a:pPr rtl="0"/>
          <a:r>
            <a:rPr lang="zh-CN" altLang="en-US" b="1"/>
            <a:t>萨缪尔森等人的扩展</a:t>
          </a:r>
          <a:endParaRPr lang="zh-CN" altLang="en-US"/>
        </a:p>
      </dgm:t>
    </dgm:pt>
    <dgm:pt modelId="{7B592299-E654-3546-8BD2-6C6E13C92C2A}" type="parTrans" cxnId="{474D2628-8E14-0B42-A145-448296FC511A}">
      <dgm:prSet/>
      <dgm:spPr/>
      <dgm:t>
        <a:bodyPr/>
        <a:lstStyle/>
        <a:p>
          <a:endParaRPr lang="zh-CN" altLang="en-US"/>
        </a:p>
      </dgm:t>
    </dgm:pt>
    <dgm:pt modelId="{CEC336F6-DD08-E84A-82F6-5C2E712B756C}" type="sibTrans" cxnId="{474D2628-8E14-0B42-A145-448296FC511A}">
      <dgm:prSet/>
      <dgm:spPr/>
      <dgm:t>
        <a:bodyPr/>
        <a:lstStyle/>
        <a:p>
          <a:endParaRPr lang="zh-CN" altLang="en-US"/>
        </a:p>
      </dgm:t>
    </dgm:pt>
    <dgm:pt modelId="{52E99681-74B4-BF4C-821D-E3A829C8EADD}">
      <dgm:prSet/>
      <dgm:spPr/>
      <dgm:t>
        <a:bodyPr/>
        <a:lstStyle/>
        <a:p>
          <a:pPr rtl="0"/>
          <a:r>
            <a:rPr lang="zh-CN" altLang="en-US" b="1" dirty="0"/>
            <a:t>期权定价理论的应用阶段</a:t>
          </a:r>
          <a:endParaRPr lang="zh-CN" altLang="en-US" dirty="0"/>
        </a:p>
      </dgm:t>
    </dgm:pt>
    <dgm:pt modelId="{159BCC63-FC9C-0D45-B1EA-8E4869216466}" type="parTrans" cxnId="{7122FFB3-053D-144E-84CE-7A6F748E8410}">
      <dgm:prSet/>
      <dgm:spPr/>
      <dgm:t>
        <a:bodyPr/>
        <a:lstStyle/>
        <a:p>
          <a:endParaRPr lang="zh-CN" altLang="en-US"/>
        </a:p>
      </dgm:t>
    </dgm:pt>
    <dgm:pt modelId="{BA73CE89-8FD9-0647-9E7A-613800AC14E9}" type="sibTrans" cxnId="{7122FFB3-053D-144E-84CE-7A6F748E8410}">
      <dgm:prSet/>
      <dgm:spPr/>
      <dgm:t>
        <a:bodyPr/>
        <a:lstStyle/>
        <a:p>
          <a:endParaRPr lang="zh-CN" altLang="en-US"/>
        </a:p>
      </dgm:t>
    </dgm:pt>
    <dgm:pt modelId="{97A7CE5A-E114-7C41-84E8-E97E7BBAE668}">
      <dgm:prSet/>
      <dgm:spPr/>
      <dgm:t>
        <a:bodyPr/>
        <a:lstStyle/>
        <a:p>
          <a:pPr rtl="0"/>
          <a:r>
            <a:rPr lang="zh-CN" altLang="en-US" b="1" dirty="0"/>
            <a:t>期权定价理论的最新发展</a:t>
          </a:r>
          <a:endParaRPr lang="zh-CN" altLang="en-US" dirty="0"/>
        </a:p>
      </dgm:t>
    </dgm:pt>
    <dgm:pt modelId="{F967BDA0-1FC3-F34F-BCA8-0F28430F8F61}" type="parTrans" cxnId="{6D52648E-9E22-0843-876B-45452BB31052}">
      <dgm:prSet/>
      <dgm:spPr/>
      <dgm:t>
        <a:bodyPr/>
        <a:lstStyle/>
        <a:p>
          <a:endParaRPr lang="zh-CN" altLang="en-US"/>
        </a:p>
      </dgm:t>
    </dgm:pt>
    <dgm:pt modelId="{8B89AFC9-12D8-C446-B3C9-556D1D55CCC4}" type="sibTrans" cxnId="{6D52648E-9E22-0843-876B-45452BB31052}">
      <dgm:prSet/>
      <dgm:spPr/>
      <dgm:t>
        <a:bodyPr/>
        <a:lstStyle/>
        <a:p>
          <a:endParaRPr lang="zh-CN" altLang="en-US"/>
        </a:p>
      </dgm:t>
    </dgm:pt>
    <dgm:pt modelId="{903CFD36-34F7-8C45-A451-67D507BAF194}">
      <dgm:prSet/>
      <dgm:spPr/>
      <dgm:t>
        <a:bodyPr/>
        <a:lstStyle/>
        <a:p>
          <a:pPr rtl="0"/>
          <a:r>
            <a:rPr lang="zh-CN" dirty="0"/>
            <a:t>布莱克</a:t>
          </a:r>
          <a:r>
            <a:rPr lang="en-US" dirty="0"/>
            <a:t>-</a:t>
          </a:r>
          <a:r>
            <a:rPr lang="zh-CN" dirty="0"/>
            <a:t>斯科尔斯期权定价模型</a:t>
          </a:r>
          <a:endParaRPr lang="zh-CN" altLang="en-US" dirty="0"/>
        </a:p>
      </dgm:t>
    </dgm:pt>
    <dgm:pt modelId="{9B1A6977-A4CF-2744-9A8F-B12D39CF9AB3}" type="parTrans" cxnId="{DC8676AB-62F8-054C-A2C6-9172DB1FACB1}">
      <dgm:prSet/>
      <dgm:spPr/>
      <dgm:t>
        <a:bodyPr/>
        <a:lstStyle/>
        <a:p>
          <a:endParaRPr lang="zh-CN" altLang="en-US"/>
        </a:p>
      </dgm:t>
    </dgm:pt>
    <dgm:pt modelId="{47B46A04-B9FF-374C-B374-C2D349B14F01}" type="sibTrans" cxnId="{DC8676AB-62F8-054C-A2C6-9172DB1FACB1}">
      <dgm:prSet/>
      <dgm:spPr/>
      <dgm:t>
        <a:bodyPr/>
        <a:lstStyle/>
        <a:p>
          <a:endParaRPr lang="zh-CN" altLang="en-US"/>
        </a:p>
      </dgm:t>
    </dgm:pt>
    <dgm:pt modelId="{B84F9DC4-D8F1-E54A-B8C9-E5BF63957C1D}">
      <dgm:prSet/>
      <dgm:spPr/>
      <dgm:t>
        <a:bodyPr/>
        <a:lstStyle/>
        <a:p>
          <a:pPr rtl="0"/>
          <a:r>
            <a:rPr lang="zh-CN" dirty="0"/>
            <a:t>期权定价的二项式方法</a:t>
          </a:r>
          <a:endParaRPr lang="zh-CN" altLang="en-US" dirty="0"/>
        </a:p>
      </dgm:t>
    </dgm:pt>
    <dgm:pt modelId="{A6CFDDF8-EE76-0442-A5B9-9F5FD04F9547}" type="parTrans" cxnId="{8467EF99-0020-1E4B-AF2F-10872EAECAED}">
      <dgm:prSet/>
      <dgm:spPr/>
      <dgm:t>
        <a:bodyPr/>
        <a:lstStyle/>
        <a:p>
          <a:endParaRPr lang="zh-CN" altLang="en-US"/>
        </a:p>
      </dgm:t>
    </dgm:pt>
    <dgm:pt modelId="{9D58C28B-88D1-8544-8AEF-6FB4CC3635FC}" type="sibTrans" cxnId="{8467EF99-0020-1E4B-AF2F-10872EAECAED}">
      <dgm:prSet/>
      <dgm:spPr/>
      <dgm:t>
        <a:bodyPr/>
        <a:lstStyle/>
        <a:p>
          <a:endParaRPr lang="zh-CN" altLang="en-US"/>
        </a:p>
      </dgm:t>
    </dgm:pt>
    <dgm:pt modelId="{C2FAE03F-2D2E-0844-8855-5BE818D8070C}" type="pres">
      <dgm:prSet presAssocID="{8FCAA500-FD0C-5D49-A268-B70D107A3F16}" presName="Name0" presStyleCnt="0">
        <dgm:presLayoutVars>
          <dgm:dir/>
          <dgm:resizeHandles val="exact"/>
        </dgm:presLayoutVars>
      </dgm:prSet>
      <dgm:spPr/>
    </dgm:pt>
    <dgm:pt modelId="{4BF6EFA0-AD99-D24C-8420-5280C8698D7D}" type="pres">
      <dgm:prSet presAssocID="{8FCAA500-FD0C-5D49-A268-B70D107A3F16}" presName="arrow" presStyleLbl="bgShp" presStyleIdx="0" presStyleCnt="1"/>
      <dgm:spPr/>
    </dgm:pt>
    <dgm:pt modelId="{BBFEE876-DDBB-A94C-99A5-907A9F3E5DA6}" type="pres">
      <dgm:prSet presAssocID="{8FCAA500-FD0C-5D49-A268-B70D107A3F16}" presName="points" presStyleCnt="0"/>
      <dgm:spPr/>
    </dgm:pt>
    <dgm:pt modelId="{5F9FD856-4800-2D4F-870B-9D68B28F2A01}" type="pres">
      <dgm:prSet presAssocID="{7A4A4D73-ECB2-7B4F-8C0E-02F9AA5D575B}" presName="compositeA" presStyleCnt="0"/>
      <dgm:spPr/>
    </dgm:pt>
    <dgm:pt modelId="{AAC3078F-F5AC-CD4E-B070-C678CE87BD9A}" type="pres">
      <dgm:prSet presAssocID="{7A4A4D73-ECB2-7B4F-8C0E-02F9AA5D575B}" presName="textA" presStyleLbl="revTx" presStyleIdx="0" presStyleCnt="3">
        <dgm:presLayoutVars>
          <dgm:bulletEnabled val="1"/>
        </dgm:presLayoutVars>
      </dgm:prSet>
      <dgm:spPr/>
    </dgm:pt>
    <dgm:pt modelId="{74F3DC00-BEE4-554A-BAD8-8EEA30C6E7ED}" type="pres">
      <dgm:prSet presAssocID="{7A4A4D73-ECB2-7B4F-8C0E-02F9AA5D575B}" presName="circleA" presStyleLbl="node1" presStyleIdx="0" presStyleCnt="3"/>
      <dgm:spPr/>
    </dgm:pt>
    <dgm:pt modelId="{DECC8695-3AD5-AE48-B46C-2EE6A2DDBD6A}" type="pres">
      <dgm:prSet presAssocID="{7A4A4D73-ECB2-7B4F-8C0E-02F9AA5D575B}" presName="spaceA" presStyleCnt="0"/>
      <dgm:spPr/>
    </dgm:pt>
    <dgm:pt modelId="{393CF229-FBE8-9940-8EE1-0C6C449D70F9}" type="pres">
      <dgm:prSet presAssocID="{A375DA78-AC23-2747-82EE-3D11F7B19871}" presName="space" presStyleCnt="0"/>
      <dgm:spPr/>
    </dgm:pt>
    <dgm:pt modelId="{ACF746C9-1409-514C-A3CA-673E83DCB559}" type="pres">
      <dgm:prSet presAssocID="{52E99681-74B4-BF4C-821D-E3A829C8EADD}" presName="compositeB" presStyleCnt="0"/>
      <dgm:spPr/>
    </dgm:pt>
    <dgm:pt modelId="{F3E38936-48D2-D84F-85EB-FF23AF238E69}" type="pres">
      <dgm:prSet presAssocID="{52E99681-74B4-BF4C-821D-E3A829C8EADD}" presName="textB" presStyleLbl="revTx" presStyleIdx="1" presStyleCnt="3">
        <dgm:presLayoutVars>
          <dgm:bulletEnabled val="1"/>
        </dgm:presLayoutVars>
      </dgm:prSet>
      <dgm:spPr/>
    </dgm:pt>
    <dgm:pt modelId="{17E40571-9796-F54A-A6A9-4BA5C74EF231}" type="pres">
      <dgm:prSet presAssocID="{52E99681-74B4-BF4C-821D-E3A829C8EADD}" presName="circleB" presStyleLbl="node1" presStyleIdx="1" presStyleCnt="3"/>
      <dgm:spPr/>
    </dgm:pt>
    <dgm:pt modelId="{95C7AC11-DD58-9C4D-81D4-B572DEE5EC2C}" type="pres">
      <dgm:prSet presAssocID="{52E99681-74B4-BF4C-821D-E3A829C8EADD}" presName="spaceB" presStyleCnt="0"/>
      <dgm:spPr/>
    </dgm:pt>
    <dgm:pt modelId="{3792E6D4-535C-344F-820E-CFB0B63E470B}" type="pres">
      <dgm:prSet presAssocID="{BA73CE89-8FD9-0647-9E7A-613800AC14E9}" presName="space" presStyleCnt="0"/>
      <dgm:spPr/>
    </dgm:pt>
    <dgm:pt modelId="{FEE036A0-65F5-A44D-9334-F00236F76114}" type="pres">
      <dgm:prSet presAssocID="{97A7CE5A-E114-7C41-84E8-E97E7BBAE668}" presName="compositeA" presStyleCnt="0"/>
      <dgm:spPr/>
    </dgm:pt>
    <dgm:pt modelId="{B34772F5-9734-AE44-904F-124F6B94A9A8}" type="pres">
      <dgm:prSet presAssocID="{97A7CE5A-E114-7C41-84E8-E97E7BBAE668}" presName="textA" presStyleLbl="revTx" presStyleIdx="2" presStyleCnt="3">
        <dgm:presLayoutVars>
          <dgm:bulletEnabled val="1"/>
        </dgm:presLayoutVars>
      </dgm:prSet>
      <dgm:spPr/>
    </dgm:pt>
    <dgm:pt modelId="{489A26CB-8171-0E4F-A00A-C12E6A0707E4}" type="pres">
      <dgm:prSet presAssocID="{97A7CE5A-E114-7C41-84E8-E97E7BBAE668}" presName="circleA" presStyleLbl="node1" presStyleIdx="2" presStyleCnt="3"/>
      <dgm:spPr/>
    </dgm:pt>
    <dgm:pt modelId="{55255286-E9F9-F94E-8569-7FE1970F18CD}" type="pres">
      <dgm:prSet presAssocID="{97A7CE5A-E114-7C41-84E8-E97E7BBAE668}" presName="spaceA" presStyleCnt="0"/>
      <dgm:spPr/>
    </dgm:pt>
  </dgm:ptLst>
  <dgm:cxnLst>
    <dgm:cxn modelId="{0771DE05-5A7F-E046-9C75-D422535A94BF}" srcId="{8FCAA500-FD0C-5D49-A268-B70D107A3F16}" destId="{7A4A4D73-ECB2-7B4F-8C0E-02F9AA5D575B}" srcOrd="0" destOrd="0" parTransId="{C8E4904C-BA20-B949-AF0E-22760F4785DC}" sibTransId="{A375DA78-AC23-2747-82EE-3D11F7B19871}"/>
    <dgm:cxn modelId="{6D52648E-9E22-0843-876B-45452BB31052}" srcId="{8FCAA500-FD0C-5D49-A268-B70D107A3F16}" destId="{97A7CE5A-E114-7C41-84E8-E97E7BBAE668}" srcOrd="2" destOrd="0" parTransId="{F967BDA0-1FC3-F34F-BCA8-0F28430F8F61}" sibTransId="{8B89AFC9-12D8-C446-B3C9-556D1D55CCC4}"/>
    <dgm:cxn modelId="{5581B204-E9CE-7F43-AF62-27DB18F59441}" type="presOf" srcId="{8E3871C0-D7D0-C046-8D4D-C03D195B9A05}" destId="{AAC3078F-F5AC-CD4E-B070-C678CE87BD9A}" srcOrd="0" destOrd="1" presId="urn:microsoft.com/office/officeart/2005/8/layout/hProcess11"/>
    <dgm:cxn modelId="{DC8676AB-62F8-054C-A2C6-9172DB1FACB1}" srcId="{52E99681-74B4-BF4C-821D-E3A829C8EADD}" destId="{903CFD36-34F7-8C45-A451-67D507BAF194}" srcOrd="0" destOrd="0" parTransId="{9B1A6977-A4CF-2744-9A8F-B12D39CF9AB3}" sibTransId="{47B46A04-B9FF-374C-B374-C2D349B14F01}"/>
    <dgm:cxn modelId="{474D2628-8E14-0B42-A145-448296FC511A}" srcId="{7A4A4D73-ECB2-7B4F-8C0E-02F9AA5D575B}" destId="{05D99A79-E94E-2A42-9380-BEB8C09D753B}" srcOrd="1" destOrd="0" parTransId="{7B592299-E654-3546-8BD2-6C6E13C92C2A}" sibTransId="{CEC336F6-DD08-E84A-82F6-5C2E712B756C}"/>
    <dgm:cxn modelId="{220A77AF-1C9B-024F-9E45-E8F57AAB4B8B}" srcId="{7A4A4D73-ECB2-7B4F-8C0E-02F9AA5D575B}" destId="{8E3871C0-D7D0-C046-8D4D-C03D195B9A05}" srcOrd="0" destOrd="0" parTransId="{97A0D839-09C9-0346-9EC2-74736A34D86F}" sibTransId="{6F571EE7-8882-2448-A773-112F85B769E3}"/>
    <dgm:cxn modelId="{773EF458-53DC-E14C-A337-CCE8ED1E6B14}" type="presOf" srcId="{B84F9DC4-D8F1-E54A-B8C9-E5BF63957C1D}" destId="{F3E38936-48D2-D84F-85EB-FF23AF238E69}" srcOrd="0" destOrd="2" presId="urn:microsoft.com/office/officeart/2005/8/layout/hProcess11"/>
    <dgm:cxn modelId="{7122FFB3-053D-144E-84CE-7A6F748E8410}" srcId="{8FCAA500-FD0C-5D49-A268-B70D107A3F16}" destId="{52E99681-74B4-BF4C-821D-E3A829C8EADD}" srcOrd="1" destOrd="0" parTransId="{159BCC63-FC9C-0D45-B1EA-8E4869216466}" sibTransId="{BA73CE89-8FD9-0647-9E7A-613800AC14E9}"/>
    <dgm:cxn modelId="{8467EF99-0020-1E4B-AF2F-10872EAECAED}" srcId="{52E99681-74B4-BF4C-821D-E3A829C8EADD}" destId="{B84F9DC4-D8F1-E54A-B8C9-E5BF63957C1D}" srcOrd="1" destOrd="0" parTransId="{A6CFDDF8-EE76-0442-A5B9-9F5FD04F9547}" sibTransId="{9D58C28B-88D1-8544-8AEF-6FB4CC3635FC}"/>
    <dgm:cxn modelId="{5E74C7EA-5512-BA40-B905-0722806A8410}" type="presOf" srcId="{97A7CE5A-E114-7C41-84E8-E97E7BBAE668}" destId="{B34772F5-9734-AE44-904F-124F6B94A9A8}" srcOrd="0" destOrd="0" presId="urn:microsoft.com/office/officeart/2005/8/layout/hProcess11"/>
    <dgm:cxn modelId="{E12CC76E-DDD6-3743-9969-35E981468239}" type="presOf" srcId="{52E99681-74B4-BF4C-821D-E3A829C8EADD}" destId="{F3E38936-48D2-D84F-85EB-FF23AF238E69}" srcOrd="0" destOrd="0" presId="urn:microsoft.com/office/officeart/2005/8/layout/hProcess11"/>
    <dgm:cxn modelId="{866716D5-1AC6-8C41-9317-80869B44D6CE}" type="presOf" srcId="{903CFD36-34F7-8C45-A451-67D507BAF194}" destId="{F3E38936-48D2-D84F-85EB-FF23AF238E69}" srcOrd="0" destOrd="1" presId="urn:microsoft.com/office/officeart/2005/8/layout/hProcess11"/>
    <dgm:cxn modelId="{B2E45ED3-5B83-CD46-B7A6-A33F87165153}" type="presOf" srcId="{7A4A4D73-ECB2-7B4F-8C0E-02F9AA5D575B}" destId="{AAC3078F-F5AC-CD4E-B070-C678CE87BD9A}" srcOrd="0" destOrd="0" presId="urn:microsoft.com/office/officeart/2005/8/layout/hProcess11"/>
    <dgm:cxn modelId="{C20CC75A-A1B7-B341-AE60-E4E6978C2A53}" type="presOf" srcId="{8FCAA500-FD0C-5D49-A268-B70D107A3F16}" destId="{C2FAE03F-2D2E-0844-8855-5BE818D8070C}" srcOrd="0" destOrd="0" presId="urn:microsoft.com/office/officeart/2005/8/layout/hProcess11"/>
    <dgm:cxn modelId="{38E75B2F-EFB5-AB4F-A245-56568033AC0A}" type="presOf" srcId="{05D99A79-E94E-2A42-9380-BEB8C09D753B}" destId="{AAC3078F-F5AC-CD4E-B070-C678CE87BD9A}" srcOrd="0" destOrd="2" presId="urn:microsoft.com/office/officeart/2005/8/layout/hProcess11"/>
    <dgm:cxn modelId="{EE800117-F7B7-CB48-9FA2-E212AC908374}" type="presParOf" srcId="{C2FAE03F-2D2E-0844-8855-5BE818D8070C}" destId="{4BF6EFA0-AD99-D24C-8420-5280C8698D7D}" srcOrd="0" destOrd="0" presId="urn:microsoft.com/office/officeart/2005/8/layout/hProcess11"/>
    <dgm:cxn modelId="{76AC6CC9-E4C8-934E-AB55-7CFCADAE3436}" type="presParOf" srcId="{C2FAE03F-2D2E-0844-8855-5BE818D8070C}" destId="{BBFEE876-DDBB-A94C-99A5-907A9F3E5DA6}" srcOrd="1" destOrd="0" presId="urn:microsoft.com/office/officeart/2005/8/layout/hProcess11"/>
    <dgm:cxn modelId="{6E2B6EB8-68B0-7649-9F53-D031C8238587}" type="presParOf" srcId="{BBFEE876-DDBB-A94C-99A5-907A9F3E5DA6}" destId="{5F9FD856-4800-2D4F-870B-9D68B28F2A01}" srcOrd="0" destOrd="0" presId="urn:microsoft.com/office/officeart/2005/8/layout/hProcess11"/>
    <dgm:cxn modelId="{73CD8F9A-B26E-CF45-8085-2AB5A3B378ED}" type="presParOf" srcId="{5F9FD856-4800-2D4F-870B-9D68B28F2A01}" destId="{AAC3078F-F5AC-CD4E-B070-C678CE87BD9A}" srcOrd="0" destOrd="0" presId="urn:microsoft.com/office/officeart/2005/8/layout/hProcess11"/>
    <dgm:cxn modelId="{07CB2B89-4095-5F4C-8E0C-CE17A98CEA0F}" type="presParOf" srcId="{5F9FD856-4800-2D4F-870B-9D68B28F2A01}" destId="{74F3DC00-BEE4-554A-BAD8-8EEA30C6E7ED}" srcOrd="1" destOrd="0" presId="urn:microsoft.com/office/officeart/2005/8/layout/hProcess11"/>
    <dgm:cxn modelId="{114BEA90-CA6A-3C42-9BDB-D54628EBCC09}" type="presParOf" srcId="{5F9FD856-4800-2D4F-870B-9D68B28F2A01}" destId="{DECC8695-3AD5-AE48-B46C-2EE6A2DDBD6A}" srcOrd="2" destOrd="0" presId="urn:microsoft.com/office/officeart/2005/8/layout/hProcess11"/>
    <dgm:cxn modelId="{A345A0E3-7ABA-F846-B987-747D1B20F7F3}" type="presParOf" srcId="{BBFEE876-DDBB-A94C-99A5-907A9F3E5DA6}" destId="{393CF229-FBE8-9940-8EE1-0C6C449D70F9}" srcOrd="1" destOrd="0" presId="urn:microsoft.com/office/officeart/2005/8/layout/hProcess11"/>
    <dgm:cxn modelId="{C63B11A5-0DF8-6F4C-9138-8B367B1432E8}" type="presParOf" srcId="{BBFEE876-DDBB-A94C-99A5-907A9F3E5DA6}" destId="{ACF746C9-1409-514C-A3CA-673E83DCB559}" srcOrd="2" destOrd="0" presId="urn:microsoft.com/office/officeart/2005/8/layout/hProcess11"/>
    <dgm:cxn modelId="{25BA4E12-C2BD-E74D-AE2F-3AC1C17E2591}" type="presParOf" srcId="{ACF746C9-1409-514C-A3CA-673E83DCB559}" destId="{F3E38936-48D2-D84F-85EB-FF23AF238E69}" srcOrd="0" destOrd="0" presId="urn:microsoft.com/office/officeart/2005/8/layout/hProcess11"/>
    <dgm:cxn modelId="{9F323CB4-FD9A-594A-831B-903312B2BCC8}" type="presParOf" srcId="{ACF746C9-1409-514C-A3CA-673E83DCB559}" destId="{17E40571-9796-F54A-A6A9-4BA5C74EF231}" srcOrd="1" destOrd="0" presId="urn:microsoft.com/office/officeart/2005/8/layout/hProcess11"/>
    <dgm:cxn modelId="{D3FC688D-7A25-8844-902E-D6F8601119BF}" type="presParOf" srcId="{ACF746C9-1409-514C-A3CA-673E83DCB559}" destId="{95C7AC11-DD58-9C4D-81D4-B572DEE5EC2C}" srcOrd="2" destOrd="0" presId="urn:microsoft.com/office/officeart/2005/8/layout/hProcess11"/>
    <dgm:cxn modelId="{AF647A30-5173-9A43-9A25-D5719E3CE337}" type="presParOf" srcId="{BBFEE876-DDBB-A94C-99A5-907A9F3E5DA6}" destId="{3792E6D4-535C-344F-820E-CFB0B63E470B}" srcOrd="3" destOrd="0" presId="urn:microsoft.com/office/officeart/2005/8/layout/hProcess11"/>
    <dgm:cxn modelId="{AFB03010-B8D7-D343-BE0E-EF0C33161237}" type="presParOf" srcId="{BBFEE876-DDBB-A94C-99A5-907A9F3E5DA6}" destId="{FEE036A0-65F5-A44D-9334-F00236F76114}" srcOrd="4" destOrd="0" presId="urn:microsoft.com/office/officeart/2005/8/layout/hProcess11"/>
    <dgm:cxn modelId="{D4A148C4-230B-104D-8DB3-BB292227B6A5}" type="presParOf" srcId="{FEE036A0-65F5-A44D-9334-F00236F76114}" destId="{B34772F5-9734-AE44-904F-124F6B94A9A8}" srcOrd="0" destOrd="0" presId="urn:microsoft.com/office/officeart/2005/8/layout/hProcess11"/>
    <dgm:cxn modelId="{9A9D7266-FF1D-2B48-8467-4CFB4F3A60E7}" type="presParOf" srcId="{FEE036A0-65F5-A44D-9334-F00236F76114}" destId="{489A26CB-8171-0E4F-A00A-C12E6A0707E4}" srcOrd="1" destOrd="0" presId="urn:microsoft.com/office/officeart/2005/8/layout/hProcess11"/>
    <dgm:cxn modelId="{79A1D887-EABE-0A40-96A0-2585B8F55E8C}" type="presParOf" srcId="{FEE036A0-65F5-A44D-9334-F00236F76114}" destId="{55255286-E9F9-F94E-8569-7FE1970F18C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26FD7-F7D5-7140-9A6C-4976A220D08E}" type="doc">
      <dgm:prSet loTypeId="urn:microsoft.com/office/officeart/2005/8/layout/default" loCatId="process" qsTypeId="urn:microsoft.com/office/officeart/2005/8/quickstyle/simple2" qsCatId="simple" csTypeId="urn:microsoft.com/office/officeart/2005/8/colors/colorful1" csCatId="colorful"/>
      <dgm:spPr/>
      <dgm:t>
        <a:bodyPr/>
        <a:lstStyle/>
        <a:p>
          <a:endParaRPr lang="zh-CN" altLang="en-US"/>
        </a:p>
      </dgm:t>
    </dgm:pt>
    <dgm:pt modelId="{533046D7-422F-4945-98C2-35640C69E5B6}">
      <dgm:prSet/>
      <dgm:spPr/>
      <dgm:t>
        <a:bodyPr/>
        <a:lstStyle/>
        <a:p>
          <a:pPr rtl="0"/>
          <a:r>
            <a:rPr lang="zh-CN" altLang="en-US"/>
            <a:t>标的资产的市场价格</a:t>
          </a:r>
        </a:p>
      </dgm:t>
    </dgm:pt>
    <dgm:pt modelId="{4EACCECF-21D8-DD43-906C-F1752B9144C9}" type="parTrans" cxnId="{B9E00828-C683-9B4F-92A0-530BC5877E44}">
      <dgm:prSet/>
      <dgm:spPr/>
      <dgm:t>
        <a:bodyPr/>
        <a:lstStyle/>
        <a:p>
          <a:endParaRPr lang="zh-CN" altLang="en-US"/>
        </a:p>
      </dgm:t>
    </dgm:pt>
    <dgm:pt modelId="{1552F68C-51F2-2949-AB3A-D6410116C66C}" type="sibTrans" cxnId="{B9E00828-C683-9B4F-92A0-530BC5877E44}">
      <dgm:prSet/>
      <dgm:spPr/>
      <dgm:t>
        <a:bodyPr/>
        <a:lstStyle/>
        <a:p>
          <a:endParaRPr lang="zh-CN" altLang="en-US"/>
        </a:p>
      </dgm:t>
    </dgm:pt>
    <dgm:pt modelId="{96CCE846-32E5-CC41-8C14-751D646FE8FC}">
      <dgm:prSet/>
      <dgm:spPr/>
      <dgm:t>
        <a:bodyPr/>
        <a:lstStyle/>
        <a:p>
          <a:pPr rtl="0"/>
          <a:r>
            <a:rPr lang="zh-CN" altLang="en-US"/>
            <a:t>期权的协定价格</a:t>
          </a:r>
        </a:p>
      </dgm:t>
    </dgm:pt>
    <dgm:pt modelId="{88364834-A840-D342-B372-A36834ECC148}" type="parTrans" cxnId="{AC486F6B-A14B-E94A-84D7-5E8C6506EA2C}">
      <dgm:prSet/>
      <dgm:spPr/>
      <dgm:t>
        <a:bodyPr/>
        <a:lstStyle/>
        <a:p>
          <a:endParaRPr lang="zh-CN" altLang="en-US"/>
        </a:p>
      </dgm:t>
    </dgm:pt>
    <dgm:pt modelId="{45DED72F-8D43-6146-9C7A-4D6DC355E190}" type="sibTrans" cxnId="{AC486F6B-A14B-E94A-84D7-5E8C6506EA2C}">
      <dgm:prSet/>
      <dgm:spPr/>
      <dgm:t>
        <a:bodyPr/>
        <a:lstStyle/>
        <a:p>
          <a:endParaRPr lang="zh-CN" altLang="en-US"/>
        </a:p>
      </dgm:t>
    </dgm:pt>
    <dgm:pt modelId="{4E1F9264-B77D-D940-B984-5164DA8E14CB}">
      <dgm:prSet/>
      <dgm:spPr/>
      <dgm:t>
        <a:bodyPr/>
        <a:lstStyle/>
        <a:p>
          <a:pPr rtl="0"/>
          <a:r>
            <a:rPr lang="zh-CN" altLang="en-US"/>
            <a:t>期权的有效期</a:t>
          </a:r>
        </a:p>
      </dgm:t>
    </dgm:pt>
    <dgm:pt modelId="{AA81E888-01C6-734E-AC4C-BCE738426975}" type="parTrans" cxnId="{FA5303D9-94D9-864A-AA20-06DB34B362C7}">
      <dgm:prSet/>
      <dgm:spPr/>
      <dgm:t>
        <a:bodyPr/>
        <a:lstStyle/>
        <a:p>
          <a:endParaRPr lang="zh-CN" altLang="en-US"/>
        </a:p>
      </dgm:t>
    </dgm:pt>
    <dgm:pt modelId="{8C0A21A2-3D4C-764E-9F72-7CC2C96F4BA4}" type="sibTrans" cxnId="{FA5303D9-94D9-864A-AA20-06DB34B362C7}">
      <dgm:prSet/>
      <dgm:spPr/>
      <dgm:t>
        <a:bodyPr/>
        <a:lstStyle/>
        <a:p>
          <a:endParaRPr lang="zh-CN" altLang="en-US"/>
        </a:p>
      </dgm:t>
    </dgm:pt>
    <dgm:pt modelId="{22AD9340-3472-664D-A31D-173752A9093B}">
      <dgm:prSet/>
      <dgm:spPr/>
      <dgm:t>
        <a:bodyPr/>
        <a:lstStyle/>
        <a:p>
          <a:pPr rtl="0"/>
          <a:r>
            <a:rPr lang="zh-CN" altLang="en-US"/>
            <a:t>标的资产价格的波动率</a:t>
          </a:r>
        </a:p>
      </dgm:t>
    </dgm:pt>
    <dgm:pt modelId="{34B9FB1B-B0A6-304B-9A4F-D01AB4AF37BC}" type="parTrans" cxnId="{D7BFC301-9FA8-F047-800C-C46CF6F632D2}">
      <dgm:prSet/>
      <dgm:spPr/>
      <dgm:t>
        <a:bodyPr/>
        <a:lstStyle/>
        <a:p>
          <a:endParaRPr lang="zh-CN" altLang="en-US"/>
        </a:p>
      </dgm:t>
    </dgm:pt>
    <dgm:pt modelId="{E7D0BF69-1D7E-4649-9340-FB45DF21CFE2}" type="sibTrans" cxnId="{D7BFC301-9FA8-F047-800C-C46CF6F632D2}">
      <dgm:prSet/>
      <dgm:spPr/>
      <dgm:t>
        <a:bodyPr/>
        <a:lstStyle/>
        <a:p>
          <a:endParaRPr lang="zh-CN" altLang="en-US"/>
        </a:p>
      </dgm:t>
    </dgm:pt>
    <dgm:pt modelId="{8C9A5AAE-6DEC-0D4A-A142-51DB6192F4C1}">
      <dgm:prSet/>
      <dgm:spPr/>
      <dgm:t>
        <a:bodyPr/>
        <a:lstStyle/>
        <a:p>
          <a:pPr rtl="0"/>
          <a:r>
            <a:rPr lang="zh-CN" altLang="en-US"/>
            <a:t>无风险利率</a:t>
          </a:r>
        </a:p>
      </dgm:t>
    </dgm:pt>
    <dgm:pt modelId="{888ED240-DBBE-2846-BCB8-5992814EE6DC}" type="parTrans" cxnId="{7BFB4DDB-D0B2-B546-96CC-F322ECA11444}">
      <dgm:prSet/>
      <dgm:spPr/>
      <dgm:t>
        <a:bodyPr/>
        <a:lstStyle/>
        <a:p>
          <a:endParaRPr lang="zh-CN" altLang="en-US"/>
        </a:p>
      </dgm:t>
    </dgm:pt>
    <dgm:pt modelId="{DDECDCC0-3194-7F43-83A9-BE60FAD2A8B8}" type="sibTrans" cxnId="{7BFB4DDB-D0B2-B546-96CC-F322ECA11444}">
      <dgm:prSet/>
      <dgm:spPr/>
      <dgm:t>
        <a:bodyPr/>
        <a:lstStyle/>
        <a:p>
          <a:endParaRPr lang="zh-CN" altLang="en-US"/>
        </a:p>
      </dgm:t>
    </dgm:pt>
    <dgm:pt modelId="{18E42587-487D-CE4C-AC8A-02900D357EB5}">
      <dgm:prSet/>
      <dgm:spPr/>
      <dgm:t>
        <a:bodyPr/>
        <a:lstStyle/>
        <a:p>
          <a:pPr rtl="0"/>
          <a:r>
            <a:rPr lang="zh-CN" altLang="en-US"/>
            <a:t>标的资产的收益 </a:t>
          </a:r>
        </a:p>
      </dgm:t>
    </dgm:pt>
    <dgm:pt modelId="{ED9A9A3C-AD15-E54B-A842-4A80F1F474E9}" type="parTrans" cxnId="{88F93ED6-7181-134D-A426-98869A72AFA6}">
      <dgm:prSet/>
      <dgm:spPr/>
      <dgm:t>
        <a:bodyPr/>
        <a:lstStyle/>
        <a:p>
          <a:endParaRPr lang="zh-CN" altLang="en-US"/>
        </a:p>
      </dgm:t>
    </dgm:pt>
    <dgm:pt modelId="{8617000F-081F-A242-B563-1CA09737DB20}" type="sibTrans" cxnId="{88F93ED6-7181-134D-A426-98869A72AFA6}">
      <dgm:prSet/>
      <dgm:spPr/>
      <dgm:t>
        <a:bodyPr/>
        <a:lstStyle/>
        <a:p>
          <a:endParaRPr lang="zh-CN" altLang="en-US"/>
        </a:p>
      </dgm:t>
    </dgm:pt>
    <dgm:pt modelId="{3C500EDB-AE8D-E342-9D53-DDE2D71808E0}" type="pres">
      <dgm:prSet presAssocID="{01B26FD7-F7D5-7140-9A6C-4976A220D08E}" presName="diagram" presStyleCnt="0">
        <dgm:presLayoutVars>
          <dgm:dir/>
          <dgm:resizeHandles val="exact"/>
        </dgm:presLayoutVars>
      </dgm:prSet>
      <dgm:spPr/>
    </dgm:pt>
    <dgm:pt modelId="{6E2FEE6A-549F-114E-84C0-406182D0D65E}" type="pres">
      <dgm:prSet presAssocID="{533046D7-422F-4945-98C2-35640C69E5B6}" presName="node" presStyleLbl="node1" presStyleIdx="0" presStyleCnt="6">
        <dgm:presLayoutVars>
          <dgm:bulletEnabled val="1"/>
        </dgm:presLayoutVars>
      </dgm:prSet>
      <dgm:spPr/>
    </dgm:pt>
    <dgm:pt modelId="{E19883D5-AD57-A847-A175-93EAC4794438}" type="pres">
      <dgm:prSet presAssocID="{1552F68C-51F2-2949-AB3A-D6410116C66C}" presName="sibTrans" presStyleCnt="0"/>
      <dgm:spPr/>
    </dgm:pt>
    <dgm:pt modelId="{5B0535A1-C752-694D-B208-255DAEAF4FFA}" type="pres">
      <dgm:prSet presAssocID="{96CCE846-32E5-CC41-8C14-751D646FE8FC}" presName="node" presStyleLbl="node1" presStyleIdx="1" presStyleCnt="6">
        <dgm:presLayoutVars>
          <dgm:bulletEnabled val="1"/>
        </dgm:presLayoutVars>
      </dgm:prSet>
      <dgm:spPr/>
    </dgm:pt>
    <dgm:pt modelId="{80F1C186-DAEF-7E4C-987C-4494F28C9C0D}" type="pres">
      <dgm:prSet presAssocID="{45DED72F-8D43-6146-9C7A-4D6DC355E190}" presName="sibTrans" presStyleCnt="0"/>
      <dgm:spPr/>
    </dgm:pt>
    <dgm:pt modelId="{AD277E1D-6348-FF49-83FA-7369233C6A99}" type="pres">
      <dgm:prSet presAssocID="{4E1F9264-B77D-D940-B984-5164DA8E14CB}" presName="node" presStyleLbl="node1" presStyleIdx="2" presStyleCnt="6">
        <dgm:presLayoutVars>
          <dgm:bulletEnabled val="1"/>
        </dgm:presLayoutVars>
      </dgm:prSet>
      <dgm:spPr/>
    </dgm:pt>
    <dgm:pt modelId="{2EF71057-9336-A746-ADD1-40109F61BDC6}" type="pres">
      <dgm:prSet presAssocID="{8C0A21A2-3D4C-764E-9F72-7CC2C96F4BA4}" presName="sibTrans" presStyleCnt="0"/>
      <dgm:spPr/>
    </dgm:pt>
    <dgm:pt modelId="{9FDD086D-6C60-0E40-AABA-961DA5B8EFF6}" type="pres">
      <dgm:prSet presAssocID="{22AD9340-3472-664D-A31D-173752A9093B}" presName="node" presStyleLbl="node1" presStyleIdx="3" presStyleCnt="6">
        <dgm:presLayoutVars>
          <dgm:bulletEnabled val="1"/>
        </dgm:presLayoutVars>
      </dgm:prSet>
      <dgm:spPr/>
    </dgm:pt>
    <dgm:pt modelId="{FBE23467-6A4A-7947-9A2E-0F9821BCDF20}" type="pres">
      <dgm:prSet presAssocID="{E7D0BF69-1D7E-4649-9340-FB45DF21CFE2}" presName="sibTrans" presStyleCnt="0"/>
      <dgm:spPr/>
    </dgm:pt>
    <dgm:pt modelId="{2EF215AC-2E01-B74F-990A-0F3EB656AE88}" type="pres">
      <dgm:prSet presAssocID="{8C9A5AAE-6DEC-0D4A-A142-51DB6192F4C1}" presName="node" presStyleLbl="node1" presStyleIdx="4" presStyleCnt="6">
        <dgm:presLayoutVars>
          <dgm:bulletEnabled val="1"/>
        </dgm:presLayoutVars>
      </dgm:prSet>
      <dgm:spPr/>
    </dgm:pt>
    <dgm:pt modelId="{A1B16135-7E85-554D-B500-7FBFC77BB985}" type="pres">
      <dgm:prSet presAssocID="{DDECDCC0-3194-7F43-83A9-BE60FAD2A8B8}" presName="sibTrans" presStyleCnt="0"/>
      <dgm:spPr/>
    </dgm:pt>
    <dgm:pt modelId="{C0BB459C-1BCE-A441-8DFE-F8401788DFD7}" type="pres">
      <dgm:prSet presAssocID="{18E42587-487D-CE4C-AC8A-02900D357EB5}" presName="node" presStyleLbl="node1" presStyleIdx="5" presStyleCnt="6">
        <dgm:presLayoutVars>
          <dgm:bulletEnabled val="1"/>
        </dgm:presLayoutVars>
      </dgm:prSet>
      <dgm:spPr/>
    </dgm:pt>
  </dgm:ptLst>
  <dgm:cxnLst>
    <dgm:cxn modelId="{AC486F6B-A14B-E94A-84D7-5E8C6506EA2C}" srcId="{01B26FD7-F7D5-7140-9A6C-4976A220D08E}" destId="{96CCE846-32E5-CC41-8C14-751D646FE8FC}" srcOrd="1" destOrd="0" parTransId="{88364834-A840-D342-B372-A36834ECC148}" sibTransId="{45DED72F-8D43-6146-9C7A-4D6DC355E190}"/>
    <dgm:cxn modelId="{B9D439E9-9FAB-2843-9818-896AB826E642}" type="presOf" srcId="{4E1F9264-B77D-D940-B984-5164DA8E14CB}" destId="{AD277E1D-6348-FF49-83FA-7369233C6A99}" srcOrd="0" destOrd="0" presId="urn:microsoft.com/office/officeart/2005/8/layout/default"/>
    <dgm:cxn modelId="{EAE362DB-69DD-494A-9438-E0405450C757}" type="presOf" srcId="{22AD9340-3472-664D-A31D-173752A9093B}" destId="{9FDD086D-6C60-0E40-AABA-961DA5B8EFF6}" srcOrd="0" destOrd="0" presId="urn:microsoft.com/office/officeart/2005/8/layout/default"/>
    <dgm:cxn modelId="{FA5303D9-94D9-864A-AA20-06DB34B362C7}" srcId="{01B26FD7-F7D5-7140-9A6C-4976A220D08E}" destId="{4E1F9264-B77D-D940-B984-5164DA8E14CB}" srcOrd="2" destOrd="0" parTransId="{AA81E888-01C6-734E-AC4C-BCE738426975}" sibTransId="{8C0A21A2-3D4C-764E-9F72-7CC2C96F4BA4}"/>
    <dgm:cxn modelId="{5654AFED-29BA-F244-9FF6-774EAF58306E}" type="presOf" srcId="{533046D7-422F-4945-98C2-35640C69E5B6}" destId="{6E2FEE6A-549F-114E-84C0-406182D0D65E}" srcOrd="0" destOrd="0" presId="urn:microsoft.com/office/officeart/2005/8/layout/default"/>
    <dgm:cxn modelId="{903ECFA8-05BB-E14D-BCCB-4B7E002C4F17}" type="presOf" srcId="{18E42587-487D-CE4C-AC8A-02900D357EB5}" destId="{C0BB459C-1BCE-A441-8DFE-F8401788DFD7}" srcOrd="0" destOrd="0" presId="urn:microsoft.com/office/officeart/2005/8/layout/default"/>
    <dgm:cxn modelId="{D7BFC301-9FA8-F047-800C-C46CF6F632D2}" srcId="{01B26FD7-F7D5-7140-9A6C-4976A220D08E}" destId="{22AD9340-3472-664D-A31D-173752A9093B}" srcOrd="3" destOrd="0" parTransId="{34B9FB1B-B0A6-304B-9A4F-D01AB4AF37BC}" sibTransId="{E7D0BF69-1D7E-4649-9340-FB45DF21CFE2}"/>
    <dgm:cxn modelId="{0C8E8D65-6178-A54B-8319-A8D7E22247F4}" type="presOf" srcId="{8C9A5AAE-6DEC-0D4A-A142-51DB6192F4C1}" destId="{2EF215AC-2E01-B74F-990A-0F3EB656AE88}" srcOrd="0" destOrd="0" presId="urn:microsoft.com/office/officeart/2005/8/layout/default"/>
    <dgm:cxn modelId="{4F753789-89B1-2C49-9894-2B4A4A808BAA}" type="presOf" srcId="{96CCE846-32E5-CC41-8C14-751D646FE8FC}" destId="{5B0535A1-C752-694D-B208-255DAEAF4FFA}" srcOrd="0" destOrd="0" presId="urn:microsoft.com/office/officeart/2005/8/layout/default"/>
    <dgm:cxn modelId="{D823D924-27A4-1648-92CD-E854AB1F335B}" type="presOf" srcId="{01B26FD7-F7D5-7140-9A6C-4976A220D08E}" destId="{3C500EDB-AE8D-E342-9D53-DDE2D71808E0}" srcOrd="0" destOrd="0" presId="urn:microsoft.com/office/officeart/2005/8/layout/default"/>
    <dgm:cxn modelId="{88F93ED6-7181-134D-A426-98869A72AFA6}" srcId="{01B26FD7-F7D5-7140-9A6C-4976A220D08E}" destId="{18E42587-487D-CE4C-AC8A-02900D357EB5}" srcOrd="5" destOrd="0" parTransId="{ED9A9A3C-AD15-E54B-A842-4A80F1F474E9}" sibTransId="{8617000F-081F-A242-B563-1CA09737DB20}"/>
    <dgm:cxn modelId="{7BFB4DDB-D0B2-B546-96CC-F322ECA11444}" srcId="{01B26FD7-F7D5-7140-9A6C-4976A220D08E}" destId="{8C9A5AAE-6DEC-0D4A-A142-51DB6192F4C1}" srcOrd="4" destOrd="0" parTransId="{888ED240-DBBE-2846-BCB8-5992814EE6DC}" sibTransId="{DDECDCC0-3194-7F43-83A9-BE60FAD2A8B8}"/>
    <dgm:cxn modelId="{B9E00828-C683-9B4F-92A0-530BC5877E44}" srcId="{01B26FD7-F7D5-7140-9A6C-4976A220D08E}" destId="{533046D7-422F-4945-98C2-35640C69E5B6}" srcOrd="0" destOrd="0" parTransId="{4EACCECF-21D8-DD43-906C-F1752B9144C9}" sibTransId="{1552F68C-51F2-2949-AB3A-D6410116C66C}"/>
    <dgm:cxn modelId="{AE3B8745-116D-EC4E-9C48-B0A07227B645}" type="presParOf" srcId="{3C500EDB-AE8D-E342-9D53-DDE2D71808E0}" destId="{6E2FEE6A-549F-114E-84C0-406182D0D65E}" srcOrd="0" destOrd="0" presId="urn:microsoft.com/office/officeart/2005/8/layout/default"/>
    <dgm:cxn modelId="{0B317318-210F-8E4C-B541-33E5636049FB}" type="presParOf" srcId="{3C500EDB-AE8D-E342-9D53-DDE2D71808E0}" destId="{E19883D5-AD57-A847-A175-93EAC4794438}" srcOrd="1" destOrd="0" presId="urn:microsoft.com/office/officeart/2005/8/layout/default"/>
    <dgm:cxn modelId="{610EFB67-1EF6-DE45-A649-EAC678761B73}" type="presParOf" srcId="{3C500EDB-AE8D-E342-9D53-DDE2D71808E0}" destId="{5B0535A1-C752-694D-B208-255DAEAF4FFA}" srcOrd="2" destOrd="0" presId="urn:microsoft.com/office/officeart/2005/8/layout/default"/>
    <dgm:cxn modelId="{EFEF497A-C150-0448-9BDE-593AD7652B1E}" type="presParOf" srcId="{3C500EDB-AE8D-E342-9D53-DDE2D71808E0}" destId="{80F1C186-DAEF-7E4C-987C-4494F28C9C0D}" srcOrd="3" destOrd="0" presId="urn:microsoft.com/office/officeart/2005/8/layout/default"/>
    <dgm:cxn modelId="{6965A8D1-43BD-454F-B31C-F1BA41554288}" type="presParOf" srcId="{3C500EDB-AE8D-E342-9D53-DDE2D71808E0}" destId="{AD277E1D-6348-FF49-83FA-7369233C6A99}" srcOrd="4" destOrd="0" presId="urn:microsoft.com/office/officeart/2005/8/layout/default"/>
    <dgm:cxn modelId="{1FF661E1-A737-DF4A-904E-83A542C9C6C5}" type="presParOf" srcId="{3C500EDB-AE8D-E342-9D53-DDE2D71808E0}" destId="{2EF71057-9336-A746-ADD1-40109F61BDC6}" srcOrd="5" destOrd="0" presId="urn:microsoft.com/office/officeart/2005/8/layout/default"/>
    <dgm:cxn modelId="{3A4E29A0-C344-D445-B789-750E2A40DA44}" type="presParOf" srcId="{3C500EDB-AE8D-E342-9D53-DDE2D71808E0}" destId="{9FDD086D-6C60-0E40-AABA-961DA5B8EFF6}" srcOrd="6" destOrd="0" presId="urn:microsoft.com/office/officeart/2005/8/layout/default"/>
    <dgm:cxn modelId="{14C08CDD-A063-BB44-AC17-3DE7B0B6506E}" type="presParOf" srcId="{3C500EDB-AE8D-E342-9D53-DDE2D71808E0}" destId="{FBE23467-6A4A-7947-9A2E-0F9821BCDF20}" srcOrd="7" destOrd="0" presId="urn:microsoft.com/office/officeart/2005/8/layout/default"/>
    <dgm:cxn modelId="{6734CF21-C85C-064A-9196-045EF5F0A4D2}" type="presParOf" srcId="{3C500EDB-AE8D-E342-9D53-DDE2D71808E0}" destId="{2EF215AC-2E01-B74F-990A-0F3EB656AE88}" srcOrd="8" destOrd="0" presId="urn:microsoft.com/office/officeart/2005/8/layout/default"/>
    <dgm:cxn modelId="{0C123439-A5A5-8E4C-994B-E01BC579EFD4}" type="presParOf" srcId="{3C500EDB-AE8D-E342-9D53-DDE2D71808E0}" destId="{A1B16135-7E85-554D-B500-7FBFC77BB985}" srcOrd="9" destOrd="0" presId="urn:microsoft.com/office/officeart/2005/8/layout/default"/>
    <dgm:cxn modelId="{CE2764F5-3003-E64F-AD9E-5647CEDE7CA3}" type="presParOf" srcId="{3C500EDB-AE8D-E342-9D53-DDE2D71808E0}" destId="{C0BB459C-1BCE-A441-8DFE-F8401788DFD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6EFA0-AD99-D24C-8420-5280C8698D7D}">
      <dsp:nvSpPr>
        <dsp:cNvPr id="0" name=""/>
        <dsp:cNvSpPr/>
      </dsp:nvSpPr>
      <dsp:spPr>
        <a:xfrm>
          <a:off x="0" y="1234279"/>
          <a:ext cx="8676861" cy="164570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AC3078F-F5AC-CD4E-B070-C678CE87BD9A}">
      <dsp:nvSpPr>
        <dsp:cNvPr id="0" name=""/>
        <dsp:cNvSpPr/>
      </dsp:nvSpPr>
      <dsp:spPr>
        <a:xfrm>
          <a:off x="3813" y="0"/>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rtl="0">
            <a:lnSpc>
              <a:spcPct val="90000"/>
            </a:lnSpc>
            <a:spcBef>
              <a:spcPct val="0"/>
            </a:spcBef>
            <a:spcAft>
              <a:spcPct val="35000"/>
            </a:spcAft>
            <a:buNone/>
          </a:pPr>
          <a:r>
            <a:rPr lang="zh-CN" altLang="en-US" sz="1800" b="1" kern="1200"/>
            <a:t>期权定价理论的早期发展</a:t>
          </a:r>
          <a:endParaRPr lang="zh-CN" altLang="en-US" sz="1800" kern="1200"/>
        </a:p>
        <a:p>
          <a:pPr marL="114300" lvl="1" indent="-114300" algn="l" defTabSz="622300" rtl="0">
            <a:lnSpc>
              <a:spcPct val="90000"/>
            </a:lnSpc>
            <a:spcBef>
              <a:spcPct val="0"/>
            </a:spcBef>
            <a:spcAft>
              <a:spcPct val="15000"/>
            </a:spcAft>
            <a:buChar char="•"/>
          </a:pPr>
          <a:r>
            <a:rPr lang="zh-CN" altLang="en-US" sz="1400" b="1" kern="1200"/>
            <a:t>巴舍利耶的开创性研究</a:t>
          </a:r>
          <a:endParaRPr lang="zh-CN" altLang="en-US" sz="1400" kern="1200"/>
        </a:p>
        <a:p>
          <a:pPr marL="114300" lvl="1" indent="-114300" algn="l" defTabSz="622300" rtl="0">
            <a:lnSpc>
              <a:spcPct val="90000"/>
            </a:lnSpc>
            <a:spcBef>
              <a:spcPct val="0"/>
            </a:spcBef>
            <a:spcAft>
              <a:spcPct val="15000"/>
            </a:spcAft>
            <a:buChar char="•"/>
          </a:pPr>
          <a:r>
            <a:rPr lang="zh-CN" altLang="en-US" sz="1400" b="1" kern="1200"/>
            <a:t>萨缪尔森等人的扩展</a:t>
          </a:r>
          <a:endParaRPr lang="zh-CN" altLang="en-US" sz="1400" kern="1200"/>
        </a:p>
      </dsp:txBody>
      <dsp:txXfrm>
        <a:off x="3813" y="0"/>
        <a:ext cx="2516628" cy="1645706"/>
      </dsp:txXfrm>
    </dsp:sp>
    <dsp:sp modelId="{74F3DC00-BEE4-554A-BAD8-8EEA30C6E7ED}">
      <dsp:nvSpPr>
        <dsp:cNvPr id="0" name=""/>
        <dsp:cNvSpPr/>
      </dsp:nvSpPr>
      <dsp:spPr>
        <a:xfrm>
          <a:off x="1056414" y="1851419"/>
          <a:ext cx="411426" cy="411426"/>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3E38936-48D2-D84F-85EB-FF23AF238E69}">
      <dsp:nvSpPr>
        <dsp:cNvPr id="0" name=""/>
        <dsp:cNvSpPr/>
      </dsp:nvSpPr>
      <dsp:spPr>
        <a:xfrm>
          <a:off x="2646273" y="2468559"/>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rtl="0">
            <a:lnSpc>
              <a:spcPct val="90000"/>
            </a:lnSpc>
            <a:spcBef>
              <a:spcPct val="0"/>
            </a:spcBef>
            <a:spcAft>
              <a:spcPct val="35000"/>
            </a:spcAft>
            <a:buNone/>
          </a:pPr>
          <a:r>
            <a:rPr lang="zh-CN" altLang="en-US" sz="1800" b="1" kern="1200" dirty="0"/>
            <a:t>期权定价理论的应用阶段</a:t>
          </a:r>
          <a:endParaRPr lang="zh-CN" altLang="en-US" sz="1800" kern="1200" dirty="0"/>
        </a:p>
        <a:p>
          <a:pPr marL="114300" lvl="1" indent="-114300" algn="l" defTabSz="622300" rtl="0">
            <a:lnSpc>
              <a:spcPct val="90000"/>
            </a:lnSpc>
            <a:spcBef>
              <a:spcPct val="0"/>
            </a:spcBef>
            <a:spcAft>
              <a:spcPct val="15000"/>
            </a:spcAft>
            <a:buChar char="•"/>
          </a:pPr>
          <a:r>
            <a:rPr lang="zh-CN" sz="1400" kern="1200" dirty="0"/>
            <a:t>布莱克</a:t>
          </a:r>
          <a:r>
            <a:rPr lang="en-US" sz="1400" kern="1200" dirty="0"/>
            <a:t>-</a:t>
          </a:r>
          <a:r>
            <a:rPr lang="zh-CN" sz="1400" kern="1200" dirty="0"/>
            <a:t>斯科尔斯期权定价模型</a:t>
          </a:r>
          <a:endParaRPr lang="zh-CN" altLang="en-US" sz="1400" kern="1200" dirty="0"/>
        </a:p>
        <a:p>
          <a:pPr marL="114300" lvl="1" indent="-114300" algn="l" defTabSz="622300" rtl="0">
            <a:lnSpc>
              <a:spcPct val="90000"/>
            </a:lnSpc>
            <a:spcBef>
              <a:spcPct val="0"/>
            </a:spcBef>
            <a:spcAft>
              <a:spcPct val="15000"/>
            </a:spcAft>
            <a:buChar char="•"/>
          </a:pPr>
          <a:r>
            <a:rPr lang="zh-CN" sz="1400" kern="1200" dirty="0"/>
            <a:t>期权定价的二项式方法</a:t>
          </a:r>
          <a:endParaRPr lang="zh-CN" altLang="en-US" sz="1400" kern="1200" dirty="0"/>
        </a:p>
      </dsp:txBody>
      <dsp:txXfrm>
        <a:off x="2646273" y="2468559"/>
        <a:ext cx="2516628" cy="1645706"/>
      </dsp:txXfrm>
    </dsp:sp>
    <dsp:sp modelId="{17E40571-9796-F54A-A6A9-4BA5C74EF231}">
      <dsp:nvSpPr>
        <dsp:cNvPr id="0" name=""/>
        <dsp:cNvSpPr/>
      </dsp:nvSpPr>
      <dsp:spPr>
        <a:xfrm>
          <a:off x="3698874" y="1851419"/>
          <a:ext cx="411426" cy="411426"/>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4772F5-9734-AE44-904F-124F6B94A9A8}">
      <dsp:nvSpPr>
        <dsp:cNvPr id="0" name=""/>
        <dsp:cNvSpPr/>
      </dsp:nvSpPr>
      <dsp:spPr>
        <a:xfrm>
          <a:off x="5288733" y="0"/>
          <a:ext cx="2516628" cy="164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zh-CN" altLang="en-US" sz="1800" b="1" kern="1200" dirty="0"/>
            <a:t>期权定价理论的最新发展</a:t>
          </a:r>
          <a:endParaRPr lang="zh-CN" altLang="en-US" sz="1800" kern="1200" dirty="0"/>
        </a:p>
      </dsp:txBody>
      <dsp:txXfrm>
        <a:off x="5288733" y="0"/>
        <a:ext cx="2516628" cy="1645706"/>
      </dsp:txXfrm>
    </dsp:sp>
    <dsp:sp modelId="{489A26CB-8171-0E4F-A00A-C12E6A0707E4}">
      <dsp:nvSpPr>
        <dsp:cNvPr id="0" name=""/>
        <dsp:cNvSpPr/>
      </dsp:nvSpPr>
      <dsp:spPr>
        <a:xfrm>
          <a:off x="6341334" y="1851419"/>
          <a:ext cx="411426" cy="411426"/>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FEE6A-549F-114E-84C0-406182D0D65E}">
      <dsp:nvSpPr>
        <dsp:cNvPr id="0" name=""/>
        <dsp:cNvSpPr/>
      </dsp:nvSpPr>
      <dsp:spPr>
        <a:xfrm>
          <a:off x="0" y="294645"/>
          <a:ext cx="2711519" cy="1626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标的资产的市场价格</a:t>
          </a:r>
        </a:p>
      </dsp:txBody>
      <dsp:txXfrm>
        <a:off x="0" y="294645"/>
        <a:ext cx="2711519" cy="1626911"/>
      </dsp:txXfrm>
    </dsp:sp>
    <dsp:sp modelId="{5B0535A1-C752-694D-B208-255DAEAF4FFA}">
      <dsp:nvSpPr>
        <dsp:cNvPr id="0" name=""/>
        <dsp:cNvSpPr/>
      </dsp:nvSpPr>
      <dsp:spPr>
        <a:xfrm>
          <a:off x="2982670" y="294645"/>
          <a:ext cx="2711519" cy="162691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期权的协定价格</a:t>
          </a:r>
        </a:p>
      </dsp:txBody>
      <dsp:txXfrm>
        <a:off x="2982670" y="294645"/>
        <a:ext cx="2711519" cy="1626911"/>
      </dsp:txXfrm>
    </dsp:sp>
    <dsp:sp modelId="{AD277E1D-6348-FF49-83FA-7369233C6A99}">
      <dsp:nvSpPr>
        <dsp:cNvPr id="0" name=""/>
        <dsp:cNvSpPr/>
      </dsp:nvSpPr>
      <dsp:spPr>
        <a:xfrm>
          <a:off x="5965341" y="294645"/>
          <a:ext cx="2711519" cy="162691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期权的有效期</a:t>
          </a:r>
        </a:p>
      </dsp:txBody>
      <dsp:txXfrm>
        <a:off x="5965341" y="294645"/>
        <a:ext cx="2711519" cy="1626911"/>
      </dsp:txXfrm>
    </dsp:sp>
    <dsp:sp modelId="{9FDD086D-6C60-0E40-AABA-961DA5B8EFF6}">
      <dsp:nvSpPr>
        <dsp:cNvPr id="0" name=""/>
        <dsp:cNvSpPr/>
      </dsp:nvSpPr>
      <dsp:spPr>
        <a:xfrm>
          <a:off x="0" y="2192708"/>
          <a:ext cx="2711519" cy="162691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标的资产价格的波动率</a:t>
          </a:r>
        </a:p>
      </dsp:txBody>
      <dsp:txXfrm>
        <a:off x="0" y="2192708"/>
        <a:ext cx="2711519" cy="1626911"/>
      </dsp:txXfrm>
    </dsp:sp>
    <dsp:sp modelId="{2EF215AC-2E01-B74F-990A-0F3EB656AE88}">
      <dsp:nvSpPr>
        <dsp:cNvPr id="0" name=""/>
        <dsp:cNvSpPr/>
      </dsp:nvSpPr>
      <dsp:spPr>
        <a:xfrm>
          <a:off x="2982670" y="2192708"/>
          <a:ext cx="2711519" cy="162691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无风险利率</a:t>
          </a:r>
        </a:p>
      </dsp:txBody>
      <dsp:txXfrm>
        <a:off x="2982670" y="2192708"/>
        <a:ext cx="2711519" cy="1626911"/>
      </dsp:txXfrm>
    </dsp:sp>
    <dsp:sp modelId="{C0BB459C-1BCE-A441-8DFE-F8401788DFD7}">
      <dsp:nvSpPr>
        <dsp:cNvPr id="0" name=""/>
        <dsp:cNvSpPr/>
      </dsp:nvSpPr>
      <dsp:spPr>
        <a:xfrm>
          <a:off x="5965341" y="2192708"/>
          <a:ext cx="2711519" cy="1626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altLang="en-US" sz="3800" kern="1200"/>
            <a:t>标的资产的收益 </a:t>
          </a:r>
        </a:p>
      </dsp:txBody>
      <dsp:txXfrm>
        <a:off x="5965341" y="2192708"/>
        <a:ext cx="2711519" cy="16269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B04F0-B0CB-4BF8-8752-5DE03C1A0E13}"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60867-0D93-4176-B023-FD6651AE21FD}" type="slidenum">
              <a:rPr lang="zh-CN" altLang="en-US" smtClean="0"/>
              <a:t>‹#›</a:t>
            </a:fld>
            <a:endParaRPr lang="zh-CN" altLang="en-US"/>
          </a:p>
        </p:txBody>
      </p:sp>
    </p:spTree>
    <p:extLst>
      <p:ext uri="{BB962C8B-B14F-4D97-AF65-F5344CB8AC3E}">
        <p14:creationId xmlns:p14="http://schemas.microsoft.com/office/powerpoint/2010/main" val="104529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D4B4B52A-58EF-444B-9CAE-3B26A39A4B2E}" type="datetime1">
              <a:rPr lang="en-US" altLang="zh-CN" smtClean="0"/>
              <a:t>3/6/2019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dirty="0"/>
              <a:t>第九章　期权价格分析</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FAC383F-E5A0-481C-A969-92FB7FEBF572}"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4055DB4-F36F-4636-B463-F02C68CCA08A}"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9E76F8-018E-48CE-91CD-5DF8CE831B56}"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DC1FF3-3EA5-4340-8BE2-CED5355A550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3CC03E8-F024-416E-8250-B5B505DCEEFD}"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第九章　期权价格分析</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096BBC0-6FE4-4793-86A4-CAC0F73DB42B}"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第九章　期权价格分析</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2C4EE5-56D8-44D3-AFAE-FAECB7162622}" type="datetime1">
              <a:rPr lang="en-US" altLang="zh-CN" smtClean="0"/>
              <a:t>3/6/2019</a:t>
            </a:fld>
            <a:endParaRPr lang="en-US" dirty="0"/>
          </a:p>
        </p:txBody>
      </p:sp>
      <p:sp>
        <p:nvSpPr>
          <p:cNvPr id="5" name="Footer Placeholder 4"/>
          <p:cNvSpPr>
            <a:spLocks noGrp="1"/>
          </p:cNvSpPr>
          <p:nvPr>
            <p:ph type="ftr" sz="quarter" idx="11"/>
          </p:nvPr>
        </p:nvSpPr>
        <p:spPr/>
        <p:txBody>
          <a:bodyPr/>
          <a:lstStyle/>
          <a:p>
            <a:r>
              <a:rPr lang="zh-CN" altLang="en-US"/>
              <a:t>第九章　期权价格分析</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EADF9779-ED10-4C16-B1EC-4086CEAC3834}" type="datetime1">
              <a:rPr lang="en-US" altLang="zh-CN" smtClean="0"/>
              <a:t>3/6/2019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第九章　期权价格分析</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67736620-9F18-4CB4-81B9-5CB0E3A7DF0C}" type="datetime1">
              <a:rPr lang="en-US" altLang="zh-CN" smtClean="0"/>
              <a:t>3/6/2019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dirty="0"/>
              <a:t>第九章　期权价格分析</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54CEF292-5F79-4D11-8A88-01C4572FBAD1}" type="datetime1">
              <a:rPr lang="en-US" altLang="zh-CN" smtClean="0"/>
              <a:t>3/6/2019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dirty="0"/>
              <a:t>第九章　期权价格分析</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85EB3C9-9062-4C96-828C-602CB7D18E83}"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dirty="0"/>
              <a:t>第九章　期权价格分析</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2B0E394-A4AF-45D4-8A9E-CBBB325EF990}" type="datetime1">
              <a:rPr lang="en-US" altLang="zh-CN" smtClean="0"/>
              <a:t>3/6/2019</a:t>
            </a:fld>
            <a:endParaRPr lang="en-US" dirty="0"/>
          </a:p>
        </p:txBody>
      </p:sp>
      <p:sp>
        <p:nvSpPr>
          <p:cNvPr id="8" name="Footer Placeholder 7"/>
          <p:cNvSpPr>
            <a:spLocks noGrp="1"/>
          </p:cNvSpPr>
          <p:nvPr>
            <p:ph type="ftr" sz="quarter" idx="11"/>
          </p:nvPr>
        </p:nvSpPr>
        <p:spPr/>
        <p:txBody>
          <a:bodyPr/>
          <a:lstStyle/>
          <a:p>
            <a:r>
              <a:rPr lang="zh-CN" altLang="en-US"/>
              <a:t>第九章　期权价格分析</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6A719AD-5742-4E16-85A1-E792DF22BC8D}"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第九章　期权价格分析</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458C8A-C035-4FB5-84AE-EFE8912B27EE}" type="datetime1">
              <a:rPr lang="en-US" altLang="zh-CN" smtClean="0"/>
              <a:t>3/6/2019</a:t>
            </a:fld>
            <a:endParaRPr lang="en-US" dirty="0"/>
          </a:p>
        </p:txBody>
      </p:sp>
      <p:sp>
        <p:nvSpPr>
          <p:cNvPr id="3" name="Footer Placeholder 2"/>
          <p:cNvSpPr>
            <a:spLocks noGrp="1"/>
          </p:cNvSpPr>
          <p:nvPr>
            <p:ph type="ftr" sz="quarter" idx="11"/>
          </p:nvPr>
        </p:nvSpPr>
        <p:spPr/>
        <p:txBody>
          <a:bodyPr/>
          <a:lstStyle/>
          <a:p>
            <a:r>
              <a:rPr lang="zh-CN" altLang="en-US"/>
              <a:t>第九章　期权价格分析</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DFF699-C609-4D4D-BCCA-02ED67274801}"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6EB025-33FD-4FBF-8B5E-88B8B68B0AD3}"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第九章　期权价格分析</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187886-7F4E-49FA-9591-3CB3E8AE74EA}" type="datetime1">
              <a:rPr lang="en-US" altLang="zh-CN" smtClean="0"/>
              <a:t>3/6/2019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第九章　期权价格分析</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4.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6.png"/><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35.emf"/><Relationship Id="rId5" Type="http://schemas.openxmlformats.org/officeDocument/2006/relationships/image" Target="../media/image3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4.emf"/></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23.bin"/><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png"/><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第九章　期权</a:t>
            </a:r>
            <a:r>
              <a:rPr lang="zh-CN" altLang="en-US" sz="3600" b="1" dirty="0"/>
              <a:t>价格分析</a:t>
            </a:r>
            <a:endParaRPr lang="zh-CN" altLang="zh-CN" sz="3600" b="1" dirty="0"/>
          </a:p>
        </p:txBody>
      </p:sp>
      <p:sp>
        <p:nvSpPr>
          <p:cNvPr id="3" name="副标题 2"/>
          <p:cNvSpPr>
            <a:spLocks noGrp="1"/>
          </p:cNvSpPr>
          <p:nvPr>
            <p:ph type="subTitle" idx="1"/>
          </p:nvPr>
        </p:nvSpPr>
        <p:spPr/>
        <p:txBody>
          <a:bodyPr/>
          <a:lstStyle/>
          <a:p>
            <a:endParaRPr kumimoji="1" lang="zh-CN" altLang="en-US" dirty="0"/>
          </a:p>
        </p:txBody>
      </p:sp>
      <p:sp>
        <p:nvSpPr>
          <p:cNvPr id="4" name="日期占位符 3"/>
          <p:cNvSpPr>
            <a:spLocks noGrp="1"/>
          </p:cNvSpPr>
          <p:nvPr>
            <p:ph type="dt" sz="half" idx="10"/>
          </p:nvPr>
        </p:nvSpPr>
        <p:spPr/>
        <p:txBody>
          <a:bodyPr/>
          <a:lstStyle/>
          <a:p>
            <a:fld id="{07E618BA-39B4-4E6F-9AF2-3E3C43C1930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期权价值、内在价值和时间价值三者之间的关系 </a:t>
            </a:r>
            <a:endParaRPr lang="zh-CN" altLang="en-US" dirty="0"/>
          </a:p>
        </p:txBody>
      </p:sp>
      <p:sp>
        <p:nvSpPr>
          <p:cNvPr id="4" name="日期占位符 3"/>
          <p:cNvSpPr>
            <a:spLocks noGrp="1"/>
          </p:cNvSpPr>
          <p:nvPr>
            <p:ph type="dt" sz="half" idx="10"/>
          </p:nvPr>
        </p:nvSpPr>
        <p:spPr/>
        <p:txBody>
          <a:bodyPr/>
          <a:lstStyle/>
          <a:p>
            <a:fld id="{40F762B2-B81D-470B-894D-5A4C08BEA45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pic>
        <p:nvPicPr>
          <p:cNvPr id="7" name="内容占位符 6" descr="图片4.emf"/>
          <p:cNvPicPr>
            <a:picLocks noGrp="1"/>
          </p:cNvPicPr>
          <p:nvPr>
            <p:ph idx="1"/>
          </p:nvPr>
        </p:nvPicPr>
        <p:blipFill>
          <a:blip r:embed="rId2"/>
          <a:stretch>
            <a:fillRect/>
          </a:stretch>
        </p:blipFill>
        <p:spPr>
          <a:xfrm>
            <a:off x="1527557" y="1967647"/>
            <a:ext cx="6092444" cy="45272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期权价值、内在价值和时间价值三者之间的关系</a:t>
            </a:r>
            <a:r>
              <a:rPr lang="en-US" altLang="zh-CN" dirty="0"/>
              <a:t>(cont.)</a:t>
            </a:r>
            <a:endParaRPr lang="zh-CN" altLang="en-US" dirty="0"/>
          </a:p>
        </p:txBody>
      </p:sp>
      <p:sp>
        <p:nvSpPr>
          <p:cNvPr id="3" name="内容占位符 2"/>
          <p:cNvSpPr>
            <a:spLocks noGrp="1"/>
          </p:cNvSpPr>
          <p:nvPr>
            <p:ph idx="1"/>
          </p:nvPr>
        </p:nvSpPr>
        <p:spPr>
          <a:xfrm>
            <a:off x="186950" y="2233797"/>
            <a:ext cx="5217097" cy="4219223"/>
          </a:xfrm>
        </p:spPr>
        <p:txBody>
          <a:bodyPr>
            <a:normAutofit fontScale="92500" lnSpcReduction="20000"/>
          </a:bodyPr>
          <a:lstStyle/>
          <a:p>
            <a:r>
              <a:rPr lang="zh-CN" altLang="zh-CN" dirty="0"/>
              <a:t>以折线的拐点为界，当期权标的物价格在拐点的左侧，期权处于虚值状态；当标的物价格在拐点的右侧，期权处于实值状态。</a:t>
            </a:r>
            <a:endParaRPr lang="en-US" altLang="zh-CN" dirty="0"/>
          </a:p>
          <a:p>
            <a:r>
              <a:rPr lang="zh-CN" altLang="zh-CN" dirty="0"/>
              <a:t>期权处于平值状态时，时间价值最大</a:t>
            </a:r>
            <a:r>
              <a:rPr lang="zh-CN" altLang="en-US" dirty="0"/>
              <a:t>；</a:t>
            </a:r>
            <a:r>
              <a:rPr lang="zh-CN" altLang="zh-CN" dirty="0"/>
              <a:t>期权处于深度虚值或深度实值时，其时间价值趋于零。</a:t>
            </a:r>
            <a:endParaRPr lang="zh-CN" altLang="en-US" dirty="0"/>
          </a:p>
          <a:p>
            <a:r>
              <a:rPr lang="zh-CN" altLang="zh-CN" dirty="0"/>
              <a:t>随着到期日的临近，看涨期权价值的曲线将逐渐向内在价值折线靠拢，至到期日，看涨期权价值曲线退化成内在价值折线，此时，期权的时间价值为零。   </a:t>
            </a:r>
            <a:endParaRPr lang="zh-CN" altLang="en-US" dirty="0"/>
          </a:p>
        </p:txBody>
      </p:sp>
      <p:sp>
        <p:nvSpPr>
          <p:cNvPr id="4" name="日期占位符 3"/>
          <p:cNvSpPr>
            <a:spLocks noGrp="1"/>
          </p:cNvSpPr>
          <p:nvPr>
            <p:ph type="dt" sz="half" idx="10"/>
          </p:nvPr>
        </p:nvSpPr>
        <p:spPr/>
        <p:txBody>
          <a:bodyPr/>
          <a:lstStyle/>
          <a:p>
            <a:fld id="{90677246-21B2-4A6B-903A-6BAED36EAAF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pic>
        <p:nvPicPr>
          <p:cNvPr id="7" name="内容占位符 6" descr="图片4.emf"/>
          <p:cNvPicPr>
            <a:picLocks/>
          </p:cNvPicPr>
          <p:nvPr/>
        </p:nvPicPr>
        <p:blipFill>
          <a:blip r:embed="rId2"/>
          <a:stretch>
            <a:fillRect/>
          </a:stretch>
        </p:blipFill>
        <p:spPr>
          <a:xfrm>
            <a:off x="5404047" y="2233797"/>
            <a:ext cx="3693021" cy="27442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二、期权价格的影响因素</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64095060"/>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2C94F31-EFC6-4174-9903-C01C8B81062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zh-CN" dirty="0"/>
              <a:t>期权价格的影响因素</a:t>
            </a:r>
            <a:endParaRPr lang="zh-CN" altLang="en-US" dirty="0"/>
          </a:p>
          <a:p>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63" y="2412379"/>
            <a:ext cx="8677275" cy="3782668"/>
          </a:xfrm>
        </p:spPr>
      </p:pic>
      <p:sp>
        <p:nvSpPr>
          <p:cNvPr id="4" name="日期占位符 3"/>
          <p:cNvSpPr>
            <a:spLocks noGrp="1"/>
          </p:cNvSpPr>
          <p:nvPr>
            <p:ph type="dt" sz="half" idx="10"/>
          </p:nvPr>
        </p:nvSpPr>
        <p:spPr/>
        <p:txBody>
          <a:bodyPr/>
          <a:lstStyle/>
          <a:p>
            <a:fld id="{9F59140B-BEE7-4A69-B493-9D8C4DACB1C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第三节　期权价格的上下限和期权平价关系</a:t>
            </a:r>
            <a:endParaRPr lang="zh-CN" altLang="en-US" dirty="0"/>
          </a:p>
        </p:txBody>
      </p:sp>
      <p:sp>
        <p:nvSpPr>
          <p:cNvPr id="4" name="日期占位符 3"/>
          <p:cNvSpPr>
            <a:spLocks noGrp="1"/>
          </p:cNvSpPr>
          <p:nvPr>
            <p:ph type="dt" sz="half" idx="10"/>
          </p:nvPr>
        </p:nvSpPr>
        <p:spPr/>
        <p:txBody>
          <a:bodyPr/>
          <a:lstStyle/>
          <a:p>
            <a:fld id="{D7BBF70C-A4A3-4CB2-A319-B2DFB779CB3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
        <p:nvSpPr>
          <p:cNvPr id="9" name="内容占位符 8"/>
          <p:cNvSpPr>
            <a:spLocks noGrp="1"/>
          </p:cNvSpPr>
          <p:nvPr>
            <p:ph idx="1"/>
          </p:nvPr>
        </p:nvSpPr>
        <p:spPr/>
        <p:txBody>
          <a:bodyPr/>
          <a:lstStyle/>
          <a:p>
            <a:r>
              <a:rPr lang="zh-CN" altLang="zh-CN" b="1" dirty="0"/>
              <a:t>看涨期权价格的上、下限</a:t>
            </a:r>
          </a:p>
          <a:p>
            <a:r>
              <a:rPr lang="zh-CN" altLang="zh-CN" b="1" dirty="0"/>
              <a:t>看</a:t>
            </a:r>
            <a:r>
              <a:rPr lang="zh-CN" altLang="en-US" b="1" dirty="0"/>
              <a:t>跌</a:t>
            </a:r>
            <a:r>
              <a:rPr lang="zh-CN" altLang="zh-CN" b="1" dirty="0"/>
              <a:t>期权价格的上、下限</a:t>
            </a:r>
            <a:endParaRPr lang="zh-CN" altLang="en-US" b="1" dirty="0"/>
          </a:p>
          <a:p>
            <a:r>
              <a:rPr lang="zh-CN" altLang="zh-CN" b="1" dirty="0"/>
              <a:t>期权的平价关系</a:t>
            </a:r>
          </a:p>
        </p:txBody>
      </p:sp>
    </p:spTree>
    <p:extLst>
      <p:ext uri="{BB962C8B-B14F-4D97-AF65-F5344CB8AC3E}">
        <p14:creationId xmlns:p14="http://schemas.microsoft.com/office/powerpoint/2010/main" val="94394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Notation</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596" y="2246313"/>
            <a:ext cx="5756008" cy="4114800"/>
          </a:xfrm>
        </p:spPr>
      </p:pic>
      <p:sp>
        <p:nvSpPr>
          <p:cNvPr id="4" name="日期占位符 3"/>
          <p:cNvSpPr>
            <a:spLocks noGrp="1"/>
          </p:cNvSpPr>
          <p:nvPr>
            <p:ph type="dt" sz="half" idx="10"/>
          </p:nvPr>
        </p:nvSpPr>
        <p:spPr/>
        <p:txBody>
          <a:bodyPr/>
          <a:lstStyle/>
          <a:p>
            <a:fld id="{C8C502C1-EB42-4373-B2E5-198D0CFD84E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欧式看涨期权的上限 </a:t>
            </a:r>
            <a:endParaRPr lang="zh-CN" altLang="en-US" dirty="0"/>
          </a:p>
        </p:txBody>
      </p:sp>
      <p:sp>
        <p:nvSpPr>
          <p:cNvPr id="3" name="内容占位符 2"/>
          <p:cNvSpPr>
            <a:spLocks noGrp="1"/>
          </p:cNvSpPr>
          <p:nvPr>
            <p:ph idx="1"/>
          </p:nvPr>
        </p:nvSpPr>
        <p:spPr/>
        <p:txBody>
          <a:bodyPr/>
          <a:lstStyle/>
          <a:p>
            <a:r>
              <a:rPr lang="zh-CN" altLang="zh-CN" dirty="0"/>
              <a:t>对于欧式看涨期权来说，其价格上限就是标的资产价格</a:t>
            </a:r>
          </a:p>
          <a:p>
            <a:endParaRPr lang="zh-CN" altLang="en-US" dirty="0"/>
          </a:p>
          <a:p>
            <a:endParaRPr lang="zh-CN" altLang="en-US" dirty="0"/>
          </a:p>
          <a:p>
            <a:r>
              <a:rPr lang="zh-CN" altLang="zh-CN" dirty="0"/>
              <a:t>在到期前的任意时刻</a:t>
            </a:r>
            <a:r>
              <a:rPr lang="en-US" altLang="zh-CN" dirty="0"/>
              <a:t>t</a:t>
            </a:r>
            <a:r>
              <a:rPr lang="zh-CN" altLang="zh-CN" dirty="0"/>
              <a:t>，价格上限是：  </a:t>
            </a:r>
            <a:endParaRPr lang="zh-CN" altLang="en-US" dirty="0"/>
          </a:p>
        </p:txBody>
      </p:sp>
      <p:sp>
        <p:nvSpPr>
          <p:cNvPr id="4" name="日期占位符 3"/>
          <p:cNvSpPr>
            <a:spLocks noGrp="1"/>
          </p:cNvSpPr>
          <p:nvPr>
            <p:ph type="dt" sz="half" idx="10"/>
          </p:nvPr>
        </p:nvSpPr>
        <p:spPr/>
        <p:txBody>
          <a:bodyPr/>
          <a:lstStyle/>
          <a:p>
            <a:fld id="{46AA8560-30A3-45C5-80F1-40A7E8E0A6A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469348094"/>
              </p:ext>
            </p:extLst>
          </p:nvPr>
        </p:nvGraphicFramePr>
        <p:xfrm>
          <a:off x="2623456" y="2895599"/>
          <a:ext cx="2902859" cy="816429"/>
        </p:xfrm>
        <a:graphic>
          <a:graphicData uri="http://schemas.openxmlformats.org/presentationml/2006/ole">
            <mc:AlternateContent xmlns:mc="http://schemas.openxmlformats.org/markup-compatibility/2006">
              <mc:Choice xmlns:v="urn:schemas-microsoft-com:vml" Requires="v">
                <p:oleObj spid="_x0000_s3228" r:id="rId3" imgW="800100" imgH="228600" progId="Equation.DSMT4">
                  <p:embed/>
                </p:oleObj>
              </mc:Choice>
              <mc:Fallback>
                <p:oleObj r:id="rId3" imgW="8001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456" y="2895599"/>
                        <a:ext cx="2902859" cy="816429"/>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75960378"/>
              </p:ext>
            </p:extLst>
          </p:nvPr>
        </p:nvGraphicFramePr>
        <p:xfrm>
          <a:off x="2623456" y="4726292"/>
          <a:ext cx="3180579" cy="923394"/>
        </p:xfrm>
        <a:graphic>
          <a:graphicData uri="http://schemas.openxmlformats.org/presentationml/2006/ole">
            <mc:AlternateContent xmlns:mc="http://schemas.openxmlformats.org/markup-compatibility/2006">
              <mc:Choice xmlns:v="urn:schemas-microsoft-com:vml" Requires="v">
                <p:oleObj spid="_x0000_s3229" r:id="rId5" imgW="761669" imgH="228501" progId="Equation.DSMT4">
                  <p:embed/>
                </p:oleObj>
              </mc:Choice>
              <mc:Fallback>
                <p:oleObj r:id="rId5" imgW="761669" imgH="22850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3456" y="4726292"/>
                        <a:ext cx="3180579" cy="923394"/>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欧式看涨期权的</a:t>
            </a:r>
            <a:r>
              <a:rPr lang="zh-CN" altLang="en-US" dirty="0"/>
              <a:t>下</a:t>
            </a:r>
            <a:r>
              <a:rPr lang="zh-CN" altLang="zh-CN" dirty="0"/>
              <a:t>限 </a:t>
            </a:r>
            <a:endParaRPr lang="zh-CN" altLang="en-US" dirty="0"/>
          </a:p>
        </p:txBody>
      </p:sp>
      <p:sp>
        <p:nvSpPr>
          <p:cNvPr id="4" name="日期占位符 3"/>
          <p:cNvSpPr>
            <a:spLocks noGrp="1"/>
          </p:cNvSpPr>
          <p:nvPr>
            <p:ph type="dt" sz="half" idx="10"/>
          </p:nvPr>
        </p:nvSpPr>
        <p:spPr/>
        <p:txBody>
          <a:bodyPr/>
          <a:lstStyle/>
          <a:p>
            <a:fld id="{2F03DF56-0BB2-48D7-B54A-FE40BD88C9E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2079172"/>
            <a:ext cx="8843438" cy="23513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欧式看涨期权的</a:t>
            </a:r>
            <a:r>
              <a:rPr lang="zh-CN" altLang="en-US" dirty="0"/>
              <a:t>下</a:t>
            </a:r>
            <a:r>
              <a:rPr lang="zh-CN" altLang="zh-CN" dirty="0"/>
              <a:t>限</a:t>
            </a:r>
            <a:r>
              <a:rPr lang="en-US" altLang="zh-CN" dirty="0"/>
              <a:t>(cont.)</a:t>
            </a:r>
            <a:r>
              <a:rPr lang="zh-CN" altLang="zh-CN" dirty="0"/>
              <a:t> </a:t>
            </a:r>
            <a:endParaRPr lang="zh-CN" altLang="en-US" dirty="0"/>
          </a:p>
        </p:txBody>
      </p:sp>
      <p:sp>
        <p:nvSpPr>
          <p:cNvPr id="4" name="日期占位符 3"/>
          <p:cNvSpPr>
            <a:spLocks noGrp="1"/>
          </p:cNvSpPr>
          <p:nvPr>
            <p:ph type="dt" sz="half" idx="10"/>
          </p:nvPr>
        </p:nvSpPr>
        <p:spPr/>
        <p:txBody>
          <a:bodyPr/>
          <a:lstStyle/>
          <a:p>
            <a:fld id="{89B66577-B686-4C47-BE53-578206CFE49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6471"/>
            <a:ext cx="9144000" cy="3681074"/>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485560280"/>
              </p:ext>
            </p:extLst>
          </p:nvPr>
        </p:nvGraphicFramePr>
        <p:xfrm>
          <a:off x="1185192" y="5822642"/>
          <a:ext cx="6663408" cy="555284"/>
        </p:xfrm>
        <a:graphic>
          <a:graphicData uri="http://schemas.openxmlformats.org/presentationml/2006/ole">
            <mc:AlternateContent xmlns:mc="http://schemas.openxmlformats.org/markup-compatibility/2006">
              <mc:Choice xmlns:v="urn:schemas-microsoft-com:vml" Requires="v">
                <p:oleObj spid="_x0000_s5199" r:id="rId4" imgW="2743200" imgH="241300" progId="Equation.DSMT4">
                  <p:embed/>
                </p:oleObj>
              </mc:Choice>
              <mc:Fallback>
                <p:oleObj r:id="rId4" imgW="27432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192" y="5822642"/>
                        <a:ext cx="6663408" cy="555284"/>
                      </a:xfrm>
                      <a:prstGeom prst="rect">
                        <a:avLst/>
                      </a:prstGeom>
                      <a:noFill/>
                    </p:spPr>
                  </p:pic>
                </p:oleObj>
              </mc:Fallback>
            </mc:AlternateContent>
          </a:graphicData>
        </a:graphic>
      </p:graphicFrame>
    </p:spTree>
    <p:extLst>
      <p:ext uri="{BB962C8B-B14F-4D97-AF65-F5344CB8AC3E}">
        <p14:creationId xmlns:p14="http://schemas.microsoft.com/office/powerpoint/2010/main" val="92761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美式看涨期权的上、下限 </a:t>
            </a:r>
            <a:endParaRPr lang="zh-CN" altLang="en-US" dirty="0"/>
          </a:p>
        </p:txBody>
      </p:sp>
      <p:sp>
        <p:nvSpPr>
          <p:cNvPr id="3" name="内容占位符 2"/>
          <p:cNvSpPr>
            <a:spLocks noGrp="1"/>
          </p:cNvSpPr>
          <p:nvPr>
            <p:ph idx="1"/>
          </p:nvPr>
        </p:nvSpPr>
        <p:spPr/>
        <p:txBody>
          <a:bodyPr/>
          <a:lstStyle/>
          <a:p>
            <a:r>
              <a:rPr lang="zh-CN" altLang="zh-CN" dirty="0"/>
              <a:t>美式看涨期权的价格也不能超过标的资产的价格 </a:t>
            </a:r>
            <a:endParaRPr lang="en-US" altLang="zh-CN" dirty="0"/>
          </a:p>
          <a:p>
            <a:endParaRPr lang="en-US" altLang="zh-CN" dirty="0"/>
          </a:p>
          <a:p>
            <a:r>
              <a:rPr lang="zh-CN" altLang="zh-CN" dirty="0"/>
              <a:t>对于美式看涨期权下限的分析，首先要明确美式期权的价格不低于欧式期权，因为美式期权可在到期前的任何时刻行权 </a:t>
            </a:r>
            <a:endParaRPr lang="en-US" altLang="zh-CN" dirty="0"/>
          </a:p>
        </p:txBody>
      </p:sp>
      <p:sp>
        <p:nvSpPr>
          <p:cNvPr id="4" name="日期占位符 3"/>
          <p:cNvSpPr>
            <a:spLocks noGrp="1"/>
          </p:cNvSpPr>
          <p:nvPr>
            <p:ph type="dt" sz="half" idx="10"/>
          </p:nvPr>
        </p:nvSpPr>
        <p:spPr/>
        <p:txBody>
          <a:bodyPr/>
          <a:lstStyle/>
          <a:p>
            <a:fld id="{36832D50-1ADF-4E18-BEA9-AFF6740DD5C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64228444"/>
              </p:ext>
            </p:extLst>
          </p:nvPr>
        </p:nvGraphicFramePr>
        <p:xfrm>
          <a:off x="2547256" y="2764972"/>
          <a:ext cx="1719943" cy="543140"/>
        </p:xfrm>
        <a:graphic>
          <a:graphicData uri="http://schemas.openxmlformats.org/presentationml/2006/ole">
            <mc:AlternateContent xmlns:mc="http://schemas.openxmlformats.org/markup-compatibility/2006">
              <mc:Choice xmlns:v="urn:schemas-microsoft-com:vml" Requires="v">
                <p:oleObj spid="_x0000_s6296" r:id="rId3" imgW="723586" imgH="228501" progId="Equation.DSMT4">
                  <p:embed/>
                </p:oleObj>
              </mc:Choice>
              <mc:Fallback>
                <p:oleObj r:id="rId3" imgW="723586"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256" y="2764972"/>
                        <a:ext cx="1719943" cy="54314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63958031"/>
              </p:ext>
            </p:extLst>
          </p:nvPr>
        </p:nvGraphicFramePr>
        <p:xfrm>
          <a:off x="1210126" y="4555177"/>
          <a:ext cx="5517245" cy="635494"/>
        </p:xfrm>
        <a:graphic>
          <a:graphicData uri="http://schemas.openxmlformats.org/presentationml/2006/ole">
            <mc:AlternateContent xmlns:mc="http://schemas.openxmlformats.org/markup-compatibility/2006">
              <mc:Choice xmlns:v="urn:schemas-microsoft-com:vml" Requires="v">
                <p:oleObj spid="_x0000_s6297" r:id="rId5" imgW="2413000" imgH="279400" progId="Equation.DSMT4">
                  <p:embed/>
                </p:oleObj>
              </mc:Choice>
              <mc:Fallback>
                <p:oleObj r:id="rId5" imgW="2413000" imgH="279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0126" y="4555177"/>
                        <a:ext cx="5517245" cy="635494"/>
                      </a:xfrm>
                      <a:prstGeom prst="rect">
                        <a:avLst/>
                      </a:prstGeom>
                      <a:no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b="1" dirty="0"/>
              <a:t>期权定价理论的发展简史</a:t>
            </a:r>
          </a:p>
          <a:p>
            <a:r>
              <a:rPr lang="zh-CN" altLang="en-US" sz="2400" b="1" kern="1200" dirty="0">
                <a:solidFill>
                  <a:schemeClr val="tx1"/>
                </a:solidFill>
                <a:effectLst/>
                <a:latin typeface="+mn-lt"/>
                <a:ea typeface="+mn-ea"/>
                <a:cs typeface="+mn-cs"/>
              </a:rPr>
              <a:t>期权价格的构成</a:t>
            </a:r>
            <a:endParaRPr lang="en-US" altLang="zh-CN" sz="2400" b="1" kern="1200" dirty="0">
              <a:solidFill>
                <a:schemeClr val="tx1"/>
              </a:solidFill>
              <a:effectLst/>
              <a:latin typeface="+mn-lt"/>
              <a:ea typeface="+mn-ea"/>
              <a:cs typeface="+mn-cs"/>
            </a:endParaRPr>
          </a:p>
          <a:p>
            <a:r>
              <a:rPr lang="zh-CN" altLang="en-US" sz="2400" b="1" kern="1200" dirty="0">
                <a:solidFill>
                  <a:schemeClr val="tx1"/>
                </a:solidFill>
                <a:effectLst/>
                <a:latin typeface="+mn-lt"/>
                <a:ea typeface="+mn-ea"/>
                <a:cs typeface="+mn-cs"/>
              </a:rPr>
              <a:t>期权价格的上下限和期权</a:t>
            </a:r>
            <a:r>
              <a:rPr lang="zh-CN" altLang="en-US" sz="2400" b="1" kern="1200">
                <a:solidFill>
                  <a:schemeClr val="tx1"/>
                </a:solidFill>
                <a:effectLst/>
                <a:latin typeface="+mn-lt"/>
                <a:ea typeface="+mn-ea"/>
                <a:cs typeface="+mn-cs"/>
              </a:rPr>
              <a:t>平价关系</a:t>
            </a:r>
            <a:endParaRPr lang="zh-CN" altLang="en-US" sz="2400" b="1" kern="1200" dirty="0">
              <a:solidFill>
                <a:schemeClr val="tx1"/>
              </a:solidFill>
              <a:effectLst/>
              <a:latin typeface="+mn-lt"/>
              <a:ea typeface="+mn-ea"/>
              <a:cs typeface="+mn-cs"/>
            </a:endParaRPr>
          </a:p>
        </p:txBody>
      </p:sp>
      <p:sp>
        <p:nvSpPr>
          <p:cNvPr id="4" name="日期占位符 3"/>
          <p:cNvSpPr>
            <a:spLocks noGrp="1"/>
          </p:cNvSpPr>
          <p:nvPr>
            <p:ph type="dt" sz="half" idx="10"/>
          </p:nvPr>
        </p:nvSpPr>
        <p:spPr/>
        <p:txBody>
          <a:bodyPr/>
          <a:lstStyle/>
          <a:p>
            <a:fld id="{53E93CB9-A1EF-41DC-AE40-15A050F46E8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美式看涨期权的上、下限</a:t>
            </a:r>
            <a:r>
              <a:rPr lang="en-US" altLang="zh-CN" dirty="0"/>
              <a:t>(cont.)</a:t>
            </a:r>
            <a:endParaRPr lang="zh-CN" altLang="en-US" dirty="0"/>
          </a:p>
        </p:txBody>
      </p:sp>
      <p:sp>
        <p:nvSpPr>
          <p:cNvPr id="4" name="日期占位符 3"/>
          <p:cNvSpPr>
            <a:spLocks noGrp="1"/>
          </p:cNvSpPr>
          <p:nvPr>
            <p:ph type="dt" sz="half" idx="10"/>
          </p:nvPr>
        </p:nvSpPr>
        <p:spPr/>
        <p:txBody>
          <a:bodyPr/>
          <a:lstStyle/>
          <a:p>
            <a:fld id="{56ED4CAD-B256-4758-B2CE-EBC8E15A71E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1991"/>
            <a:ext cx="9144000" cy="1640954"/>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822890675"/>
              </p:ext>
            </p:extLst>
          </p:nvPr>
        </p:nvGraphicFramePr>
        <p:xfrm>
          <a:off x="1752599" y="3900919"/>
          <a:ext cx="3827627" cy="574144"/>
        </p:xfrm>
        <a:graphic>
          <a:graphicData uri="http://schemas.openxmlformats.org/presentationml/2006/ole">
            <mc:AlternateContent xmlns:mc="http://schemas.openxmlformats.org/markup-compatibility/2006">
              <mc:Choice xmlns:v="urn:schemas-microsoft-com:vml" Requires="v">
                <p:oleObj spid="_x0000_s7468" r:id="rId4" imgW="1536700" imgH="228600" progId="Equation.DSMT4">
                  <p:embed/>
                </p:oleObj>
              </mc:Choice>
              <mc:Fallback>
                <p:oleObj r:id="rId4" imgW="15367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599" y="3900919"/>
                        <a:ext cx="3827627" cy="574144"/>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2805732"/>
              </p:ext>
            </p:extLst>
          </p:nvPr>
        </p:nvGraphicFramePr>
        <p:xfrm>
          <a:off x="1132115" y="4779704"/>
          <a:ext cx="2612571" cy="479860"/>
        </p:xfrm>
        <a:graphic>
          <a:graphicData uri="http://schemas.openxmlformats.org/presentationml/2006/ole">
            <mc:AlternateContent xmlns:mc="http://schemas.openxmlformats.org/markup-compatibility/2006">
              <mc:Choice xmlns:v="urn:schemas-microsoft-com:vml" Requires="v">
                <p:oleObj spid="_x0000_s7469" r:id="rId6" imgW="1231366" imgH="241195" progId="Equation.DSMT4">
                  <p:embed/>
                </p:oleObj>
              </mc:Choice>
              <mc:Fallback>
                <p:oleObj r:id="rId6" imgW="1231366" imgH="24119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115" y="4779704"/>
                        <a:ext cx="2612571" cy="479860"/>
                      </a:xfrm>
                      <a:prstGeom prst="rect">
                        <a:avLst/>
                      </a:prstGeom>
                      <a:noFill/>
                    </p:spPr>
                  </p:pic>
                </p:oleObj>
              </mc:Fallback>
            </mc:AlternateContent>
          </a:graphicData>
        </a:graphic>
      </p:graphicFrame>
      <p:sp>
        <p:nvSpPr>
          <p:cNvPr id="12" name="文本框 11"/>
          <p:cNvSpPr txBox="1"/>
          <p:nvPr/>
        </p:nvSpPr>
        <p:spPr>
          <a:xfrm>
            <a:off x="241131" y="4764036"/>
            <a:ext cx="800219" cy="461665"/>
          </a:xfrm>
          <a:prstGeom prst="rect">
            <a:avLst/>
          </a:prstGeom>
          <a:noFill/>
        </p:spPr>
        <p:txBody>
          <a:bodyPr wrap="none" rtlCol="0">
            <a:spAutoFit/>
          </a:bodyPr>
          <a:lstStyle/>
          <a:p>
            <a:r>
              <a:rPr kumimoji="1" lang="zh-CN" altLang="en-US" sz="2400"/>
              <a:t>由于</a:t>
            </a:r>
            <a:endParaRPr kumimoji="1" lang="zh-CN" altLang="en-US" sz="2800"/>
          </a:p>
        </p:txBody>
      </p:sp>
      <p:sp>
        <p:nvSpPr>
          <p:cNvPr id="13" name="文本框 12"/>
          <p:cNvSpPr txBox="1"/>
          <p:nvPr/>
        </p:nvSpPr>
        <p:spPr>
          <a:xfrm>
            <a:off x="531639" y="5454211"/>
            <a:ext cx="3970959" cy="461665"/>
          </a:xfrm>
          <a:prstGeom prst="rect">
            <a:avLst/>
          </a:prstGeom>
          <a:noFill/>
        </p:spPr>
        <p:txBody>
          <a:bodyPr wrap="none" rtlCol="0">
            <a:spAutoFit/>
          </a:bodyPr>
          <a:lstStyle/>
          <a:p>
            <a:r>
              <a:rPr lang="zh-CN" altLang="zh-CN" sz="2400" dirty="0"/>
              <a:t>因此美式看涨期权的下限为 </a:t>
            </a:r>
            <a:endParaRPr kumimoji="1" lang="zh-CN" altLang="en-US" sz="2400" dirty="0"/>
          </a:p>
        </p:txBody>
      </p:sp>
      <p:graphicFrame>
        <p:nvGraphicFramePr>
          <p:cNvPr id="15" name="对象 14"/>
          <p:cNvGraphicFramePr>
            <a:graphicFrameLocks noChangeAspect="1"/>
          </p:cNvGraphicFramePr>
          <p:nvPr>
            <p:extLst>
              <p:ext uri="{D42A27DB-BD31-4B8C-83A1-F6EECF244321}">
                <p14:modId xmlns:p14="http://schemas.microsoft.com/office/powerpoint/2010/main" val="1120048829"/>
              </p:ext>
            </p:extLst>
          </p:nvPr>
        </p:nvGraphicFramePr>
        <p:xfrm>
          <a:off x="4550703" y="5020316"/>
          <a:ext cx="3691755" cy="576019"/>
        </p:xfrm>
        <a:graphic>
          <a:graphicData uri="http://schemas.openxmlformats.org/presentationml/2006/ole">
            <mc:AlternateContent xmlns:mc="http://schemas.openxmlformats.org/markup-compatibility/2006">
              <mc:Choice xmlns:v="urn:schemas-microsoft-com:vml" Requires="v">
                <p:oleObj spid="_x0000_s7470" r:id="rId8" imgW="1790700" imgH="279400" progId="Equation.DSMT4">
                  <p:embed/>
                </p:oleObj>
              </mc:Choice>
              <mc:Fallback>
                <p:oleObj r:id="rId8" imgW="1790700" imgH="279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0703" y="5020316"/>
                        <a:ext cx="3691755" cy="576019"/>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8409503"/>
              </p:ext>
            </p:extLst>
          </p:nvPr>
        </p:nvGraphicFramePr>
        <p:xfrm>
          <a:off x="4572000" y="5596335"/>
          <a:ext cx="4040299" cy="588653"/>
        </p:xfrm>
        <a:graphic>
          <a:graphicData uri="http://schemas.openxmlformats.org/presentationml/2006/ole">
            <mc:AlternateContent xmlns:mc="http://schemas.openxmlformats.org/markup-compatibility/2006">
              <mc:Choice xmlns:v="urn:schemas-microsoft-com:vml" Requires="v">
                <p:oleObj spid="_x0000_s7471" r:id="rId10" imgW="1917700" imgH="279400" progId="Equation.DSMT4">
                  <p:embed/>
                </p:oleObj>
              </mc:Choice>
              <mc:Fallback>
                <p:oleObj r:id="rId10" imgW="1917700" imgH="2794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5596335"/>
                        <a:ext cx="4040299" cy="588653"/>
                      </a:xfrm>
                      <a:prstGeom prst="rect">
                        <a:avLst/>
                      </a:prstGeom>
                      <a:noFill/>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欧式看跌期权的上限</a:t>
            </a:r>
            <a:endParaRPr lang="zh-CN" altLang="en-US" dirty="0"/>
          </a:p>
        </p:txBody>
      </p:sp>
      <p:sp>
        <p:nvSpPr>
          <p:cNvPr id="3" name="内容占位符 2"/>
          <p:cNvSpPr>
            <a:spLocks noGrp="1"/>
          </p:cNvSpPr>
          <p:nvPr>
            <p:ph idx="1"/>
          </p:nvPr>
        </p:nvSpPr>
        <p:spPr/>
        <p:txBody>
          <a:bodyPr/>
          <a:lstStyle/>
          <a:p>
            <a:r>
              <a:rPr lang="zh-CN" altLang="zh-CN" dirty="0"/>
              <a:t>欧式看跌期权的价格上限应为最大收益</a:t>
            </a:r>
            <a:r>
              <a:rPr lang="en-US" altLang="zh-CN" dirty="0"/>
              <a:t>X</a:t>
            </a:r>
            <a:r>
              <a:rPr lang="zh-CN" altLang="zh-CN" dirty="0"/>
              <a:t>的贴现值 </a:t>
            </a:r>
            <a:endParaRPr lang="en-US" altLang="zh-CN" dirty="0"/>
          </a:p>
          <a:p>
            <a:endParaRPr lang="en-US" altLang="zh-CN" dirty="0"/>
          </a:p>
          <a:p>
            <a:r>
              <a:rPr lang="zh-CN" altLang="zh-CN" dirty="0"/>
              <a:t>在到期前的任意</a:t>
            </a:r>
            <a:r>
              <a:rPr lang="en-US" altLang="zh-CN" dirty="0"/>
              <a:t>t</a:t>
            </a:r>
            <a:r>
              <a:rPr lang="zh-CN" altLang="zh-CN" dirty="0"/>
              <a:t>时刻，价格上限是 </a:t>
            </a:r>
            <a:endParaRPr lang="zh-CN" altLang="en-US" dirty="0"/>
          </a:p>
        </p:txBody>
      </p:sp>
      <p:sp>
        <p:nvSpPr>
          <p:cNvPr id="4" name="日期占位符 3"/>
          <p:cNvSpPr>
            <a:spLocks noGrp="1"/>
          </p:cNvSpPr>
          <p:nvPr>
            <p:ph type="dt" sz="half" idx="10"/>
          </p:nvPr>
        </p:nvSpPr>
        <p:spPr/>
        <p:txBody>
          <a:bodyPr/>
          <a:lstStyle/>
          <a:p>
            <a:fld id="{6B30A85D-0569-4137-B11A-18695CFE0B7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709393584"/>
              </p:ext>
            </p:extLst>
          </p:nvPr>
        </p:nvGraphicFramePr>
        <p:xfrm>
          <a:off x="2792744" y="2743200"/>
          <a:ext cx="2575137" cy="586740"/>
        </p:xfrm>
        <a:graphic>
          <a:graphicData uri="http://schemas.openxmlformats.org/presentationml/2006/ole">
            <mc:AlternateContent xmlns:mc="http://schemas.openxmlformats.org/markup-compatibility/2006">
              <mc:Choice xmlns:v="urn:schemas-microsoft-com:vml" Requires="v">
                <p:oleObj spid="_x0000_s8339" r:id="rId3" imgW="1002865" imgH="228501" progId="Equation.DSMT4">
                  <p:embed/>
                </p:oleObj>
              </mc:Choice>
              <mc:Fallback>
                <p:oleObj r:id="rId3" imgW="1002865"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744" y="2743200"/>
                        <a:ext cx="2575137" cy="58674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49698586"/>
              </p:ext>
            </p:extLst>
          </p:nvPr>
        </p:nvGraphicFramePr>
        <p:xfrm>
          <a:off x="2676141" y="4001169"/>
          <a:ext cx="3193318" cy="653178"/>
        </p:xfrm>
        <a:graphic>
          <a:graphicData uri="http://schemas.openxmlformats.org/presentationml/2006/ole">
            <mc:AlternateContent xmlns:mc="http://schemas.openxmlformats.org/markup-compatibility/2006">
              <mc:Choice xmlns:v="urn:schemas-microsoft-com:vml" Requires="v">
                <p:oleObj spid="_x0000_s8340" r:id="rId5" imgW="1130300" imgH="228600" progId="Equation.DSMT4">
                  <p:embed/>
                </p:oleObj>
              </mc:Choice>
              <mc:Fallback>
                <p:oleObj r:id="rId5" imgW="11303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141" y="4001169"/>
                        <a:ext cx="3193318" cy="653178"/>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欧式看跌期权的下限</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20" y="2217193"/>
            <a:ext cx="8677275" cy="2294816"/>
          </a:xfrm>
        </p:spPr>
      </p:pic>
      <p:sp>
        <p:nvSpPr>
          <p:cNvPr id="4" name="日期占位符 3"/>
          <p:cNvSpPr>
            <a:spLocks noGrp="1"/>
          </p:cNvSpPr>
          <p:nvPr>
            <p:ph type="dt" sz="half" idx="10"/>
          </p:nvPr>
        </p:nvSpPr>
        <p:spPr/>
        <p:txBody>
          <a:bodyPr/>
          <a:lstStyle/>
          <a:p>
            <a:fld id="{682630EA-339D-48AA-88AE-9B4A492C2A3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欧式看跌期权的下限</a:t>
            </a:r>
            <a:r>
              <a:rPr lang="en-US" altLang="zh-CN" dirty="0"/>
              <a:t>(cont.)</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250" y="2129661"/>
            <a:ext cx="8677275" cy="3557271"/>
          </a:xfrm>
        </p:spPr>
      </p:pic>
      <p:sp>
        <p:nvSpPr>
          <p:cNvPr id="4" name="日期占位符 3"/>
          <p:cNvSpPr>
            <a:spLocks noGrp="1"/>
          </p:cNvSpPr>
          <p:nvPr>
            <p:ph type="dt" sz="half" idx="10"/>
          </p:nvPr>
        </p:nvSpPr>
        <p:spPr/>
        <p:txBody>
          <a:bodyPr/>
          <a:lstStyle/>
          <a:p>
            <a:fld id="{2D4F7193-7E94-426A-9C4D-78C00C2E827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063958031"/>
              </p:ext>
            </p:extLst>
          </p:nvPr>
        </p:nvGraphicFramePr>
        <p:xfrm>
          <a:off x="1371599" y="5840325"/>
          <a:ext cx="5956599" cy="498692"/>
        </p:xfrm>
        <a:graphic>
          <a:graphicData uri="http://schemas.openxmlformats.org/presentationml/2006/ole">
            <mc:AlternateContent xmlns:mc="http://schemas.openxmlformats.org/markup-compatibility/2006">
              <mc:Choice xmlns:v="urn:schemas-microsoft-com:vml" Requires="v">
                <p:oleObj spid="_x0000_s9288" r:id="rId4" imgW="2730500" imgH="241300" progId="Equation.DSMT4">
                  <p:embed/>
                </p:oleObj>
              </mc:Choice>
              <mc:Fallback>
                <p:oleObj r:id="rId4" imgW="27305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599" y="5840325"/>
                        <a:ext cx="5956599" cy="498692"/>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美式看跌期权的上、下限 </a:t>
            </a:r>
            <a:endParaRPr lang="zh-CN" altLang="en-US" dirty="0"/>
          </a:p>
        </p:txBody>
      </p:sp>
      <p:sp>
        <p:nvSpPr>
          <p:cNvPr id="3" name="内容占位符 2"/>
          <p:cNvSpPr>
            <a:spLocks noGrp="1"/>
          </p:cNvSpPr>
          <p:nvPr>
            <p:ph idx="1"/>
          </p:nvPr>
        </p:nvSpPr>
        <p:spPr/>
        <p:txBody>
          <a:bodyPr/>
          <a:lstStyle/>
          <a:p>
            <a:r>
              <a:rPr lang="zh-CN" altLang="en-US" dirty="0"/>
              <a:t>由于美式看跌期权可以在到期日前的任意时间以协定价格</a:t>
            </a:r>
            <a:r>
              <a:rPr lang="en-US" altLang="zh-CN" dirty="0"/>
              <a:t>X</a:t>
            </a:r>
            <a:r>
              <a:rPr lang="zh-CN" altLang="en-US" dirty="0"/>
              <a:t>行权，因此它的最大收益为协定价格</a:t>
            </a:r>
            <a:r>
              <a:rPr lang="en-US" altLang="zh-CN" dirty="0"/>
              <a:t>X</a:t>
            </a:r>
          </a:p>
          <a:p>
            <a:endParaRPr lang="en-US" altLang="zh-CN" dirty="0"/>
          </a:p>
          <a:p>
            <a:r>
              <a:rPr lang="zh-CN" altLang="zh-CN" dirty="0"/>
              <a:t>要明确美式期权的价格不低于欧式期权，因为美式期权可在到期前的任何时刻行权 </a:t>
            </a:r>
            <a:endParaRPr lang="zh-CN" altLang="en-US" dirty="0"/>
          </a:p>
        </p:txBody>
      </p:sp>
      <p:sp>
        <p:nvSpPr>
          <p:cNvPr id="4" name="日期占位符 3"/>
          <p:cNvSpPr>
            <a:spLocks noGrp="1"/>
          </p:cNvSpPr>
          <p:nvPr>
            <p:ph type="dt" sz="half" idx="10"/>
          </p:nvPr>
        </p:nvSpPr>
        <p:spPr/>
        <p:txBody>
          <a:bodyPr/>
          <a:lstStyle/>
          <a:p>
            <a:fld id="{0AC46D28-6A69-4DAB-8EB1-FE44D7F12F3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120048829"/>
              </p:ext>
            </p:extLst>
          </p:nvPr>
        </p:nvGraphicFramePr>
        <p:xfrm>
          <a:off x="2928552" y="3221383"/>
          <a:ext cx="2211860" cy="580160"/>
        </p:xfrm>
        <a:graphic>
          <a:graphicData uri="http://schemas.openxmlformats.org/presentationml/2006/ole">
            <mc:AlternateContent xmlns:mc="http://schemas.openxmlformats.org/markup-compatibility/2006">
              <mc:Choice xmlns:v="urn:schemas-microsoft-com:vml" Requires="v">
                <p:oleObj spid="_x0000_s10378" r:id="rId3" imgW="774364" imgH="203112" progId="Equation.DSMT4">
                  <p:embed/>
                </p:oleObj>
              </mc:Choice>
              <mc:Fallback>
                <p:oleObj r:id="rId3" imgW="774364"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552" y="3221383"/>
                        <a:ext cx="2211860" cy="58016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77486715"/>
              </p:ext>
            </p:extLst>
          </p:nvPr>
        </p:nvGraphicFramePr>
        <p:xfrm>
          <a:off x="1694591" y="4664937"/>
          <a:ext cx="6014029" cy="685537"/>
        </p:xfrm>
        <a:graphic>
          <a:graphicData uri="http://schemas.openxmlformats.org/presentationml/2006/ole">
            <mc:AlternateContent xmlns:mc="http://schemas.openxmlformats.org/markup-compatibility/2006">
              <mc:Choice xmlns:v="urn:schemas-microsoft-com:vml" Requires="v">
                <p:oleObj spid="_x0000_s10379" r:id="rId5" imgW="2438400" imgH="279400" progId="Equation.DSMT4">
                  <p:embed/>
                </p:oleObj>
              </mc:Choice>
              <mc:Fallback>
                <p:oleObj r:id="rId5" imgW="2438400" imgH="279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591" y="4664937"/>
                        <a:ext cx="6014029" cy="685537"/>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美式看跌期权的上、下限</a:t>
            </a:r>
            <a:r>
              <a:rPr lang="en-US" altLang="zh-CN" dirty="0"/>
              <a:t>(cont.)</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536" y="2107379"/>
            <a:ext cx="8677275" cy="1550613"/>
          </a:xfrm>
        </p:spPr>
      </p:pic>
      <p:sp>
        <p:nvSpPr>
          <p:cNvPr id="4" name="日期占位符 3"/>
          <p:cNvSpPr>
            <a:spLocks noGrp="1"/>
          </p:cNvSpPr>
          <p:nvPr>
            <p:ph type="dt" sz="half" idx="10"/>
          </p:nvPr>
        </p:nvSpPr>
        <p:spPr/>
        <p:txBody>
          <a:bodyPr/>
          <a:lstStyle/>
          <a:p>
            <a:fld id="{22862D39-011C-49CC-8172-C5A04B6017C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960709859"/>
              </p:ext>
            </p:extLst>
          </p:nvPr>
        </p:nvGraphicFramePr>
        <p:xfrm>
          <a:off x="2341804" y="3657992"/>
          <a:ext cx="3844613" cy="567238"/>
        </p:xfrm>
        <a:graphic>
          <a:graphicData uri="http://schemas.openxmlformats.org/presentationml/2006/ole">
            <mc:AlternateContent xmlns:mc="http://schemas.openxmlformats.org/markup-compatibility/2006">
              <mc:Choice xmlns:v="urn:schemas-microsoft-com:vml" Requires="v">
                <p:oleObj spid="_x0000_s11535" r:id="rId4" imgW="1562100" imgH="228600" progId="Equation.DSMT4">
                  <p:embed/>
                </p:oleObj>
              </mc:Choice>
              <mc:Fallback>
                <p:oleObj r:id="rId4" imgW="15621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804" y="3657992"/>
                        <a:ext cx="3844613" cy="567238"/>
                      </a:xfrm>
                      <a:prstGeom prst="rect">
                        <a:avLst/>
                      </a:prstGeom>
                      <a:noFill/>
                    </p:spPr>
                  </p:pic>
                </p:oleObj>
              </mc:Fallback>
            </mc:AlternateContent>
          </a:graphicData>
        </a:graphic>
      </p:graphicFrame>
      <p:sp>
        <p:nvSpPr>
          <p:cNvPr id="10" name="文本框 9"/>
          <p:cNvSpPr txBox="1"/>
          <p:nvPr/>
        </p:nvSpPr>
        <p:spPr>
          <a:xfrm>
            <a:off x="158536" y="4501509"/>
            <a:ext cx="1107996" cy="461665"/>
          </a:xfrm>
          <a:prstGeom prst="rect">
            <a:avLst/>
          </a:prstGeom>
          <a:noFill/>
        </p:spPr>
        <p:txBody>
          <a:bodyPr wrap="none" rtlCol="0">
            <a:spAutoFit/>
          </a:bodyPr>
          <a:lstStyle/>
          <a:p>
            <a:r>
              <a:rPr kumimoji="1" lang="zh-CN" altLang="en-US" sz="2400" dirty="0"/>
              <a:t>又由于</a:t>
            </a:r>
          </a:p>
        </p:txBody>
      </p:sp>
      <p:sp>
        <p:nvSpPr>
          <p:cNvPr id="11" name="文本框 10"/>
          <p:cNvSpPr txBox="1"/>
          <p:nvPr/>
        </p:nvSpPr>
        <p:spPr>
          <a:xfrm>
            <a:off x="158536" y="5477266"/>
            <a:ext cx="4185761" cy="461665"/>
          </a:xfrm>
          <a:prstGeom prst="rect">
            <a:avLst/>
          </a:prstGeom>
          <a:noFill/>
        </p:spPr>
        <p:txBody>
          <a:bodyPr wrap="none" rtlCol="0">
            <a:spAutoFit/>
          </a:bodyPr>
          <a:lstStyle/>
          <a:p>
            <a:r>
              <a:rPr kumimoji="1" lang="zh-CN" altLang="en-US" sz="2400"/>
              <a:t>因此美式看涨期权的下限为：</a:t>
            </a:r>
          </a:p>
        </p:txBody>
      </p:sp>
      <p:graphicFrame>
        <p:nvGraphicFramePr>
          <p:cNvPr id="13" name="对象 12"/>
          <p:cNvGraphicFramePr>
            <a:graphicFrameLocks noChangeAspect="1"/>
          </p:cNvGraphicFramePr>
          <p:nvPr>
            <p:extLst>
              <p:ext uri="{D42A27DB-BD31-4B8C-83A1-F6EECF244321}">
                <p14:modId xmlns:p14="http://schemas.microsoft.com/office/powerpoint/2010/main" val="1784639529"/>
              </p:ext>
            </p:extLst>
          </p:nvPr>
        </p:nvGraphicFramePr>
        <p:xfrm>
          <a:off x="1808803" y="4501509"/>
          <a:ext cx="2849693" cy="539942"/>
        </p:xfrm>
        <a:graphic>
          <a:graphicData uri="http://schemas.openxmlformats.org/presentationml/2006/ole">
            <mc:AlternateContent xmlns:mc="http://schemas.openxmlformats.org/markup-compatibility/2006">
              <mc:Choice xmlns:v="urn:schemas-microsoft-com:vml" Requires="v">
                <p:oleObj spid="_x0000_s11536" r:id="rId6" imgW="1218671" imgH="241195" progId="Equation.DSMT4">
                  <p:embed/>
                </p:oleObj>
              </mc:Choice>
              <mc:Fallback>
                <p:oleObj r:id="rId6" imgW="1218671" imgH="24119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803" y="4501509"/>
                        <a:ext cx="2849693" cy="539942"/>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92035568"/>
              </p:ext>
            </p:extLst>
          </p:nvPr>
        </p:nvGraphicFramePr>
        <p:xfrm>
          <a:off x="4732351" y="5113874"/>
          <a:ext cx="3256556" cy="613941"/>
        </p:xfrm>
        <a:graphic>
          <a:graphicData uri="http://schemas.openxmlformats.org/presentationml/2006/ole">
            <mc:AlternateContent xmlns:mc="http://schemas.openxmlformats.org/markup-compatibility/2006">
              <mc:Choice xmlns:v="urn:schemas-microsoft-com:vml" Requires="v">
                <p:oleObj spid="_x0000_s11537" r:id="rId8" imgW="1549400" imgH="279400" progId="Equation.DSMT4">
                  <p:embed/>
                </p:oleObj>
              </mc:Choice>
              <mc:Fallback>
                <p:oleObj r:id="rId8" imgW="1549400" imgH="2794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2351" y="5113874"/>
                        <a:ext cx="3256556" cy="613941"/>
                      </a:xfrm>
                      <a:prstGeom prst="rect">
                        <a:avLst/>
                      </a:prstGeom>
                      <a:noFill/>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654887343"/>
              </p:ext>
            </p:extLst>
          </p:nvPr>
        </p:nvGraphicFramePr>
        <p:xfrm>
          <a:off x="4744967" y="5826042"/>
          <a:ext cx="3243940" cy="626980"/>
        </p:xfrm>
        <a:graphic>
          <a:graphicData uri="http://schemas.openxmlformats.org/presentationml/2006/ole">
            <mc:AlternateContent xmlns:mc="http://schemas.openxmlformats.org/markup-compatibility/2006">
              <mc:Choice xmlns:v="urn:schemas-microsoft-com:vml" Requires="v">
                <p:oleObj spid="_x0000_s11538" r:id="rId10" imgW="1511300" imgH="279400" progId="Equation.DSMT4">
                  <p:embed/>
                </p:oleObj>
              </mc:Choice>
              <mc:Fallback>
                <p:oleObj r:id="rId10" imgW="1511300" imgH="2794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4967" y="5826042"/>
                        <a:ext cx="3243940" cy="626980"/>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期权价格的上下限</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250" y="2290763"/>
            <a:ext cx="7886700" cy="4025900"/>
          </a:xfrm>
        </p:spPr>
      </p:pic>
      <p:sp>
        <p:nvSpPr>
          <p:cNvPr id="4" name="日期占位符 3"/>
          <p:cNvSpPr>
            <a:spLocks noGrp="1"/>
          </p:cNvSpPr>
          <p:nvPr>
            <p:ph type="dt" sz="half" idx="10"/>
          </p:nvPr>
        </p:nvSpPr>
        <p:spPr/>
        <p:txBody>
          <a:bodyPr/>
          <a:lstStyle/>
          <a:p>
            <a:fld id="{E8169EE7-A957-49CC-A99B-73DABDDF935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期权的平价关系</a:t>
            </a:r>
            <a:endParaRPr lang="zh-CN" altLang="en-US" dirty="0"/>
          </a:p>
        </p:txBody>
      </p:sp>
      <p:sp>
        <p:nvSpPr>
          <p:cNvPr id="3" name="内容占位符 2"/>
          <p:cNvSpPr>
            <a:spLocks noGrp="1"/>
          </p:cNvSpPr>
          <p:nvPr>
            <p:ph idx="1"/>
          </p:nvPr>
        </p:nvSpPr>
        <p:spPr/>
        <p:txBody>
          <a:bodyPr/>
          <a:lstStyle/>
          <a:p>
            <a:r>
              <a:rPr lang="zh-CN" altLang="zh-CN" dirty="0"/>
              <a:t>标的物相同、协定价格相同、到期时间相同的看涨和看跌期权在价格上是否有联系？</a:t>
            </a:r>
            <a:endParaRPr lang="zh-CN" altLang="en-US" dirty="0"/>
          </a:p>
          <a:p>
            <a:r>
              <a:rPr lang="zh-CN" altLang="zh-CN" dirty="0"/>
              <a:t>为了回答这个问题，我们引入期权的看跌－看涨平价关系（</a:t>
            </a:r>
            <a:r>
              <a:rPr lang="en-US" altLang="zh-CN" dirty="0"/>
              <a:t>Put-Call Parity</a:t>
            </a:r>
            <a:r>
              <a:rPr lang="zh-CN" altLang="zh-CN" dirty="0"/>
              <a:t>）。</a:t>
            </a:r>
            <a:endParaRPr lang="zh-CN" altLang="en-US" dirty="0"/>
          </a:p>
        </p:txBody>
      </p:sp>
      <p:sp>
        <p:nvSpPr>
          <p:cNvPr id="4" name="日期占位符 3"/>
          <p:cNvSpPr>
            <a:spLocks noGrp="1"/>
          </p:cNvSpPr>
          <p:nvPr>
            <p:ph type="dt" sz="half" idx="10"/>
          </p:nvPr>
        </p:nvSpPr>
        <p:spPr/>
        <p:txBody>
          <a:bodyPr/>
          <a:lstStyle/>
          <a:p>
            <a:fld id="{A9781A28-43EF-4FA9-9BC5-E2F849AE345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pic>
        <p:nvPicPr>
          <p:cNvPr id="7" name="内容占位符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9" y="4253090"/>
            <a:ext cx="8930246" cy="210795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85" y="41616"/>
            <a:ext cx="6893642" cy="3362063"/>
          </a:xfrm>
        </p:spPr>
      </p:pic>
      <p:sp>
        <p:nvSpPr>
          <p:cNvPr id="4" name="日期占位符 3"/>
          <p:cNvSpPr>
            <a:spLocks noGrp="1"/>
          </p:cNvSpPr>
          <p:nvPr>
            <p:ph type="dt" sz="half" idx="10"/>
          </p:nvPr>
        </p:nvSpPr>
        <p:spPr/>
        <p:txBody>
          <a:bodyPr/>
          <a:lstStyle/>
          <a:p>
            <a:fld id="{60528427-48F1-4470-B38A-A09C09C6297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85" y="3403679"/>
            <a:ext cx="6893642" cy="33792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期权的平价关系</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无论标的资产的到期价格与协定价格之间的关系如何，两个资产组合的价值均相等。根据无套利原则，两个资产组合在期初的价值也应该相同</a:t>
            </a:r>
            <a:endParaRPr lang="en-US" altLang="zh-CN" dirty="0"/>
          </a:p>
          <a:p>
            <a:pPr marL="0" indent="0">
              <a:buNone/>
            </a:pPr>
            <a:endParaRPr lang="en-US" altLang="zh-CN" dirty="0"/>
          </a:p>
          <a:p>
            <a:r>
              <a:rPr lang="zh-CN" altLang="en-US" dirty="0"/>
              <a:t>在到期前的任意时刻</a:t>
            </a:r>
            <a:r>
              <a:rPr lang="en-US" altLang="zh-CN" dirty="0"/>
              <a:t>t</a:t>
            </a:r>
            <a:r>
              <a:rPr lang="zh-CN" altLang="en-US" dirty="0"/>
              <a:t>，</a:t>
            </a:r>
            <a:r>
              <a:rPr lang="zh-CN" altLang="en-US" b="1" dirty="0">
                <a:solidFill>
                  <a:srgbClr val="FF0000"/>
                </a:solidFill>
              </a:rPr>
              <a:t>欧式期权</a:t>
            </a:r>
            <a:r>
              <a:rPr lang="zh-CN" altLang="en-US" dirty="0"/>
              <a:t>的看跌－看涨平价关系是：</a:t>
            </a:r>
          </a:p>
        </p:txBody>
      </p:sp>
      <p:sp>
        <p:nvSpPr>
          <p:cNvPr id="4" name="日期占位符 3"/>
          <p:cNvSpPr>
            <a:spLocks noGrp="1"/>
          </p:cNvSpPr>
          <p:nvPr>
            <p:ph type="dt" sz="half" idx="10"/>
          </p:nvPr>
        </p:nvSpPr>
        <p:spPr/>
        <p:txBody>
          <a:bodyPr/>
          <a:lstStyle/>
          <a:p>
            <a:fld id="{B02235FA-F994-44A2-BA59-49597C4FF9D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118421993"/>
              </p:ext>
            </p:extLst>
          </p:nvPr>
        </p:nvGraphicFramePr>
        <p:xfrm>
          <a:off x="1841156" y="3595816"/>
          <a:ext cx="5080001" cy="617838"/>
        </p:xfrm>
        <a:graphic>
          <a:graphicData uri="http://schemas.openxmlformats.org/presentationml/2006/ole">
            <mc:AlternateContent xmlns:mc="http://schemas.openxmlformats.org/markup-compatibility/2006">
              <mc:Choice xmlns:v="urn:schemas-microsoft-com:vml" Requires="v">
                <p:oleObj spid="_x0000_s12469" r:id="rId3" imgW="1892300" imgH="241300" progId="Equation.DSMT4">
                  <p:embed/>
                </p:oleObj>
              </mc:Choice>
              <mc:Fallback>
                <p:oleObj r:id="rId3" imgW="18923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156" y="3595816"/>
                        <a:ext cx="5080001" cy="61783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82936784"/>
              </p:ext>
            </p:extLst>
          </p:nvPr>
        </p:nvGraphicFramePr>
        <p:xfrm>
          <a:off x="1276591" y="4844015"/>
          <a:ext cx="6148690" cy="718678"/>
        </p:xfrm>
        <a:graphic>
          <a:graphicData uri="http://schemas.openxmlformats.org/presentationml/2006/ole">
            <mc:AlternateContent xmlns:mc="http://schemas.openxmlformats.org/markup-compatibility/2006">
              <mc:Choice xmlns:v="urn:schemas-microsoft-com:vml" Requires="v">
                <p:oleObj spid="_x0000_s12470" r:id="rId5" imgW="1981200" imgH="241300" progId="Equation.DSMT4">
                  <p:embed/>
                </p:oleObj>
              </mc:Choice>
              <mc:Fallback>
                <p:oleObj r:id="rId5" imgW="19812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591" y="4844015"/>
                        <a:ext cx="6148690" cy="718678"/>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09383303"/>
              </p:ext>
            </p:extLst>
          </p:nvPr>
        </p:nvGraphicFramePr>
        <p:xfrm>
          <a:off x="2145324" y="5594415"/>
          <a:ext cx="4411224" cy="742075"/>
        </p:xfrm>
        <a:graphic>
          <a:graphicData uri="http://schemas.openxmlformats.org/presentationml/2006/ole">
            <mc:AlternateContent xmlns:mc="http://schemas.openxmlformats.org/markup-compatibility/2006">
              <mc:Choice xmlns:v="urn:schemas-microsoft-com:vml" Requires="v">
                <p:oleObj spid="_x0000_s12471" r:id="rId7" imgW="1358310" imgH="241195" progId="Equation.DSMT4">
                  <p:embed/>
                </p:oleObj>
              </mc:Choice>
              <mc:Fallback>
                <p:oleObj r:id="rId7" imgW="1358310" imgH="24119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324" y="5594415"/>
                        <a:ext cx="4411224" cy="742075"/>
                      </a:xfrm>
                      <a:prstGeom prst="rect">
                        <a:avLst/>
                      </a:prstGeom>
                      <a:no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第一节　期权定价理论的发展简史</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805750846"/>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471CEEC3-250E-4E7A-A1D2-D27372D4251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看跌</a:t>
            </a:r>
            <a:r>
              <a:rPr lang="en-US" altLang="zh-CN" dirty="0"/>
              <a:t>-</a:t>
            </a:r>
            <a:r>
              <a:rPr lang="zh-CN" altLang="zh-CN" dirty="0"/>
              <a:t>看涨平价关系的含义</a:t>
            </a:r>
            <a:endParaRPr lang="zh-CN" altLang="en-US" dirty="0"/>
          </a:p>
        </p:txBody>
      </p:sp>
      <p:sp>
        <p:nvSpPr>
          <p:cNvPr id="3" name="内容占位符 2"/>
          <p:cNvSpPr>
            <a:spLocks noGrp="1"/>
          </p:cNvSpPr>
          <p:nvPr>
            <p:ph idx="1"/>
          </p:nvPr>
        </p:nvSpPr>
        <p:spPr/>
        <p:txBody>
          <a:bodyPr/>
          <a:lstStyle/>
          <a:p>
            <a:r>
              <a:rPr lang="zh-CN" altLang="zh-CN" b="1" dirty="0"/>
              <a:t>看涨和看跌期权的价格可以互算</a:t>
            </a:r>
            <a:endParaRPr lang="en-US" altLang="zh-CN" b="1" dirty="0"/>
          </a:p>
          <a:p>
            <a:r>
              <a:rPr lang="zh-CN" altLang="zh-CN" b="1" dirty="0"/>
              <a:t>处于平值状态时，看涨期权价格会大于看跌期权</a:t>
            </a:r>
          </a:p>
          <a:p>
            <a:r>
              <a:rPr lang="zh-CN" altLang="zh-CN" b="1" dirty="0"/>
              <a:t>任何三项金融工具，可以组合成第四项金融工具</a:t>
            </a:r>
          </a:p>
          <a:p>
            <a:r>
              <a:rPr lang="zh-CN" altLang="zh-CN" b="1" dirty="0"/>
              <a:t>若平价关系被打破，会出现套利的机会</a:t>
            </a:r>
          </a:p>
          <a:p>
            <a:r>
              <a:rPr lang="zh-CN" altLang="zh-CN" b="1" dirty="0"/>
              <a:t>利率与看涨期权价格正相关，与看跌期权价格负相关</a:t>
            </a:r>
          </a:p>
          <a:p>
            <a:endParaRPr lang="zh-CN" altLang="en-US" dirty="0"/>
          </a:p>
        </p:txBody>
      </p:sp>
      <p:sp>
        <p:nvSpPr>
          <p:cNvPr id="4" name="日期占位符 3"/>
          <p:cNvSpPr>
            <a:spLocks noGrp="1"/>
          </p:cNvSpPr>
          <p:nvPr>
            <p:ph type="dt" sz="half" idx="10"/>
          </p:nvPr>
        </p:nvSpPr>
        <p:spPr/>
        <p:txBody>
          <a:bodyPr/>
          <a:lstStyle/>
          <a:p>
            <a:fld id="{7B09287F-92F0-4F8F-B8E9-E92AA524F13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支付红利情况下的期权的上、下限及平价关系</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20" y="2209824"/>
            <a:ext cx="8677275" cy="470454"/>
          </a:xfrm>
        </p:spPr>
      </p:pic>
      <p:sp>
        <p:nvSpPr>
          <p:cNvPr id="4" name="日期占位符 3"/>
          <p:cNvSpPr>
            <a:spLocks noGrp="1"/>
          </p:cNvSpPr>
          <p:nvPr>
            <p:ph type="dt" sz="half" idx="10"/>
          </p:nvPr>
        </p:nvSpPr>
        <p:spPr/>
        <p:txBody>
          <a:bodyPr/>
          <a:lstStyle/>
          <a:p>
            <a:fld id="{3F727845-638D-4522-9628-7A6EF884BF4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
        <p:nvSpPr>
          <p:cNvPr id="8" name="文本框 7"/>
          <p:cNvSpPr txBox="1"/>
          <p:nvPr/>
        </p:nvSpPr>
        <p:spPr>
          <a:xfrm>
            <a:off x="444844" y="2713135"/>
            <a:ext cx="6340197" cy="461665"/>
          </a:xfrm>
          <a:prstGeom prst="rect">
            <a:avLst/>
          </a:prstGeom>
          <a:noFill/>
        </p:spPr>
        <p:txBody>
          <a:bodyPr wrap="none" rtlCol="0">
            <a:spAutoFit/>
          </a:bodyPr>
          <a:lstStyle/>
          <a:p>
            <a:r>
              <a:rPr lang="zh-CN" altLang="zh-CN" sz="2400"/>
              <a:t>包含红利支付的欧式期权看跌－看涨平价关系</a:t>
            </a:r>
            <a:endParaRPr kumimoji="1" lang="zh-CN" altLang="en-US" sz="2400"/>
          </a:p>
        </p:txBody>
      </p:sp>
      <p:graphicFrame>
        <p:nvGraphicFramePr>
          <p:cNvPr id="10" name="对象 9"/>
          <p:cNvGraphicFramePr>
            <a:graphicFrameLocks noChangeAspect="1"/>
          </p:cNvGraphicFramePr>
          <p:nvPr>
            <p:extLst>
              <p:ext uri="{D42A27DB-BD31-4B8C-83A1-F6EECF244321}">
                <p14:modId xmlns:p14="http://schemas.microsoft.com/office/powerpoint/2010/main" val="70636429"/>
              </p:ext>
            </p:extLst>
          </p:nvPr>
        </p:nvGraphicFramePr>
        <p:xfrm>
          <a:off x="868163" y="3146803"/>
          <a:ext cx="6980437" cy="573735"/>
        </p:xfrm>
        <a:graphic>
          <a:graphicData uri="http://schemas.openxmlformats.org/presentationml/2006/ole">
            <mc:AlternateContent xmlns:mc="http://schemas.openxmlformats.org/markup-compatibility/2006">
              <mc:Choice xmlns:v="urn:schemas-microsoft-com:vml" Requires="v">
                <p:oleObj spid="_x0000_s13373" r:id="rId4" imgW="2781300" imgH="241300" progId="Equation.DSMT4">
                  <p:embed/>
                </p:oleObj>
              </mc:Choice>
              <mc:Fallback>
                <p:oleObj r:id="rId4" imgW="27813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163" y="3146803"/>
                        <a:ext cx="6980437" cy="573735"/>
                      </a:xfrm>
                      <a:prstGeom prst="rect">
                        <a:avLst/>
                      </a:prstGeom>
                      <a:noFill/>
                    </p:spPr>
                  </p:pic>
                </p:oleObj>
              </mc:Fallback>
            </mc:AlternateContent>
          </a:graphicData>
        </a:graphic>
      </p:graphicFrame>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5530" y="3720538"/>
            <a:ext cx="5633746" cy="28212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639" y="753228"/>
            <a:ext cx="6896534" cy="1080938"/>
          </a:xfrm>
        </p:spPr>
        <p:txBody>
          <a:bodyPr/>
          <a:lstStyle/>
          <a:p>
            <a:r>
              <a:rPr lang="zh-CN" altLang="en-US" dirty="0"/>
              <a:t>名人堂</a:t>
            </a:r>
          </a:p>
        </p:txBody>
      </p:sp>
      <p:sp>
        <p:nvSpPr>
          <p:cNvPr id="4" name="日期占位符 3"/>
          <p:cNvSpPr>
            <a:spLocks noGrp="1"/>
          </p:cNvSpPr>
          <p:nvPr>
            <p:ph type="dt" sz="half" idx="10"/>
          </p:nvPr>
        </p:nvSpPr>
        <p:spPr>
          <a:xfrm>
            <a:off x="5367881" y="6453023"/>
            <a:ext cx="2057400" cy="365125"/>
          </a:xfrm>
        </p:spPr>
        <p:txBody>
          <a:bodyPr/>
          <a:lstStyle/>
          <a:p>
            <a:fld id="{67736620-9F18-4CB4-81B9-5CB0E3A7DF0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2425397"/>
            <a:ext cx="1806177" cy="264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876" y="2425397"/>
            <a:ext cx="2161540"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5"/>
          <p:cNvSpPr txBox="1"/>
          <p:nvPr/>
        </p:nvSpPr>
        <p:spPr>
          <a:xfrm>
            <a:off x="114300" y="5359777"/>
            <a:ext cx="2943225" cy="830997"/>
          </a:xfrm>
          <a:prstGeom prst="rect">
            <a:avLst/>
          </a:prstGeom>
          <a:noFill/>
        </p:spPr>
        <p:txBody>
          <a:bodyPr wrap="square" rtlCol="0">
            <a:spAutoFit/>
          </a:bodyPr>
          <a:lstStyle/>
          <a:p>
            <a:pPr algn="ctr"/>
            <a:r>
              <a:rPr lang="en-US" altLang="zh-CN" sz="2400" dirty="0"/>
              <a:t>Louis </a:t>
            </a:r>
            <a:r>
              <a:rPr lang="en-US" altLang="zh-CN" sz="2400" dirty="0" err="1"/>
              <a:t>Bachelier</a:t>
            </a:r>
            <a:r>
              <a:rPr lang="en-US" altLang="zh-CN" sz="2400" dirty="0"/>
              <a:t> </a:t>
            </a:r>
          </a:p>
          <a:p>
            <a:pPr algn="ctr"/>
            <a:r>
              <a:rPr lang="en-US" altLang="zh-CN" sz="2400" dirty="0"/>
              <a:t>(1870-1946)</a:t>
            </a:r>
          </a:p>
        </p:txBody>
      </p:sp>
      <p:sp>
        <p:nvSpPr>
          <p:cNvPr id="10" name="TextBox 6"/>
          <p:cNvSpPr txBox="1"/>
          <p:nvPr/>
        </p:nvSpPr>
        <p:spPr>
          <a:xfrm>
            <a:off x="3329610" y="5359777"/>
            <a:ext cx="2533492" cy="830997"/>
          </a:xfrm>
          <a:prstGeom prst="rect">
            <a:avLst/>
          </a:prstGeom>
          <a:noFill/>
        </p:spPr>
        <p:txBody>
          <a:bodyPr wrap="square" rtlCol="0">
            <a:spAutoFit/>
          </a:bodyPr>
          <a:lstStyle/>
          <a:p>
            <a:pPr algn="ctr"/>
            <a:r>
              <a:rPr lang="en-US" altLang="zh-CN" sz="2400" dirty="0"/>
              <a:t>Paul Samuelson</a:t>
            </a:r>
          </a:p>
          <a:p>
            <a:pPr algn="ctr"/>
            <a:r>
              <a:rPr lang="en-US" altLang="zh-CN" sz="2400" dirty="0"/>
              <a:t>(1915-2009)</a:t>
            </a:r>
          </a:p>
        </p:txBody>
      </p:sp>
      <p:sp>
        <p:nvSpPr>
          <p:cNvPr id="12" name="TextBox 5"/>
          <p:cNvSpPr txBox="1"/>
          <p:nvPr/>
        </p:nvSpPr>
        <p:spPr>
          <a:xfrm>
            <a:off x="6342044" y="5359777"/>
            <a:ext cx="2166473" cy="1200329"/>
          </a:xfrm>
          <a:prstGeom prst="rect">
            <a:avLst/>
          </a:prstGeom>
          <a:noFill/>
        </p:spPr>
        <p:txBody>
          <a:bodyPr wrap="square" rtlCol="0">
            <a:spAutoFit/>
          </a:bodyPr>
          <a:lstStyle/>
          <a:p>
            <a:pPr algn="ctr"/>
            <a:r>
              <a:rPr lang="en-US" altLang="zh-CN" sz="2400" dirty="0" err="1"/>
              <a:t>Itô</a:t>
            </a:r>
            <a:r>
              <a:rPr lang="en-US" altLang="zh-CN" sz="2400" dirty="0"/>
              <a:t> </a:t>
            </a:r>
            <a:r>
              <a:rPr lang="en-US" altLang="zh-CN" sz="2400" dirty="0" err="1"/>
              <a:t>Kiyosi</a:t>
            </a:r>
            <a:endParaRPr lang="en-US" altLang="zh-CN" sz="2400" dirty="0"/>
          </a:p>
          <a:p>
            <a:pPr algn="ctr"/>
            <a:r>
              <a:rPr lang="en-US" altLang="zh-CN" sz="2400" dirty="0"/>
              <a:t> (1915-2008)</a:t>
            </a:r>
          </a:p>
          <a:p>
            <a:pPr algn="ctr"/>
            <a:r>
              <a:rPr lang="en-US" altLang="zh-CN" sz="2400" dirty="0"/>
              <a:t> </a:t>
            </a:r>
          </a:p>
        </p:txBody>
      </p:sp>
      <p:pic>
        <p:nvPicPr>
          <p:cNvPr id="13" name="图片 12" descr="C:\Users\ChinaTeX\Desktop\1212.png"/>
          <p:cNvPicPr/>
          <p:nvPr/>
        </p:nvPicPr>
        <p:blipFill>
          <a:blip r:embed="rId4">
            <a:extLst>
              <a:ext uri="{28A0092B-C50C-407E-A947-70E740481C1C}">
                <a14:useLocalDpi xmlns:a14="http://schemas.microsoft.com/office/drawing/2010/main" val="0"/>
              </a:ext>
            </a:extLst>
          </a:blip>
          <a:srcRect/>
          <a:stretch>
            <a:fillRect/>
          </a:stretch>
        </p:blipFill>
        <p:spPr bwMode="auto">
          <a:xfrm>
            <a:off x="6233490" y="2425397"/>
            <a:ext cx="2389365" cy="2643187"/>
          </a:xfrm>
          <a:prstGeom prst="rect">
            <a:avLst/>
          </a:prstGeom>
          <a:noFill/>
          <a:ln>
            <a:noFill/>
          </a:ln>
        </p:spPr>
      </p:pic>
    </p:spTree>
    <p:extLst>
      <p:ext uri="{BB962C8B-B14F-4D97-AF65-F5344CB8AC3E}">
        <p14:creationId xmlns:p14="http://schemas.microsoft.com/office/powerpoint/2010/main" val="246029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期权价格的构成</a:t>
            </a:r>
            <a:endParaRPr lang="zh-CN" altLang="en-US" dirty="0"/>
          </a:p>
        </p:txBody>
      </p:sp>
      <p:sp>
        <p:nvSpPr>
          <p:cNvPr id="3" name="内容占位符 2"/>
          <p:cNvSpPr>
            <a:spLocks noGrp="1"/>
          </p:cNvSpPr>
          <p:nvPr>
            <p:ph idx="1"/>
          </p:nvPr>
        </p:nvSpPr>
        <p:spPr/>
        <p:txBody>
          <a:bodyPr/>
          <a:lstStyle/>
          <a:p>
            <a:r>
              <a:rPr lang="zh-CN" altLang="en-US" b="1" dirty="0"/>
              <a:t>期权的价值分析 </a:t>
            </a:r>
            <a:endParaRPr lang="en-US" altLang="zh-CN" b="1" dirty="0"/>
          </a:p>
          <a:p>
            <a:r>
              <a:rPr lang="zh-CN" altLang="en-US" sz="2400" b="1" kern="1200" dirty="0">
                <a:solidFill>
                  <a:schemeClr val="tx1"/>
                </a:solidFill>
                <a:effectLst/>
                <a:latin typeface="+mn-lt"/>
                <a:ea typeface="+mn-ea"/>
                <a:cs typeface="+mn-cs"/>
              </a:rPr>
              <a:t>期权价格的影响因素</a:t>
            </a:r>
            <a:r>
              <a:rPr lang="zh-CN" altLang="en-US" dirty="0"/>
              <a:t> </a:t>
            </a:r>
            <a:endParaRPr lang="zh-CN" altLang="en-US" b="1" dirty="0"/>
          </a:p>
        </p:txBody>
      </p:sp>
      <p:sp>
        <p:nvSpPr>
          <p:cNvPr id="4" name="日期占位符 3"/>
          <p:cNvSpPr>
            <a:spLocks noGrp="1"/>
          </p:cNvSpPr>
          <p:nvPr>
            <p:ph type="dt" sz="half" idx="10"/>
          </p:nvPr>
        </p:nvSpPr>
        <p:spPr/>
        <p:txBody>
          <a:bodyPr/>
          <a:lstStyle/>
          <a:p>
            <a:fld id="{4AAC0273-31B9-42BD-995F-C7AEC43A381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一、期权的价值分析</a:t>
            </a:r>
            <a:endParaRPr lang="zh-CN" altLang="en-US" dirty="0"/>
          </a:p>
        </p:txBody>
      </p:sp>
      <p:sp>
        <p:nvSpPr>
          <p:cNvPr id="3" name="内容占位符 2"/>
          <p:cNvSpPr>
            <a:spLocks noGrp="1"/>
          </p:cNvSpPr>
          <p:nvPr>
            <p:ph idx="1"/>
          </p:nvPr>
        </p:nvSpPr>
        <p:spPr/>
        <p:txBody>
          <a:bodyPr/>
          <a:lstStyle/>
          <a:p>
            <a:r>
              <a:rPr lang="zh-CN" altLang="zh-CN" dirty="0"/>
              <a:t>期权的价格主要由两部分组成：内在价值和时间价值。期权合约的价值等于其内在价值和时间价值之和</a:t>
            </a:r>
            <a:r>
              <a:rPr lang="zh-CN" altLang="en-US" dirty="0"/>
              <a:t>。</a:t>
            </a:r>
          </a:p>
        </p:txBody>
      </p:sp>
      <p:sp>
        <p:nvSpPr>
          <p:cNvPr id="4" name="日期占位符 3"/>
          <p:cNvSpPr>
            <a:spLocks noGrp="1"/>
          </p:cNvSpPr>
          <p:nvPr>
            <p:ph type="dt" sz="half" idx="10"/>
          </p:nvPr>
        </p:nvSpPr>
        <p:spPr/>
        <p:txBody>
          <a:bodyPr/>
          <a:lstStyle/>
          <a:p>
            <a:fld id="{574B212E-A952-4948-97EC-C57F2BA63FB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84353895"/>
              </p:ext>
            </p:extLst>
          </p:nvPr>
        </p:nvGraphicFramePr>
        <p:xfrm>
          <a:off x="1405623" y="3733800"/>
          <a:ext cx="5746291" cy="553859"/>
        </p:xfrm>
        <a:graphic>
          <a:graphicData uri="http://schemas.openxmlformats.org/presentationml/2006/ole">
            <mc:AlternateContent xmlns:mc="http://schemas.openxmlformats.org/markup-compatibility/2006">
              <mc:Choice xmlns:v="urn:schemas-microsoft-com:vml" Requires="v">
                <p:oleObj spid="_x0000_s1115" r:id="rId3" imgW="2120900" imgH="203200" progId="Equation.DSMT4">
                  <p:embed/>
                </p:oleObj>
              </mc:Choice>
              <mc:Fallback>
                <p:oleObj r:id="rId3" imgW="21209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623" y="3733800"/>
                        <a:ext cx="5746291" cy="553859"/>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内在价值</a:t>
            </a:r>
            <a:endParaRPr lang="zh-CN" altLang="en-US" dirty="0"/>
          </a:p>
        </p:txBody>
      </p:sp>
      <p:sp>
        <p:nvSpPr>
          <p:cNvPr id="3" name="内容占位符 2"/>
          <p:cNvSpPr>
            <a:spLocks noGrp="1"/>
          </p:cNvSpPr>
          <p:nvPr>
            <p:ph idx="1"/>
          </p:nvPr>
        </p:nvSpPr>
        <p:spPr/>
        <p:txBody>
          <a:bodyPr/>
          <a:lstStyle/>
          <a:p>
            <a:r>
              <a:rPr lang="zh-CN" altLang="zh-CN" dirty="0"/>
              <a:t>内在价值（</a:t>
            </a:r>
            <a:r>
              <a:rPr lang="en-US" altLang="zh-CN" dirty="0"/>
              <a:t>Intrinsic Value</a:t>
            </a:r>
            <a:r>
              <a:rPr lang="zh-CN" altLang="zh-CN" dirty="0"/>
              <a:t>），又称为内涵价值，是立即执行期权所带来的收益。</a:t>
            </a:r>
            <a:endParaRPr lang="zh-CN" altLang="en-US" dirty="0"/>
          </a:p>
          <a:p>
            <a:endParaRPr lang="zh-CN" altLang="en-US" dirty="0"/>
          </a:p>
          <a:p>
            <a:r>
              <a:rPr lang="zh-CN" altLang="zh-CN" dirty="0"/>
              <a:t>看涨期权</a:t>
            </a:r>
            <a:r>
              <a:rPr lang="zh-CN" altLang="en-US" dirty="0"/>
              <a:t>的</a:t>
            </a:r>
            <a:r>
              <a:rPr lang="zh-CN" altLang="zh-CN" dirty="0"/>
              <a:t>内在价值</a:t>
            </a:r>
            <a:endParaRPr lang="zh-CN" altLang="en-US" dirty="0"/>
          </a:p>
          <a:p>
            <a:endParaRPr lang="zh-CN" altLang="en-US" dirty="0"/>
          </a:p>
          <a:p>
            <a:r>
              <a:rPr lang="zh-CN" altLang="zh-CN" dirty="0"/>
              <a:t>看</a:t>
            </a:r>
            <a:r>
              <a:rPr lang="zh-CN" altLang="en-US" dirty="0"/>
              <a:t>跌</a:t>
            </a:r>
            <a:r>
              <a:rPr lang="zh-CN" altLang="zh-CN" dirty="0"/>
              <a:t>期权</a:t>
            </a:r>
            <a:r>
              <a:rPr lang="zh-CN" altLang="en-US" dirty="0"/>
              <a:t>的</a:t>
            </a:r>
            <a:r>
              <a:rPr lang="zh-CN" altLang="zh-CN" dirty="0"/>
              <a:t>内在价值  </a:t>
            </a:r>
            <a:endParaRPr lang="zh-CN" altLang="en-US" dirty="0"/>
          </a:p>
          <a:p>
            <a:endParaRPr lang="zh-CN" altLang="en-US" dirty="0"/>
          </a:p>
        </p:txBody>
      </p:sp>
      <p:sp>
        <p:nvSpPr>
          <p:cNvPr id="4" name="日期占位符 3"/>
          <p:cNvSpPr>
            <a:spLocks noGrp="1"/>
          </p:cNvSpPr>
          <p:nvPr>
            <p:ph type="dt" sz="half" idx="10"/>
          </p:nvPr>
        </p:nvSpPr>
        <p:spPr/>
        <p:txBody>
          <a:bodyPr/>
          <a:lstStyle/>
          <a:p>
            <a:fld id="{85F6910B-AA05-4068-A5D0-9E6A0D8E695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56426808"/>
              </p:ext>
            </p:extLst>
          </p:nvPr>
        </p:nvGraphicFramePr>
        <p:xfrm>
          <a:off x="3526968" y="3397400"/>
          <a:ext cx="5034492" cy="1001485"/>
        </p:xfrm>
        <a:graphic>
          <a:graphicData uri="http://schemas.openxmlformats.org/presentationml/2006/ole">
            <mc:AlternateContent xmlns:mc="http://schemas.openxmlformats.org/markup-compatibility/2006">
              <mc:Choice xmlns:v="urn:schemas-microsoft-com:vml" Requires="v">
                <p:oleObj spid="_x0000_s2224" r:id="rId3" imgW="2362200" imgH="457200" progId="Equation.DSMT4">
                  <p:embed/>
                </p:oleObj>
              </mc:Choice>
              <mc:Fallback>
                <p:oleObj r:id="rId3" imgW="23622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968" y="3397400"/>
                        <a:ext cx="5034492" cy="100148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45117276"/>
              </p:ext>
            </p:extLst>
          </p:nvPr>
        </p:nvGraphicFramePr>
        <p:xfrm>
          <a:off x="3526963" y="4713514"/>
          <a:ext cx="5034497" cy="1001486"/>
        </p:xfrm>
        <a:graphic>
          <a:graphicData uri="http://schemas.openxmlformats.org/presentationml/2006/ole">
            <mc:AlternateContent xmlns:mc="http://schemas.openxmlformats.org/markup-compatibility/2006">
              <mc:Choice xmlns:v="urn:schemas-microsoft-com:vml" Requires="v">
                <p:oleObj spid="_x0000_s2225" r:id="rId5" imgW="2362200" imgH="457200" progId="Equation.DSMT4">
                  <p:embed/>
                </p:oleObj>
              </mc:Choice>
              <mc:Fallback>
                <p:oleObj r:id="rId5" imgW="23622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963" y="4713514"/>
                        <a:ext cx="5034497" cy="1001486"/>
                      </a:xfrm>
                      <a:prstGeom prst="rect">
                        <a:avLst/>
                      </a:prstGeom>
                      <a:no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内在价值</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根据期权有无内在价值，可以将其分为：实值期权（</a:t>
            </a:r>
            <a:r>
              <a:rPr lang="en-US" altLang="zh-CN" dirty="0"/>
              <a:t>In-The-Money, ITM</a:t>
            </a:r>
            <a:r>
              <a:rPr lang="zh-CN" altLang="zh-CN" dirty="0"/>
              <a:t>）、虚值期权（</a:t>
            </a:r>
            <a:r>
              <a:rPr lang="en-US" altLang="zh-CN" dirty="0"/>
              <a:t>Out-of-The-Money, OTM</a:t>
            </a:r>
            <a:r>
              <a:rPr lang="zh-CN" altLang="zh-CN" dirty="0"/>
              <a:t>）和平值期权（</a:t>
            </a:r>
            <a:r>
              <a:rPr lang="en-US" altLang="zh-CN" dirty="0"/>
              <a:t>At-The-Money, ATM</a:t>
            </a:r>
            <a:r>
              <a:rPr lang="zh-CN" altLang="zh-CN" dirty="0"/>
              <a:t>） </a:t>
            </a:r>
            <a:endParaRPr lang="en-US" altLang="zh-CN" dirty="0"/>
          </a:p>
          <a:p>
            <a:r>
              <a:rPr lang="zh-CN" altLang="zh-CN" dirty="0"/>
              <a:t>实值期权的内在价值大于零；虚值和平值期权的内在价值等于零。 </a:t>
            </a:r>
            <a:endParaRPr lang="zh-CN" altLang="en-US" dirty="0"/>
          </a:p>
        </p:txBody>
      </p:sp>
      <p:sp>
        <p:nvSpPr>
          <p:cNvPr id="4" name="日期占位符 3"/>
          <p:cNvSpPr>
            <a:spLocks noGrp="1"/>
          </p:cNvSpPr>
          <p:nvPr>
            <p:ph type="dt" sz="half" idx="10"/>
          </p:nvPr>
        </p:nvSpPr>
        <p:spPr/>
        <p:txBody>
          <a:bodyPr/>
          <a:lstStyle/>
          <a:p>
            <a:fld id="{AB71C7B5-4FEC-427D-8B90-607B76AF75F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时间价值</a:t>
            </a:r>
            <a:endParaRPr lang="zh-CN" altLang="en-US" dirty="0"/>
          </a:p>
        </p:txBody>
      </p:sp>
      <p:sp>
        <p:nvSpPr>
          <p:cNvPr id="3" name="内容占位符 2"/>
          <p:cNvSpPr>
            <a:spLocks noGrp="1"/>
          </p:cNvSpPr>
          <p:nvPr>
            <p:ph idx="1"/>
          </p:nvPr>
        </p:nvSpPr>
        <p:spPr/>
        <p:txBody>
          <a:bodyPr/>
          <a:lstStyle/>
          <a:p>
            <a:r>
              <a:rPr lang="zh-CN" altLang="zh-CN" dirty="0"/>
              <a:t>期权的时间价值也称外在价值（</a:t>
            </a:r>
            <a:r>
              <a:rPr lang="en-US" altLang="zh-CN" dirty="0"/>
              <a:t>Extrinsic Value</a:t>
            </a:r>
            <a:r>
              <a:rPr lang="zh-CN" altLang="zh-CN" dirty="0"/>
              <a:t>），它是期权价格超过内在价值的部分，是指期权买方随着期权时间的延续和相关商品价格的变动有可能使期权增值时，愿意为购买这一期权所付出的权利金额。</a:t>
            </a:r>
            <a:endParaRPr lang="en-US" altLang="zh-CN" dirty="0"/>
          </a:p>
          <a:p>
            <a:r>
              <a:rPr lang="zh-CN" altLang="zh-CN" dirty="0"/>
              <a:t>从动态上看，期权的时间价值随期权到期日的临近而衰减。 </a:t>
            </a:r>
          </a:p>
          <a:p>
            <a:r>
              <a:rPr lang="zh-CN" altLang="zh-CN" dirty="0"/>
              <a:t>期权的时间价值实际上是一种“波动性价值”。</a:t>
            </a:r>
          </a:p>
          <a:p>
            <a:endParaRPr lang="zh-CN" altLang="en-US" dirty="0"/>
          </a:p>
        </p:txBody>
      </p:sp>
      <p:sp>
        <p:nvSpPr>
          <p:cNvPr id="4" name="日期占位符 3"/>
          <p:cNvSpPr>
            <a:spLocks noGrp="1"/>
          </p:cNvSpPr>
          <p:nvPr>
            <p:ph type="dt" sz="half" idx="10"/>
          </p:nvPr>
        </p:nvSpPr>
        <p:spPr/>
        <p:txBody>
          <a:bodyPr/>
          <a:lstStyle/>
          <a:p>
            <a:fld id="{4EC74F14-BD7C-4832-95F0-CFBABF319AE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第九章　期权价格分析</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385</TotalTime>
  <Words>1060</Words>
  <Application>Microsoft Office PowerPoint</Application>
  <PresentationFormat>全屏显示(4:3)</PresentationFormat>
  <Paragraphs>193</Paragraphs>
  <Slides>31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7" baseType="lpstr">
      <vt:lpstr>宋体</vt:lpstr>
      <vt:lpstr>Arial</vt:lpstr>
      <vt:lpstr>Calibri</vt:lpstr>
      <vt:lpstr>Trebuchet MS</vt:lpstr>
      <vt:lpstr>柏林</vt:lpstr>
      <vt:lpstr>Equation.DSMT4</vt:lpstr>
      <vt:lpstr>第九章　期权价格分析</vt:lpstr>
      <vt:lpstr>本章内容</vt:lpstr>
      <vt:lpstr>第一节　期权定价理论的发展简史</vt:lpstr>
      <vt:lpstr>名人堂</vt:lpstr>
      <vt:lpstr>第二节　期权价格的构成</vt:lpstr>
      <vt:lpstr>一、期权的价值分析</vt:lpstr>
      <vt:lpstr>内在价值</vt:lpstr>
      <vt:lpstr>内在价值(cont.)</vt:lpstr>
      <vt:lpstr>时间价值</vt:lpstr>
      <vt:lpstr>期权价值、内在价值和时间价值三者之间的关系 </vt:lpstr>
      <vt:lpstr>期权价值、内在价值和时间价值三者之间的关系(cont.)</vt:lpstr>
      <vt:lpstr>二、期权价格的影响因素</vt:lpstr>
      <vt:lpstr>期权价格的影响因素 </vt:lpstr>
      <vt:lpstr>第三节　期权价格的上下限和期权平价关系</vt:lpstr>
      <vt:lpstr>Notation</vt:lpstr>
      <vt:lpstr>欧式看涨期权的上限 </vt:lpstr>
      <vt:lpstr>欧式看涨期权的下限 </vt:lpstr>
      <vt:lpstr>欧式看涨期权的下限(cont.) </vt:lpstr>
      <vt:lpstr>美式看涨期权的上、下限 </vt:lpstr>
      <vt:lpstr>美式看涨期权的上、下限(cont.)</vt:lpstr>
      <vt:lpstr>欧式看跌期权的上限</vt:lpstr>
      <vt:lpstr>欧式看跌期权的下限</vt:lpstr>
      <vt:lpstr>欧式看跌期权的下限(cont.)</vt:lpstr>
      <vt:lpstr>美式看跌期权的上、下限 </vt:lpstr>
      <vt:lpstr>美式看跌期权的上、下限(cont.)</vt:lpstr>
      <vt:lpstr>期权价格的上下限</vt:lpstr>
      <vt:lpstr>期权的平价关系</vt:lpstr>
      <vt:lpstr>PowerPoint 演示文稿</vt:lpstr>
      <vt:lpstr>期权的平价关系(cont.)</vt:lpstr>
      <vt:lpstr>看跌-看涨平价关系的含义</vt:lpstr>
      <vt:lpstr>支付红利情况下的期权的上、下限及平价关系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ASUS</cp:lastModifiedBy>
  <cp:revision>107</cp:revision>
  <dcterms:created xsi:type="dcterms:W3CDTF">2015-09-16T08:00:09Z</dcterms:created>
  <dcterms:modified xsi:type="dcterms:W3CDTF">2019-03-06T08:27:27Z</dcterms:modified>
</cp:coreProperties>
</file>