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779" r:id="rId3"/>
    <p:sldId id="355" r:id="rId4"/>
    <p:sldId id="773" r:id="rId5"/>
    <p:sldId id="780" r:id="rId6"/>
    <p:sldId id="783" r:id="rId7"/>
    <p:sldId id="782" r:id="rId8"/>
    <p:sldId id="784" r:id="rId9"/>
    <p:sldId id="785" r:id="rId10"/>
    <p:sldId id="7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807E"/>
    <a:srgbClr val="FFFFFF"/>
    <a:srgbClr val="0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6101" autoAdjust="0"/>
  </p:normalViewPr>
  <p:slideViewPr>
    <p:cSldViewPr snapToGrid="0">
      <p:cViewPr varScale="1">
        <p:scale>
          <a:sx n="65" d="100"/>
          <a:sy n="65" d="100"/>
        </p:scale>
        <p:origin x="11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A2A16-3CA5-4166-BFC5-516545338CE4}"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9B2CF-3B6E-4C72-9C38-E64254F246CF}" type="slidenum">
              <a:rPr lang="en-US" smtClean="0"/>
              <a:t>‹#›</a:t>
            </a:fld>
            <a:endParaRPr lang="en-US"/>
          </a:p>
        </p:txBody>
      </p:sp>
    </p:spTree>
    <p:extLst>
      <p:ext uri="{BB962C8B-B14F-4D97-AF65-F5344CB8AC3E}">
        <p14:creationId xmlns:p14="http://schemas.microsoft.com/office/powerpoint/2010/main" val="224919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linelibrary.wiley.com/doi/full/10.1111/1755-0998.13004#men13004-bib-0002"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onlinelibrary.wiley.com/doi/full/10.1111/1755-0998.13004#men13004-bib-0053" TargetMode="External"/><Relationship Id="rId4" Type="http://schemas.openxmlformats.org/officeDocument/2006/relationships/hyperlink" Target="https://onlinelibrary.wiley.com/doi/full/10.1111/1755-0998.13004#men13004-bib-002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nlinelibrary.wiley.com/doi/full/10.1111/1755-0998.13004#men13004-bib-0002"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onlinelibrary.wiley.com/doi/full/10.1111/1755-0998.13004#men13004-bib-0053" TargetMode="External"/><Relationship Id="rId4" Type="http://schemas.openxmlformats.org/officeDocument/2006/relationships/hyperlink" Target="https://onlinelibrary.wiley.com/doi/full/10.1111/1755-0998.13004#men13004-bib-002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nlinelibrary.wiley.com/doi/full/10.1111/1755-0998.13004#men13004-bib-0002"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onlinelibrary.wiley.com/doi/full/10.1111/1755-0998.13004#men13004-bib-0053" TargetMode="External"/><Relationship Id="rId4" Type="http://schemas.openxmlformats.org/officeDocument/2006/relationships/hyperlink" Target="https://onlinelibrary.wiley.com/doi/full/10.1111/1755-0998.13004#men13004-bib-0025"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nlinelibrary.wiley.com/doi/full/10.1111/1755-0998.13004#men13004-bib-0002"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onlinelibrary.wiley.com/doi/full/10.1111/1755-0998.13004#men13004-bib-0053" TargetMode="External"/><Relationship Id="rId4" Type="http://schemas.openxmlformats.org/officeDocument/2006/relationships/hyperlink" Target="https://onlinelibrary.wiley.com/doi/full/10.1111/1755-0998.13004#men13004-bib-0025"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nlinelibrary.wiley.com/doi/full/10.1111/1755-0998.13004#men13004-bib-0002"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onlinelibrary.wiley.com/doi/full/10.1111/1755-0998.13004#men13004-bib-0053" TargetMode="External"/><Relationship Id="rId4" Type="http://schemas.openxmlformats.org/officeDocument/2006/relationships/hyperlink" Target="https://onlinelibrary.wiley.com/doi/full/10.1111/1755-0998.13004#men13004-bib-0025"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nlinelibrary.wiley.com/doi/full/10.1111/1755-0998.13004#men13004-bib-0002"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onlinelibrary.wiley.com/doi/full/10.1111/1755-0998.13004#men13004-bib-0053" TargetMode="External"/><Relationship Id="rId4" Type="http://schemas.openxmlformats.org/officeDocument/2006/relationships/hyperlink" Target="https://onlinelibrary.wiley.com/doi/full/10.1111/1755-0998.13004#men13004-bib-002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latin typeface="Calibri" charset="0"/>
              <a:ea typeface="ＭＳ Ｐゴシック" charset="0"/>
              <a:cs typeface="ＭＳ Ｐゴシック" charset="0"/>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AF370ED0-902D-2947-85D1-2FD3FF7BF618}" type="slidenum">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201672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91919"/>
                </a:solidFill>
                <a:effectLst/>
                <a:latin typeface="Lucida Sans" panose="020B0602030504020204" pitchFamily="34" charset="0"/>
              </a:rPr>
              <a:t>However, rarefying has been criticized as a normalization technique because data can be omitted through the exclusion of either excess sequences or entire samples, depending on the rarefied library size selected. Although it has been suggested that rarefying should be avoided altogether, we propose that repeatedly rarefying enables (</a:t>
            </a:r>
            <a:r>
              <a:rPr lang="en-US" b="0" i="0" dirty="0" err="1">
                <a:solidFill>
                  <a:srgbClr val="191919"/>
                </a:solidFill>
                <a:effectLst/>
                <a:latin typeface="Lucida Sans" panose="020B0602030504020204" pitchFamily="34" charset="0"/>
              </a:rPr>
              <a:t>i</a:t>
            </a:r>
            <a:r>
              <a:rPr lang="en-US" b="0" i="0" dirty="0">
                <a:solidFill>
                  <a:srgbClr val="191919"/>
                </a:solidFill>
                <a:effectLst/>
                <a:latin typeface="Lucida Sans" panose="020B0602030504020204" pitchFamily="34" charset="0"/>
              </a:rPr>
              <a:t>) characterization of the variation introduced to diversity analyses by this random subsampling and (ii) selection of smaller library sizes where necessary to incorporate all samples in the analysis. REGARDLESS NORMALIZATION of some kind IS ESSENTIAL to account for differences in lib size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F81E29-A94B-4413-94C5-E9310BEA0C8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216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https://www.ncbi.nlm.nih.gov/pmc/articles/PMC6964864/</a:t>
            </a:r>
          </a:p>
          <a:p>
            <a:endParaRPr lang="en-US" dirty="0"/>
          </a:p>
          <a:p>
            <a:r>
              <a:rPr lang="en-US" dirty="0"/>
              <a:t>https://onlinelibrary.wiley.com/doi/full/10.1111/1755-0998.13004</a:t>
            </a:r>
          </a:p>
          <a:p>
            <a:r>
              <a:rPr lang="en-US" b="0" i="0" dirty="0">
                <a:solidFill>
                  <a:srgbClr val="1C1D1E"/>
                </a:solidFill>
                <a:effectLst/>
                <a:latin typeface="Open Sans" panose="020B0606030504020204" pitchFamily="34" charset="0"/>
              </a:rPr>
              <a:t>A single </a:t>
            </a:r>
            <a:r>
              <a:rPr lang="en-US" b="0" i="0" dirty="0" err="1">
                <a:solidFill>
                  <a:srgbClr val="1C1D1E"/>
                </a:solidFill>
                <a:effectLst/>
                <a:latin typeface="Open Sans" panose="020B0606030504020204" pitchFamily="34" charset="0"/>
              </a:rPr>
              <a:t>Symbiodiniaceae</a:t>
            </a:r>
            <a:r>
              <a:rPr lang="en-US" b="0" i="0" dirty="0">
                <a:solidFill>
                  <a:srgbClr val="1C1D1E"/>
                </a:solidFill>
                <a:effectLst/>
                <a:latin typeface="Open Sans" panose="020B0606030504020204" pitchFamily="34" charset="0"/>
              </a:rPr>
              <a:t> cell usually contains hundreds to thousands of rRNA gene copies (</a:t>
            </a:r>
            <a:r>
              <a:rPr lang="en-US" b="0" i="0" dirty="0" err="1">
                <a:solidFill>
                  <a:srgbClr val="1C1D1E"/>
                </a:solidFill>
                <a:effectLst/>
                <a:latin typeface="Open Sans" panose="020B0606030504020204" pitchFamily="34" charset="0"/>
              </a:rPr>
              <a:t>Arif</a:t>
            </a:r>
            <a:r>
              <a:rPr lang="en-US" b="0" i="0" dirty="0">
                <a:solidFill>
                  <a:srgbClr val="1C1D1E"/>
                </a:solidFill>
                <a:effectLst/>
                <a:latin typeface="Open Sans" panose="020B0606030504020204" pitchFamily="34" charset="0"/>
              </a:rPr>
              <a:t> et al., </a:t>
            </a:r>
            <a:r>
              <a:rPr lang="en-US" b="1" i="0" u="sng" dirty="0">
                <a:solidFill>
                  <a:srgbClr val="000000"/>
                </a:solidFill>
                <a:effectLst/>
                <a:latin typeface="Open Sans" panose="020B0606030504020204" pitchFamily="34" charset="0"/>
                <a:hlinkClick r:id="rId3"/>
              </a:rPr>
              <a:t>2014</a:t>
            </a:r>
            <a:r>
              <a:rPr lang="en-US" b="0" i="0" dirty="0">
                <a:solidFill>
                  <a:srgbClr val="1C1D1E"/>
                </a:solidFill>
                <a:effectLst/>
                <a:latin typeface="Open Sans" panose="020B0606030504020204" pitchFamily="34" charset="0"/>
              </a:rPr>
              <a:t>;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t>
            </a:r>
            <a:r>
              <a:rPr lang="en-US" b="1" i="0" u="sng" dirty="0">
                <a:solidFill>
                  <a:srgbClr val="000000"/>
                </a:solidFill>
                <a:effectLst/>
                <a:latin typeface="Open Sans" panose="020B0606030504020204" pitchFamily="34" charset="0"/>
                <a:hlinkClick r:id="rId4"/>
              </a:rPr>
              <a:t>2002</a:t>
            </a:r>
            <a:r>
              <a:rPr lang="en-US" b="0" i="0" dirty="0">
                <a:solidFill>
                  <a:srgbClr val="1C1D1E"/>
                </a:solidFill>
                <a:effectLst/>
                <a:latin typeface="Open Sans" panose="020B0606030504020204" pitchFamily="34" charset="0"/>
              </a:rPr>
              <a:t>; Thornhill,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&amp; Santos, </a:t>
            </a:r>
            <a:r>
              <a:rPr lang="en-US" b="1" i="0" u="sng" dirty="0">
                <a:solidFill>
                  <a:srgbClr val="000000"/>
                </a:solidFill>
                <a:effectLst/>
                <a:latin typeface="Open Sans" panose="020B0606030504020204" pitchFamily="34" charset="0"/>
                <a:hlinkClick r:id="rId5"/>
              </a:rPr>
              <a:t>2007</a:t>
            </a:r>
            <a:r>
              <a:rPr lang="en-US" b="0" i="0" dirty="0">
                <a:solidFill>
                  <a:srgbClr val="1C1D1E"/>
                </a:solidFill>
                <a:effectLst/>
                <a:latin typeface="Open Sans" panose="020B0606030504020204" pitchFamily="34" charset="0"/>
              </a:rPr>
              <a:t>). On the one hand, diversity of </a:t>
            </a:r>
            <a:r>
              <a:rPr lang="en-US" b="0" i="1" dirty="0">
                <a:solidFill>
                  <a:srgbClr val="1C1D1E"/>
                </a:solidFill>
                <a:effectLst/>
                <a:latin typeface="Open Sans" panose="020B0606030504020204" pitchFamily="34" charset="0"/>
              </a:rPr>
              <a:t>ITS2</a:t>
            </a:r>
            <a:r>
              <a:rPr lang="en-US" b="0" i="0" dirty="0">
                <a:solidFill>
                  <a:srgbClr val="1C1D1E"/>
                </a:solidFill>
                <a:effectLst/>
                <a:latin typeface="Open Sans" panose="020B0606030504020204" pitchFamily="34" charset="0"/>
              </a:rPr>
              <a:t> sequences can come from sequence variations among these gene copies, giving rise to intragenomic diversity. </a:t>
            </a:r>
            <a:endParaRPr lang="en-US" dirty="0"/>
          </a:p>
        </p:txBody>
      </p:sp>
      <p:sp>
        <p:nvSpPr>
          <p:cNvPr id="4" name="Slide Number Placeholder 3"/>
          <p:cNvSpPr>
            <a:spLocks noGrp="1"/>
          </p:cNvSpPr>
          <p:nvPr>
            <p:ph type="sldNum" sz="quarter" idx="5"/>
          </p:nvPr>
        </p:nvSpPr>
        <p:spPr/>
        <p:txBody>
          <a:bodyPr/>
          <a:lstStyle/>
          <a:p>
            <a:fld id="{4119B2CF-3B6E-4C72-9C38-E64254F246CF}" type="slidenum">
              <a:rPr lang="en-US" smtClean="0"/>
              <a:t>3</a:t>
            </a:fld>
            <a:endParaRPr lang="en-US"/>
          </a:p>
        </p:txBody>
      </p:sp>
    </p:spTree>
    <p:extLst>
      <p:ext uri="{BB962C8B-B14F-4D97-AF65-F5344CB8AC3E}">
        <p14:creationId xmlns:p14="http://schemas.microsoft.com/office/powerpoint/2010/main" val="90177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https://www.ncbi.nlm.nih.gov/pmc/articles/PMC6964864/</a:t>
            </a:r>
          </a:p>
          <a:p>
            <a:endParaRPr lang="en-US" dirty="0"/>
          </a:p>
          <a:p>
            <a:r>
              <a:rPr lang="en-US" dirty="0"/>
              <a:t>https://onlinelibrary.wiley.com/doi/full/10.1111/1755-0998.13004</a:t>
            </a:r>
          </a:p>
          <a:p>
            <a:r>
              <a:rPr lang="en-US" b="0" i="0" dirty="0">
                <a:solidFill>
                  <a:srgbClr val="1C1D1E"/>
                </a:solidFill>
                <a:effectLst/>
                <a:latin typeface="Open Sans" panose="020B0606030504020204" pitchFamily="34" charset="0"/>
              </a:rPr>
              <a:t>A single </a:t>
            </a:r>
            <a:r>
              <a:rPr lang="en-US" b="0" i="0" dirty="0" err="1">
                <a:solidFill>
                  <a:srgbClr val="1C1D1E"/>
                </a:solidFill>
                <a:effectLst/>
                <a:latin typeface="Open Sans" panose="020B0606030504020204" pitchFamily="34" charset="0"/>
              </a:rPr>
              <a:t>Symbiodiniaceae</a:t>
            </a:r>
            <a:r>
              <a:rPr lang="en-US" b="0" i="0" dirty="0">
                <a:solidFill>
                  <a:srgbClr val="1C1D1E"/>
                </a:solidFill>
                <a:effectLst/>
                <a:latin typeface="Open Sans" panose="020B0606030504020204" pitchFamily="34" charset="0"/>
              </a:rPr>
              <a:t> cell usually contains hundreds to thousands of rRNA gene copies (</a:t>
            </a:r>
            <a:r>
              <a:rPr lang="en-US" b="0" i="0" dirty="0" err="1">
                <a:solidFill>
                  <a:srgbClr val="1C1D1E"/>
                </a:solidFill>
                <a:effectLst/>
                <a:latin typeface="Open Sans" panose="020B0606030504020204" pitchFamily="34" charset="0"/>
              </a:rPr>
              <a:t>Arif</a:t>
            </a:r>
            <a:r>
              <a:rPr lang="en-US" b="0" i="0" dirty="0">
                <a:solidFill>
                  <a:srgbClr val="1C1D1E"/>
                </a:solidFill>
                <a:effectLst/>
                <a:latin typeface="Open Sans" panose="020B0606030504020204" pitchFamily="34" charset="0"/>
              </a:rPr>
              <a:t> et al., </a:t>
            </a:r>
            <a:r>
              <a:rPr lang="en-US" b="1" i="0" u="sng" dirty="0">
                <a:solidFill>
                  <a:srgbClr val="000000"/>
                </a:solidFill>
                <a:effectLst/>
                <a:latin typeface="Open Sans" panose="020B0606030504020204" pitchFamily="34" charset="0"/>
                <a:hlinkClick r:id="rId3"/>
              </a:rPr>
              <a:t>2014</a:t>
            </a:r>
            <a:r>
              <a:rPr lang="en-US" b="0" i="0" dirty="0">
                <a:solidFill>
                  <a:srgbClr val="1C1D1E"/>
                </a:solidFill>
                <a:effectLst/>
                <a:latin typeface="Open Sans" panose="020B0606030504020204" pitchFamily="34" charset="0"/>
              </a:rPr>
              <a:t>;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t>
            </a:r>
            <a:r>
              <a:rPr lang="en-US" b="1" i="0" u="sng" dirty="0">
                <a:solidFill>
                  <a:srgbClr val="000000"/>
                </a:solidFill>
                <a:effectLst/>
                <a:latin typeface="Open Sans" panose="020B0606030504020204" pitchFamily="34" charset="0"/>
                <a:hlinkClick r:id="rId4"/>
              </a:rPr>
              <a:t>2002</a:t>
            </a:r>
            <a:r>
              <a:rPr lang="en-US" b="0" i="0" dirty="0">
                <a:solidFill>
                  <a:srgbClr val="1C1D1E"/>
                </a:solidFill>
                <a:effectLst/>
                <a:latin typeface="Open Sans" panose="020B0606030504020204" pitchFamily="34" charset="0"/>
              </a:rPr>
              <a:t>; Thornhill,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&amp; Santos, </a:t>
            </a:r>
            <a:r>
              <a:rPr lang="en-US" b="1" i="0" u="sng" dirty="0">
                <a:solidFill>
                  <a:srgbClr val="000000"/>
                </a:solidFill>
                <a:effectLst/>
                <a:latin typeface="Open Sans" panose="020B0606030504020204" pitchFamily="34" charset="0"/>
                <a:hlinkClick r:id="rId5"/>
              </a:rPr>
              <a:t>2007</a:t>
            </a:r>
            <a:r>
              <a:rPr lang="en-US" b="0" i="0" dirty="0">
                <a:solidFill>
                  <a:srgbClr val="1C1D1E"/>
                </a:solidFill>
                <a:effectLst/>
                <a:latin typeface="Open Sans" panose="020B0606030504020204" pitchFamily="34" charset="0"/>
              </a:rPr>
              <a:t>). On the one hand, diversity of </a:t>
            </a:r>
            <a:r>
              <a:rPr lang="en-US" b="0" i="1" dirty="0">
                <a:solidFill>
                  <a:srgbClr val="1C1D1E"/>
                </a:solidFill>
                <a:effectLst/>
                <a:latin typeface="Open Sans" panose="020B0606030504020204" pitchFamily="34" charset="0"/>
              </a:rPr>
              <a:t>ITS2</a:t>
            </a:r>
            <a:r>
              <a:rPr lang="en-US" b="0" i="0" dirty="0">
                <a:solidFill>
                  <a:srgbClr val="1C1D1E"/>
                </a:solidFill>
                <a:effectLst/>
                <a:latin typeface="Open Sans" panose="020B0606030504020204" pitchFamily="34" charset="0"/>
              </a:rPr>
              <a:t> sequences can come from sequence variations among these gene copies, giving rise to intragenomic diversity. </a:t>
            </a:r>
            <a:endParaRPr lang="en-US" dirty="0"/>
          </a:p>
        </p:txBody>
      </p:sp>
      <p:sp>
        <p:nvSpPr>
          <p:cNvPr id="4" name="Slide Number Placeholder 3"/>
          <p:cNvSpPr>
            <a:spLocks noGrp="1"/>
          </p:cNvSpPr>
          <p:nvPr>
            <p:ph type="sldNum" sz="quarter" idx="5"/>
          </p:nvPr>
        </p:nvSpPr>
        <p:spPr/>
        <p:txBody>
          <a:bodyPr/>
          <a:lstStyle/>
          <a:p>
            <a:fld id="{4119B2CF-3B6E-4C72-9C38-E64254F246CF}" type="slidenum">
              <a:rPr lang="en-US" smtClean="0"/>
              <a:t>4</a:t>
            </a:fld>
            <a:endParaRPr lang="en-US"/>
          </a:p>
        </p:txBody>
      </p:sp>
    </p:spTree>
    <p:extLst>
      <p:ext uri="{BB962C8B-B14F-4D97-AF65-F5344CB8AC3E}">
        <p14:creationId xmlns:p14="http://schemas.microsoft.com/office/powerpoint/2010/main" val="952374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https://www.ncbi.nlm.nih.gov/pmc/articles/PMC6964864/</a:t>
            </a:r>
          </a:p>
          <a:p>
            <a:endParaRPr lang="en-US" dirty="0"/>
          </a:p>
          <a:p>
            <a:r>
              <a:rPr lang="en-US" dirty="0"/>
              <a:t>https://onlinelibrary.wiley.com/doi/full/10.1111/1755-0998.13004</a:t>
            </a:r>
          </a:p>
          <a:p>
            <a:r>
              <a:rPr lang="en-US" b="0" i="0" dirty="0">
                <a:solidFill>
                  <a:srgbClr val="1C1D1E"/>
                </a:solidFill>
                <a:effectLst/>
                <a:latin typeface="Open Sans" panose="020B0606030504020204" pitchFamily="34" charset="0"/>
              </a:rPr>
              <a:t>A single </a:t>
            </a:r>
            <a:r>
              <a:rPr lang="en-US" b="0" i="0" dirty="0" err="1">
                <a:solidFill>
                  <a:srgbClr val="1C1D1E"/>
                </a:solidFill>
                <a:effectLst/>
                <a:latin typeface="Open Sans" panose="020B0606030504020204" pitchFamily="34" charset="0"/>
              </a:rPr>
              <a:t>Symbiodiniaceae</a:t>
            </a:r>
            <a:r>
              <a:rPr lang="en-US" b="0" i="0" dirty="0">
                <a:solidFill>
                  <a:srgbClr val="1C1D1E"/>
                </a:solidFill>
                <a:effectLst/>
                <a:latin typeface="Open Sans" panose="020B0606030504020204" pitchFamily="34" charset="0"/>
              </a:rPr>
              <a:t> cell usually contains hundreds to thousands of rRNA gene copies (</a:t>
            </a:r>
            <a:r>
              <a:rPr lang="en-US" b="0" i="0" dirty="0" err="1">
                <a:solidFill>
                  <a:srgbClr val="1C1D1E"/>
                </a:solidFill>
                <a:effectLst/>
                <a:latin typeface="Open Sans" panose="020B0606030504020204" pitchFamily="34" charset="0"/>
              </a:rPr>
              <a:t>Arif</a:t>
            </a:r>
            <a:r>
              <a:rPr lang="en-US" b="0" i="0" dirty="0">
                <a:solidFill>
                  <a:srgbClr val="1C1D1E"/>
                </a:solidFill>
                <a:effectLst/>
                <a:latin typeface="Open Sans" panose="020B0606030504020204" pitchFamily="34" charset="0"/>
              </a:rPr>
              <a:t> et al., </a:t>
            </a:r>
            <a:r>
              <a:rPr lang="en-US" b="1" i="0" u="sng" dirty="0">
                <a:solidFill>
                  <a:srgbClr val="000000"/>
                </a:solidFill>
                <a:effectLst/>
                <a:latin typeface="Open Sans" panose="020B0606030504020204" pitchFamily="34" charset="0"/>
                <a:hlinkClick r:id="rId3"/>
              </a:rPr>
              <a:t>2014</a:t>
            </a:r>
            <a:r>
              <a:rPr lang="en-US" b="0" i="0" dirty="0">
                <a:solidFill>
                  <a:srgbClr val="1C1D1E"/>
                </a:solidFill>
                <a:effectLst/>
                <a:latin typeface="Open Sans" panose="020B0606030504020204" pitchFamily="34" charset="0"/>
              </a:rPr>
              <a:t>;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t>
            </a:r>
            <a:r>
              <a:rPr lang="en-US" b="1" i="0" u="sng" dirty="0">
                <a:solidFill>
                  <a:srgbClr val="000000"/>
                </a:solidFill>
                <a:effectLst/>
                <a:latin typeface="Open Sans" panose="020B0606030504020204" pitchFamily="34" charset="0"/>
                <a:hlinkClick r:id="rId4"/>
              </a:rPr>
              <a:t>2002</a:t>
            </a:r>
            <a:r>
              <a:rPr lang="en-US" b="0" i="0" dirty="0">
                <a:solidFill>
                  <a:srgbClr val="1C1D1E"/>
                </a:solidFill>
                <a:effectLst/>
                <a:latin typeface="Open Sans" panose="020B0606030504020204" pitchFamily="34" charset="0"/>
              </a:rPr>
              <a:t>; Thornhill,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&amp; Santos, </a:t>
            </a:r>
            <a:r>
              <a:rPr lang="en-US" b="1" i="0" u="sng" dirty="0">
                <a:solidFill>
                  <a:srgbClr val="000000"/>
                </a:solidFill>
                <a:effectLst/>
                <a:latin typeface="Open Sans" panose="020B0606030504020204" pitchFamily="34" charset="0"/>
                <a:hlinkClick r:id="rId5"/>
              </a:rPr>
              <a:t>2007</a:t>
            </a:r>
            <a:r>
              <a:rPr lang="en-US" b="0" i="0" dirty="0">
                <a:solidFill>
                  <a:srgbClr val="1C1D1E"/>
                </a:solidFill>
                <a:effectLst/>
                <a:latin typeface="Open Sans" panose="020B0606030504020204" pitchFamily="34" charset="0"/>
              </a:rPr>
              <a:t>). On the one hand, diversity of </a:t>
            </a:r>
            <a:r>
              <a:rPr lang="en-US" b="0" i="1" dirty="0">
                <a:solidFill>
                  <a:srgbClr val="1C1D1E"/>
                </a:solidFill>
                <a:effectLst/>
                <a:latin typeface="Open Sans" panose="020B0606030504020204" pitchFamily="34" charset="0"/>
              </a:rPr>
              <a:t>ITS2</a:t>
            </a:r>
            <a:r>
              <a:rPr lang="en-US" b="0" i="0" dirty="0">
                <a:solidFill>
                  <a:srgbClr val="1C1D1E"/>
                </a:solidFill>
                <a:effectLst/>
                <a:latin typeface="Open Sans" panose="020B0606030504020204" pitchFamily="34" charset="0"/>
              </a:rPr>
              <a:t> sequences can come from sequence variations among these gene copies, giving rise to intragenomic diversity. </a:t>
            </a:r>
            <a:endParaRPr lang="en-US" dirty="0"/>
          </a:p>
        </p:txBody>
      </p:sp>
      <p:sp>
        <p:nvSpPr>
          <p:cNvPr id="4" name="Slide Number Placeholder 3"/>
          <p:cNvSpPr>
            <a:spLocks noGrp="1"/>
          </p:cNvSpPr>
          <p:nvPr>
            <p:ph type="sldNum" sz="quarter" idx="5"/>
          </p:nvPr>
        </p:nvSpPr>
        <p:spPr/>
        <p:txBody>
          <a:bodyPr/>
          <a:lstStyle/>
          <a:p>
            <a:fld id="{4119B2CF-3B6E-4C72-9C38-E64254F246CF}" type="slidenum">
              <a:rPr lang="en-US" smtClean="0"/>
              <a:t>5</a:t>
            </a:fld>
            <a:endParaRPr lang="en-US"/>
          </a:p>
        </p:txBody>
      </p:sp>
    </p:spTree>
    <p:extLst>
      <p:ext uri="{BB962C8B-B14F-4D97-AF65-F5344CB8AC3E}">
        <p14:creationId xmlns:p14="http://schemas.microsoft.com/office/powerpoint/2010/main" val="86250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https://www.ncbi.nlm.nih.gov/pmc/articles/PMC6964864/</a:t>
            </a:r>
          </a:p>
          <a:p>
            <a:endParaRPr lang="en-US" dirty="0"/>
          </a:p>
          <a:p>
            <a:r>
              <a:rPr lang="en-US" dirty="0"/>
              <a:t>https://onlinelibrary.wiley.com/doi/full/10.1111/1755-0998.13004</a:t>
            </a:r>
          </a:p>
          <a:p>
            <a:r>
              <a:rPr lang="en-US" b="0" i="0" dirty="0">
                <a:solidFill>
                  <a:srgbClr val="1C1D1E"/>
                </a:solidFill>
                <a:effectLst/>
                <a:latin typeface="Open Sans" panose="020B0606030504020204" pitchFamily="34" charset="0"/>
              </a:rPr>
              <a:t>A single </a:t>
            </a:r>
            <a:r>
              <a:rPr lang="en-US" b="0" i="0" dirty="0" err="1">
                <a:solidFill>
                  <a:srgbClr val="1C1D1E"/>
                </a:solidFill>
                <a:effectLst/>
                <a:latin typeface="Open Sans" panose="020B0606030504020204" pitchFamily="34" charset="0"/>
              </a:rPr>
              <a:t>Symbiodiniaceae</a:t>
            </a:r>
            <a:r>
              <a:rPr lang="en-US" b="0" i="0" dirty="0">
                <a:solidFill>
                  <a:srgbClr val="1C1D1E"/>
                </a:solidFill>
                <a:effectLst/>
                <a:latin typeface="Open Sans" panose="020B0606030504020204" pitchFamily="34" charset="0"/>
              </a:rPr>
              <a:t> cell usually contains hundreds to thousands of rRNA gene copies (</a:t>
            </a:r>
            <a:r>
              <a:rPr lang="en-US" b="0" i="0" dirty="0" err="1">
                <a:solidFill>
                  <a:srgbClr val="1C1D1E"/>
                </a:solidFill>
                <a:effectLst/>
                <a:latin typeface="Open Sans" panose="020B0606030504020204" pitchFamily="34" charset="0"/>
              </a:rPr>
              <a:t>Arif</a:t>
            </a:r>
            <a:r>
              <a:rPr lang="en-US" b="0" i="0" dirty="0">
                <a:solidFill>
                  <a:srgbClr val="1C1D1E"/>
                </a:solidFill>
                <a:effectLst/>
                <a:latin typeface="Open Sans" panose="020B0606030504020204" pitchFamily="34" charset="0"/>
              </a:rPr>
              <a:t> et al., </a:t>
            </a:r>
            <a:r>
              <a:rPr lang="en-US" b="1" i="0" u="sng" dirty="0">
                <a:solidFill>
                  <a:srgbClr val="000000"/>
                </a:solidFill>
                <a:effectLst/>
                <a:latin typeface="Open Sans" panose="020B0606030504020204" pitchFamily="34" charset="0"/>
                <a:hlinkClick r:id="rId3"/>
              </a:rPr>
              <a:t>2014</a:t>
            </a:r>
            <a:r>
              <a:rPr lang="en-US" b="0" i="0" dirty="0">
                <a:solidFill>
                  <a:srgbClr val="1C1D1E"/>
                </a:solidFill>
                <a:effectLst/>
                <a:latin typeface="Open Sans" panose="020B0606030504020204" pitchFamily="34" charset="0"/>
              </a:rPr>
              <a:t>;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t>
            </a:r>
            <a:r>
              <a:rPr lang="en-US" b="1" i="0" u="sng" dirty="0">
                <a:solidFill>
                  <a:srgbClr val="000000"/>
                </a:solidFill>
                <a:effectLst/>
                <a:latin typeface="Open Sans" panose="020B0606030504020204" pitchFamily="34" charset="0"/>
                <a:hlinkClick r:id="rId4"/>
              </a:rPr>
              <a:t>2002</a:t>
            </a:r>
            <a:r>
              <a:rPr lang="en-US" b="0" i="0" dirty="0">
                <a:solidFill>
                  <a:srgbClr val="1C1D1E"/>
                </a:solidFill>
                <a:effectLst/>
                <a:latin typeface="Open Sans" panose="020B0606030504020204" pitchFamily="34" charset="0"/>
              </a:rPr>
              <a:t>; Thornhill,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&amp; Santos, </a:t>
            </a:r>
            <a:r>
              <a:rPr lang="en-US" b="1" i="0" u="sng" dirty="0">
                <a:solidFill>
                  <a:srgbClr val="000000"/>
                </a:solidFill>
                <a:effectLst/>
                <a:latin typeface="Open Sans" panose="020B0606030504020204" pitchFamily="34" charset="0"/>
                <a:hlinkClick r:id="rId5"/>
              </a:rPr>
              <a:t>2007</a:t>
            </a:r>
            <a:r>
              <a:rPr lang="en-US" b="0" i="0" dirty="0">
                <a:solidFill>
                  <a:srgbClr val="1C1D1E"/>
                </a:solidFill>
                <a:effectLst/>
                <a:latin typeface="Open Sans" panose="020B0606030504020204" pitchFamily="34" charset="0"/>
              </a:rPr>
              <a:t>). On the one hand, diversity of </a:t>
            </a:r>
            <a:r>
              <a:rPr lang="en-US" b="0" i="1" dirty="0">
                <a:solidFill>
                  <a:srgbClr val="1C1D1E"/>
                </a:solidFill>
                <a:effectLst/>
                <a:latin typeface="Open Sans" panose="020B0606030504020204" pitchFamily="34" charset="0"/>
              </a:rPr>
              <a:t>ITS2</a:t>
            </a:r>
            <a:r>
              <a:rPr lang="en-US" b="0" i="0" dirty="0">
                <a:solidFill>
                  <a:srgbClr val="1C1D1E"/>
                </a:solidFill>
                <a:effectLst/>
                <a:latin typeface="Open Sans" panose="020B0606030504020204" pitchFamily="34" charset="0"/>
              </a:rPr>
              <a:t> sequences can come from sequence variations among these gene copies, giving rise to intragenomic diversity. </a:t>
            </a:r>
            <a:endParaRPr lang="en-US" dirty="0"/>
          </a:p>
        </p:txBody>
      </p:sp>
      <p:sp>
        <p:nvSpPr>
          <p:cNvPr id="4" name="Slide Number Placeholder 3"/>
          <p:cNvSpPr>
            <a:spLocks noGrp="1"/>
          </p:cNvSpPr>
          <p:nvPr>
            <p:ph type="sldNum" sz="quarter" idx="5"/>
          </p:nvPr>
        </p:nvSpPr>
        <p:spPr/>
        <p:txBody>
          <a:bodyPr/>
          <a:lstStyle/>
          <a:p>
            <a:fld id="{4119B2CF-3B6E-4C72-9C38-E64254F246CF}" type="slidenum">
              <a:rPr lang="en-US" smtClean="0"/>
              <a:t>6</a:t>
            </a:fld>
            <a:endParaRPr lang="en-US"/>
          </a:p>
        </p:txBody>
      </p:sp>
    </p:spTree>
    <p:extLst>
      <p:ext uri="{BB962C8B-B14F-4D97-AF65-F5344CB8AC3E}">
        <p14:creationId xmlns:p14="http://schemas.microsoft.com/office/powerpoint/2010/main" val="2679768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https://www.ncbi.nlm.nih.gov/pmc/articles/PMC6964864/</a:t>
            </a:r>
          </a:p>
          <a:p>
            <a:endParaRPr lang="en-US" dirty="0"/>
          </a:p>
          <a:p>
            <a:r>
              <a:rPr lang="en-US" dirty="0"/>
              <a:t>https://onlinelibrary.wiley.com/doi/full/10.1111/1755-0998.13004</a:t>
            </a:r>
          </a:p>
          <a:p>
            <a:r>
              <a:rPr lang="en-US" b="0" i="0" dirty="0">
                <a:solidFill>
                  <a:srgbClr val="1C1D1E"/>
                </a:solidFill>
                <a:effectLst/>
                <a:latin typeface="Open Sans" panose="020B0606030504020204" pitchFamily="34" charset="0"/>
              </a:rPr>
              <a:t>A single </a:t>
            </a:r>
            <a:r>
              <a:rPr lang="en-US" b="0" i="0" dirty="0" err="1">
                <a:solidFill>
                  <a:srgbClr val="1C1D1E"/>
                </a:solidFill>
                <a:effectLst/>
                <a:latin typeface="Open Sans" panose="020B0606030504020204" pitchFamily="34" charset="0"/>
              </a:rPr>
              <a:t>Symbiodiniaceae</a:t>
            </a:r>
            <a:r>
              <a:rPr lang="en-US" b="0" i="0" dirty="0">
                <a:solidFill>
                  <a:srgbClr val="1C1D1E"/>
                </a:solidFill>
                <a:effectLst/>
                <a:latin typeface="Open Sans" panose="020B0606030504020204" pitchFamily="34" charset="0"/>
              </a:rPr>
              <a:t> cell usually contains hundreds to thousands of rRNA gene copies (</a:t>
            </a:r>
            <a:r>
              <a:rPr lang="en-US" b="0" i="0" dirty="0" err="1">
                <a:solidFill>
                  <a:srgbClr val="1C1D1E"/>
                </a:solidFill>
                <a:effectLst/>
                <a:latin typeface="Open Sans" panose="020B0606030504020204" pitchFamily="34" charset="0"/>
              </a:rPr>
              <a:t>Arif</a:t>
            </a:r>
            <a:r>
              <a:rPr lang="en-US" b="0" i="0" dirty="0">
                <a:solidFill>
                  <a:srgbClr val="1C1D1E"/>
                </a:solidFill>
                <a:effectLst/>
                <a:latin typeface="Open Sans" panose="020B0606030504020204" pitchFamily="34" charset="0"/>
              </a:rPr>
              <a:t> et al., </a:t>
            </a:r>
            <a:r>
              <a:rPr lang="en-US" b="1" i="0" u="sng" dirty="0">
                <a:solidFill>
                  <a:srgbClr val="000000"/>
                </a:solidFill>
                <a:effectLst/>
                <a:latin typeface="Open Sans" panose="020B0606030504020204" pitchFamily="34" charset="0"/>
                <a:hlinkClick r:id="rId3"/>
              </a:rPr>
              <a:t>2014</a:t>
            </a:r>
            <a:r>
              <a:rPr lang="en-US" b="0" i="0" dirty="0">
                <a:solidFill>
                  <a:srgbClr val="1C1D1E"/>
                </a:solidFill>
                <a:effectLst/>
                <a:latin typeface="Open Sans" panose="020B0606030504020204" pitchFamily="34" charset="0"/>
              </a:rPr>
              <a:t>;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t>
            </a:r>
            <a:r>
              <a:rPr lang="en-US" b="1" i="0" u="sng" dirty="0">
                <a:solidFill>
                  <a:srgbClr val="000000"/>
                </a:solidFill>
                <a:effectLst/>
                <a:latin typeface="Open Sans" panose="020B0606030504020204" pitchFamily="34" charset="0"/>
                <a:hlinkClick r:id="rId4"/>
              </a:rPr>
              <a:t>2002</a:t>
            </a:r>
            <a:r>
              <a:rPr lang="en-US" b="0" i="0" dirty="0">
                <a:solidFill>
                  <a:srgbClr val="1C1D1E"/>
                </a:solidFill>
                <a:effectLst/>
                <a:latin typeface="Open Sans" panose="020B0606030504020204" pitchFamily="34" charset="0"/>
              </a:rPr>
              <a:t>; Thornhill,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&amp; Santos, </a:t>
            </a:r>
            <a:r>
              <a:rPr lang="en-US" b="1" i="0" u="sng" dirty="0">
                <a:solidFill>
                  <a:srgbClr val="000000"/>
                </a:solidFill>
                <a:effectLst/>
                <a:latin typeface="Open Sans" panose="020B0606030504020204" pitchFamily="34" charset="0"/>
                <a:hlinkClick r:id="rId5"/>
              </a:rPr>
              <a:t>2007</a:t>
            </a:r>
            <a:r>
              <a:rPr lang="en-US" b="0" i="0" dirty="0">
                <a:solidFill>
                  <a:srgbClr val="1C1D1E"/>
                </a:solidFill>
                <a:effectLst/>
                <a:latin typeface="Open Sans" panose="020B0606030504020204" pitchFamily="34" charset="0"/>
              </a:rPr>
              <a:t>). On the one hand, diversity of </a:t>
            </a:r>
            <a:r>
              <a:rPr lang="en-US" b="0" i="1" dirty="0">
                <a:solidFill>
                  <a:srgbClr val="1C1D1E"/>
                </a:solidFill>
                <a:effectLst/>
                <a:latin typeface="Open Sans" panose="020B0606030504020204" pitchFamily="34" charset="0"/>
              </a:rPr>
              <a:t>ITS2</a:t>
            </a:r>
            <a:r>
              <a:rPr lang="en-US" b="0" i="0" dirty="0">
                <a:solidFill>
                  <a:srgbClr val="1C1D1E"/>
                </a:solidFill>
                <a:effectLst/>
                <a:latin typeface="Open Sans" panose="020B0606030504020204" pitchFamily="34" charset="0"/>
              </a:rPr>
              <a:t> sequences can come from sequence variations among these gene copies, giving rise to intragenomic diversity. </a:t>
            </a:r>
            <a:endParaRPr lang="en-US" dirty="0"/>
          </a:p>
        </p:txBody>
      </p:sp>
      <p:sp>
        <p:nvSpPr>
          <p:cNvPr id="4" name="Slide Number Placeholder 3"/>
          <p:cNvSpPr>
            <a:spLocks noGrp="1"/>
          </p:cNvSpPr>
          <p:nvPr>
            <p:ph type="sldNum" sz="quarter" idx="5"/>
          </p:nvPr>
        </p:nvSpPr>
        <p:spPr/>
        <p:txBody>
          <a:bodyPr/>
          <a:lstStyle/>
          <a:p>
            <a:fld id="{4119B2CF-3B6E-4C72-9C38-E64254F246CF}" type="slidenum">
              <a:rPr lang="en-US" smtClean="0"/>
              <a:t>7</a:t>
            </a:fld>
            <a:endParaRPr lang="en-US"/>
          </a:p>
        </p:txBody>
      </p:sp>
    </p:spTree>
    <p:extLst>
      <p:ext uri="{BB962C8B-B14F-4D97-AF65-F5344CB8AC3E}">
        <p14:creationId xmlns:p14="http://schemas.microsoft.com/office/powerpoint/2010/main" val="559615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https://www.ncbi.nlm.nih.gov/pmc/articles/PMC6964864/</a:t>
            </a:r>
          </a:p>
          <a:p>
            <a:endParaRPr lang="en-US" dirty="0"/>
          </a:p>
          <a:p>
            <a:r>
              <a:rPr lang="en-US" dirty="0"/>
              <a:t>https://onlinelibrary.wiley.com/doi/full/10.1111/1755-0998.13004</a:t>
            </a:r>
          </a:p>
          <a:p>
            <a:r>
              <a:rPr lang="en-US" b="0" i="0" dirty="0">
                <a:solidFill>
                  <a:srgbClr val="1C1D1E"/>
                </a:solidFill>
                <a:effectLst/>
                <a:latin typeface="Open Sans" panose="020B0606030504020204" pitchFamily="34" charset="0"/>
              </a:rPr>
              <a:t>A single </a:t>
            </a:r>
            <a:r>
              <a:rPr lang="en-US" b="0" i="0" dirty="0" err="1">
                <a:solidFill>
                  <a:srgbClr val="1C1D1E"/>
                </a:solidFill>
                <a:effectLst/>
                <a:latin typeface="Open Sans" panose="020B0606030504020204" pitchFamily="34" charset="0"/>
              </a:rPr>
              <a:t>Symbiodiniaceae</a:t>
            </a:r>
            <a:r>
              <a:rPr lang="en-US" b="0" i="0" dirty="0">
                <a:solidFill>
                  <a:srgbClr val="1C1D1E"/>
                </a:solidFill>
                <a:effectLst/>
                <a:latin typeface="Open Sans" panose="020B0606030504020204" pitchFamily="34" charset="0"/>
              </a:rPr>
              <a:t> cell usually contains hundreds to thousands of rRNA gene copies (</a:t>
            </a:r>
            <a:r>
              <a:rPr lang="en-US" b="0" i="0" dirty="0" err="1">
                <a:solidFill>
                  <a:srgbClr val="1C1D1E"/>
                </a:solidFill>
                <a:effectLst/>
                <a:latin typeface="Open Sans" panose="020B0606030504020204" pitchFamily="34" charset="0"/>
              </a:rPr>
              <a:t>Arif</a:t>
            </a:r>
            <a:r>
              <a:rPr lang="en-US" b="0" i="0" dirty="0">
                <a:solidFill>
                  <a:srgbClr val="1C1D1E"/>
                </a:solidFill>
                <a:effectLst/>
                <a:latin typeface="Open Sans" panose="020B0606030504020204" pitchFamily="34" charset="0"/>
              </a:rPr>
              <a:t> et al., </a:t>
            </a:r>
            <a:r>
              <a:rPr lang="en-US" b="1" i="0" u="sng" dirty="0">
                <a:solidFill>
                  <a:srgbClr val="000000"/>
                </a:solidFill>
                <a:effectLst/>
                <a:latin typeface="Open Sans" panose="020B0606030504020204" pitchFamily="34" charset="0"/>
                <a:hlinkClick r:id="rId3"/>
              </a:rPr>
              <a:t>2014</a:t>
            </a:r>
            <a:r>
              <a:rPr lang="en-US" b="0" i="0" dirty="0">
                <a:solidFill>
                  <a:srgbClr val="1C1D1E"/>
                </a:solidFill>
                <a:effectLst/>
                <a:latin typeface="Open Sans" panose="020B0606030504020204" pitchFamily="34" charset="0"/>
              </a:rPr>
              <a:t>;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t>
            </a:r>
            <a:r>
              <a:rPr lang="en-US" b="1" i="0" u="sng" dirty="0">
                <a:solidFill>
                  <a:srgbClr val="000000"/>
                </a:solidFill>
                <a:effectLst/>
                <a:latin typeface="Open Sans" panose="020B0606030504020204" pitchFamily="34" charset="0"/>
                <a:hlinkClick r:id="rId4"/>
              </a:rPr>
              <a:t>2002</a:t>
            </a:r>
            <a:r>
              <a:rPr lang="en-US" b="0" i="0" dirty="0">
                <a:solidFill>
                  <a:srgbClr val="1C1D1E"/>
                </a:solidFill>
                <a:effectLst/>
                <a:latin typeface="Open Sans" panose="020B0606030504020204" pitchFamily="34" charset="0"/>
              </a:rPr>
              <a:t>; Thornhill, </a:t>
            </a:r>
            <a:r>
              <a:rPr lang="en-US" b="0" i="0" dirty="0" err="1">
                <a:solidFill>
                  <a:srgbClr val="1C1D1E"/>
                </a:solidFill>
                <a:effectLst/>
                <a:latin typeface="Open Sans" panose="020B0606030504020204" pitchFamily="34" charset="0"/>
              </a:rPr>
              <a:t>Lajeunesse</a:t>
            </a:r>
            <a:r>
              <a:rPr lang="en-US" b="0" i="0" dirty="0">
                <a:solidFill>
                  <a:srgbClr val="1C1D1E"/>
                </a:solidFill>
                <a:effectLst/>
                <a:latin typeface="Open Sans" panose="020B0606030504020204" pitchFamily="34" charset="0"/>
              </a:rPr>
              <a:t>, &amp; Santos, </a:t>
            </a:r>
            <a:r>
              <a:rPr lang="en-US" b="1" i="0" u="sng" dirty="0">
                <a:solidFill>
                  <a:srgbClr val="000000"/>
                </a:solidFill>
                <a:effectLst/>
                <a:latin typeface="Open Sans" panose="020B0606030504020204" pitchFamily="34" charset="0"/>
                <a:hlinkClick r:id="rId5"/>
              </a:rPr>
              <a:t>2007</a:t>
            </a:r>
            <a:r>
              <a:rPr lang="en-US" b="0" i="0" dirty="0">
                <a:solidFill>
                  <a:srgbClr val="1C1D1E"/>
                </a:solidFill>
                <a:effectLst/>
                <a:latin typeface="Open Sans" panose="020B0606030504020204" pitchFamily="34" charset="0"/>
              </a:rPr>
              <a:t>). On the one hand, diversity of </a:t>
            </a:r>
            <a:r>
              <a:rPr lang="en-US" b="0" i="1" dirty="0">
                <a:solidFill>
                  <a:srgbClr val="1C1D1E"/>
                </a:solidFill>
                <a:effectLst/>
                <a:latin typeface="Open Sans" panose="020B0606030504020204" pitchFamily="34" charset="0"/>
              </a:rPr>
              <a:t>ITS2</a:t>
            </a:r>
            <a:r>
              <a:rPr lang="en-US" b="0" i="0" dirty="0">
                <a:solidFill>
                  <a:srgbClr val="1C1D1E"/>
                </a:solidFill>
                <a:effectLst/>
                <a:latin typeface="Open Sans" panose="020B0606030504020204" pitchFamily="34" charset="0"/>
              </a:rPr>
              <a:t> sequences can come from sequence variations among these gene copies, giving rise to intragenomic diversity. </a:t>
            </a:r>
            <a:endParaRPr lang="en-US" dirty="0"/>
          </a:p>
        </p:txBody>
      </p:sp>
      <p:sp>
        <p:nvSpPr>
          <p:cNvPr id="4" name="Slide Number Placeholder 3"/>
          <p:cNvSpPr>
            <a:spLocks noGrp="1"/>
          </p:cNvSpPr>
          <p:nvPr>
            <p:ph type="sldNum" sz="quarter" idx="5"/>
          </p:nvPr>
        </p:nvSpPr>
        <p:spPr/>
        <p:txBody>
          <a:bodyPr/>
          <a:lstStyle/>
          <a:p>
            <a:fld id="{4119B2CF-3B6E-4C72-9C38-E64254F246CF}" type="slidenum">
              <a:rPr lang="en-US" smtClean="0"/>
              <a:t>8</a:t>
            </a:fld>
            <a:endParaRPr lang="en-US"/>
          </a:p>
        </p:txBody>
      </p:sp>
    </p:spTree>
    <p:extLst>
      <p:ext uri="{BB962C8B-B14F-4D97-AF65-F5344CB8AC3E}">
        <p14:creationId xmlns:p14="http://schemas.microsoft.com/office/powerpoint/2010/main" val="81011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BDC6-3916-4C86-80EF-A1BC18D64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FD481-46CB-418E-A34C-93E20D23A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F0BD74-C946-4A21-9C9E-E9561DE00EC1}"/>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5" name="Footer Placeholder 4">
            <a:extLst>
              <a:ext uri="{FF2B5EF4-FFF2-40B4-BE49-F238E27FC236}">
                <a16:creationId xmlns:a16="http://schemas.microsoft.com/office/drawing/2014/main" id="{72B9D67F-DD7A-4D3B-AD55-B04CEFE16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E0179-2920-458A-AA81-6066896DED23}"/>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172233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9134-B8EF-4BF9-8859-D31A676133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BBCAE-F7D9-473E-B005-6A5DB1A2D6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39E1C-1637-4169-94EE-67641991ED15}"/>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5" name="Footer Placeholder 4">
            <a:extLst>
              <a:ext uri="{FF2B5EF4-FFF2-40B4-BE49-F238E27FC236}">
                <a16:creationId xmlns:a16="http://schemas.microsoft.com/office/drawing/2014/main" id="{4F938D3A-2534-4B60-9EAA-41467CCAB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D2295-D235-4014-9266-C38DC5B99C6D}"/>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174746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794C7-8265-4A2A-9711-481AE589AC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8687F3-1535-4164-B7C5-87CCF78D5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57DBA-F6E3-45A0-83B8-7058C9C0217D}"/>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5" name="Footer Placeholder 4">
            <a:extLst>
              <a:ext uri="{FF2B5EF4-FFF2-40B4-BE49-F238E27FC236}">
                <a16:creationId xmlns:a16="http://schemas.microsoft.com/office/drawing/2014/main" id="{1144440A-4463-419C-91D0-0FC293B22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B0485-AED1-4001-99EC-C7C8900DB712}"/>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398417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31F0D80-1364-A841-95E8-1C28F5299A29}" type="datetime1">
              <a:rPr lang="en-US"/>
              <a:pPr>
                <a:defRPr/>
              </a:pPr>
              <a:t>8/25/2021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6CA24A-BDD7-584E-9E40-10855AD0FB3B}" type="slidenum">
              <a:rPr lang="en-US"/>
              <a:pPr>
                <a:defRPr/>
              </a:pPr>
              <a:t>‹#›</a:t>
            </a:fld>
            <a:endParaRPr lang="en-US"/>
          </a:p>
        </p:txBody>
      </p:sp>
    </p:spTree>
    <p:extLst>
      <p:ext uri="{BB962C8B-B14F-4D97-AF65-F5344CB8AC3E}">
        <p14:creationId xmlns:p14="http://schemas.microsoft.com/office/powerpoint/2010/main" val="3557595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85995B2A-2696-EA4B-B3CB-623BD6A1D418}" type="datetime1">
              <a:rPr lang="en-US"/>
              <a:pPr>
                <a:defRPr/>
              </a:pPr>
              <a:t>8/25/2021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490DB5-AE9D-EF4D-A50D-0502547D20D6}" type="slidenum">
              <a:rPr lang="en-US"/>
              <a:pPr>
                <a:defRPr/>
              </a:pPr>
              <a:t>‹#›</a:t>
            </a:fld>
            <a:endParaRPr lang="en-US"/>
          </a:p>
        </p:txBody>
      </p:sp>
    </p:spTree>
    <p:extLst>
      <p:ext uri="{BB962C8B-B14F-4D97-AF65-F5344CB8AC3E}">
        <p14:creationId xmlns:p14="http://schemas.microsoft.com/office/powerpoint/2010/main" val="922259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pPr>
              <a:defRPr/>
            </a:pPr>
            <a:fld id="{9023F488-89D9-3342-A2DF-5E24BA5E03F8}" type="datetime1">
              <a:rPr lang="en-US"/>
              <a:pPr>
                <a:defRPr/>
              </a:pPr>
              <a:t>8/25/2021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7A0FAE-1E92-564B-A897-EA4D8A616314}" type="slidenum">
              <a:rPr lang="en-US"/>
              <a:pPr>
                <a:defRPr/>
              </a:pPr>
              <a:t>‹#›</a:t>
            </a:fld>
            <a:endParaRPr lang="en-US"/>
          </a:p>
        </p:txBody>
      </p:sp>
    </p:spTree>
    <p:extLst>
      <p:ext uri="{BB962C8B-B14F-4D97-AF65-F5344CB8AC3E}">
        <p14:creationId xmlns:p14="http://schemas.microsoft.com/office/powerpoint/2010/main" val="1820041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fld id="{5EBA794A-9A58-E74A-974B-0D277DDFC711}" type="datetime1">
              <a:rPr lang="en-US"/>
              <a:pPr>
                <a:defRPr/>
              </a:pPr>
              <a:t>8/25/2021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4CA5CA7-3DA3-C74D-8026-6AFA9182718A}" type="slidenum">
              <a:rPr lang="en-US"/>
              <a:pPr>
                <a:defRPr/>
              </a:pPr>
              <a:t>‹#›</a:t>
            </a:fld>
            <a:endParaRPr lang="en-US"/>
          </a:p>
        </p:txBody>
      </p:sp>
    </p:spTree>
    <p:extLst>
      <p:ext uri="{BB962C8B-B14F-4D97-AF65-F5344CB8AC3E}">
        <p14:creationId xmlns:p14="http://schemas.microsoft.com/office/powerpoint/2010/main" val="426234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pPr>
              <a:defRPr/>
            </a:pPr>
            <a:fld id="{82823B39-3B92-6340-BE5A-180F3199F61A}" type="datetime1">
              <a:rPr lang="en-US"/>
              <a:pPr>
                <a:defRPr/>
              </a:pPr>
              <a:t>8/25/2021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656AC06-9578-B249-9E25-50CE078DC1FC}" type="slidenum">
              <a:rPr lang="en-US"/>
              <a:pPr>
                <a:defRPr/>
              </a:pPr>
              <a:t>‹#›</a:t>
            </a:fld>
            <a:endParaRPr lang="en-US"/>
          </a:p>
        </p:txBody>
      </p:sp>
    </p:spTree>
    <p:extLst>
      <p:ext uri="{BB962C8B-B14F-4D97-AF65-F5344CB8AC3E}">
        <p14:creationId xmlns:p14="http://schemas.microsoft.com/office/powerpoint/2010/main" val="2132066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B1A581E-2CC7-054C-87BF-646940DAD7A8}" type="datetime1">
              <a:rPr lang="en-US"/>
              <a:pPr>
                <a:defRPr/>
              </a:pPr>
              <a:t>8/25/2021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B4EA164-3B76-774D-B359-CCB31010DFB8}" type="slidenum">
              <a:rPr lang="en-US"/>
              <a:pPr>
                <a:defRPr/>
              </a:pPr>
              <a:t>‹#›</a:t>
            </a:fld>
            <a:endParaRPr lang="en-US"/>
          </a:p>
        </p:txBody>
      </p:sp>
    </p:spTree>
    <p:extLst>
      <p:ext uri="{BB962C8B-B14F-4D97-AF65-F5344CB8AC3E}">
        <p14:creationId xmlns:p14="http://schemas.microsoft.com/office/powerpoint/2010/main" val="2533847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4F69F24-C5BA-AE42-A929-2CF1FC20D843}" type="datetime1">
              <a:rPr lang="en-US"/>
              <a:pPr>
                <a:defRPr/>
              </a:pPr>
              <a:t>8/25/2021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A30A705-2B03-7B4C-98F9-799AEDFCB4E8}" type="slidenum">
              <a:rPr lang="en-US"/>
              <a:pPr>
                <a:defRPr/>
              </a:pPr>
              <a:t>‹#›</a:t>
            </a:fld>
            <a:endParaRPr lang="en-US"/>
          </a:p>
        </p:txBody>
      </p:sp>
    </p:spTree>
    <p:extLst>
      <p:ext uri="{BB962C8B-B14F-4D97-AF65-F5344CB8AC3E}">
        <p14:creationId xmlns:p14="http://schemas.microsoft.com/office/powerpoint/2010/main" val="2591472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70EADC0C-35B0-F040-9536-21C5BDF9E958}" type="datetime1">
              <a:rPr lang="en-US"/>
              <a:pPr>
                <a:defRPr/>
              </a:pPr>
              <a:t>8/25/2021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BCA7B7-16D7-7B45-A763-1A08C53CD1F9}" type="slidenum">
              <a:rPr lang="en-US"/>
              <a:pPr>
                <a:defRPr/>
              </a:pPr>
              <a:t>‹#›</a:t>
            </a:fld>
            <a:endParaRPr lang="en-US"/>
          </a:p>
        </p:txBody>
      </p:sp>
    </p:spTree>
    <p:extLst>
      <p:ext uri="{BB962C8B-B14F-4D97-AF65-F5344CB8AC3E}">
        <p14:creationId xmlns:p14="http://schemas.microsoft.com/office/powerpoint/2010/main" val="248646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5122-A95C-483D-94E5-A44AD4BCF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1EC0A-6C80-43AD-B6DD-83E87488F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3967D-9120-4A94-A42D-967B8028805A}"/>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5" name="Footer Placeholder 4">
            <a:extLst>
              <a:ext uri="{FF2B5EF4-FFF2-40B4-BE49-F238E27FC236}">
                <a16:creationId xmlns:a16="http://schemas.microsoft.com/office/drawing/2014/main" id="{57C05241-EA1B-4F21-8FDB-4030FDC09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849BA-6F11-4005-B54D-C651F4699BC4}"/>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29288839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34945AB4-BCF1-8742-B8C0-9087E99D2516}" type="datetime1">
              <a:rPr lang="en-US"/>
              <a:pPr>
                <a:defRPr/>
              </a:pPr>
              <a:t>8/25/2021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4684AC-E134-014B-8EB3-C56CB4A78109}" type="slidenum">
              <a:rPr lang="en-US"/>
              <a:pPr>
                <a:defRPr/>
              </a:pPr>
              <a:t>‹#›</a:t>
            </a:fld>
            <a:endParaRPr lang="en-US"/>
          </a:p>
        </p:txBody>
      </p:sp>
    </p:spTree>
    <p:extLst>
      <p:ext uri="{BB962C8B-B14F-4D97-AF65-F5344CB8AC3E}">
        <p14:creationId xmlns:p14="http://schemas.microsoft.com/office/powerpoint/2010/main" val="1520178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AB207742-FD08-804F-8F99-D7D2FD24E584}" type="datetime1">
              <a:rPr lang="en-US"/>
              <a:pPr>
                <a:defRPr/>
              </a:pPr>
              <a:t>8/25/2021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A1FC3D-49C1-2942-A279-9F05F479DE21}" type="slidenum">
              <a:rPr lang="en-US"/>
              <a:pPr>
                <a:defRPr/>
              </a:pPr>
              <a:t>‹#›</a:t>
            </a:fld>
            <a:endParaRPr lang="en-US"/>
          </a:p>
        </p:txBody>
      </p:sp>
    </p:spTree>
    <p:extLst>
      <p:ext uri="{BB962C8B-B14F-4D97-AF65-F5344CB8AC3E}">
        <p14:creationId xmlns:p14="http://schemas.microsoft.com/office/powerpoint/2010/main" val="3700885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C3E091F6-E459-814C-BEA4-A4C41EC4279F}" type="datetime1">
              <a:rPr lang="en-US"/>
              <a:pPr>
                <a:defRPr/>
              </a:pPr>
              <a:t>8/25/2021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CC1BC6-0C27-C140-905D-CA0C90FCF909}" type="slidenum">
              <a:rPr lang="en-US"/>
              <a:pPr>
                <a:defRPr/>
              </a:pPr>
              <a:t>‹#›</a:t>
            </a:fld>
            <a:endParaRPr lang="en-US"/>
          </a:p>
        </p:txBody>
      </p:sp>
    </p:spTree>
    <p:extLst>
      <p:ext uri="{BB962C8B-B14F-4D97-AF65-F5344CB8AC3E}">
        <p14:creationId xmlns:p14="http://schemas.microsoft.com/office/powerpoint/2010/main" val="115034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2E0A-8CFF-41CB-BB1F-671244CD8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C8FB4-1900-4D84-A7E8-E1EF169585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6A5774-3257-48F5-AD7C-E42A956FA33B}"/>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5" name="Footer Placeholder 4">
            <a:extLst>
              <a:ext uri="{FF2B5EF4-FFF2-40B4-BE49-F238E27FC236}">
                <a16:creationId xmlns:a16="http://schemas.microsoft.com/office/drawing/2014/main" id="{946845CF-2407-4D8F-A251-15962F954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321DA-46CF-4756-8317-1315B14FA54B}"/>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41843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9D07-56F0-48CF-A75E-FE05DF1C27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7E573-F5AE-4A56-BECF-06DD389AE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13AE1-3B17-4B6D-81F4-917C4F07DE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F41FB1-3EFF-4C29-A560-8672D61C2D7E}"/>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6" name="Footer Placeholder 5">
            <a:extLst>
              <a:ext uri="{FF2B5EF4-FFF2-40B4-BE49-F238E27FC236}">
                <a16:creationId xmlns:a16="http://schemas.microsoft.com/office/drawing/2014/main" id="{67327E82-D957-4AB6-B3D3-A1D436E32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C7470-591B-45C5-8722-C6D71DE74229}"/>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327696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494-3DB6-4DAB-B0C2-351CDD1128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F0BC8-A456-434E-AC64-51CD07D7B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BC27FF-CD02-4BD5-B544-C779BAB7A5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7D8A28-F490-4CFE-AC07-D8DB882A92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81DFB-6137-4DC3-B490-8C4BE5F72F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BE715-C407-474A-B788-68C4F680BD6D}"/>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8" name="Footer Placeholder 7">
            <a:extLst>
              <a:ext uri="{FF2B5EF4-FFF2-40B4-BE49-F238E27FC236}">
                <a16:creationId xmlns:a16="http://schemas.microsoft.com/office/drawing/2014/main" id="{CCD38F4B-9DA4-4442-8D02-C6F1AEA25E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85EE5F-88C7-4E36-98CB-1AF180EA2334}"/>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113920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F2DD-D964-48D6-9EAD-75C8030DF2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6C34BB-6360-4206-B481-9C78D1DDA4BB}"/>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4" name="Footer Placeholder 3">
            <a:extLst>
              <a:ext uri="{FF2B5EF4-FFF2-40B4-BE49-F238E27FC236}">
                <a16:creationId xmlns:a16="http://schemas.microsoft.com/office/drawing/2014/main" id="{6A1DD800-DB71-4211-89BF-FC386BE4E3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2766FB-ADB1-453F-A28D-A4217EDE68D6}"/>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116826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194D1F-72ED-4658-98A2-C503967CD8B1}"/>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3" name="Footer Placeholder 2">
            <a:extLst>
              <a:ext uri="{FF2B5EF4-FFF2-40B4-BE49-F238E27FC236}">
                <a16:creationId xmlns:a16="http://schemas.microsoft.com/office/drawing/2014/main" id="{A872539B-EF57-420E-8A4A-94CC347806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97D2BD-9380-46C0-B4F4-2FB68F437B7E}"/>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326809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B867-298D-4676-9BFC-D5F132076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E5EF51-8A0E-4EF3-8C55-523A18C5B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101E5-6401-425D-92B0-744A93CE3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06EF4-E254-408B-95FC-4C5EEF2ED0EC}"/>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6" name="Footer Placeholder 5">
            <a:extLst>
              <a:ext uri="{FF2B5EF4-FFF2-40B4-BE49-F238E27FC236}">
                <a16:creationId xmlns:a16="http://schemas.microsoft.com/office/drawing/2014/main" id="{535B6234-0869-4E6B-97E5-3276FC0DC7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30351-BF0A-437E-A272-143C62E1CA87}"/>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3646868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2946-12A8-49C9-9512-EE2D73BB6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B2DCED-2205-4C79-86E4-C8ED0294B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3F6CB7-0901-45B6-BD72-BAF1BD66B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4194C-295D-4C68-8F2D-7B617BB595FA}"/>
              </a:ext>
            </a:extLst>
          </p:cNvPr>
          <p:cNvSpPr>
            <a:spLocks noGrp="1"/>
          </p:cNvSpPr>
          <p:nvPr>
            <p:ph type="dt" sz="half" idx="10"/>
          </p:nvPr>
        </p:nvSpPr>
        <p:spPr/>
        <p:txBody>
          <a:bodyPr/>
          <a:lstStyle/>
          <a:p>
            <a:fld id="{509222B2-1A1C-4768-A764-F63CEF1B6A0F}" type="datetimeFigureOut">
              <a:rPr lang="en-US" smtClean="0"/>
              <a:t>8/25/2021</a:t>
            </a:fld>
            <a:endParaRPr lang="en-US"/>
          </a:p>
        </p:txBody>
      </p:sp>
      <p:sp>
        <p:nvSpPr>
          <p:cNvPr id="6" name="Footer Placeholder 5">
            <a:extLst>
              <a:ext uri="{FF2B5EF4-FFF2-40B4-BE49-F238E27FC236}">
                <a16:creationId xmlns:a16="http://schemas.microsoft.com/office/drawing/2014/main" id="{4283669B-C59E-4123-9DEE-9A6D8351B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0B7DA-9E1D-439F-BC8B-0EE9EB28DC6E}"/>
              </a:ext>
            </a:extLst>
          </p:cNvPr>
          <p:cNvSpPr>
            <a:spLocks noGrp="1"/>
          </p:cNvSpPr>
          <p:nvPr>
            <p:ph type="sldNum" sz="quarter" idx="12"/>
          </p:nvPr>
        </p:nvSpPr>
        <p:spPr/>
        <p:txBody>
          <a:bodyPr/>
          <a:lstStyle/>
          <a:p>
            <a:fld id="{AF18153C-AB3A-4934-886D-7E40D88E6615}" type="slidenum">
              <a:rPr lang="en-US" smtClean="0"/>
              <a:t>‹#›</a:t>
            </a:fld>
            <a:endParaRPr lang="en-US"/>
          </a:p>
        </p:txBody>
      </p:sp>
    </p:spTree>
    <p:extLst>
      <p:ext uri="{BB962C8B-B14F-4D97-AF65-F5344CB8AC3E}">
        <p14:creationId xmlns:p14="http://schemas.microsoft.com/office/powerpoint/2010/main" val="53459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19A4F-72BC-458F-AB82-36EC78C5E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B3C3D1-F72C-4034-974D-5601993A8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C409B-A42B-4DD9-ABF9-E2E16CF28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222B2-1A1C-4768-A764-F63CEF1B6A0F}" type="datetimeFigureOut">
              <a:rPr lang="en-US" smtClean="0"/>
              <a:t>8/25/2021</a:t>
            </a:fld>
            <a:endParaRPr lang="en-US"/>
          </a:p>
        </p:txBody>
      </p:sp>
      <p:sp>
        <p:nvSpPr>
          <p:cNvPr id="5" name="Footer Placeholder 4">
            <a:extLst>
              <a:ext uri="{FF2B5EF4-FFF2-40B4-BE49-F238E27FC236}">
                <a16:creationId xmlns:a16="http://schemas.microsoft.com/office/drawing/2014/main" id="{7518D13F-B65D-456E-B524-E574C2DFD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BB58D8-255E-4DEF-9E8D-60C1C9C8B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8153C-AB3A-4934-886D-7E40D88E6615}" type="slidenum">
              <a:rPr lang="en-US" smtClean="0"/>
              <a:t>‹#›</a:t>
            </a:fld>
            <a:endParaRPr lang="en-US"/>
          </a:p>
        </p:txBody>
      </p:sp>
    </p:spTree>
    <p:extLst>
      <p:ext uri="{BB962C8B-B14F-4D97-AF65-F5344CB8AC3E}">
        <p14:creationId xmlns:p14="http://schemas.microsoft.com/office/powerpoint/2010/main" val="2616816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endParaRPr lang="en-US" altLang="en-US"/>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AAFCD924-B82F-B44A-910A-530783C8153B}" type="datetime1">
              <a:rPr lang="en-US"/>
              <a:pPr>
                <a:defRPr/>
              </a:pPr>
              <a:t>8/25/2021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85F21E06-077D-CF43-9381-667EB14E0AB8}" type="slidenum">
              <a:rPr lang="en-US"/>
              <a:pPr>
                <a:defRPr/>
              </a:pPr>
              <a:t>‹#›</a:t>
            </a:fld>
            <a:endParaRPr lang="en-US"/>
          </a:p>
        </p:txBody>
      </p:sp>
    </p:spTree>
    <p:extLst>
      <p:ext uri="{BB962C8B-B14F-4D97-AF65-F5344CB8AC3E}">
        <p14:creationId xmlns:p14="http://schemas.microsoft.com/office/powerpoint/2010/main" val="11516756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charset="0"/>
        </a:defRPr>
      </a:lvl2pPr>
      <a:lvl3pPr algn="ctr" defTabSz="457200" rtl="0" fontAlgn="base">
        <a:spcBef>
          <a:spcPct val="0"/>
        </a:spcBef>
        <a:spcAft>
          <a:spcPct val="0"/>
        </a:spcAft>
        <a:defRPr sz="4400">
          <a:solidFill>
            <a:schemeClr val="tx1"/>
          </a:solidFill>
          <a:latin typeface="Calibri" charset="0"/>
        </a:defRPr>
      </a:lvl3pPr>
      <a:lvl4pPr algn="ctr" defTabSz="457200" rtl="0" fontAlgn="base">
        <a:spcBef>
          <a:spcPct val="0"/>
        </a:spcBef>
        <a:spcAft>
          <a:spcPct val="0"/>
        </a:spcAft>
        <a:defRPr sz="4400">
          <a:solidFill>
            <a:schemeClr val="tx1"/>
          </a:solidFill>
          <a:latin typeface="Calibri" charset="0"/>
        </a:defRPr>
      </a:lvl4pPr>
      <a:lvl5pPr algn="ctr" defTabSz="457200" rtl="0" fontAlgn="base">
        <a:spcBef>
          <a:spcPct val="0"/>
        </a:spcBef>
        <a:spcAft>
          <a:spcPct val="0"/>
        </a:spcAft>
        <a:defRPr sz="4400">
          <a:solidFill>
            <a:schemeClr val="tx1"/>
          </a:solidFill>
          <a:latin typeface="Calibri" charset="0"/>
        </a:defRPr>
      </a:lvl5pPr>
      <a:lvl6pPr marL="457200" algn="ctr" defTabSz="457200" rtl="0" fontAlgn="base">
        <a:spcBef>
          <a:spcPct val="0"/>
        </a:spcBef>
        <a:spcAft>
          <a:spcPct val="0"/>
        </a:spcAft>
        <a:defRPr sz="4400">
          <a:solidFill>
            <a:schemeClr val="tx1"/>
          </a:solidFill>
          <a:latin typeface="Calibri" charset="0"/>
        </a:defRPr>
      </a:lvl6pPr>
      <a:lvl7pPr marL="914400" algn="ctr" defTabSz="457200" rtl="0" fontAlgn="base">
        <a:spcBef>
          <a:spcPct val="0"/>
        </a:spcBef>
        <a:spcAft>
          <a:spcPct val="0"/>
        </a:spcAft>
        <a:defRPr sz="4400">
          <a:solidFill>
            <a:schemeClr val="tx1"/>
          </a:solidFill>
          <a:latin typeface="Calibri" charset="0"/>
        </a:defRPr>
      </a:lvl7pPr>
      <a:lvl8pPr marL="1371600" algn="ctr" defTabSz="457200" rtl="0" fontAlgn="base">
        <a:spcBef>
          <a:spcPct val="0"/>
        </a:spcBef>
        <a:spcAft>
          <a:spcPct val="0"/>
        </a:spcAft>
        <a:defRPr sz="4400">
          <a:solidFill>
            <a:schemeClr val="tx1"/>
          </a:solidFill>
          <a:latin typeface="Calibri" charset="0"/>
        </a:defRPr>
      </a:lvl8pPr>
      <a:lvl9pPr marL="1828800" algn="ctr" defTabSz="457200" rtl="0" fontAlgn="base">
        <a:spcBef>
          <a:spcPct val="0"/>
        </a:spcBef>
        <a:spcAft>
          <a:spcPct val="0"/>
        </a:spcAft>
        <a:defRPr sz="4400">
          <a:solidFill>
            <a:schemeClr val="tx1"/>
          </a:solidFill>
          <a:latin typeface="Calibri"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6" name="Content Placeholder 2">
            <a:extLst>
              <a:ext uri="{FF2B5EF4-FFF2-40B4-BE49-F238E27FC236}">
                <a16:creationId xmlns:a16="http://schemas.microsoft.com/office/drawing/2014/main" id="{A9F80E0F-863D-4DCD-BD78-D9633F63D839}"/>
              </a:ext>
            </a:extLst>
          </p:cNvPr>
          <p:cNvSpPr>
            <a:spLocks noGrp="1"/>
          </p:cNvSpPr>
          <p:nvPr>
            <p:ph idx="1"/>
          </p:nvPr>
        </p:nvSpPr>
        <p:spPr>
          <a:xfrm>
            <a:off x="0" y="685801"/>
            <a:ext cx="11780520" cy="6781800"/>
          </a:xfrm>
        </p:spPr>
        <p:txBody>
          <a:bodyPr/>
          <a:lstStyle/>
          <a:p>
            <a:r>
              <a:rPr lang="en-US" altLang="en-US" sz="2600" dirty="0">
                <a:solidFill>
                  <a:schemeClr val="bg1"/>
                </a:solidFill>
              </a:rPr>
              <a:t>Isolate DNA from community (coral, plankton)</a:t>
            </a:r>
          </a:p>
          <a:p>
            <a:r>
              <a:rPr lang="en-US" altLang="en-US" sz="2600" dirty="0">
                <a:solidFill>
                  <a:schemeClr val="bg1"/>
                </a:solidFill>
              </a:rPr>
              <a:t>Add primer (ITS2, 16S, 18S) and PCR to amplify region of interest</a:t>
            </a:r>
          </a:p>
          <a:p>
            <a:r>
              <a:rPr lang="en-US" altLang="en-US" sz="2600" dirty="0">
                <a:solidFill>
                  <a:schemeClr val="bg1"/>
                </a:solidFill>
              </a:rPr>
              <a:t>Check PCR product on gel</a:t>
            </a:r>
          </a:p>
          <a:p>
            <a:r>
              <a:rPr lang="en-US" altLang="en-US" sz="2600" dirty="0">
                <a:solidFill>
                  <a:schemeClr val="bg1"/>
                </a:solidFill>
              </a:rPr>
              <a:t>Clean PCR products</a:t>
            </a:r>
          </a:p>
          <a:p>
            <a:r>
              <a:rPr lang="en-US" altLang="en-US" sz="2600" dirty="0">
                <a:solidFill>
                  <a:schemeClr val="bg1"/>
                </a:solidFill>
              </a:rPr>
              <a:t>Add barcodes and PCR</a:t>
            </a:r>
          </a:p>
          <a:p>
            <a:r>
              <a:rPr lang="en-US" altLang="en-US" sz="2600" dirty="0">
                <a:solidFill>
                  <a:schemeClr val="bg1"/>
                </a:solidFill>
              </a:rPr>
              <a:t>Check PCR product on gel</a:t>
            </a:r>
          </a:p>
          <a:p>
            <a:r>
              <a:rPr lang="en-US" altLang="en-US" sz="2600" dirty="0">
                <a:solidFill>
                  <a:schemeClr val="bg1"/>
                </a:solidFill>
              </a:rPr>
              <a:t>Pool samples </a:t>
            </a:r>
          </a:p>
          <a:p>
            <a:r>
              <a:rPr lang="en-US" altLang="en-US" sz="2600" dirty="0">
                <a:solidFill>
                  <a:schemeClr val="bg1"/>
                </a:solidFill>
              </a:rPr>
              <a:t>Clean pooled PCR products</a:t>
            </a:r>
          </a:p>
          <a:p>
            <a:r>
              <a:rPr lang="en-US" altLang="en-US" sz="2600" dirty="0">
                <a:solidFill>
                  <a:schemeClr val="bg1"/>
                </a:solidFill>
              </a:rPr>
              <a:t>Gel pooled products &amp; gel extraction</a:t>
            </a:r>
          </a:p>
          <a:p>
            <a:r>
              <a:rPr lang="en-US" altLang="en-US" sz="2600" dirty="0">
                <a:solidFill>
                  <a:schemeClr val="bg1"/>
                </a:solidFill>
              </a:rPr>
              <a:t>Test PCR with P5/P7</a:t>
            </a:r>
          </a:p>
          <a:p>
            <a:r>
              <a:rPr lang="en-US" altLang="en-US" sz="2600" dirty="0">
                <a:solidFill>
                  <a:schemeClr val="bg1"/>
                </a:solidFill>
              </a:rPr>
              <a:t>Gel to check test PCR product </a:t>
            </a:r>
          </a:p>
          <a:p>
            <a:r>
              <a:rPr lang="en-US" altLang="en-US" sz="2600" dirty="0">
                <a:solidFill>
                  <a:schemeClr val="bg1"/>
                </a:solidFill>
              </a:rPr>
              <a:t>Sequence!</a:t>
            </a:r>
            <a:br>
              <a:rPr lang="en-US" altLang="en-US" dirty="0">
                <a:solidFill>
                  <a:schemeClr val="bg1"/>
                </a:solidFill>
              </a:rPr>
            </a:br>
            <a:endParaRPr lang="en-US" altLang="en-US" dirty="0">
              <a:solidFill>
                <a:schemeClr val="bg1"/>
              </a:solidFill>
            </a:endParaRPr>
          </a:p>
        </p:txBody>
      </p:sp>
      <p:sp>
        <p:nvSpPr>
          <p:cNvPr id="3" name="Title 1">
            <a:extLst>
              <a:ext uri="{FF2B5EF4-FFF2-40B4-BE49-F238E27FC236}">
                <a16:creationId xmlns:a16="http://schemas.microsoft.com/office/drawing/2014/main" id="{A5FC8F83-8672-4879-9186-B9B9F98A34CC}"/>
              </a:ext>
            </a:extLst>
          </p:cNvPr>
          <p:cNvSpPr>
            <a:spLocks noGrp="1"/>
          </p:cNvSpPr>
          <p:nvPr>
            <p:ph type="title"/>
          </p:nvPr>
        </p:nvSpPr>
        <p:spPr>
          <a:xfrm>
            <a:off x="-2678723" y="-314814"/>
            <a:ext cx="10515600" cy="1325563"/>
          </a:xfrm>
        </p:spPr>
        <p:txBody>
          <a:bodyPr/>
          <a:lstStyle/>
          <a:p>
            <a:r>
              <a:rPr lang="en-US" dirty="0">
                <a:solidFill>
                  <a:srgbClr val="FFFFFF"/>
                </a:solidFill>
              </a:rPr>
              <a:t>Lab Pipeline</a:t>
            </a:r>
          </a:p>
        </p:txBody>
      </p:sp>
      <p:sp>
        <p:nvSpPr>
          <p:cNvPr id="2" name="Arrow: Right 1">
            <a:extLst>
              <a:ext uri="{FF2B5EF4-FFF2-40B4-BE49-F238E27FC236}">
                <a16:creationId xmlns:a16="http://schemas.microsoft.com/office/drawing/2014/main" id="{AF10D661-94A9-4C96-B8CD-DA634C081D67}"/>
              </a:ext>
            </a:extLst>
          </p:cNvPr>
          <p:cNvSpPr/>
          <p:nvPr/>
        </p:nvSpPr>
        <p:spPr>
          <a:xfrm rot="10800000">
            <a:off x="2321168" y="3519855"/>
            <a:ext cx="1740877" cy="55684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68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5384-F1D6-4CF2-BA11-F4B545C8FC9E}"/>
              </a:ext>
            </a:extLst>
          </p:cNvPr>
          <p:cNvSpPr>
            <a:spLocks noGrp="1"/>
          </p:cNvSpPr>
          <p:nvPr>
            <p:ph type="title"/>
          </p:nvPr>
        </p:nvSpPr>
        <p:spPr>
          <a:xfrm>
            <a:off x="838200" y="-279640"/>
            <a:ext cx="10515600" cy="1325563"/>
          </a:xfrm>
        </p:spPr>
        <p:txBody>
          <a:bodyPr/>
          <a:lstStyle/>
          <a:p>
            <a:r>
              <a:rPr lang="en-US" dirty="0">
                <a:solidFill>
                  <a:srgbClr val="FFC000"/>
                </a:solidFill>
              </a:rPr>
              <a:t>Bioinformatic Pipeline</a:t>
            </a:r>
            <a:endParaRPr lang="en-US" dirty="0"/>
          </a:p>
        </p:txBody>
      </p:sp>
      <p:sp>
        <p:nvSpPr>
          <p:cNvPr id="4" name="Title 1">
            <a:extLst>
              <a:ext uri="{FF2B5EF4-FFF2-40B4-BE49-F238E27FC236}">
                <a16:creationId xmlns:a16="http://schemas.microsoft.com/office/drawing/2014/main" id="{84D33DFB-D976-430F-8CA3-B6473866D315}"/>
              </a:ext>
            </a:extLst>
          </p:cNvPr>
          <p:cNvSpPr txBox="1">
            <a:spLocks/>
          </p:cNvSpPr>
          <p:nvPr/>
        </p:nvSpPr>
        <p:spPr>
          <a:xfrm>
            <a:off x="272561" y="905364"/>
            <a:ext cx="11315700" cy="526097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lang="en-US" dirty="0">
                <a:solidFill>
                  <a:srgbClr val="FFC000"/>
                </a:solidFill>
                <a:latin typeface="Calibri Light" panose="020F0302020204030204"/>
              </a:rPr>
              <a:t>Obtain </a:t>
            </a:r>
            <a:r>
              <a:rPr lang="en-US" dirty="0" err="1">
                <a:solidFill>
                  <a:srgbClr val="FFC000"/>
                </a:solidFill>
                <a:latin typeface="Calibri Light" panose="020F0302020204030204"/>
              </a:rPr>
              <a:t>fastq</a:t>
            </a:r>
            <a:r>
              <a:rPr lang="en-US" dirty="0">
                <a:solidFill>
                  <a:srgbClr val="FFC000"/>
                </a:solidFill>
                <a:latin typeface="Calibri Light" panose="020F0302020204030204"/>
              </a:rPr>
              <a:t> files and do some pre-processing </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lang="en-US" dirty="0">
                <a:solidFill>
                  <a:srgbClr val="FFC000"/>
                </a:solidFill>
                <a:latin typeface="Calibri Light" panose="020F0302020204030204"/>
              </a:rPr>
              <a:t>Trim off low quality base pairs &amp; remove primers</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rPr>
              <a:t>Use dada2 to estimate error rates and transform reads into ASVs (produces counts file)</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rPr>
              <a:t>Use dada2 to remove chimeras</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rPr>
              <a:t>Check read stats to ensure reasonable amount of info is left</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rPr>
              <a:t>Assign taxonomy using dada2</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rPr>
              <a:t>Additional filtering (e.g. remove negative control)</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lang="en-US" dirty="0">
                <a:solidFill>
                  <a:srgbClr val="FFC000"/>
                </a:solidFill>
                <a:latin typeface="Calibri Light" panose="020F0302020204030204"/>
              </a:rPr>
              <a:t>Apply lulu (if using ITS2)</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rPr>
              <a:t>Rarefy</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lang="en-US" dirty="0">
                <a:solidFill>
                  <a:srgbClr val="FFC000"/>
                </a:solidFill>
                <a:latin typeface="Calibri Light" panose="020F0302020204030204"/>
              </a:rPr>
              <a:t>Trim low abundance OTUs and remove outliers</a:t>
            </a:r>
          </a:p>
          <a:p>
            <a:pPr marL="571500" marR="0" lvl="0" indent="-57150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rPr>
              <a:t>Visualize, assess diversity and do other wacky stuff </a:t>
            </a: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34827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4848-1E09-DA46-99B4-ED02BF4A8B4C}"/>
              </a:ext>
            </a:extLst>
          </p:cNvPr>
          <p:cNvSpPr>
            <a:spLocks noGrp="1"/>
          </p:cNvSpPr>
          <p:nvPr>
            <p:ph type="title"/>
          </p:nvPr>
        </p:nvSpPr>
        <p:spPr/>
        <p:txBody>
          <a:bodyPr/>
          <a:lstStyle/>
          <a:p>
            <a:r>
              <a:rPr lang="en-US" altLang="en-US" dirty="0">
                <a:solidFill>
                  <a:srgbClr val="6EE6E3"/>
                </a:solidFill>
              </a:rPr>
              <a:t>Alternative pipelines for ITS2/16S</a:t>
            </a:r>
            <a:endParaRPr lang="en-US" dirty="0"/>
          </a:p>
        </p:txBody>
      </p:sp>
      <p:sp>
        <p:nvSpPr>
          <p:cNvPr id="5" name="Title 1">
            <a:extLst>
              <a:ext uri="{FF2B5EF4-FFF2-40B4-BE49-F238E27FC236}">
                <a16:creationId xmlns:a16="http://schemas.microsoft.com/office/drawing/2014/main" id="{A40EE3F6-2A92-4931-B799-CEA49AC795B3}"/>
              </a:ext>
            </a:extLst>
          </p:cNvPr>
          <p:cNvSpPr txBox="1">
            <a:spLocks/>
          </p:cNvSpPr>
          <p:nvPr/>
        </p:nvSpPr>
        <p:spPr>
          <a:xfrm>
            <a:off x="1014046" y="1324280"/>
            <a:ext cx="6992816" cy="132556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rPr>
              <a:t>16s: QIIME or USEARCH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rgbClr val="FFC000"/>
                </a:solidFill>
                <a:latin typeface="Calibri Light" panose="020F0302020204030204"/>
              </a:rPr>
              <a:t>	</a:t>
            </a:r>
            <a:r>
              <a:rPr kumimoji="0" lang="en-US" sz="4400" b="0" i="0" u="none" strike="noStrike" kern="1200" cap="none" spc="0" normalizeH="0" baseline="0" noProof="0" dirty="0">
                <a:ln>
                  <a:noFill/>
                </a:ln>
                <a:solidFill>
                  <a:srgbClr val="FFC000"/>
                </a:solidFill>
                <a:effectLst/>
                <a:uLnTx/>
                <a:uFillTx/>
                <a:latin typeface="Calibri Light" panose="020F0302020204030204"/>
                <a:ea typeface="+mj-ea"/>
                <a:cs typeface="+mj-cs"/>
              </a:rPr>
              <a:t>Dada2 detects rare ASVs better, 	but 	produces more spurious ASVs   </a:t>
            </a: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94018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4848-1E09-DA46-99B4-ED02BF4A8B4C}"/>
              </a:ext>
            </a:extLst>
          </p:cNvPr>
          <p:cNvSpPr>
            <a:spLocks noGrp="1"/>
          </p:cNvSpPr>
          <p:nvPr>
            <p:ph type="title"/>
          </p:nvPr>
        </p:nvSpPr>
        <p:spPr/>
        <p:txBody>
          <a:bodyPr/>
          <a:lstStyle/>
          <a:p>
            <a:r>
              <a:rPr lang="en-US" altLang="en-US" dirty="0">
                <a:solidFill>
                  <a:srgbClr val="6EE6E3"/>
                </a:solidFill>
              </a:rPr>
              <a:t>Alternative pipelines for ITS2/16S</a:t>
            </a:r>
            <a:endParaRPr lang="en-US" dirty="0"/>
          </a:p>
        </p:txBody>
      </p:sp>
      <p:sp>
        <p:nvSpPr>
          <p:cNvPr id="6" name="Title 1">
            <a:extLst>
              <a:ext uri="{FF2B5EF4-FFF2-40B4-BE49-F238E27FC236}">
                <a16:creationId xmlns:a16="http://schemas.microsoft.com/office/drawing/2014/main" id="{4569B26B-708F-4602-A307-9F743F09FCF4}"/>
              </a:ext>
            </a:extLst>
          </p:cNvPr>
          <p:cNvSpPr txBox="1">
            <a:spLocks/>
          </p:cNvSpPr>
          <p:nvPr/>
        </p:nvSpPr>
        <p:spPr>
          <a:xfrm>
            <a:off x="803029" y="399907"/>
            <a:ext cx="11095893" cy="3148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rPr>
              <a:t>ITS2 (for </a:t>
            </a:r>
            <a:r>
              <a:rPr kumimoji="0" lang="en-US" sz="2800" b="0" i="0" u="none" strike="noStrike" kern="1200" cap="none" spc="0" normalizeH="0" baseline="0" noProof="0" dirty="0" err="1">
                <a:ln>
                  <a:noFill/>
                </a:ln>
                <a:solidFill>
                  <a:srgbClr val="FFC000"/>
                </a:solidFill>
                <a:effectLst/>
                <a:uLnTx/>
                <a:uFillTx/>
                <a:latin typeface="Calibri Light" panose="020F0302020204030204"/>
                <a:ea typeface="+mj-ea"/>
                <a:cs typeface="+mj-cs"/>
              </a:rPr>
              <a:t>Symbiodiniaceae</a:t>
            </a:r>
            <a:r>
              <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rPr>
              <a:t>): </a:t>
            </a:r>
            <a:r>
              <a:rPr kumimoji="0" lang="en-US" sz="2800" b="0" i="0" u="none" strike="noStrike" kern="1200" cap="none" spc="0" normalizeH="0" baseline="0" noProof="0" dirty="0" err="1">
                <a:ln>
                  <a:noFill/>
                </a:ln>
                <a:solidFill>
                  <a:srgbClr val="FFC000"/>
                </a:solidFill>
                <a:effectLst/>
                <a:uLnTx/>
                <a:uFillTx/>
                <a:latin typeface="Calibri Light" panose="020F0302020204030204"/>
                <a:ea typeface="+mj-ea"/>
                <a:cs typeface="+mj-cs"/>
              </a:rPr>
              <a:t>Symportal</a:t>
            </a:r>
            <a:endPar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rPr>
              <a:t>	Dada2 detects more rare/background </a:t>
            </a:r>
            <a:r>
              <a:rPr kumimoji="0" lang="en-US" sz="2800" b="0" i="0" u="none" strike="noStrike" kern="1200" cap="none" spc="0" normalizeH="0" baseline="0" noProof="0" dirty="0" err="1">
                <a:ln>
                  <a:noFill/>
                </a:ln>
                <a:solidFill>
                  <a:srgbClr val="FFC000"/>
                </a:solidFill>
                <a:effectLst/>
                <a:uLnTx/>
                <a:uFillTx/>
                <a:latin typeface="Calibri Light" panose="020F0302020204030204"/>
                <a:ea typeface="+mj-ea"/>
                <a:cs typeface="+mj-cs"/>
              </a:rPr>
              <a:t>syms</a:t>
            </a:r>
            <a:r>
              <a:rPr lang="en-US" sz="2800" dirty="0">
                <a:solidFill>
                  <a:srgbClr val="FFC000"/>
                </a:solidFill>
                <a:latin typeface="Calibri Light" panose="020F0302020204030204"/>
              </a:rPr>
              <a:t>, but does a worse job d</a:t>
            </a:r>
            <a:r>
              <a:rPr kumimoji="0" lang="en-US" sz="2800" b="0" i="0" u="none" strike="noStrike" kern="1200" cap="none" spc="0" normalizeH="0" baseline="0" noProof="0" dirty="0" err="1">
                <a:ln>
                  <a:noFill/>
                </a:ln>
                <a:solidFill>
                  <a:srgbClr val="FFC000"/>
                </a:solidFill>
                <a:effectLst/>
                <a:uLnTx/>
                <a:uFillTx/>
                <a:latin typeface="Calibri Light" panose="020F0302020204030204"/>
                <a:ea typeface="+mj-ea"/>
                <a:cs typeface="+mj-cs"/>
              </a:rPr>
              <a:t>ealing</a:t>
            </a:r>
            <a:r>
              <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rPr>
              <a:t> with intragenomic variation in ITS2 sequences </a:t>
            </a:r>
          </a:p>
          <a:p>
            <a:pPr marL="0" marR="0" lvl="0" indent="0" algn="l" defTabSz="914400" rtl="0" eaLnBrk="1" fontAlgn="auto" latinLnBrk="0" hangingPunct="1">
              <a:lnSpc>
                <a:spcPct val="90000"/>
              </a:lnSpc>
              <a:spcBef>
                <a:spcPct val="0"/>
              </a:spcBef>
              <a:spcAft>
                <a:spcPts val="0"/>
              </a:spcAft>
              <a:buClrTx/>
              <a:buSzTx/>
              <a:buFontTx/>
              <a:buNone/>
              <a:tabLst/>
              <a:defRPr/>
            </a:pPr>
            <a:r>
              <a:rPr lang="en-US" sz="2800" dirty="0">
                <a:solidFill>
                  <a:srgbClr val="FFC000"/>
                </a:solidFill>
                <a:latin typeface="Calibri Light" panose="020F0302020204030204"/>
              </a:rPr>
              <a:t>	</a:t>
            </a:r>
            <a:endPar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8" name="Picture 7" descr="A picture containing chart&#10;&#10;Description automatically generated">
            <a:extLst>
              <a:ext uri="{FF2B5EF4-FFF2-40B4-BE49-F238E27FC236}">
                <a16:creationId xmlns:a16="http://schemas.microsoft.com/office/drawing/2014/main" id="{665C1D9F-B89A-47D8-B329-77F1BBC8224B}"/>
              </a:ext>
            </a:extLst>
          </p:cNvPr>
          <p:cNvPicPr>
            <a:picLocks noChangeAspect="1"/>
          </p:cNvPicPr>
          <p:nvPr/>
        </p:nvPicPr>
        <p:blipFill>
          <a:blip r:embed="rId3"/>
          <a:stretch>
            <a:fillRect/>
          </a:stretch>
        </p:blipFill>
        <p:spPr>
          <a:xfrm>
            <a:off x="6096000" y="2609278"/>
            <a:ext cx="5649380" cy="3974084"/>
          </a:xfrm>
          <a:prstGeom prst="rect">
            <a:avLst/>
          </a:prstGeom>
        </p:spPr>
      </p:pic>
      <p:sp>
        <p:nvSpPr>
          <p:cNvPr id="7" name="TextBox 6">
            <a:extLst>
              <a:ext uri="{FF2B5EF4-FFF2-40B4-BE49-F238E27FC236}">
                <a16:creationId xmlns:a16="http://schemas.microsoft.com/office/drawing/2014/main" id="{ABFDF029-925B-4DED-A139-81ABAACE5F9F}"/>
              </a:ext>
            </a:extLst>
          </p:cNvPr>
          <p:cNvSpPr txBox="1"/>
          <p:nvPr/>
        </p:nvSpPr>
        <p:spPr>
          <a:xfrm>
            <a:off x="691662" y="3548836"/>
            <a:ext cx="6096000" cy="867930"/>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rPr>
              <a:t>James’s rec: Do BOTH </a:t>
            </a:r>
            <a:r>
              <a:rPr kumimoji="0" lang="en-US" sz="2800" b="0" i="0" u="none" strike="noStrike" kern="1200" cap="none" spc="0" normalizeH="0" baseline="0" noProof="0" dirty="0" err="1">
                <a:ln>
                  <a:noFill/>
                </a:ln>
                <a:solidFill>
                  <a:srgbClr val="FFC000"/>
                </a:solidFill>
                <a:effectLst/>
                <a:uLnTx/>
                <a:uFillTx/>
                <a:latin typeface="Calibri Light" panose="020F0302020204030204"/>
                <a:ea typeface="+mj-ea"/>
                <a:cs typeface="+mj-cs"/>
              </a:rPr>
              <a:t>symportal</a:t>
            </a:r>
            <a:r>
              <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rPr>
              <a:t> </a:t>
            </a:r>
            <a:r>
              <a:rPr kumimoji="0" lang="en-US" sz="2800" i="0" strike="noStrike" kern="1200" cap="none" spc="0" normalizeH="0" baseline="0" noProof="0" dirty="0">
                <a:ln>
                  <a:noFill/>
                </a:ln>
                <a:solidFill>
                  <a:srgbClr val="FFC000"/>
                </a:solidFill>
                <a:effectLst/>
                <a:uLnTx/>
                <a:uFillTx/>
                <a:latin typeface="Calibri Light" panose="020F0302020204030204"/>
                <a:ea typeface="+mj-ea"/>
                <a:cs typeface="+mj-cs"/>
              </a:rPr>
              <a:t>and</a:t>
            </a:r>
            <a:r>
              <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rPr>
              <a:t> dada2 for ITS2</a:t>
            </a:r>
          </a:p>
        </p:txBody>
      </p:sp>
    </p:spTree>
    <p:extLst>
      <p:ext uri="{BB962C8B-B14F-4D97-AF65-F5344CB8AC3E}">
        <p14:creationId xmlns:p14="http://schemas.microsoft.com/office/powerpoint/2010/main" val="239490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4848-1E09-DA46-99B4-ED02BF4A8B4C}"/>
              </a:ext>
            </a:extLst>
          </p:cNvPr>
          <p:cNvSpPr>
            <a:spLocks noGrp="1"/>
          </p:cNvSpPr>
          <p:nvPr>
            <p:ph type="title"/>
          </p:nvPr>
        </p:nvSpPr>
        <p:spPr/>
        <p:txBody>
          <a:bodyPr/>
          <a:lstStyle/>
          <a:p>
            <a:r>
              <a:rPr lang="en-US" altLang="en-US" dirty="0">
                <a:solidFill>
                  <a:srgbClr val="6EE6E3"/>
                </a:solidFill>
              </a:rPr>
              <a:t>Some cool downstream analyses </a:t>
            </a:r>
            <a:endParaRPr lang="en-US" dirty="0"/>
          </a:p>
        </p:txBody>
      </p:sp>
      <p:sp>
        <p:nvSpPr>
          <p:cNvPr id="6" name="Title 1">
            <a:extLst>
              <a:ext uri="{FF2B5EF4-FFF2-40B4-BE49-F238E27FC236}">
                <a16:creationId xmlns:a16="http://schemas.microsoft.com/office/drawing/2014/main" id="{4569B26B-708F-4602-A307-9F743F09FCF4}"/>
              </a:ext>
            </a:extLst>
          </p:cNvPr>
          <p:cNvSpPr txBox="1">
            <a:spLocks/>
          </p:cNvSpPr>
          <p:nvPr/>
        </p:nvSpPr>
        <p:spPr>
          <a:xfrm>
            <a:off x="803029" y="399907"/>
            <a:ext cx="11095893" cy="3148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5" name="Picture 4" descr="Map&#10;&#10;Description automatically generated">
            <a:extLst>
              <a:ext uri="{FF2B5EF4-FFF2-40B4-BE49-F238E27FC236}">
                <a16:creationId xmlns:a16="http://schemas.microsoft.com/office/drawing/2014/main" id="{F540AAB5-8DB1-4615-BA94-E5374F51EAAC}"/>
              </a:ext>
            </a:extLst>
          </p:cNvPr>
          <p:cNvPicPr>
            <a:picLocks noChangeAspect="1"/>
          </p:cNvPicPr>
          <p:nvPr/>
        </p:nvPicPr>
        <p:blipFill>
          <a:blip r:embed="rId3"/>
          <a:stretch>
            <a:fillRect/>
          </a:stretch>
        </p:blipFill>
        <p:spPr>
          <a:xfrm>
            <a:off x="928687" y="1542907"/>
            <a:ext cx="10334625" cy="4324350"/>
          </a:xfrm>
          <a:prstGeom prst="rect">
            <a:avLst/>
          </a:prstGeom>
        </p:spPr>
      </p:pic>
    </p:spTree>
    <p:extLst>
      <p:ext uri="{BB962C8B-B14F-4D97-AF65-F5344CB8AC3E}">
        <p14:creationId xmlns:p14="http://schemas.microsoft.com/office/powerpoint/2010/main" val="202076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4848-1E09-DA46-99B4-ED02BF4A8B4C}"/>
              </a:ext>
            </a:extLst>
          </p:cNvPr>
          <p:cNvSpPr>
            <a:spLocks noGrp="1"/>
          </p:cNvSpPr>
          <p:nvPr>
            <p:ph type="title"/>
          </p:nvPr>
        </p:nvSpPr>
        <p:spPr/>
        <p:txBody>
          <a:bodyPr/>
          <a:lstStyle/>
          <a:p>
            <a:r>
              <a:rPr lang="en-US" altLang="en-US" dirty="0">
                <a:solidFill>
                  <a:srgbClr val="6EE6E3"/>
                </a:solidFill>
              </a:rPr>
              <a:t>Some cool downstream analyses </a:t>
            </a:r>
            <a:endParaRPr lang="en-US" dirty="0"/>
          </a:p>
        </p:txBody>
      </p:sp>
      <p:sp>
        <p:nvSpPr>
          <p:cNvPr id="6" name="Title 1">
            <a:extLst>
              <a:ext uri="{FF2B5EF4-FFF2-40B4-BE49-F238E27FC236}">
                <a16:creationId xmlns:a16="http://schemas.microsoft.com/office/drawing/2014/main" id="{4569B26B-708F-4602-A307-9F743F09FCF4}"/>
              </a:ext>
            </a:extLst>
          </p:cNvPr>
          <p:cNvSpPr txBox="1">
            <a:spLocks/>
          </p:cNvSpPr>
          <p:nvPr/>
        </p:nvSpPr>
        <p:spPr>
          <a:xfrm>
            <a:off x="803029" y="399907"/>
            <a:ext cx="11095893" cy="3148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9" name="TextBox 8">
            <a:extLst>
              <a:ext uri="{FF2B5EF4-FFF2-40B4-BE49-F238E27FC236}">
                <a16:creationId xmlns:a16="http://schemas.microsoft.com/office/drawing/2014/main" id="{F4251582-A87A-42B0-BA86-F5A3F9329736}"/>
              </a:ext>
            </a:extLst>
          </p:cNvPr>
          <p:cNvSpPr txBox="1"/>
          <p:nvPr/>
        </p:nvSpPr>
        <p:spPr>
          <a:xfrm>
            <a:off x="609600" y="1302841"/>
            <a:ext cx="6096000" cy="480131"/>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rPr>
              <a:t>Indicator species </a:t>
            </a:r>
          </a:p>
        </p:txBody>
      </p:sp>
      <p:pic>
        <p:nvPicPr>
          <p:cNvPr id="4" name="Picture 3" descr="A picture containing table&#10;&#10;Description automatically generated">
            <a:extLst>
              <a:ext uri="{FF2B5EF4-FFF2-40B4-BE49-F238E27FC236}">
                <a16:creationId xmlns:a16="http://schemas.microsoft.com/office/drawing/2014/main" id="{706D382E-3CEB-4087-AE63-39D2D4CA5C4B}"/>
              </a:ext>
            </a:extLst>
          </p:cNvPr>
          <p:cNvPicPr>
            <a:picLocks noChangeAspect="1"/>
          </p:cNvPicPr>
          <p:nvPr/>
        </p:nvPicPr>
        <p:blipFill>
          <a:blip r:embed="rId3"/>
          <a:stretch>
            <a:fillRect/>
          </a:stretch>
        </p:blipFill>
        <p:spPr>
          <a:xfrm>
            <a:off x="293078" y="1838468"/>
            <a:ext cx="11772900" cy="4619625"/>
          </a:xfrm>
          <a:prstGeom prst="rect">
            <a:avLst/>
          </a:prstGeom>
        </p:spPr>
      </p:pic>
    </p:spTree>
    <p:extLst>
      <p:ext uri="{BB962C8B-B14F-4D97-AF65-F5344CB8AC3E}">
        <p14:creationId xmlns:p14="http://schemas.microsoft.com/office/powerpoint/2010/main" val="198500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4848-1E09-DA46-99B4-ED02BF4A8B4C}"/>
              </a:ext>
            </a:extLst>
          </p:cNvPr>
          <p:cNvSpPr>
            <a:spLocks noGrp="1"/>
          </p:cNvSpPr>
          <p:nvPr>
            <p:ph type="title"/>
          </p:nvPr>
        </p:nvSpPr>
        <p:spPr/>
        <p:txBody>
          <a:bodyPr/>
          <a:lstStyle/>
          <a:p>
            <a:r>
              <a:rPr lang="en-US" altLang="en-US" dirty="0">
                <a:solidFill>
                  <a:srgbClr val="6EE6E3"/>
                </a:solidFill>
              </a:rPr>
              <a:t>Some cool downstream analyses </a:t>
            </a:r>
            <a:endParaRPr lang="en-US" dirty="0"/>
          </a:p>
        </p:txBody>
      </p:sp>
      <p:sp>
        <p:nvSpPr>
          <p:cNvPr id="6" name="Title 1">
            <a:extLst>
              <a:ext uri="{FF2B5EF4-FFF2-40B4-BE49-F238E27FC236}">
                <a16:creationId xmlns:a16="http://schemas.microsoft.com/office/drawing/2014/main" id="{4569B26B-708F-4602-A307-9F743F09FCF4}"/>
              </a:ext>
            </a:extLst>
          </p:cNvPr>
          <p:cNvSpPr txBox="1">
            <a:spLocks/>
          </p:cNvSpPr>
          <p:nvPr/>
        </p:nvSpPr>
        <p:spPr>
          <a:xfrm>
            <a:off x="803029" y="399907"/>
            <a:ext cx="11095893" cy="3148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9" name="TextBox 8">
            <a:extLst>
              <a:ext uri="{FF2B5EF4-FFF2-40B4-BE49-F238E27FC236}">
                <a16:creationId xmlns:a16="http://schemas.microsoft.com/office/drawing/2014/main" id="{F4251582-A87A-42B0-BA86-F5A3F9329736}"/>
              </a:ext>
            </a:extLst>
          </p:cNvPr>
          <p:cNvSpPr txBox="1"/>
          <p:nvPr/>
        </p:nvSpPr>
        <p:spPr>
          <a:xfrm>
            <a:off x="609600" y="1302841"/>
            <a:ext cx="6096000" cy="480131"/>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Calibri Light" panose="020F0302020204030204"/>
                <a:ea typeface="+mj-ea"/>
                <a:cs typeface="+mj-cs"/>
              </a:rPr>
              <a:t>Indicator species </a:t>
            </a:r>
          </a:p>
        </p:txBody>
      </p:sp>
      <p:pic>
        <p:nvPicPr>
          <p:cNvPr id="5" name="Picture 4" descr="A picture containing text&#10;&#10;Description automatically generated">
            <a:extLst>
              <a:ext uri="{FF2B5EF4-FFF2-40B4-BE49-F238E27FC236}">
                <a16:creationId xmlns:a16="http://schemas.microsoft.com/office/drawing/2014/main" id="{22B4FC1F-795A-4FD5-8863-E4E3F0F7CCF7}"/>
              </a:ext>
            </a:extLst>
          </p:cNvPr>
          <p:cNvPicPr>
            <a:picLocks noChangeAspect="1"/>
          </p:cNvPicPr>
          <p:nvPr/>
        </p:nvPicPr>
        <p:blipFill>
          <a:blip r:embed="rId3"/>
          <a:stretch>
            <a:fillRect/>
          </a:stretch>
        </p:blipFill>
        <p:spPr>
          <a:xfrm>
            <a:off x="0" y="2538176"/>
            <a:ext cx="12192000" cy="2271857"/>
          </a:xfrm>
          <a:prstGeom prst="rect">
            <a:avLst/>
          </a:prstGeom>
        </p:spPr>
      </p:pic>
    </p:spTree>
    <p:extLst>
      <p:ext uri="{BB962C8B-B14F-4D97-AF65-F5344CB8AC3E}">
        <p14:creationId xmlns:p14="http://schemas.microsoft.com/office/powerpoint/2010/main" val="128852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4848-1E09-DA46-99B4-ED02BF4A8B4C}"/>
              </a:ext>
            </a:extLst>
          </p:cNvPr>
          <p:cNvSpPr>
            <a:spLocks noGrp="1"/>
          </p:cNvSpPr>
          <p:nvPr>
            <p:ph type="title"/>
          </p:nvPr>
        </p:nvSpPr>
        <p:spPr/>
        <p:txBody>
          <a:bodyPr/>
          <a:lstStyle/>
          <a:p>
            <a:r>
              <a:rPr lang="en-US" altLang="en-US" dirty="0">
                <a:solidFill>
                  <a:srgbClr val="6EE6E3"/>
                </a:solidFill>
              </a:rPr>
              <a:t>Other resources</a:t>
            </a:r>
            <a:endParaRPr lang="en-US" dirty="0"/>
          </a:p>
        </p:txBody>
      </p:sp>
      <p:sp>
        <p:nvSpPr>
          <p:cNvPr id="6" name="Title 1">
            <a:extLst>
              <a:ext uri="{FF2B5EF4-FFF2-40B4-BE49-F238E27FC236}">
                <a16:creationId xmlns:a16="http://schemas.microsoft.com/office/drawing/2014/main" id="{4569B26B-708F-4602-A307-9F743F09FCF4}"/>
              </a:ext>
            </a:extLst>
          </p:cNvPr>
          <p:cNvSpPr txBox="1">
            <a:spLocks/>
          </p:cNvSpPr>
          <p:nvPr/>
        </p:nvSpPr>
        <p:spPr>
          <a:xfrm>
            <a:off x="803029" y="399907"/>
            <a:ext cx="11095893" cy="3148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6CB04F36-A3B2-415F-B173-832F73BE0803}"/>
              </a:ext>
            </a:extLst>
          </p:cNvPr>
          <p:cNvSpPr txBox="1"/>
          <p:nvPr/>
        </p:nvSpPr>
        <p:spPr>
          <a:xfrm>
            <a:off x="803029" y="1542907"/>
            <a:ext cx="8938848" cy="3785652"/>
          </a:xfrm>
          <a:prstGeom prst="rect">
            <a:avLst/>
          </a:prstGeom>
          <a:noFill/>
        </p:spPr>
        <p:txBody>
          <a:bodyPr wrap="square">
            <a:spAutoFit/>
          </a:bodyPr>
          <a:lstStyle/>
          <a:p>
            <a:r>
              <a:rPr lang="en-US" sz="2400" b="1" dirty="0">
                <a:solidFill>
                  <a:srgbClr val="3D807E"/>
                </a:solidFill>
              </a:rPr>
              <a:t>Nicola </a:t>
            </a:r>
            <a:r>
              <a:rPr lang="en-US" sz="2400" b="1" dirty="0" err="1">
                <a:solidFill>
                  <a:srgbClr val="3D807E"/>
                </a:solidFill>
              </a:rPr>
              <a:t>Kriefall’s</a:t>
            </a:r>
            <a:r>
              <a:rPr lang="en-US" sz="2400" b="1" dirty="0">
                <a:solidFill>
                  <a:srgbClr val="3D807E"/>
                </a:solidFill>
              </a:rPr>
              <a:t> </a:t>
            </a:r>
            <a:r>
              <a:rPr lang="en-US" sz="2400" b="1" dirty="0" err="1">
                <a:solidFill>
                  <a:srgbClr val="3D807E"/>
                </a:solidFill>
              </a:rPr>
              <a:t>github</a:t>
            </a:r>
            <a:endParaRPr lang="en-US" sz="2400" b="1" dirty="0">
              <a:solidFill>
                <a:srgbClr val="3D807E"/>
              </a:solidFill>
            </a:endParaRPr>
          </a:p>
          <a:p>
            <a:r>
              <a:rPr lang="en-US" sz="2400" b="1" dirty="0">
                <a:solidFill>
                  <a:srgbClr val="3D807E"/>
                </a:solidFill>
              </a:rPr>
              <a:t>https://github.com/Nicfall/moorea_holobiont</a:t>
            </a:r>
          </a:p>
          <a:p>
            <a:endParaRPr lang="en-US" sz="2400" b="1" dirty="0">
              <a:solidFill>
                <a:srgbClr val="3D807E"/>
              </a:solidFill>
            </a:endParaRPr>
          </a:p>
          <a:p>
            <a:r>
              <a:rPr lang="en-US" sz="2400" b="1" dirty="0">
                <a:solidFill>
                  <a:srgbClr val="3D807E"/>
                </a:solidFill>
              </a:rPr>
              <a:t>Dada2 tutorial and </a:t>
            </a:r>
            <a:r>
              <a:rPr lang="en-US" sz="2400" b="1" dirty="0" err="1">
                <a:solidFill>
                  <a:srgbClr val="3D807E"/>
                </a:solidFill>
              </a:rPr>
              <a:t>github</a:t>
            </a:r>
            <a:r>
              <a:rPr lang="en-US" sz="2400" b="1" dirty="0">
                <a:solidFill>
                  <a:srgbClr val="3D807E"/>
                </a:solidFill>
              </a:rPr>
              <a:t> https://benjjneb.github.io/dada2/index.html</a:t>
            </a:r>
          </a:p>
          <a:p>
            <a:endParaRPr lang="en-US" sz="2400" b="1" dirty="0">
              <a:solidFill>
                <a:srgbClr val="3D807E"/>
              </a:solidFill>
            </a:endParaRPr>
          </a:p>
          <a:p>
            <a:r>
              <a:rPr lang="en-US" sz="2400" b="1" dirty="0">
                <a:solidFill>
                  <a:srgbClr val="3D807E"/>
                </a:solidFill>
              </a:rPr>
              <a:t>Kate Quigley, Todd </a:t>
            </a:r>
            <a:r>
              <a:rPr lang="en-US" sz="2400" b="1" dirty="0" err="1">
                <a:solidFill>
                  <a:srgbClr val="3D807E"/>
                </a:solidFill>
              </a:rPr>
              <a:t>LaJeunesse</a:t>
            </a:r>
            <a:r>
              <a:rPr lang="en-US" sz="2400" b="1" dirty="0">
                <a:solidFill>
                  <a:srgbClr val="3D807E"/>
                </a:solidFill>
              </a:rPr>
              <a:t>, Ben Hume, Mark Warner, John Parkinson</a:t>
            </a:r>
          </a:p>
          <a:p>
            <a:endParaRPr lang="en-US" sz="2400" b="1" dirty="0">
              <a:solidFill>
                <a:srgbClr val="3D807E"/>
              </a:solidFill>
            </a:endParaRPr>
          </a:p>
          <a:p>
            <a:r>
              <a:rPr lang="en-US" sz="2400" b="1" dirty="0">
                <a:solidFill>
                  <a:srgbClr val="3D807E"/>
                </a:solidFill>
              </a:rPr>
              <a:t>Me!</a:t>
            </a:r>
          </a:p>
        </p:txBody>
      </p:sp>
    </p:spTree>
    <p:extLst>
      <p:ext uri="{BB962C8B-B14F-4D97-AF65-F5344CB8AC3E}">
        <p14:creationId xmlns:p14="http://schemas.microsoft.com/office/powerpoint/2010/main" val="166981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726C-CB3E-4ED2-99BA-1B2571D2F2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CFAAC4-4497-4D38-9762-BED460CDEA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62540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6521</TotalTime>
  <Words>932</Words>
  <Application>Microsoft Office PowerPoint</Application>
  <PresentationFormat>Widescreen</PresentationFormat>
  <Paragraphs>81</Paragraphs>
  <Slides>9</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Lucida Sans</vt:lpstr>
      <vt:lpstr>Open Sans</vt:lpstr>
      <vt:lpstr>1_Office Theme</vt:lpstr>
      <vt:lpstr>2_Office Theme</vt:lpstr>
      <vt:lpstr>Lab Pipeline</vt:lpstr>
      <vt:lpstr>Bioinformatic Pipeline</vt:lpstr>
      <vt:lpstr>Alternative pipelines for ITS2/16S</vt:lpstr>
      <vt:lpstr>Alternative pipelines for ITS2/16S</vt:lpstr>
      <vt:lpstr>Some cool downstream analyses </vt:lpstr>
      <vt:lpstr>Some cool downstream analyses </vt:lpstr>
      <vt:lpstr>Some cool downstream analyses </vt:lpstr>
      <vt:lpstr>Other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Pipeline Overview</dc:title>
  <dc:creator>Lucas Fifer</dc:creator>
  <cp:lastModifiedBy>Lucas Fifer</cp:lastModifiedBy>
  <cp:revision>13</cp:revision>
  <dcterms:created xsi:type="dcterms:W3CDTF">2021-07-31T14:55:44Z</dcterms:created>
  <dcterms:modified xsi:type="dcterms:W3CDTF">2021-08-27T02:27:33Z</dcterms:modified>
</cp:coreProperties>
</file>