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6" r:id="rId4"/>
    <p:sldId id="267" r:id="rId5"/>
    <p:sldId id="258" r:id="rId6"/>
    <p:sldId id="259" r:id="rId7"/>
    <p:sldId id="260" r:id="rId8"/>
    <p:sldId id="261" r:id="rId9"/>
    <p:sldId id="262" r:id="rId10"/>
    <p:sldId id="263" r:id="rId11"/>
    <p:sldId id="264" r:id="rId12"/>
    <p:sldId id="268" r:id="rId13"/>
    <p:sldId id="269"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50" autoAdjust="0"/>
  </p:normalViewPr>
  <p:slideViewPr>
    <p:cSldViewPr snapToGrid="0" snapToObjects="1">
      <p:cViewPr varScale="1">
        <p:scale>
          <a:sx n="85" d="100"/>
          <a:sy n="85" d="100"/>
        </p:scale>
        <p:origin x="-80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D5F24-70C5-6D4F-81FE-064F53307D4D}" type="datetimeFigureOut">
              <a:rPr lang="en-US" smtClean="0"/>
              <a:t>25/08/17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4DC09-D6F5-9D41-B287-6DF38E9D5CA3}" type="slidenum">
              <a:rPr lang="en-US" smtClean="0"/>
              <a:t>‹#›</a:t>
            </a:fld>
            <a:endParaRPr lang="en-US"/>
          </a:p>
        </p:txBody>
      </p:sp>
    </p:spTree>
    <p:extLst>
      <p:ext uri="{BB962C8B-B14F-4D97-AF65-F5344CB8AC3E}">
        <p14:creationId xmlns:p14="http://schemas.microsoft.com/office/powerpoint/2010/main" val="37433813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cosine similarity</a:t>
            </a:r>
            <a:r>
              <a:rPr lang="en-US" baseline="0" dirty="0" smtClean="0"/>
              <a:t> </a:t>
            </a:r>
            <a:r>
              <a:rPr lang="en-GB" sz="1200" kern="1200" dirty="0" smtClean="0">
                <a:solidFill>
                  <a:schemeClr val="tx1"/>
                </a:solidFill>
                <a:effectLst/>
                <a:latin typeface="+mn-lt"/>
                <a:ea typeface="+mn-ea"/>
                <a:cs typeface="+mn-cs"/>
              </a:rPr>
              <a:t>(the </a:t>
            </a:r>
            <a:r>
              <a:rPr lang="en-GB" sz="1200" b="1" kern="1200" dirty="0" err="1" smtClean="0">
                <a:solidFill>
                  <a:schemeClr val="tx1"/>
                </a:solidFill>
                <a:effectLst/>
                <a:latin typeface="+mn-lt"/>
                <a:ea typeface="+mn-ea"/>
                <a:cs typeface="+mn-cs"/>
              </a:rPr>
              <a:t>plot_comparison.compare_all_topics</a:t>
            </a:r>
            <a:r>
              <a:rPr lang="en-GB" sz="1200" b="1"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method) to compare some of the unclassified articles from the Moreover database with all the Topic corpuses in turn. We</a:t>
            </a:r>
            <a:r>
              <a:rPr lang="en-GB" sz="1200" kern="1200" baseline="0" dirty="0" smtClean="0">
                <a:solidFill>
                  <a:schemeClr val="tx1"/>
                </a:solidFill>
                <a:effectLst/>
                <a:latin typeface="+mn-lt"/>
                <a:ea typeface="+mn-ea"/>
                <a:cs typeface="+mn-cs"/>
              </a:rPr>
              <a:t> get a sense that a comparison is taking place, but the percentage similarities are, on the whole, quite low. We really need to find a more powerful approach.</a:t>
            </a:r>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5</a:t>
            </a:fld>
            <a:endParaRPr lang="en-US"/>
          </a:p>
        </p:txBody>
      </p:sp>
    </p:spTree>
    <p:extLst>
      <p:ext uri="{BB962C8B-B14F-4D97-AF65-F5344CB8AC3E}">
        <p14:creationId xmlns:p14="http://schemas.microsoft.com/office/powerpoint/2010/main" val="224530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Moving on from bow and </a:t>
            </a:r>
            <a:r>
              <a:rPr lang="en-GB" sz="1200" kern="1200" dirty="0" err="1" smtClean="0">
                <a:solidFill>
                  <a:schemeClr val="tx1"/>
                </a:solidFill>
                <a:effectLst/>
                <a:latin typeface="+mn-lt"/>
                <a:ea typeface="+mn-ea"/>
                <a:cs typeface="+mn-cs"/>
              </a:rPr>
              <a:t>tf-idf</a:t>
            </a:r>
            <a:r>
              <a:rPr lang="en-GB" sz="1200" kern="1200" dirty="0" smtClean="0">
                <a:solidFill>
                  <a:schemeClr val="tx1"/>
                </a:solidFill>
                <a:effectLst/>
                <a:latin typeface="+mn-lt"/>
                <a:ea typeface="+mn-ea"/>
                <a:cs typeface="+mn-cs"/>
              </a:rPr>
              <a:t> similarity queries to the doc2vec vectors [EXPLAIN</a:t>
            </a:r>
            <a:r>
              <a:rPr lang="en-GB" sz="1200" kern="1200" baseline="0" dirty="0" smtClean="0">
                <a:solidFill>
                  <a:schemeClr val="tx1"/>
                </a:solidFill>
                <a:effectLst/>
                <a:latin typeface="+mn-lt"/>
                <a:ea typeface="+mn-ea"/>
                <a:cs typeface="+mn-cs"/>
              </a:rPr>
              <a:t> DOC2VEC]</a:t>
            </a:r>
            <a:r>
              <a:rPr lang="en-GB" sz="1200" kern="1200" dirty="0" smtClean="0">
                <a:solidFill>
                  <a:schemeClr val="tx1"/>
                </a:solidFill>
                <a:effectLst/>
                <a:latin typeface="+mn-lt"/>
                <a:ea typeface="+mn-ea"/>
                <a:cs typeface="+mn-cs"/>
              </a:rPr>
              <a:t>, rather than use our own simple </a:t>
            </a:r>
            <a:r>
              <a:rPr lang="en-GB" sz="1200" b="1" kern="1200" dirty="0" err="1" smtClean="0">
                <a:solidFill>
                  <a:schemeClr val="tx1"/>
                </a:solidFill>
                <a:effectLst/>
                <a:latin typeface="+mn-lt"/>
                <a:ea typeface="+mn-ea"/>
                <a:cs typeface="+mn-cs"/>
              </a:rPr>
              <a:t>cosine_similarity</a:t>
            </a:r>
            <a:r>
              <a:rPr lang="en-GB" sz="1200" kern="1200" dirty="0" smtClean="0">
                <a:solidFill>
                  <a:schemeClr val="tx1"/>
                </a:solidFill>
                <a:effectLst/>
                <a:latin typeface="+mn-lt"/>
                <a:ea typeface="+mn-ea"/>
                <a:cs typeface="+mn-cs"/>
              </a:rPr>
              <a:t> function, we are going to call the </a:t>
            </a:r>
            <a:r>
              <a:rPr lang="en-GB" sz="1200" b="1" kern="1200" dirty="0" err="1" smtClean="0">
                <a:solidFill>
                  <a:schemeClr val="tx1"/>
                </a:solidFill>
                <a:effectLst/>
                <a:latin typeface="+mn-lt"/>
                <a:ea typeface="+mn-ea"/>
                <a:cs typeface="+mn-cs"/>
              </a:rPr>
              <a:t>most_similar</a:t>
            </a:r>
            <a:r>
              <a:rPr lang="en-GB" sz="1200" kern="1200" dirty="0" smtClean="0">
                <a:solidFill>
                  <a:schemeClr val="tx1"/>
                </a:solidFill>
                <a:effectLst/>
                <a:latin typeface="+mn-lt"/>
                <a:ea typeface="+mn-ea"/>
                <a:cs typeface="+mn-cs"/>
              </a:rPr>
              <a:t> method from the </a:t>
            </a:r>
            <a:r>
              <a:rPr lang="en-GB" sz="1200" kern="1200" dirty="0" err="1" smtClean="0">
                <a:solidFill>
                  <a:schemeClr val="tx1"/>
                </a:solidFill>
                <a:effectLst/>
                <a:latin typeface="+mn-lt"/>
                <a:ea typeface="+mn-ea"/>
                <a:cs typeface="+mn-cs"/>
              </a:rPr>
              <a:t>gensim</a:t>
            </a:r>
            <a:r>
              <a:rPr lang="en-GB" sz="1200" kern="1200" dirty="0" smtClean="0">
                <a:solidFill>
                  <a:schemeClr val="tx1"/>
                </a:solidFill>
                <a:effectLst/>
                <a:latin typeface="+mn-lt"/>
                <a:ea typeface="+mn-ea"/>
                <a:cs typeface="+mn-cs"/>
              </a:rPr>
              <a:t> library, which combines a cosine similarity calculation with a </a:t>
            </a:r>
            <a:r>
              <a:rPr lang="en-GB" sz="1200" i="1" kern="1200" dirty="0" smtClean="0">
                <a:solidFill>
                  <a:schemeClr val="tx1"/>
                </a:solidFill>
                <a:effectLst/>
                <a:latin typeface="+mn-lt"/>
                <a:ea typeface="+mn-ea"/>
                <a:cs typeface="+mn-cs"/>
              </a:rPr>
              <a:t>k</a:t>
            </a:r>
            <a:r>
              <a:rPr lang="en-GB" sz="1200" kern="1200" dirty="0" smtClean="0">
                <a:solidFill>
                  <a:schemeClr val="tx1"/>
                </a:solidFill>
                <a:effectLst/>
                <a:latin typeface="+mn-lt"/>
                <a:ea typeface="+mn-ea"/>
                <a:cs typeface="+mn-cs"/>
              </a:rPr>
              <a:t> nearest neighbour (</a:t>
            </a:r>
            <a:r>
              <a:rPr lang="en-GB" sz="1200" kern="1200" dirty="0" err="1" smtClean="0">
                <a:solidFill>
                  <a:schemeClr val="tx1"/>
                </a:solidFill>
                <a:effectLst/>
                <a:latin typeface="+mn-lt"/>
                <a:ea typeface="+mn-ea"/>
                <a:cs typeface="+mn-cs"/>
              </a:rPr>
              <a:t>kNN</a:t>
            </a:r>
            <a:r>
              <a:rPr lang="en-GB" sz="1200" kern="1200" dirty="0" smtClean="0">
                <a:solidFill>
                  <a:schemeClr val="tx1"/>
                </a:solidFill>
                <a:effectLst/>
                <a:latin typeface="+mn-lt"/>
                <a:ea typeface="+mn-ea"/>
                <a:cs typeface="+mn-cs"/>
              </a:rPr>
              <a:t>) search.</a:t>
            </a:r>
          </a:p>
          <a:p>
            <a:endParaRPr lang="en-US" dirty="0" smtClean="0"/>
          </a:p>
          <a:p>
            <a:r>
              <a:rPr lang="en-GB" sz="1200" kern="1200" dirty="0" smtClean="0">
                <a:solidFill>
                  <a:schemeClr val="tx1"/>
                </a:solidFill>
                <a:effectLst/>
                <a:latin typeface="+mn-lt"/>
                <a:ea typeface="+mn-ea"/>
                <a:cs typeface="+mn-cs"/>
              </a:rPr>
              <a:t>As well as looking at the result overall, we can drill down and look at specific examples. This gives us a more semantic-level idea of how well our model is functioning. One such instance, comparing the inferred vector of an article from our unclassified Moreover data set to the Counterparty Risk corpus is shown below. It’s quite an intriguing example: an article about the death of a football coach has been awarded a high (83%) match with an article about a financial lawsuit, because of the common language used around injury and recovery.</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6</a:t>
            </a:fld>
            <a:endParaRPr lang="en-US"/>
          </a:p>
        </p:txBody>
      </p:sp>
    </p:spTree>
    <p:extLst>
      <p:ext uri="{BB962C8B-B14F-4D97-AF65-F5344CB8AC3E}">
        <p14:creationId xmlns:p14="http://schemas.microsoft.com/office/powerpoint/2010/main" val="329537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9</a:t>
            </a:fld>
            <a:endParaRPr lang="en-US"/>
          </a:p>
        </p:txBody>
      </p:sp>
    </p:spTree>
    <p:extLst>
      <p:ext uri="{BB962C8B-B14F-4D97-AF65-F5344CB8AC3E}">
        <p14:creationId xmlns:p14="http://schemas.microsoft.com/office/powerpoint/2010/main" val="218964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confusion matrix, on the other hand, shows how documents from labeled topics perform when we ask our model to predict what it things their label should be. Perfect prediction would mean each topics documents were always predicted to belong only to that topic, and so the diagonal numbers would equal the numbers of documents in each topic, and all the other numbers would be zero. Life (and semantic classification) isn’t like that, of course, and so there is a spread of misclassifications, and the matrix allows us to see the nature of that spread. This is fantastically useful from an editorial point of view, as it allows us to see the degree of crossover between what are always going to be inexact editorial categories. </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can see, for example, that there is particularly high crossover between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and digital currency, between property and </a:t>
            </a:r>
            <a:r>
              <a:rPr lang="en-US" sz="1200" kern="1200" dirty="0" err="1" smtClean="0">
                <a:solidFill>
                  <a:schemeClr val="tx1"/>
                </a:solidFill>
                <a:effectLst/>
                <a:latin typeface="+mn-lt"/>
                <a:ea typeface="+mn-ea"/>
                <a:cs typeface="+mn-cs"/>
              </a:rPr>
              <a:t>sharingeconony</a:t>
            </a:r>
            <a:r>
              <a:rPr lang="en-US" sz="1200" kern="1200" dirty="0" smtClean="0">
                <a:solidFill>
                  <a:schemeClr val="tx1"/>
                </a:solidFill>
                <a:effectLst/>
                <a:latin typeface="+mn-lt"/>
                <a:ea typeface="+mn-ea"/>
                <a:cs typeface="+mn-cs"/>
              </a:rPr>
              <a:t>, and between </a:t>
            </a:r>
            <a:r>
              <a:rPr lang="en-US" sz="1200" kern="1200" dirty="0" err="1" smtClean="0">
                <a:solidFill>
                  <a:schemeClr val="tx1"/>
                </a:solidFill>
                <a:effectLst/>
                <a:latin typeface="+mn-lt"/>
                <a:ea typeface="+mn-ea"/>
                <a:cs typeface="+mn-cs"/>
              </a:rPr>
              <a:t>batterytech</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carboneradication</a:t>
            </a:r>
            <a:r>
              <a:rPr lang="en-US" sz="1200" kern="1200" dirty="0" smtClean="0">
                <a:solidFill>
                  <a:schemeClr val="tx1"/>
                </a:solidFill>
                <a:effectLst/>
                <a:latin typeface="+mn-lt"/>
                <a:ea typeface="+mn-ea"/>
                <a:cs typeface="+mn-cs"/>
              </a:rPr>
              <a:t>. This is exactly what we’d expect, as we struggle with classifying articles in these sections every day (and often have to double classify them or fork them to produce two slightly different versions), and is a very good indicator that our model is working as it should. </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6A4DC09-D6F5-9D41-B287-6DF38E9D5CA3}" type="slidenum">
              <a:rPr lang="en-US" smtClean="0"/>
              <a:t>13</a:t>
            </a:fld>
            <a:endParaRPr lang="en-US"/>
          </a:p>
        </p:txBody>
      </p:sp>
    </p:spTree>
    <p:extLst>
      <p:ext uri="{BB962C8B-B14F-4D97-AF65-F5344CB8AC3E}">
        <p14:creationId xmlns:p14="http://schemas.microsoft.com/office/powerpoint/2010/main" val="395459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7BBC6DA-48AC-4E46-BD1F-DE43B82E9181}" type="datetimeFigureOut">
              <a:rPr lang="en-US" smtClean="0"/>
              <a:t>25/08/17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225823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7BBC6DA-48AC-4E46-BD1F-DE43B82E9181}" type="datetimeFigureOut">
              <a:rPr lang="en-US" smtClean="0"/>
              <a:t>25/08/17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48697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7BBC6DA-48AC-4E46-BD1F-DE43B82E9181}" type="datetimeFigureOut">
              <a:rPr lang="en-US" smtClean="0"/>
              <a:t>25/08/17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4202648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7BBC6DA-48AC-4E46-BD1F-DE43B82E9181}" type="datetimeFigureOut">
              <a:rPr lang="en-US" smtClean="0"/>
              <a:t>25/08/17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71298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7BBC6DA-48AC-4E46-BD1F-DE43B82E9181}" type="datetimeFigureOut">
              <a:rPr lang="en-US" smtClean="0"/>
              <a:t>25/08/17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329136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7BBC6DA-48AC-4E46-BD1F-DE43B82E9181}" type="datetimeFigureOut">
              <a:rPr lang="en-US" smtClean="0"/>
              <a:t>25/08/17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93093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7BBC6DA-48AC-4E46-BD1F-DE43B82E9181}" type="datetimeFigureOut">
              <a:rPr lang="en-US" smtClean="0"/>
              <a:t>25/08/17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284504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7BBC6DA-48AC-4E46-BD1F-DE43B82E9181}" type="datetimeFigureOut">
              <a:rPr lang="en-US" smtClean="0"/>
              <a:t>25/08/17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24536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BC6DA-48AC-4E46-BD1F-DE43B82E9181}" type="datetimeFigureOut">
              <a:rPr lang="en-US" smtClean="0"/>
              <a:t>25/08/17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160569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7BBC6DA-48AC-4E46-BD1F-DE43B82E9181}" type="datetimeFigureOut">
              <a:rPr lang="en-US" smtClean="0"/>
              <a:t>25/08/17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423165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7BBC6DA-48AC-4E46-BD1F-DE43B82E9181}" type="datetimeFigureOut">
              <a:rPr lang="en-US" smtClean="0"/>
              <a:t>25/08/17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224580-42F9-5F43-8560-B6A8A62F7199}" type="slidenum">
              <a:rPr lang="en-US" smtClean="0"/>
              <a:t>‹#›</a:t>
            </a:fld>
            <a:endParaRPr lang="en-US"/>
          </a:p>
        </p:txBody>
      </p:sp>
    </p:spTree>
    <p:extLst>
      <p:ext uri="{BB962C8B-B14F-4D97-AF65-F5344CB8AC3E}">
        <p14:creationId xmlns:p14="http://schemas.microsoft.com/office/powerpoint/2010/main" val="31767283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BC6DA-48AC-4E46-BD1F-DE43B82E9181}" type="datetimeFigureOut">
              <a:rPr lang="en-US" smtClean="0"/>
              <a:t>25/08/17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24580-42F9-5F43-8560-B6A8A62F7199}" type="slidenum">
              <a:rPr lang="en-US" smtClean="0"/>
              <a:t>‹#›</a:t>
            </a:fld>
            <a:endParaRPr lang="en-US"/>
          </a:p>
        </p:txBody>
      </p:sp>
    </p:spTree>
    <p:extLst>
      <p:ext uri="{BB962C8B-B14F-4D97-AF65-F5344CB8AC3E}">
        <p14:creationId xmlns:p14="http://schemas.microsoft.com/office/powerpoint/2010/main" val="1623304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3.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4.docx"/><Relationship Id="rId4" Type="http://schemas.openxmlformats.org/officeDocument/2006/relationships/image" Target="../media/image4.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package" Target="../embeddings/Microsoft_Word_Document5.docx"/><Relationship Id="rId5" Type="http://schemas.openxmlformats.org/officeDocument/2006/relationships/image" Target="../media/image5.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package" Target="../embeddings/Microsoft_Excel_Sheet1.xlsx"/><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6645"/>
            <a:ext cx="7772400" cy="1893805"/>
          </a:xfrm>
        </p:spPr>
        <p:txBody>
          <a:bodyPr/>
          <a:lstStyle/>
          <a:p>
            <a:pPr>
              <a:spcBef>
                <a:spcPts val="1200"/>
              </a:spcBef>
              <a:spcAft>
                <a:spcPts val="1500"/>
              </a:spcAft>
            </a:pPr>
            <a:r>
              <a:rPr lang="en-GB" kern="1400" spc="25" dirty="0">
                <a:solidFill>
                  <a:srgbClr val="17365D"/>
                </a:solidFill>
                <a:ea typeface="ＭＳ ゴシック"/>
                <a:cs typeface="Times New Roman"/>
              </a:rPr>
              <a:t>Business News Tagging Engine</a:t>
            </a:r>
            <a:br>
              <a:rPr lang="en-GB" kern="1400" spc="25" dirty="0">
                <a:solidFill>
                  <a:srgbClr val="17365D"/>
                </a:solidFill>
                <a:ea typeface="ＭＳ ゴシック"/>
                <a:cs typeface="Times New Roman"/>
              </a:rPr>
            </a:br>
            <a:r>
              <a:rPr lang="en-GB" kern="1400" spc="25" dirty="0" smtClean="0">
                <a:solidFill>
                  <a:srgbClr val="17365D"/>
                </a:solidFill>
                <a:ea typeface="ＭＳ ゴシック"/>
                <a:cs typeface="Times New Roman"/>
              </a:rPr>
              <a:t/>
            </a:r>
            <a:br>
              <a:rPr lang="en-GB" kern="1400" spc="25" dirty="0" smtClean="0">
                <a:solidFill>
                  <a:srgbClr val="17365D"/>
                </a:solidFill>
                <a:ea typeface="ＭＳ ゴシック"/>
                <a:cs typeface="Times New Roman"/>
              </a:rPr>
            </a:br>
            <a:r>
              <a:rPr lang="en-GB" sz="2400" i="1" kern="1400" spc="25" dirty="0" err="1" smtClean="0">
                <a:solidFill>
                  <a:srgbClr val="17365D"/>
                </a:solidFill>
                <a:ea typeface="ＭＳ ゴシック"/>
                <a:cs typeface="Times New Roman"/>
              </a:rPr>
              <a:t>Curation</a:t>
            </a:r>
            <a:r>
              <a:rPr lang="en-GB" sz="2400" i="1" kern="1400" spc="25" dirty="0" smtClean="0">
                <a:solidFill>
                  <a:srgbClr val="17365D"/>
                </a:solidFill>
                <a:ea typeface="ＭＳ ゴシック"/>
                <a:cs typeface="Times New Roman"/>
              </a:rPr>
              <a:t> Client Presentation</a:t>
            </a:r>
            <a:endParaRPr lang="en-US" sz="2400" i="1" dirty="0"/>
          </a:p>
        </p:txBody>
      </p:sp>
      <p:sp>
        <p:nvSpPr>
          <p:cNvPr id="3" name="Subtitle 2"/>
          <p:cNvSpPr>
            <a:spLocks noGrp="1"/>
          </p:cNvSpPr>
          <p:nvPr>
            <p:ph type="subTitle" idx="1"/>
          </p:nvPr>
        </p:nvSpPr>
        <p:spPr>
          <a:xfrm>
            <a:off x="1371600" y="4496452"/>
            <a:ext cx="6400800" cy="1220505"/>
          </a:xfrm>
        </p:spPr>
        <p:txBody>
          <a:bodyPr>
            <a:normAutofit/>
          </a:bodyPr>
          <a:lstStyle/>
          <a:p>
            <a:pPr>
              <a:spcBef>
                <a:spcPts val="1800"/>
              </a:spcBef>
            </a:pPr>
            <a:r>
              <a:rPr lang="en-GB" sz="1900" b="1" dirty="0" smtClean="0">
                <a:solidFill>
                  <a:srgbClr val="000000"/>
                </a:solidFill>
                <a:effectLst/>
                <a:latin typeface="Helvetica Neue"/>
                <a:ea typeface="Times New Roman"/>
              </a:rPr>
              <a:t>Springboard Capstone Project 1 </a:t>
            </a:r>
            <a:br>
              <a:rPr lang="en-GB" sz="1900" b="1" dirty="0" smtClean="0">
                <a:solidFill>
                  <a:srgbClr val="000000"/>
                </a:solidFill>
                <a:effectLst/>
                <a:latin typeface="Helvetica Neue"/>
                <a:ea typeface="Times New Roman"/>
              </a:rPr>
            </a:br>
            <a:r>
              <a:rPr lang="en-GB" sz="1900" b="1" dirty="0" smtClean="0">
                <a:solidFill>
                  <a:srgbClr val="000000"/>
                </a:solidFill>
                <a:effectLst/>
                <a:latin typeface="Helvetica Neue"/>
                <a:ea typeface="Times New Roman"/>
              </a:rPr>
              <a:t/>
            </a:r>
            <a:br>
              <a:rPr lang="en-GB" sz="1900" b="1" dirty="0" smtClean="0">
                <a:solidFill>
                  <a:srgbClr val="000000"/>
                </a:solidFill>
                <a:effectLst/>
                <a:latin typeface="Helvetica Neue"/>
                <a:ea typeface="Times New Roman"/>
              </a:rPr>
            </a:br>
            <a:r>
              <a:rPr lang="en-GB" sz="1900" b="1" dirty="0" smtClean="0">
                <a:solidFill>
                  <a:srgbClr val="000000"/>
                </a:solidFill>
                <a:effectLst/>
                <a:latin typeface="Helvetica Neue"/>
                <a:ea typeface="Times New Roman"/>
              </a:rPr>
              <a:t>James Flint | </a:t>
            </a:r>
            <a:r>
              <a:rPr lang="en-GB" sz="1900" b="1" dirty="0" err="1" smtClean="0">
                <a:solidFill>
                  <a:srgbClr val="000000"/>
                </a:solidFill>
                <a:effectLst/>
                <a:latin typeface="Helvetica Neue"/>
                <a:ea typeface="Times New Roman"/>
              </a:rPr>
              <a:t>mail@jamesflint.net</a:t>
            </a:r>
            <a:r>
              <a:rPr lang="en-GB" sz="1900" b="1" dirty="0" smtClean="0">
                <a:solidFill>
                  <a:srgbClr val="000000"/>
                </a:solidFill>
                <a:effectLst/>
                <a:latin typeface="Helvetica Neue"/>
                <a:ea typeface="Times New Roman"/>
              </a:rPr>
              <a:t> | 2017-08-14</a:t>
            </a:r>
          </a:p>
          <a:p>
            <a:endParaRPr lang="en-US" dirty="0"/>
          </a:p>
        </p:txBody>
      </p:sp>
    </p:spTree>
    <p:extLst>
      <p:ext uri="{BB962C8B-B14F-4D97-AF65-F5344CB8AC3E}">
        <p14:creationId xmlns:p14="http://schemas.microsoft.com/office/powerpoint/2010/main" val="518653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Box 16"/>
          <p:cNvSpPr txBox="1"/>
          <p:nvPr/>
        </p:nvSpPr>
        <p:spPr>
          <a:xfrm>
            <a:off x="1885950" y="2333267"/>
            <a:ext cx="5372100" cy="524510"/>
          </a:xfrm>
          <a:prstGeom prst="rect">
            <a:avLst/>
          </a:prstGeom>
          <a:solidFill>
            <a:schemeClr val="bg1"/>
          </a:solidFill>
          <a:ln w="6350">
            <a:solidFill>
              <a:prstClr val="black"/>
            </a:solidFill>
          </a:ln>
          <a:effectLst>
            <a:outerShdw blurRad="50800" dist="38100" dir="2700000" algn="tl" rotWithShape="0">
              <a:srgbClr val="000000">
                <a:alpha val="43000"/>
              </a:srgbClr>
            </a:outerShdw>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spcBef>
                <a:spcPts val="1200"/>
              </a:spcBef>
              <a:spcAft>
                <a:spcPts val="0"/>
              </a:spcAft>
            </a:pPr>
            <a:r>
              <a:rPr lang="en-GB" sz="800" dirty="0">
                <a:solidFill>
                  <a:srgbClr val="000000"/>
                </a:solidFill>
                <a:effectLst/>
                <a:latin typeface="Menlo Regular"/>
                <a:ea typeface="ＭＳ 明朝"/>
                <a:cs typeface="Times New Roman"/>
              </a:rPr>
              <a:t>(13, 0.13216640717063935) 0.026*"</a:t>
            </a:r>
            <a:r>
              <a:rPr lang="en-GB" sz="800" dirty="0" err="1">
                <a:solidFill>
                  <a:srgbClr val="000000"/>
                </a:solidFill>
                <a:effectLst/>
                <a:latin typeface="Menlo Regular"/>
                <a:ea typeface="ＭＳ 明朝"/>
                <a:cs typeface="Times New Roman"/>
              </a:rPr>
              <a:t>Airbnb</a:t>
            </a:r>
            <a:r>
              <a:rPr lang="en-GB" sz="800" dirty="0">
                <a:solidFill>
                  <a:srgbClr val="000000"/>
                </a:solidFill>
                <a:effectLst/>
                <a:latin typeface="Menlo Regular"/>
                <a:ea typeface="ＭＳ 明朝"/>
                <a:cs typeface="Times New Roman"/>
              </a:rPr>
              <a:t>" + 0.017*"ISIS" + 0.014*"attack" + 0.010*"group" + 0.010*"student" + 0.009*"people" + 0.008*"kill" + 0.007*"hotel" + 0.006*"bomb" + 0.006*"online"</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1000" dirty="0">
                <a:solidFill>
                  <a:srgbClr val="000000"/>
                </a:solidFill>
                <a:effectLst/>
                <a:latin typeface="Helvetica Neue"/>
                <a:ea typeface="ＭＳ 明朝"/>
                <a:cs typeface="Times New Roman"/>
              </a:rPr>
              <a:t> </a:t>
            </a:r>
            <a:endParaRPr lang="en-GB" sz="1000" dirty="0" smtClean="0">
              <a:solidFill>
                <a:srgbClr val="000000"/>
              </a:solidFill>
              <a:effectLst/>
              <a:latin typeface="Helvetica Neue"/>
              <a:ea typeface="ＭＳ 明朝"/>
              <a:cs typeface="Times New Roman"/>
            </a:endParaRPr>
          </a:p>
          <a:p>
            <a:pPr>
              <a:spcBef>
                <a:spcPts val="1200"/>
              </a:spcBef>
              <a:spcAft>
                <a:spcPts val="0"/>
              </a:spcAft>
            </a:pPr>
            <a:endParaRPr lang="en-GB" sz="1000" dirty="0">
              <a:solidFill>
                <a:srgbClr val="000000"/>
              </a:solidFill>
              <a:latin typeface="Helvetica Neue"/>
              <a:ea typeface="ＭＳ 明朝"/>
              <a:cs typeface="Times New Roman"/>
            </a:endParaRPr>
          </a:p>
          <a:p>
            <a:pPr>
              <a:spcBef>
                <a:spcPts val="1200"/>
              </a:spcBef>
              <a:spcAft>
                <a:spcPts val="0"/>
              </a:spcAft>
            </a:pPr>
            <a:endParaRPr lang="en-GB" sz="1000" dirty="0">
              <a:solidFill>
                <a:srgbClr val="000000"/>
              </a:solidFill>
              <a:effectLst/>
              <a:latin typeface="Helvetica Neue"/>
              <a:ea typeface="ＭＳ 明朝"/>
              <a:cs typeface="Times New Roman"/>
            </a:endParaRPr>
          </a:p>
        </p:txBody>
      </p:sp>
      <p:sp>
        <p:nvSpPr>
          <p:cNvPr id="5" name="Text Box 17"/>
          <p:cNvSpPr txBox="1"/>
          <p:nvPr/>
        </p:nvSpPr>
        <p:spPr>
          <a:xfrm>
            <a:off x="1885950" y="3986993"/>
            <a:ext cx="5372100" cy="524510"/>
          </a:xfrm>
          <a:prstGeom prst="rect">
            <a:avLst/>
          </a:prstGeom>
          <a:solidFill>
            <a:schemeClr val="bg1"/>
          </a:solidFill>
          <a:ln w="6350">
            <a:solidFill>
              <a:prstClr val="black"/>
            </a:solidFill>
          </a:ln>
          <a:effectLst>
            <a:outerShdw blurRad="50800" dist="38100" dir="2700000" algn="tl" rotWithShape="0">
              <a:srgbClr val="000000">
                <a:alpha val="43000"/>
              </a:srgbClr>
            </a:outerShdw>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spcBef>
                <a:spcPts val="1200"/>
              </a:spcBef>
              <a:spcAft>
                <a:spcPts val="0"/>
              </a:spcAft>
            </a:pPr>
            <a:r>
              <a:rPr lang="en-GB" sz="800" dirty="0">
                <a:solidFill>
                  <a:srgbClr val="000000"/>
                </a:solidFill>
                <a:effectLst/>
                <a:latin typeface="Menlo Regular"/>
                <a:ea typeface="ＭＳ 明朝"/>
                <a:cs typeface="Times New Roman"/>
              </a:rPr>
              <a:t>(4, 0.28871330951632795) 0.024*"year" + 0.020*"market" + 0.017*"price" + 0.015*"increase" + 0.014*"report" + 0.013*"rise" + 0.010*"property" + 0.009*"growth" + 0.009*"2015" + 0.008*"US"</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1000" dirty="0">
                <a:solidFill>
                  <a:srgbClr val="000000"/>
                </a:solidFill>
                <a:effectLst/>
                <a:latin typeface="Helvetica Neue"/>
                <a:ea typeface="ＭＳ 明朝"/>
                <a:cs typeface="Times New Roman"/>
              </a:rPr>
              <a:t> </a:t>
            </a:r>
          </a:p>
        </p:txBody>
      </p:sp>
    </p:spTree>
    <p:extLst>
      <p:ext uri="{BB962C8B-B14F-4D97-AF65-F5344CB8AC3E}">
        <p14:creationId xmlns:p14="http://schemas.microsoft.com/office/powerpoint/2010/main" val="159811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2416308903"/>
              </p:ext>
            </p:extLst>
          </p:nvPr>
        </p:nvGraphicFramePr>
        <p:xfrm>
          <a:off x="2106706" y="155581"/>
          <a:ext cx="5005294" cy="6646033"/>
        </p:xfrm>
        <a:graphic>
          <a:graphicData uri="http://schemas.openxmlformats.org/presentationml/2006/ole">
            <mc:AlternateContent xmlns:mc="http://schemas.openxmlformats.org/markup-compatibility/2006">
              <mc:Choice xmlns:v="urn:schemas-microsoft-com:vml" Requires="v">
                <p:oleObj spid="_x0000_s3080" name="Document" r:id="rId3" imgW="5422900" imgH="7200900" progId="Word.Document.12">
                  <p:embed/>
                </p:oleObj>
              </mc:Choice>
              <mc:Fallback>
                <p:oleObj name="Document" r:id="rId3" imgW="5422900" imgH="7200900" progId="Word.Document.12">
                  <p:embed/>
                  <p:pic>
                    <p:nvPicPr>
                      <p:cNvPr id="0" name=""/>
                      <p:cNvPicPr/>
                      <p:nvPr/>
                    </p:nvPicPr>
                    <p:blipFill>
                      <a:blip r:embed="rId4"/>
                      <a:stretch>
                        <a:fillRect/>
                      </a:stretch>
                    </p:blipFill>
                    <p:spPr>
                      <a:xfrm>
                        <a:off x="2106706" y="155581"/>
                        <a:ext cx="5005294" cy="6646033"/>
                      </a:xfrm>
                      <a:prstGeom prst="rect">
                        <a:avLst/>
                      </a:prstGeom>
                    </p:spPr>
                  </p:pic>
                </p:oleObj>
              </mc:Fallback>
            </mc:AlternateContent>
          </a:graphicData>
        </a:graphic>
      </p:graphicFrame>
    </p:spTree>
    <p:extLst>
      <p:ext uri="{BB962C8B-B14F-4D97-AF65-F5344CB8AC3E}">
        <p14:creationId xmlns:p14="http://schemas.microsoft.com/office/powerpoint/2010/main" val="14306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Quantified Results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19378807"/>
              </p:ext>
            </p:extLst>
          </p:nvPr>
        </p:nvGraphicFramePr>
        <p:xfrm>
          <a:off x="605489" y="1714499"/>
          <a:ext cx="7945319" cy="5023972"/>
        </p:xfrm>
        <a:graphic>
          <a:graphicData uri="http://schemas.openxmlformats.org/presentationml/2006/ole">
            <mc:AlternateContent xmlns:mc="http://schemas.openxmlformats.org/markup-compatibility/2006">
              <mc:Choice xmlns:v="urn:schemas-microsoft-com:vml" Requires="v">
                <p:oleObj spid="_x0000_s5121" name="Document" r:id="rId3" imgW="5422900" imgH="3429000" progId="Word.Document.12">
                  <p:embed/>
                </p:oleObj>
              </mc:Choice>
              <mc:Fallback>
                <p:oleObj name="Document" r:id="rId3" imgW="5422900" imgH="3429000" progId="Word.Document.12">
                  <p:embed/>
                  <p:pic>
                    <p:nvPicPr>
                      <p:cNvPr id="0" name=""/>
                      <p:cNvPicPr/>
                      <p:nvPr/>
                    </p:nvPicPr>
                    <p:blipFill>
                      <a:blip r:embed="rId4"/>
                      <a:stretch>
                        <a:fillRect/>
                      </a:stretch>
                    </p:blipFill>
                    <p:spPr>
                      <a:xfrm>
                        <a:off x="605489" y="1714499"/>
                        <a:ext cx="7945319" cy="5023972"/>
                      </a:xfrm>
                      <a:prstGeom prst="rect">
                        <a:avLst/>
                      </a:prstGeom>
                    </p:spPr>
                  </p:pic>
                </p:oleObj>
              </mc:Fallback>
            </mc:AlternateContent>
          </a:graphicData>
        </a:graphic>
      </p:graphicFrame>
    </p:spTree>
    <p:extLst>
      <p:ext uri="{BB962C8B-B14F-4D97-AF65-F5344CB8AC3E}">
        <p14:creationId xmlns:p14="http://schemas.microsoft.com/office/powerpoint/2010/main" val="215395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55498102"/>
              </p:ext>
            </p:extLst>
          </p:nvPr>
        </p:nvGraphicFramePr>
        <p:xfrm>
          <a:off x="1120588" y="1088607"/>
          <a:ext cx="6939362" cy="5276334"/>
        </p:xfrm>
        <a:graphic>
          <a:graphicData uri="http://schemas.openxmlformats.org/presentationml/2006/ole">
            <mc:AlternateContent xmlns:mc="http://schemas.openxmlformats.org/markup-compatibility/2006">
              <mc:Choice xmlns:v="urn:schemas-microsoft-com:vml" Requires="v">
                <p:oleObj spid="_x0000_s4098" name="Document" r:id="rId4" imgW="5829300" imgH="4432300" progId="Word.Document.12">
                  <p:embed/>
                </p:oleObj>
              </mc:Choice>
              <mc:Fallback>
                <p:oleObj name="Document" r:id="rId4" imgW="5829300" imgH="4432300" progId="Word.Document.12">
                  <p:embed/>
                  <p:pic>
                    <p:nvPicPr>
                      <p:cNvPr id="0" name=""/>
                      <p:cNvPicPr/>
                      <p:nvPr/>
                    </p:nvPicPr>
                    <p:blipFill>
                      <a:blip r:embed="rId5"/>
                      <a:stretch>
                        <a:fillRect/>
                      </a:stretch>
                    </p:blipFill>
                    <p:spPr>
                      <a:xfrm>
                        <a:off x="1120588" y="1088607"/>
                        <a:ext cx="6939362" cy="5276334"/>
                      </a:xfrm>
                      <a:prstGeom prst="rect">
                        <a:avLst/>
                      </a:prstGeom>
                    </p:spPr>
                  </p:pic>
                </p:oleObj>
              </mc:Fallback>
            </mc:AlternateContent>
          </a:graphicData>
        </a:graphic>
      </p:graphicFrame>
    </p:spTree>
    <p:extLst>
      <p:ext uri="{BB962C8B-B14F-4D97-AF65-F5344CB8AC3E}">
        <p14:creationId xmlns:p14="http://schemas.microsoft.com/office/powerpoint/2010/main" val="2102813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steps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now have the basis of our tagging engine. We have transformed our documents into vectors using </a:t>
            </a:r>
            <a:r>
              <a:rPr lang="en-US" dirty="0" err="1"/>
              <a:t>tf-idf</a:t>
            </a:r>
            <a:r>
              <a:rPr lang="en-US" dirty="0"/>
              <a:t> and doc2vec, checked that the topic categories we have defined for them make sense using LDA, and used our data to tune and train a classification model using SVM.</a:t>
            </a:r>
            <a:endParaRPr lang="en-GB" dirty="0"/>
          </a:p>
          <a:p>
            <a:r>
              <a:rPr lang="en-US" dirty="0"/>
              <a:t>The SVM model we’ve built can now be used to automatically classify future </a:t>
            </a:r>
            <a:r>
              <a:rPr lang="en-US" dirty="0" err="1"/>
              <a:t>Curation</a:t>
            </a:r>
            <a:r>
              <a:rPr lang="en-US" dirty="0"/>
              <a:t> documents without needing to hold the entire dataset in memory, so we can put it online as an </a:t>
            </a:r>
            <a:r>
              <a:rPr lang="en-US" dirty="0" err="1"/>
              <a:t>api</a:t>
            </a:r>
            <a:r>
              <a:rPr lang="en-US" dirty="0"/>
              <a:t>-accessible </a:t>
            </a:r>
            <a:r>
              <a:rPr lang="en-US" dirty="0" smtClean="0"/>
              <a:t>web-service </a:t>
            </a:r>
            <a:r>
              <a:rPr lang="en-US" dirty="0"/>
              <a:t>that the client can query with a new document in order to receive a suggested classification. This is something that we’ll be doing as part of our second Capstone project.</a:t>
            </a:r>
            <a:endParaRPr lang="en-GB" dirty="0"/>
          </a:p>
          <a:p>
            <a:r>
              <a:rPr lang="en-US" dirty="0"/>
              <a:t>In that project we will, in addition, be looking at tagging documents within topics (“</a:t>
            </a:r>
            <a:r>
              <a:rPr lang="en-US" dirty="0" err="1"/>
              <a:t>microtagging</a:t>
            </a:r>
            <a:r>
              <a:rPr lang="en-US" dirty="0"/>
              <a:t>”) as well as across topics, and be seeing if we can use a neural net to help us achieve this. Having the client confirm topic and micro tags as part of the </a:t>
            </a:r>
            <a:r>
              <a:rPr lang="en-US" dirty="0" err="1"/>
              <a:t>api</a:t>
            </a:r>
            <a:r>
              <a:rPr lang="en-US" dirty="0"/>
              <a:t> workflow, and feeding that confirmation back into the classification engine as a form of supervised learning, will also form part of that study.</a:t>
            </a:r>
            <a:endParaRPr lang="en-GB" dirty="0"/>
          </a:p>
          <a:p>
            <a:endParaRPr lang="en-US" dirty="0"/>
          </a:p>
        </p:txBody>
      </p:sp>
    </p:spTree>
    <p:extLst>
      <p:ext uri="{BB962C8B-B14F-4D97-AF65-F5344CB8AC3E}">
        <p14:creationId xmlns:p14="http://schemas.microsoft.com/office/powerpoint/2010/main" val="3689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a:t>
            </a:r>
            <a:endParaRPr lang="en-US" dirty="0"/>
          </a:p>
        </p:txBody>
      </p:sp>
      <p:sp>
        <p:nvSpPr>
          <p:cNvPr id="3" name="Content Placeholder 2"/>
          <p:cNvSpPr>
            <a:spLocks noGrp="1"/>
          </p:cNvSpPr>
          <p:nvPr>
            <p:ph idx="1"/>
          </p:nvPr>
        </p:nvSpPr>
        <p:spPr>
          <a:xfrm>
            <a:off x="767235" y="2103539"/>
            <a:ext cx="7496261" cy="3982935"/>
          </a:xfrm>
        </p:spPr>
        <p:txBody>
          <a:bodyPr/>
          <a:lstStyle/>
          <a:p>
            <a:pPr marL="0" indent="0" algn="ctr">
              <a:buNone/>
            </a:pPr>
            <a:r>
              <a:rPr lang="en-GB" dirty="0" smtClean="0"/>
              <a:t>Use articles from the </a:t>
            </a:r>
            <a:r>
              <a:rPr lang="en-GB" dirty="0" err="1" smtClean="0"/>
              <a:t>Curation</a:t>
            </a:r>
            <a:r>
              <a:rPr lang="en-GB" dirty="0" smtClean="0"/>
              <a:t> news database to train a classification engine capable of automatically labelling articles according to the existing editorial </a:t>
            </a:r>
            <a:r>
              <a:rPr lang="en-GB" dirty="0"/>
              <a:t>classification </a:t>
            </a:r>
            <a:r>
              <a:rPr lang="en-GB" dirty="0" smtClean="0"/>
              <a:t>system and tagging them in line with the existing tagging database.</a:t>
            </a:r>
            <a:endParaRPr lang="en-GB" dirty="0"/>
          </a:p>
          <a:p>
            <a:endParaRPr lang="en-US" dirty="0"/>
          </a:p>
        </p:txBody>
      </p:sp>
    </p:spTree>
    <p:extLst>
      <p:ext uri="{BB962C8B-B14F-4D97-AF65-F5344CB8AC3E}">
        <p14:creationId xmlns:p14="http://schemas.microsoft.com/office/powerpoint/2010/main" val="204030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GB" dirty="0" smtClean="0"/>
              <a:t>Human</a:t>
            </a:r>
            <a:r>
              <a:rPr lang="en-GB" dirty="0"/>
              <a:t>-curated database of around 80,000 summarised news articles (JSON format). I have permission to use a subset of this as a training set. </a:t>
            </a:r>
            <a:endParaRPr lang="en-GB" dirty="0" smtClean="0"/>
          </a:p>
          <a:p>
            <a:r>
              <a:rPr lang="en-GB" dirty="0" smtClean="0"/>
              <a:t>Raw news </a:t>
            </a:r>
            <a:r>
              <a:rPr lang="en-GB" dirty="0"/>
              <a:t>data from a standard news database (</a:t>
            </a:r>
            <a:r>
              <a:rPr lang="en-GB" dirty="0" err="1"/>
              <a:t>LexisNexus</a:t>
            </a:r>
            <a:r>
              <a:rPr lang="en-GB" dirty="0"/>
              <a:t> Moreover, format: XML).</a:t>
            </a:r>
            <a:r>
              <a:rPr lang="en-GB" dirty="0" smtClean="0">
                <a:effectLst/>
              </a:rPr>
              <a:t> [no of articles?]</a:t>
            </a:r>
            <a:endParaRPr lang="en-US" dirty="0"/>
          </a:p>
        </p:txBody>
      </p:sp>
    </p:spTree>
    <p:extLst>
      <p:ext uri="{BB962C8B-B14F-4D97-AF65-F5344CB8AC3E}">
        <p14:creationId xmlns:p14="http://schemas.microsoft.com/office/powerpoint/2010/main" val="298407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steps</a:t>
            </a:r>
            <a:endParaRPr lang="en-US" dirty="0"/>
          </a:p>
        </p:txBody>
      </p:sp>
      <p:sp>
        <p:nvSpPr>
          <p:cNvPr id="3" name="Content Placeholder 2"/>
          <p:cNvSpPr>
            <a:spLocks noGrp="1"/>
          </p:cNvSpPr>
          <p:nvPr>
            <p:ph idx="1"/>
          </p:nvPr>
        </p:nvSpPr>
        <p:spPr>
          <a:xfrm>
            <a:off x="457200" y="1992338"/>
            <a:ext cx="8229600" cy="4133825"/>
          </a:xfrm>
        </p:spPr>
        <p:txBody>
          <a:bodyPr/>
          <a:lstStyle/>
          <a:p>
            <a:r>
              <a:rPr lang="en-US" dirty="0" smtClean="0"/>
              <a:t>Extract the relevant fields from the files</a:t>
            </a:r>
          </a:p>
          <a:p>
            <a:r>
              <a:rPr lang="en-US" dirty="0" smtClean="0"/>
              <a:t>Transform the verbal content into document vectors</a:t>
            </a:r>
          </a:p>
          <a:p>
            <a:r>
              <a:rPr lang="en-US" dirty="0" smtClean="0"/>
              <a:t>Carry out mathematical comparisons</a:t>
            </a:r>
          </a:p>
          <a:p>
            <a:r>
              <a:rPr lang="en-US" dirty="0" smtClean="0"/>
              <a:t>Train machine learning classifiers</a:t>
            </a:r>
          </a:p>
          <a:p>
            <a:r>
              <a:rPr lang="en-US" dirty="0" smtClean="0"/>
              <a:t>Test the classifiers</a:t>
            </a:r>
          </a:p>
        </p:txBody>
      </p:sp>
    </p:spTree>
    <p:extLst>
      <p:ext uri="{BB962C8B-B14F-4D97-AF65-F5344CB8AC3E}">
        <p14:creationId xmlns:p14="http://schemas.microsoft.com/office/powerpoint/2010/main" val="22481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 &amp; Cosine similarity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15724334"/>
              </p:ext>
            </p:extLst>
          </p:nvPr>
        </p:nvGraphicFramePr>
        <p:xfrm>
          <a:off x="403842" y="1815577"/>
          <a:ext cx="8282958" cy="4151065"/>
        </p:xfrm>
        <a:graphic>
          <a:graphicData uri="http://schemas.openxmlformats.org/presentationml/2006/ole">
            <mc:AlternateContent xmlns:mc="http://schemas.openxmlformats.org/markup-compatibility/2006">
              <mc:Choice xmlns:v="urn:schemas-microsoft-com:vml" Requires="v">
                <p:oleObj spid="_x0000_s1035" name="Worksheet" r:id="rId4" imgW="10998200" imgH="5511800" progId="Excel.Sheet.12">
                  <p:embed/>
                </p:oleObj>
              </mc:Choice>
              <mc:Fallback>
                <p:oleObj name="Worksheet" r:id="rId4" imgW="10998200" imgH="5511800" progId="Excel.Sheet.12">
                  <p:embed/>
                  <p:pic>
                    <p:nvPicPr>
                      <p:cNvPr id="0" name=""/>
                      <p:cNvPicPr/>
                      <p:nvPr/>
                    </p:nvPicPr>
                    <p:blipFill>
                      <a:blip r:embed="rId5"/>
                      <a:stretch>
                        <a:fillRect/>
                      </a:stretch>
                    </p:blipFill>
                    <p:spPr>
                      <a:xfrm>
                        <a:off x="403842" y="1815577"/>
                        <a:ext cx="8282958" cy="4151065"/>
                      </a:xfrm>
                      <a:prstGeom prst="rect">
                        <a:avLst/>
                      </a:prstGeom>
                    </p:spPr>
                  </p:pic>
                </p:oleObj>
              </mc:Fallback>
            </mc:AlternateContent>
          </a:graphicData>
        </a:graphic>
      </p:graphicFrame>
    </p:spTree>
    <p:extLst>
      <p:ext uri="{BB962C8B-B14F-4D97-AF65-F5344CB8AC3E}">
        <p14:creationId xmlns:p14="http://schemas.microsoft.com/office/powerpoint/2010/main" val="394002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oc2vec and </a:t>
            </a:r>
            <a:r>
              <a:rPr lang="en-US" dirty="0" err="1" smtClean="0"/>
              <a:t>kNN</a:t>
            </a:r>
            <a:endParaRPr lang="en-US" dirty="0"/>
          </a:p>
        </p:txBody>
      </p:sp>
      <p:sp>
        <p:nvSpPr>
          <p:cNvPr id="4" name="Text Box 11"/>
          <p:cNvSpPr txBox="1"/>
          <p:nvPr/>
        </p:nvSpPr>
        <p:spPr>
          <a:xfrm>
            <a:off x="1877377" y="1760032"/>
            <a:ext cx="5389245" cy="4343400"/>
          </a:xfrm>
          <a:prstGeom prst="rect">
            <a:avLst/>
          </a:prstGeom>
          <a:solidFill>
            <a:schemeClr val="bg1"/>
          </a:solidFill>
          <a:ln>
            <a:solidFill>
              <a:schemeClr val="tx1"/>
            </a:solidFill>
          </a:ln>
          <a:effectLst>
            <a:outerShdw blurRad="50800" dist="38100" dir="2700000" algn="tl" rotWithShape="0">
              <a:srgbClr val="000000">
                <a:alpha val="43000"/>
              </a:srgbClr>
            </a:outerShdw>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spcBef>
                <a:spcPts val="1200"/>
              </a:spcBef>
              <a:spcAft>
                <a:spcPts val="0"/>
              </a:spcAft>
            </a:pPr>
            <a:r>
              <a:rPr lang="en-GB" sz="800" dirty="0">
                <a:solidFill>
                  <a:srgbClr val="000000"/>
                </a:solidFill>
                <a:effectLst/>
                <a:latin typeface="Menlo Regular"/>
                <a:ea typeface="ＭＳ 明朝"/>
                <a:cs typeface="Times New Roman"/>
              </a:rPr>
              <a:t>Test Document (155): «cooper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the son of hawthorn assistant coach </a:t>
            </a:r>
            <a:r>
              <a:rPr lang="en-GB" sz="800" dirty="0" err="1">
                <a:solidFill>
                  <a:srgbClr val="000000"/>
                </a:solidFill>
                <a:effectLst/>
                <a:latin typeface="Menlo Regular"/>
                <a:ea typeface="ＭＳ 明朝"/>
                <a:cs typeface="Times New Roman"/>
              </a:rPr>
              <a:t>brett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was killed in crash north east of </a:t>
            </a:r>
            <a:r>
              <a:rPr lang="en-GB" sz="800" dirty="0" err="1">
                <a:solidFill>
                  <a:srgbClr val="000000"/>
                </a:solidFill>
                <a:effectLst/>
                <a:latin typeface="Menlo Regular"/>
                <a:ea typeface="ＭＳ 明朝"/>
                <a:cs typeface="Times New Roman"/>
              </a:rPr>
              <a:t>melbourne</a:t>
            </a:r>
            <a:r>
              <a:rPr lang="en-GB" sz="800" dirty="0">
                <a:solidFill>
                  <a:srgbClr val="000000"/>
                </a:solidFill>
                <a:effectLst/>
                <a:latin typeface="Menlo Regular"/>
                <a:ea typeface="ＭＳ 明朝"/>
                <a:cs typeface="Times New Roman"/>
              </a:rPr>
              <a:t> the son of hawthorn assistant coach </a:t>
            </a:r>
            <a:r>
              <a:rPr lang="en-GB" sz="800" dirty="0" err="1">
                <a:solidFill>
                  <a:srgbClr val="000000"/>
                </a:solidFill>
                <a:effectLst/>
                <a:latin typeface="Menlo Regular"/>
                <a:ea typeface="ＭＳ 明朝"/>
                <a:cs typeface="Times New Roman"/>
              </a:rPr>
              <a:t>brett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was killed in car crash north east of </a:t>
            </a:r>
            <a:r>
              <a:rPr lang="en-GB" sz="800" dirty="0" err="1">
                <a:solidFill>
                  <a:srgbClr val="000000"/>
                </a:solidFill>
                <a:effectLst/>
                <a:latin typeface="Menlo Regular"/>
                <a:ea typeface="ＭＳ 明朝"/>
                <a:cs typeface="Times New Roman"/>
              </a:rPr>
              <a:t>melbourne</a:t>
            </a:r>
            <a:r>
              <a:rPr lang="en-GB" sz="800" dirty="0">
                <a:solidFill>
                  <a:srgbClr val="000000"/>
                </a:solidFill>
                <a:effectLst/>
                <a:latin typeface="Menlo Regular"/>
                <a:ea typeface="ＭＳ 明朝"/>
                <a:cs typeface="Times New Roman"/>
              </a:rPr>
              <a:t> on </a:t>
            </a:r>
            <a:r>
              <a:rPr lang="en-GB" sz="800" dirty="0" err="1">
                <a:solidFill>
                  <a:srgbClr val="000000"/>
                </a:solidFill>
                <a:effectLst/>
                <a:latin typeface="Menlo Regular"/>
                <a:ea typeface="ＭＳ 明朝"/>
                <a:cs typeface="Times New Roman"/>
              </a:rPr>
              <a:t>sunday</a:t>
            </a:r>
            <a:r>
              <a:rPr lang="en-GB" sz="800" dirty="0">
                <a:solidFill>
                  <a:srgbClr val="000000"/>
                </a:solidFill>
                <a:effectLst/>
                <a:latin typeface="Menlo Regular"/>
                <a:ea typeface="ＭＳ 明朝"/>
                <a:cs typeface="Times New Roman"/>
              </a:rPr>
              <a:t> morning cooper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was passenger in car which crashed on </a:t>
            </a:r>
            <a:r>
              <a:rPr lang="en-GB" sz="800" dirty="0" err="1">
                <a:solidFill>
                  <a:srgbClr val="000000"/>
                </a:solidFill>
                <a:effectLst/>
                <a:latin typeface="Menlo Regular"/>
                <a:ea typeface="ＭＳ 明朝"/>
                <a:cs typeface="Times New Roman"/>
              </a:rPr>
              <a:t>glenview</a:t>
            </a:r>
            <a:r>
              <a:rPr lang="en-GB" sz="800" dirty="0">
                <a:solidFill>
                  <a:srgbClr val="000000"/>
                </a:solidFill>
                <a:effectLst/>
                <a:latin typeface="Menlo Regular"/>
                <a:ea typeface="ＭＳ 明朝"/>
                <a:cs typeface="Times New Roman"/>
              </a:rPr>
              <a:t> road at </a:t>
            </a:r>
            <a:r>
              <a:rPr lang="en-GB" sz="800" dirty="0" err="1">
                <a:solidFill>
                  <a:srgbClr val="000000"/>
                </a:solidFill>
                <a:effectLst/>
                <a:latin typeface="Menlo Regular"/>
                <a:ea typeface="ＭＳ 明朝"/>
                <a:cs typeface="Times New Roman"/>
              </a:rPr>
              <a:t>yarra</a:t>
            </a:r>
            <a:r>
              <a:rPr lang="en-GB" sz="800" dirty="0">
                <a:solidFill>
                  <a:srgbClr val="000000"/>
                </a:solidFill>
                <a:effectLst/>
                <a:latin typeface="Menlo Regular"/>
                <a:ea typeface="ＭＳ 明朝"/>
                <a:cs typeface="Times New Roman"/>
              </a:rPr>
              <a:t> glen </a:t>
            </a:r>
            <a:r>
              <a:rPr lang="en-GB" sz="800" dirty="0" err="1">
                <a:solidFill>
                  <a:srgbClr val="000000"/>
                </a:solidFill>
                <a:effectLst/>
                <a:latin typeface="Menlo Regular"/>
                <a:ea typeface="ＭＳ 明朝"/>
                <a:cs typeface="Times New Roman"/>
              </a:rPr>
              <a:t>yarra</a:t>
            </a:r>
            <a:r>
              <a:rPr lang="en-GB" sz="800" dirty="0">
                <a:solidFill>
                  <a:srgbClr val="000000"/>
                </a:solidFill>
                <a:effectLst/>
                <a:latin typeface="Menlo Regular"/>
                <a:ea typeface="ＭＳ 明朝"/>
                <a:cs typeface="Times New Roman"/>
              </a:rPr>
              <a:t> glen football club president </a:t>
            </a:r>
            <a:r>
              <a:rPr lang="en-GB" sz="800" dirty="0" err="1">
                <a:solidFill>
                  <a:srgbClr val="000000"/>
                </a:solidFill>
                <a:effectLst/>
                <a:latin typeface="Menlo Regular"/>
                <a:ea typeface="ＭＳ 明朝"/>
                <a:cs typeface="Times New Roman"/>
              </a:rPr>
              <a:t>vincent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erickson</a:t>
            </a:r>
            <a:r>
              <a:rPr lang="en-GB" sz="800" dirty="0">
                <a:solidFill>
                  <a:srgbClr val="000000"/>
                </a:solidFill>
                <a:effectLst/>
                <a:latin typeface="Menlo Regular"/>
                <a:ea typeface="ＭＳ 明朝"/>
                <a:cs typeface="Times New Roman"/>
              </a:rPr>
              <a:t> said it had been tough day for the club we </a:t>
            </a:r>
            <a:r>
              <a:rPr lang="en-GB" sz="800" dirty="0" err="1">
                <a:solidFill>
                  <a:srgbClr val="000000"/>
                </a:solidFill>
                <a:effectLst/>
                <a:latin typeface="Menlo Regular"/>
                <a:ea typeface="ＭＳ 明朝"/>
                <a:cs typeface="Times New Roman"/>
              </a:rPr>
              <a:t>ve</a:t>
            </a:r>
            <a:r>
              <a:rPr lang="en-GB" sz="800" dirty="0">
                <a:solidFill>
                  <a:srgbClr val="000000"/>
                </a:solidFill>
                <a:effectLst/>
                <a:latin typeface="Menlo Regular"/>
                <a:ea typeface="ＭＳ 明朝"/>
                <a:cs typeface="Times New Roman"/>
              </a:rPr>
              <a:t> just got to get behind each other our thoughts are with the families who have been directly impacted by this tragedy he said hawthorn football club released statement on the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family behalf confirming the teen death hawthorn football club is deeply saddened to advise </a:t>
            </a:r>
            <a:r>
              <a:rPr lang="en-GB" sz="800" dirty="0" err="1">
                <a:solidFill>
                  <a:srgbClr val="000000"/>
                </a:solidFill>
                <a:effectLst/>
                <a:latin typeface="Menlo Regular"/>
                <a:ea typeface="ＭＳ 明朝"/>
                <a:cs typeface="Times New Roman"/>
              </a:rPr>
              <a:t>brett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ratten</a:t>
            </a:r>
            <a:r>
              <a:rPr lang="en-GB" sz="800" dirty="0">
                <a:solidFill>
                  <a:srgbClr val="000000"/>
                </a:solidFill>
                <a:effectLst/>
                <a:latin typeface="Menlo Regular"/>
                <a:ea typeface="ＭＳ 明朝"/>
                <a:cs typeface="Times New Roman"/>
              </a:rPr>
              <a:t> son cooper was involved in car accident overnight that has claimed the year old life the statement said the club asks that media respect </a:t>
            </a:r>
            <a:r>
              <a:rPr lang="en-GB" sz="800" dirty="0" err="1">
                <a:solidFill>
                  <a:srgbClr val="000000"/>
                </a:solidFill>
                <a:effectLst/>
                <a:latin typeface="Menlo Regular"/>
                <a:ea typeface="ＭＳ 明朝"/>
                <a:cs typeface="Times New Roman"/>
              </a:rPr>
              <a:t>brett</a:t>
            </a:r>
            <a:r>
              <a:rPr lang="en-GB" sz="800" dirty="0">
                <a:solidFill>
                  <a:srgbClr val="000000"/>
                </a:solidFill>
                <a:effectLst/>
                <a:latin typeface="Menlo Regular"/>
                <a:ea typeface="ＭＳ 明朝"/>
                <a:cs typeface="Times New Roman"/>
              </a:rPr>
              <a:t> and the family privacy at this tragic time another passenger aged received minor injuries in the crash the driver also aged was taken to </a:t>
            </a:r>
            <a:r>
              <a:rPr lang="en-GB" sz="800" dirty="0" err="1">
                <a:solidFill>
                  <a:srgbClr val="000000"/>
                </a:solidFill>
                <a:effectLst/>
                <a:latin typeface="Menlo Regular"/>
                <a:ea typeface="ＭＳ 明朝"/>
                <a:cs typeface="Times New Roman"/>
              </a:rPr>
              <a:t>maroondah</a:t>
            </a:r>
            <a:r>
              <a:rPr lang="en-GB" sz="800" dirty="0">
                <a:solidFill>
                  <a:srgbClr val="000000"/>
                </a:solidFill>
                <a:effectLst/>
                <a:latin typeface="Menlo Regular"/>
                <a:ea typeface="ＭＳ 明朝"/>
                <a:cs typeface="Times New Roman"/>
              </a:rPr>
              <a:t> hospital and is currently in police custody»  </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800" dirty="0">
                <a:solidFill>
                  <a:srgbClr val="000000"/>
                </a:solidFill>
                <a:effectLst/>
                <a:latin typeface="Menlo Regular"/>
                <a:ea typeface="ＭＳ 明朝"/>
                <a:cs typeface="Times New Roman"/>
              </a:rPr>
              <a:t>SIMILAR/DISSIMILAR DOCS PER MODEL Doc2Vec(</a:t>
            </a:r>
            <a:r>
              <a:rPr lang="en-GB" sz="800" dirty="0" err="1">
                <a:solidFill>
                  <a:srgbClr val="000000"/>
                </a:solidFill>
                <a:effectLst/>
                <a:latin typeface="Menlo Regular"/>
                <a:ea typeface="ＭＳ 明朝"/>
                <a:cs typeface="Times New Roman"/>
              </a:rPr>
              <a:t>dm</a:t>
            </a:r>
            <a:r>
              <a:rPr lang="en-GB" sz="800" dirty="0">
                <a:solidFill>
                  <a:srgbClr val="000000"/>
                </a:solidFill>
                <a:effectLst/>
                <a:latin typeface="Menlo Regular"/>
                <a:ea typeface="ＭＳ 明朝"/>
                <a:cs typeface="Times New Roman"/>
              </a:rPr>
              <a:t>/m,d50,n5,w5,mc2,s0.001,t3):  MOST (1395, 0.830583393573761): «strong </a:t>
            </a:r>
            <a:r>
              <a:rPr lang="en-GB" sz="800" dirty="0" err="1">
                <a:solidFill>
                  <a:srgbClr val="000000"/>
                </a:solidFill>
                <a:effectLst/>
                <a:latin typeface="Menlo Regular"/>
                <a:ea typeface="ＭＳ 明朝"/>
                <a:cs typeface="Times New Roman"/>
              </a:rPr>
              <a:t>raymond</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james</a:t>
            </a:r>
            <a:r>
              <a:rPr lang="en-GB" sz="800" dirty="0">
                <a:solidFill>
                  <a:srgbClr val="000000"/>
                </a:solidFill>
                <a:effectLst/>
                <a:latin typeface="Menlo Regular"/>
                <a:ea typeface="ＭＳ 明朝"/>
                <a:cs typeface="Times New Roman"/>
              </a:rPr>
              <a:t> strong and fund manager have been hit with putative class action over allegations of fraudulent scheme involving the jay peak ski resort in </a:t>
            </a:r>
            <a:r>
              <a:rPr lang="en-GB" sz="800" dirty="0" err="1">
                <a:solidFill>
                  <a:srgbClr val="000000"/>
                </a:solidFill>
                <a:effectLst/>
                <a:latin typeface="Menlo Regular"/>
                <a:ea typeface="ＭＳ 明朝"/>
                <a:cs typeface="Times New Roman"/>
              </a:rPr>
              <a:t>vermont</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carlos</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enrique</a:t>
            </a:r>
            <a:r>
              <a:rPr lang="en-GB" sz="800" dirty="0">
                <a:solidFill>
                  <a:srgbClr val="000000"/>
                </a:solidFill>
                <a:effectLst/>
                <a:latin typeface="Menlo Regular"/>
                <a:ea typeface="ＭＳ 明朝"/>
                <a:cs typeface="Times New Roman"/>
              </a:rPr>
              <a:t> hiller </a:t>
            </a:r>
            <a:r>
              <a:rPr lang="en-GB" sz="800" dirty="0" err="1">
                <a:solidFill>
                  <a:srgbClr val="000000"/>
                </a:solidFill>
                <a:effectLst/>
                <a:latin typeface="Menlo Regular"/>
                <a:ea typeface="ＭＳ 明朝"/>
                <a:cs typeface="Times New Roman"/>
              </a:rPr>
              <a:t>sanchez</a:t>
            </a:r>
            <a:r>
              <a:rPr lang="en-GB" sz="800" dirty="0">
                <a:solidFill>
                  <a:srgbClr val="000000"/>
                </a:solidFill>
                <a:effectLst/>
                <a:latin typeface="Menlo Regular"/>
                <a:ea typeface="ＭＳ 明朝"/>
                <a:cs typeface="Times New Roman"/>
              </a:rPr>
              <a:t> is seeking to recover at least that was invested during phase of the </a:t>
            </a:r>
            <a:r>
              <a:rPr lang="en-GB" sz="800" dirty="0" err="1">
                <a:solidFill>
                  <a:srgbClr val="000000"/>
                </a:solidFill>
                <a:effectLst/>
                <a:latin typeface="Menlo Regular"/>
                <a:ea typeface="ＭＳ 明朝"/>
                <a:cs typeface="Times New Roman"/>
              </a:rPr>
              <a:t>eb</a:t>
            </a:r>
            <a:r>
              <a:rPr lang="en-GB" sz="800" dirty="0">
                <a:solidFill>
                  <a:srgbClr val="000000"/>
                </a:solidFill>
                <a:effectLst/>
                <a:latin typeface="Menlo Regular"/>
                <a:ea typeface="ＭＳ 明朝"/>
                <a:cs typeface="Times New Roman"/>
              </a:rPr>
              <a:t> immigrant investor programme that was apparently misused and stolen»  </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800" dirty="0">
                <a:solidFill>
                  <a:srgbClr val="000000"/>
                </a:solidFill>
                <a:effectLst/>
                <a:latin typeface="Menlo Regular"/>
                <a:ea typeface="ＭＳ 明朝"/>
                <a:cs typeface="Times New Roman"/>
              </a:rPr>
              <a:t>MEDIAN (5824, 0.5362710952758789): «strong deutsche bank strong has reported net profit of euro </a:t>
            </a:r>
            <a:r>
              <a:rPr lang="en-GB" sz="800" dirty="0" err="1">
                <a:solidFill>
                  <a:srgbClr val="000000"/>
                </a:solidFill>
                <a:effectLst/>
                <a:latin typeface="Menlo Regular"/>
                <a:ea typeface="ＭＳ 明朝"/>
                <a:cs typeface="Times New Roman"/>
              </a:rPr>
              <a:t>mn</a:t>
            </a:r>
            <a:r>
              <a:rPr lang="en-GB" sz="800" dirty="0">
                <a:solidFill>
                  <a:srgbClr val="000000"/>
                </a:solidFill>
                <a:effectLst/>
                <a:latin typeface="Menlo Regular"/>
                <a:ea typeface="ＭＳ 明朝"/>
                <a:cs typeface="Times New Roman"/>
              </a:rPr>
              <a:t> up from euro </a:t>
            </a:r>
            <a:r>
              <a:rPr lang="en-GB" sz="800" dirty="0" err="1">
                <a:solidFill>
                  <a:srgbClr val="000000"/>
                </a:solidFill>
                <a:effectLst/>
                <a:latin typeface="Menlo Regular"/>
                <a:ea typeface="ＭＳ 明朝"/>
                <a:cs typeface="Times New Roman"/>
              </a:rPr>
              <a:t>mn</a:t>
            </a:r>
            <a:r>
              <a:rPr lang="en-GB" sz="800" dirty="0">
                <a:solidFill>
                  <a:srgbClr val="000000"/>
                </a:solidFill>
                <a:effectLst/>
                <a:latin typeface="Menlo Regular"/>
                <a:ea typeface="ＭＳ 明朝"/>
                <a:cs typeface="Times New Roman"/>
              </a:rPr>
              <a:t> year ago and in line with estimates however the bank still recorded legal related expenses of euro </a:t>
            </a:r>
            <a:r>
              <a:rPr lang="en-GB" sz="800" dirty="0" err="1">
                <a:solidFill>
                  <a:srgbClr val="000000"/>
                </a:solidFill>
                <a:effectLst/>
                <a:latin typeface="Menlo Regular"/>
                <a:ea typeface="ＭＳ 明朝"/>
                <a:cs typeface="Times New Roman"/>
              </a:rPr>
              <a:t>bn</a:t>
            </a:r>
            <a:r>
              <a:rPr lang="en-GB" sz="800" dirty="0">
                <a:solidFill>
                  <a:srgbClr val="000000"/>
                </a:solidFill>
                <a:effectLst/>
                <a:latin typeface="Menlo Regular"/>
                <a:ea typeface="ＭＳ 明朝"/>
                <a:cs typeface="Times New Roman"/>
              </a:rPr>
              <a:t> in the quarter which was more than double what had been expected this was off set by surge is trading revenue in another positive the bank </a:t>
            </a:r>
            <a:r>
              <a:rPr lang="en-GB" sz="800" dirty="0" err="1">
                <a:solidFill>
                  <a:srgbClr val="000000"/>
                </a:solidFill>
                <a:effectLst/>
                <a:latin typeface="Menlo Regular"/>
                <a:ea typeface="ＭＳ 明朝"/>
                <a:cs typeface="Times New Roman"/>
              </a:rPr>
              <a:t>cet</a:t>
            </a:r>
            <a:r>
              <a:rPr lang="en-GB" sz="800" dirty="0">
                <a:solidFill>
                  <a:srgbClr val="000000"/>
                </a:solidFill>
                <a:effectLst/>
                <a:latin typeface="Menlo Regular"/>
                <a:ea typeface="ＭＳ 明朝"/>
                <a:cs typeface="Times New Roman"/>
              </a:rPr>
              <a:t> ratio rose to from in the previous quarter this comes as new </a:t>
            </a:r>
            <a:r>
              <a:rPr lang="en-GB" sz="800" dirty="0" err="1">
                <a:solidFill>
                  <a:srgbClr val="000000"/>
                </a:solidFill>
                <a:effectLst/>
                <a:latin typeface="Menlo Regular"/>
                <a:ea typeface="ＭＳ 明朝"/>
                <a:cs typeface="Times New Roman"/>
              </a:rPr>
              <a:t>ceo</a:t>
            </a:r>
            <a:r>
              <a:rPr lang="en-GB" sz="800" dirty="0">
                <a:solidFill>
                  <a:srgbClr val="000000"/>
                </a:solidFill>
                <a:effectLst/>
                <a:latin typeface="Menlo Regular"/>
                <a:ea typeface="ＭＳ 明朝"/>
                <a:cs typeface="Times New Roman"/>
              </a:rPr>
              <a:t> john </a:t>
            </a:r>
            <a:r>
              <a:rPr lang="en-GB" sz="800" dirty="0" err="1">
                <a:solidFill>
                  <a:srgbClr val="000000"/>
                </a:solidFill>
                <a:effectLst/>
                <a:latin typeface="Menlo Regular"/>
                <a:ea typeface="ＭＳ 明朝"/>
                <a:cs typeface="Times New Roman"/>
              </a:rPr>
              <a:t>cryan</a:t>
            </a:r>
            <a:r>
              <a:rPr lang="en-GB" sz="800" dirty="0">
                <a:solidFill>
                  <a:srgbClr val="000000"/>
                </a:solidFill>
                <a:effectLst/>
                <a:latin typeface="Menlo Regular"/>
                <a:ea typeface="ＭＳ 明朝"/>
                <a:cs typeface="Times New Roman"/>
              </a:rPr>
              <a:t> looks to establish new strategy for the bank who stated that while the strengths of the bank are reflected in trading revenue challenges include the unacceptably high level of costs our continuing burden of high litigation charges and balance sheet that must be more efficient»  </a:t>
            </a:r>
            <a:endParaRPr lang="en-GB" sz="1000" dirty="0">
              <a:solidFill>
                <a:srgbClr val="000000"/>
              </a:solidFill>
              <a:effectLst/>
              <a:latin typeface="Helvetica Neue"/>
              <a:ea typeface="ＭＳ 明朝"/>
              <a:cs typeface="Times New Roman"/>
            </a:endParaRPr>
          </a:p>
          <a:p>
            <a:pPr>
              <a:spcBef>
                <a:spcPts val="1200"/>
              </a:spcBef>
              <a:spcAft>
                <a:spcPts val="0"/>
              </a:spcAft>
            </a:pPr>
            <a:r>
              <a:rPr lang="en-GB" sz="800" dirty="0">
                <a:solidFill>
                  <a:srgbClr val="000000"/>
                </a:solidFill>
                <a:effectLst/>
                <a:latin typeface="Menlo Regular"/>
                <a:ea typeface="ＭＳ 明朝"/>
                <a:cs typeface="Times New Roman"/>
              </a:rPr>
              <a:t>LEAST (6838, -0.3577459156513214): «new loans at bank of china </a:t>
            </a:r>
            <a:r>
              <a:rPr lang="en-GB" sz="800" dirty="0" err="1">
                <a:solidFill>
                  <a:srgbClr val="000000"/>
                </a:solidFill>
                <a:effectLst/>
                <a:latin typeface="Menlo Regular"/>
                <a:ea typeface="ＭＳ 明朝"/>
                <a:cs typeface="Times New Roman"/>
              </a:rPr>
              <a:t>hong</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kong</a:t>
            </a:r>
            <a:r>
              <a:rPr lang="en-GB" sz="800" dirty="0">
                <a:solidFill>
                  <a:srgbClr val="000000"/>
                </a:solidFill>
                <a:effectLst/>
                <a:latin typeface="Menlo Regular"/>
                <a:ea typeface="ＭＳ 明朝"/>
                <a:cs typeface="Times New Roman"/>
              </a:rPr>
              <a:t> grew to </a:t>
            </a:r>
            <a:r>
              <a:rPr lang="en-GB" sz="800" dirty="0" err="1">
                <a:solidFill>
                  <a:srgbClr val="000000"/>
                </a:solidFill>
                <a:effectLst/>
                <a:latin typeface="Menlo Regular"/>
                <a:ea typeface="ＭＳ 明朝"/>
                <a:cs typeface="Times New Roman"/>
              </a:rPr>
              <a:t>hkd</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bn</a:t>
            </a:r>
            <a:r>
              <a:rPr lang="en-GB" sz="800" dirty="0">
                <a:solidFill>
                  <a:srgbClr val="000000"/>
                </a:solidFill>
                <a:effectLst/>
                <a:latin typeface="Menlo Regular"/>
                <a:ea typeface="ＭＳ 明朝"/>
                <a:cs typeface="Times New Roman"/>
              </a:rPr>
              <a:t> </a:t>
            </a:r>
            <a:r>
              <a:rPr lang="en-GB" sz="800" dirty="0" err="1">
                <a:solidFill>
                  <a:srgbClr val="000000"/>
                </a:solidFill>
                <a:effectLst/>
                <a:latin typeface="Menlo Regular"/>
                <a:ea typeface="ＭＳ 明朝"/>
                <a:cs typeface="Times New Roman"/>
              </a:rPr>
              <a:t>bn</a:t>
            </a:r>
            <a:r>
              <a:rPr lang="en-GB" sz="800" dirty="0">
                <a:solidFill>
                  <a:srgbClr val="000000"/>
                </a:solidFill>
                <a:effectLst/>
                <a:latin typeface="Menlo Regular"/>
                <a:ea typeface="ＭＳ 明朝"/>
                <a:cs typeface="Times New Roman"/>
              </a:rPr>
              <a:t> in the eight months to the end of august far outpacing the industry rate of </a:t>
            </a:r>
            <a:r>
              <a:rPr lang="en-GB" sz="800" dirty="0" err="1">
                <a:solidFill>
                  <a:srgbClr val="000000"/>
                </a:solidFill>
                <a:effectLst/>
                <a:latin typeface="Menlo Regular"/>
                <a:ea typeface="ＭＳ 明朝"/>
                <a:cs typeface="Times New Roman"/>
              </a:rPr>
              <a:t>yoy</a:t>
            </a:r>
            <a:r>
              <a:rPr lang="en-GB" sz="800" dirty="0">
                <a:solidFill>
                  <a:srgbClr val="000000"/>
                </a:solidFill>
                <a:effectLst/>
                <a:latin typeface="Menlo Regular"/>
                <a:ea typeface="ＭＳ 明朝"/>
                <a:cs typeface="Times New Roman"/>
              </a:rPr>
              <a:t> the bank now underwrites of new loans in the city»  </a:t>
            </a:r>
            <a:endParaRPr lang="en-GB" sz="1000" dirty="0">
              <a:solidFill>
                <a:srgbClr val="000000"/>
              </a:solidFill>
              <a:effectLst/>
              <a:latin typeface="Helvetica Neue"/>
              <a:ea typeface="ＭＳ 明朝"/>
              <a:cs typeface="Times New Roman"/>
            </a:endParaRPr>
          </a:p>
        </p:txBody>
      </p:sp>
    </p:spTree>
    <p:extLst>
      <p:ext uri="{BB962C8B-B14F-4D97-AF65-F5344CB8AC3E}">
        <p14:creationId xmlns:p14="http://schemas.microsoft.com/office/powerpoint/2010/main" val="56350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Curation</a:t>
            </a:r>
            <a:r>
              <a:rPr lang="en-US" dirty="0" smtClean="0"/>
              <a:t> editorial topics</a:t>
            </a:r>
            <a:endParaRPr lang="en-US" dirty="0"/>
          </a:p>
        </p:txBody>
      </p:sp>
      <p:sp>
        <p:nvSpPr>
          <p:cNvPr id="3" name="Content Placeholder 2"/>
          <p:cNvSpPr>
            <a:spLocks noGrp="1"/>
          </p:cNvSpPr>
          <p:nvPr>
            <p:ph idx="1"/>
          </p:nvPr>
        </p:nvSpPr>
        <p:spPr>
          <a:xfrm>
            <a:off x="2536923" y="1611611"/>
            <a:ext cx="3944900" cy="4525963"/>
          </a:xfrm>
        </p:spPr>
        <p:txBody>
          <a:bodyPr>
            <a:normAutofit fontScale="62500" lnSpcReduction="20000"/>
          </a:bodyPr>
          <a:lstStyle/>
          <a:p>
            <a:pPr lvl="0"/>
            <a:r>
              <a:rPr lang="en-GB" dirty="0"/>
              <a:t>AI &amp; Future Computing</a:t>
            </a:r>
          </a:p>
          <a:p>
            <a:pPr lvl="0"/>
            <a:r>
              <a:rPr lang="en-GB" dirty="0"/>
              <a:t>Battery Tech &amp; Electric Vehicles</a:t>
            </a:r>
          </a:p>
          <a:p>
            <a:pPr lvl="0"/>
            <a:r>
              <a:rPr lang="en-GB" dirty="0"/>
              <a:t>Black Swans</a:t>
            </a:r>
          </a:p>
          <a:p>
            <a:pPr lvl="0"/>
            <a:r>
              <a:rPr lang="en-GB" dirty="0" err="1"/>
              <a:t>Blockchain</a:t>
            </a:r>
            <a:endParaRPr lang="en-GB" dirty="0"/>
          </a:p>
          <a:p>
            <a:pPr lvl="0"/>
            <a:r>
              <a:rPr lang="en-GB" dirty="0"/>
              <a:t>Carbon Eradication</a:t>
            </a:r>
          </a:p>
          <a:p>
            <a:pPr lvl="0"/>
            <a:r>
              <a:rPr lang="en-GB" dirty="0"/>
              <a:t>Counterparty Risk</a:t>
            </a:r>
          </a:p>
          <a:p>
            <a:pPr lvl="0"/>
            <a:r>
              <a:rPr lang="en-GB" dirty="0"/>
              <a:t>Digital Advertising</a:t>
            </a:r>
          </a:p>
          <a:p>
            <a:pPr lvl="0"/>
            <a:r>
              <a:rPr lang="en-GB" dirty="0"/>
              <a:t>Digital Currency</a:t>
            </a:r>
          </a:p>
          <a:p>
            <a:pPr lvl="0"/>
            <a:r>
              <a:rPr lang="en-GB" dirty="0"/>
              <a:t>Digital Health</a:t>
            </a:r>
          </a:p>
          <a:p>
            <a:pPr lvl="0"/>
            <a:r>
              <a:rPr lang="en-GB" dirty="0"/>
              <a:t>Education Technology</a:t>
            </a:r>
          </a:p>
          <a:p>
            <a:pPr lvl="0"/>
            <a:r>
              <a:rPr lang="en-GB" dirty="0"/>
              <a:t>Financial Services</a:t>
            </a:r>
          </a:p>
          <a:p>
            <a:pPr lvl="0"/>
            <a:r>
              <a:rPr lang="en-GB" dirty="0"/>
              <a:t>Internet of Things</a:t>
            </a:r>
          </a:p>
          <a:p>
            <a:pPr lvl="0"/>
            <a:r>
              <a:rPr lang="en-GB" dirty="0"/>
              <a:t>Property</a:t>
            </a:r>
          </a:p>
          <a:p>
            <a:pPr lvl="0"/>
            <a:r>
              <a:rPr lang="en-GB" dirty="0"/>
              <a:t>Sharing Economy</a:t>
            </a:r>
          </a:p>
          <a:p>
            <a:endParaRPr lang="en-US" dirty="0"/>
          </a:p>
        </p:txBody>
      </p:sp>
    </p:spTree>
    <p:extLst>
      <p:ext uri="{BB962C8B-B14F-4D97-AF65-F5344CB8AC3E}">
        <p14:creationId xmlns:p14="http://schemas.microsoft.com/office/powerpoint/2010/main" val="5338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a:t>
            </a:r>
            <a:r>
              <a:rPr lang="en-US" dirty="0" err="1" smtClean="0"/>
              <a:t>Modelling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17301779"/>
              </p:ext>
            </p:extLst>
          </p:nvPr>
        </p:nvGraphicFramePr>
        <p:xfrm>
          <a:off x="105826" y="2218032"/>
          <a:ext cx="9014399" cy="2213953"/>
        </p:xfrm>
        <a:graphic>
          <a:graphicData uri="http://schemas.openxmlformats.org/presentationml/2006/ole">
            <mc:AlternateContent xmlns:mc="http://schemas.openxmlformats.org/markup-compatibility/2006">
              <mc:Choice xmlns:v="urn:schemas-microsoft-com:vml" Requires="v">
                <p:oleObj spid="_x0000_s2058" name="Document" r:id="rId3" imgW="10083800" imgH="2476500" progId="Word.Document.12">
                  <p:embed/>
                </p:oleObj>
              </mc:Choice>
              <mc:Fallback>
                <p:oleObj name="Document" r:id="rId3" imgW="10083800" imgH="2476500" progId="Word.Document.12">
                  <p:embed/>
                  <p:pic>
                    <p:nvPicPr>
                      <p:cNvPr id="0" name=""/>
                      <p:cNvPicPr/>
                      <p:nvPr/>
                    </p:nvPicPr>
                    <p:blipFill>
                      <a:blip r:embed="rId4"/>
                      <a:stretch>
                        <a:fillRect/>
                      </a:stretch>
                    </p:blipFill>
                    <p:spPr>
                      <a:xfrm>
                        <a:off x="105826" y="2218032"/>
                        <a:ext cx="9014399" cy="2213953"/>
                      </a:xfrm>
                      <a:prstGeom prst="rect">
                        <a:avLst/>
                      </a:prstGeom>
                    </p:spPr>
                  </p:pic>
                </p:oleObj>
              </mc:Fallback>
            </mc:AlternateContent>
          </a:graphicData>
        </a:graphic>
      </p:graphicFrame>
    </p:spTree>
    <p:extLst>
      <p:ext uri="{BB962C8B-B14F-4D97-AF65-F5344CB8AC3E}">
        <p14:creationId xmlns:p14="http://schemas.microsoft.com/office/powerpoint/2010/main" val="78564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GB" dirty="0"/>
              <a:t>query = ‘Despite the notion that the 2.3 million adults living with their parents are saving money for a property, a new survey shows that 50% of </a:t>
            </a:r>
            <a:r>
              <a:rPr lang="en-GB" dirty="0" err="1"/>
              <a:t>millennials</a:t>
            </a:r>
            <a:r>
              <a:rPr lang="en-GB" dirty="0"/>
              <a:t> have less than $1,000 of savings, in addition to being burdened with student debt. Foreign money, investor dominance and high prices for properties in desirable areas are contributing to what this commentator calls “rental Armageddon,” concluding that </a:t>
            </a:r>
            <a:r>
              <a:rPr lang="en-GB" dirty="0" err="1"/>
              <a:t>millennials</a:t>
            </a:r>
            <a:r>
              <a:rPr lang="en-GB" dirty="0"/>
              <a:t> are in no position to save the housing market.’</a:t>
            </a:r>
          </a:p>
          <a:p>
            <a:pPr marL="0" indent="0">
              <a:buNone/>
            </a:pPr>
            <a:endParaRPr lang="en-US" dirty="0"/>
          </a:p>
        </p:txBody>
      </p:sp>
    </p:spTree>
    <p:extLst>
      <p:ext uri="{BB962C8B-B14F-4D97-AF65-F5344CB8AC3E}">
        <p14:creationId xmlns:p14="http://schemas.microsoft.com/office/powerpoint/2010/main" val="279197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1244</TotalTime>
  <Words>1496</Words>
  <Application>Microsoft Macintosh PowerPoint</Application>
  <PresentationFormat>On-screen Show (4:3)</PresentationFormat>
  <Paragraphs>57</Paragraphs>
  <Slides>14</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Office Theme</vt:lpstr>
      <vt:lpstr>Microsoft Excel Sheet</vt:lpstr>
      <vt:lpstr>Microsoft Word Document</vt:lpstr>
      <vt:lpstr>Business News Tagging Engine  Curation Client Presentation</vt:lpstr>
      <vt:lpstr>Brief</vt:lpstr>
      <vt:lpstr>Data</vt:lpstr>
      <vt:lpstr>Key steps</vt:lpstr>
      <vt:lpstr>Tf-idf &amp; Cosine similarity</vt:lpstr>
      <vt:lpstr>doc2vec and kNN</vt:lpstr>
      <vt:lpstr>Curation editorial topics</vt:lpstr>
      <vt:lpstr>Topic Modelling</vt:lpstr>
      <vt:lpstr>PowerPoint Presentation</vt:lpstr>
      <vt:lpstr>PowerPoint Presentation</vt:lpstr>
      <vt:lpstr>PowerPoint Presentation</vt:lpstr>
      <vt:lpstr>Quantified Results</vt:lpstr>
      <vt:lpstr>Confusion Matrix</vt:lpstr>
      <vt:lpstr>Next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J F</cp:lastModifiedBy>
  <cp:revision>11</cp:revision>
  <dcterms:created xsi:type="dcterms:W3CDTF">2017-08-25T16:40:55Z</dcterms:created>
  <dcterms:modified xsi:type="dcterms:W3CDTF">2017-08-26T13:25:16Z</dcterms:modified>
</cp:coreProperties>
</file>