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9.xml" ContentType="application/vnd.openxmlformats-officedocument.presentationml.notesSlide+xml"/>
  <Override PartName="/ppt/notesSlides/_rels/notesSlide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1.png" ContentType="image/png"/>
  <Override PartName="/ppt/media/image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p>
            <a:pPr algn="r"/>
            <a:fld id="{C587AECD-9EC1-460C-9066-246C5E15386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380880" y="685800"/>
            <a:ext cx="6095160" cy="3428280"/>
          </a:xfrm>
          <a:prstGeom prst="rect">
            <a:avLst/>
          </a:prstGeom>
        </p:spPr>
      </p:sp>
      <p:sp>
        <p:nvSpPr>
          <p:cNvPr id="141"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1100" spc="-1" strike="noStrike">
                <a:latin typeface="Arial"/>
              </a:rPr>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71960" y="2226600"/>
            <a:ext cx="8221320" cy="2401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71960" y="738720"/>
            <a:ext cx="8221320" cy="6152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71960" y="2226600"/>
            <a:ext cx="8221320" cy="2401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471960" y="2226600"/>
            <a:ext cx="8221320" cy="2401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71960" y="738720"/>
            <a:ext cx="8221320" cy="6152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1960" y="738720"/>
            <a:ext cx="8221320" cy="6152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1960" y="738720"/>
            <a:ext cx="8221320" cy="1326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1960" y="738720"/>
            <a:ext cx="8221320" cy="13269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sp>
        <p:nvSpPr>
          <p:cNvPr id="38" name="CustomShape 1"/>
          <p:cNvSpPr/>
          <p:nvPr/>
        </p:nvSpPr>
        <p:spPr>
          <a:xfrm flipH="1" rot="10800000">
            <a:off x="0" y="8600760"/>
            <a:ext cx="9143280" cy="3456720"/>
          </a:xfrm>
          <a:prstGeom prst="rect">
            <a:avLst/>
          </a:prstGeom>
          <a:solidFill>
            <a:srgbClr val="354a5f"/>
          </a:solidFill>
          <a:ln>
            <a:noFill/>
          </a:ln>
        </p:spPr>
        <p:style>
          <a:lnRef idx="0"/>
          <a:fillRef idx="0"/>
          <a:effectRef idx="0"/>
          <a:fontRef idx="minor"/>
        </p:style>
      </p:sp>
      <p:pic>
        <p:nvPicPr>
          <p:cNvPr id="39" name="Shape 17" descr=""/>
          <p:cNvPicPr/>
          <p:nvPr/>
        </p:nvPicPr>
        <p:blipFill>
          <a:blip r:embed="rId2"/>
          <a:stretch/>
        </p:blipFill>
        <p:spPr>
          <a:xfrm>
            <a:off x="8601120" y="4509000"/>
            <a:ext cx="504000" cy="504000"/>
          </a:xfrm>
          <a:prstGeom prst="rect">
            <a:avLst/>
          </a:prstGeom>
          <a:ln>
            <a:noFill/>
          </a:ln>
        </p:spPr>
      </p:pic>
      <p:sp>
        <p:nvSpPr>
          <p:cNvPr id="40" name="PlaceHolder 2"/>
          <p:cNvSpPr>
            <a:spLocks noGrp="1"/>
          </p:cNvSpPr>
          <p:nvPr>
            <p:ph type="title"/>
          </p:nvPr>
        </p:nvSpPr>
        <p:spPr>
          <a:xfrm>
            <a:off x="471960" y="738720"/>
            <a:ext cx="8221320" cy="13269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3"/>
          <p:cNvSpPr>
            <a:spLocks noGrp="1"/>
          </p:cNvSpPr>
          <p:nvPr>
            <p:ph type="body"/>
          </p:nvPr>
        </p:nvSpPr>
        <p:spPr>
          <a:xfrm>
            <a:off x="471960" y="2226600"/>
            <a:ext cx="8221320" cy="2401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pic>
        <p:nvPicPr>
          <p:cNvPr id="78" name="Shape 12" descr=""/>
          <p:cNvPicPr/>
          <p:nvPr/>
        </p:nvPicPr>
        <p:blipFill>
          <a:blip r:embed="rId2"/>
          <a:stretch/>
        </p:blipFill>
        <p:spPr>
          <a:xfrm>
            <a:off x="8601120" y="4509000"/>
            <a:ext cx="504000" cy="504000"/>
          </a:xfrm>
          <a:prstGeom prst="rect">
            <a:avLst/>
          </a:prstGeom>
          <a:ln>
            <a:noFill/>
          </a:ln>
        </p:spPr>
      </p:pic>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744480"/>
            <a:ext cx="8519760" cy="20520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5200" spc="-1" strike="noStrike">
                <a:solidFill>
                  <a:srgbClr val="5b93ce"/>
                </a:solidFill>
                <a:latin typeface="Montserrat"/>
                <a:ea typeface="Montserrat"/>
              </a:rPr>
              <a:t>My Recipes</a:t>
            </a:r>
            <a:endParaRPr b="0" lang="en-US" sz="5200" spc="-1" strike="noStrike">
              <a:latin typeface="Arial"/>
            </a:endParaRPr>
          </a:p>
        </p:txBody>
      </p:sp>
      <p:sp>
        <p:nvSpPr>
          <p:cNvPr id="124" name="CustomShape 2"/>
          <p:cNvSpPr/>
          <p:nvPr/>
        </p:nvSpPr>
        <p:spPr>
          <a:xfrm>
            <a:off x="311760" y="2834280"/>
            <a:ext cx="8519760" cy="118836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ffffff"/>
                </a:solidFill>
                <a:latin typeface="Arvo"/>
                <a:ea typeface="Arvo"/>
              </a:rPr>
              <a:t>James Gallien</a:t>
            </a:r>
            <a:endParaRPr b="0" lang="en-US" sz="2800" spc="-1" strike="noStrike">
              <a:latin typeface="Arial"/>
            </a:endParaRPr>
          </a:p>
          <a:p>
            <a:pPr algn="ctr">
              <a:lnSpc>
                <a:spcPct val="100000"/>
              </a:lnSpc>
            </a:pPr>
            <a:r>
              <a:rPr b="0" lang="en-US" sz="2800" spc="-1" strike="noStrike">
                <a:solidFill>
                  <a:srgbClr val="ffffff"/>
                </a:solidFill>
                <a:latin typeface="Arvo"/>
                <a:ea typeface="Arvo"/>
              </a:rPr>
              <a:t>@jamesgallien on GitHub</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Description</a:t>
            </a:r>
            <a:endParaRPr b="0" lang="en-US" sz="4800" spc="-1" strike="noStrike">
              <a:latin typeface="Arial"/>
            </a:endParaRPr>
          </a:p>
        </p:txBody>
      </p:sp>
      <p:sp>
        <p:nvSpPr>
          <p:cNvPr id="126"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ffffff"/>
                </a:solidFill>
                <a:latin typeface="Arvo"/>
                <a:ea typeface="Arvo"/>
              </a:rPr>
              <a:t>I’m trying to eat healthier by cooking at home more rather than eating out. However, keeping track of recipes in various location and in various forms can be aggravating. This application allows users to enter recipes into a database for centralized storage and access.</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Features</a:t>
            </a:r>
            <a:endParaRPr b="0" lang="en-US" sz="4800" spc="-1" strike="noStrike">
              <a:latin typeface="Arial"/>
            </a:endParaRPr>
          </a:p>
        </p:txBody>
      </p:sp>
      <p:sp>
        <p:nvSpPr>
          <p:cNvPr id="128"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latin typeface="Arvo"/>
                <a:ea typeface="Arvo"/>
              </a:rPr>
              <a:t>Users can:</a:t>
            </a:r>
            <a:endParaRPr b="0" lang="en-US" sz="1800" spc="-1" strike="noStrike">
              <a:latin typeface="Arial"/>
            </a:endParaRPr>
          </a:p>
          <a:p>
            <a:pPr marL="457200" indent="-342360">
              <a:lnSpc>
                <a:spcPct val="100000"/>
              </a:lnSpc>
              <a:buClr>
                <a:srgbClr val="ffffff"/>
              </a:buClr>
              <a:buFont typeface="Wingdings" charset="2"/>
              <a:buChar char=""/>
            </a:pPr>
            <a:r>
              <a:rPr b="0" lang="en-US" sz="1800" spc="-1" strike="noStrike">
                <a:solidFill>
                  <a:srgbClr val="ffffff"/>
                </a:solidFill>
                <a:latin typeface="Arvo"/>
                <a:ea typeface="Arvo"/>
              </a:rPr>
              <a:t>Add recipes</a:t>
            </a:r>
            <a:endParaRPr b="0" lang="en-US" sz="1800" spc="-1" strike="noStrike">
              <a:latin typeface="Arial"/>
            </a:endParaRPr>
          </a:p>
          <a:p>
            <a:pPr marL="457200" indent="-342360">
              <a:lnSpc>
                <a:spcPct val="100000"/>
              </a:lnSpc>
              <a:buClr>
                <a:srgbClr val="ffffff"/>
              </a:buClr>
              <a:buFont typeface="Wingdings" charset="2"/>
              <a:buChar char=""/>
            </a:pPr>
            <a:r>
              <a:rPr b="0" lang="en-US" sz="1800" spc="-1" strike="noStrike">
                <a:solidFill>
                  <a:srgbClr val="ffffff"/>
                </a:solidFill>
                <a:latin typeface="Arvo"/>
                <a:ea typeface="Arvo"/>
              </a:rPr>
              <a:t>View recipes</a:t>
            </a:r>
            <a:endParaRPr b="0" lang="en-US" sz="1800" spc="-1" strike="noStrike">
              <a:latin typeface="Arial"/>
            </a:endParaRPr>
          </a:p>
          <a:p>
            <a:pPr marL="457200" indent="-342360">
              <a:lnSpc>
                <a:spcPct val="100000"/>
              </a:lnSpc>
              <a:buClr>
                <a:srgbClr val="ffffff"/>
              </a:buClr>
              <a:buFont typeface="Wingdings" charset="2"/>
              <a:buChar char=""/>
            </a:pPr>
            <a:r>
              <a:rPr b="0" lang="en-US" sz="1800" spc="-1" strike="noStrike">
                <a:solidFill>
                  <a:srgbClr val="ffffff"/>
                </a:solidFill>
                <a:latin typeface="Arvo"/>
                <a:ea typeface="Arvo"/>
              </a:rPr>
              <a:t>Edit recipes</a:t>
            </a:r>
            <a:endParaRPr b="0" lang="en-US" sz="1800" spc="-1" strike="noStrike">
              <a:latin typeface="Arial"/>
            </a:endParaRPr>
          </a:p>
          <a:p>
            <a:pPr marL="457200" indent="-342360">
              <a:lnSpc>
                <a:spcPct val="100000"/>
              </a:lnSpc>
              <a:spcAft>
                <a:spcPts val="1599"/>
              </a:spcAft>
              <a:buClr>
                <a:srgbClr val="ffffff"/>
              </a:buClr>
              <a:buFont typeface="Wingdings" charset="2"/>
              <a:buChar char=""/>
            </a:pPr>
            <a:r>
              <a:rPr b="0" lang="en-US" sz="1800" spc="-1" strike="noStrike">
                <a:solidFill>
                  <a:srgbClr val="ffffff"/>
                </a:solidFill>
                <a:latin typeface="Arvo"/>
                <a:ea typeface="Arvo"/>
              </a:rPr>
              <a:t>Delete recipes</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Planning - User Stories</a:t>
            </a:r>
            <a:endParaRPr b="0" lang="en-US" sz="4800" spc="-1" strike="noStrike">
              <a:latin typeface="Arial"/>
            </a:endParaRPr>
          </a:p>
        </p:txBody>
      </p:sp>
      <p:sp>
        <p:nvSpPr>
          <p:cNvPr id="130"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ffffff"/>
                </a:solidFill>
                <a:latin typeface="Arvo"/>
                <a:ea typeface="Arvo"/>
              </a:rPr>
              <a:t>The application allows users to add, view, edit, and delete recipes in the database.</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Planning - Database</a:t>
            </a:r>
            <a:endParaRPr b="0" lang="en-US" sz="4800" spc="-1" strike="noStrike">
              <a:latin typeface="Arial"/>
            </a:endParaRPr>
          </a:p>
        </p:txBody>
      </p:sp>
      <p:sp>
        <p:nvSpPr>
          <p:cNvPr id="132"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ffffff"/>
                </a:solidFill>
                <a:latin typeface="Arvo"/>
                <a:ea typeface="Arvo"/>
              </a:rPr>
              <a:t>The database currently contains a single database table for recipes. The application provides create/read/update/delete functionality to the table.</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Technology Stack</a:t>
            </a:r>
            <a:endParaRPr b="0" lang="en-US" sz="4800" spc="-1" strike="noStrike">
              <a:latin typeface="Arial"/>
            </a:endParaRPr>
          </a:p>
        </p:txBody>
      </p:sp>
      <p:sp>
        <p:nvSpPr>
          <p:cNvPr id="134"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ffffff"/>
              </a:buClr>
              <a:buFont typeface="Arvo"/>
              <a:buChar char="●"/>
            </a:pPr>
            <a:r>
              <a:rPr b="0" lang="en-US" sz="1800" spc="-1" strike="noStrike">
                <a:solidFill>
                  <a:srgbClr val="ffffff"/>
                </a:solidFill>
                <a:latin typeface="Arvo"/>
                <a:ea typeface="Arvo"/>
              </a:rPr>
              <a:t>Java</a:t>
            </a:r>
            <a:endParaRPr b="0" lang="en-US" sz="1800" spc="-1" strike="noStrike">
              <a:latin typeface="Arial"/>
            </a:endParaRPr>
          </a:p>
          <a:p>
            <a:pPr marL="457200" indent="-342360">
              <a:lnSpc>
                <a:spcPct val="100000"/>
              </a:lnSpc>
              <a:buClr>
                <a:srgbClr val="ffffff"/>
              </a:buClr>
              <a:buFont typeface="Arvo"/>
              <a:buChar char="●"/>
            </a:pPr>
            <a:r>
              <a:rPr b="0" lang="en-US" sz="1800" spc="-1" strike="noStrike">
                <a:solidFill>
                  <a:srgbClr val="ffffff"/>
                </a:solidFill>
                <a:latin typeface="Arvo"/>
                <a:ea typeface="Arvo"/>
              </a:rPr>
              <a:t>MySQL (via MAMP)</a:t>
            </a:r>
            <a:endParaRPr b="0" lang="en-US" sz="1800" spc="-1" strike="noStrike">
              <a:latin typeface="Arial"/>
            </a:endParaRPr>
          </a:p>
          <a:p>
            <a:pPr marL="457200" indent="-342360">
              <a:lnSpc>
                <a:spcPct val="100000"/>
              </a:lnSpc>
              <a:buClr>
                <a:srgbClr val="ffffff"/>
              </a:buClr>
              <a:buFont typeface="Arvo"/>
              <a:buChar char="●"/>
            </a:pPr>
            <a:r>
              <a:rPr b="0" lang="en-US" sz="1800" spc="-1" strike="noStrike">
                <a:solidFill>
                  <a:srgbClr val="ffffff"/>
                </a:solidFill>
                <a:latin typeface="Arvo"/>
                <a:ea typeface="Arvo"/>
              </a:rPr>
              <a:t>Thymeleaf templating</a:t>
            </a:r>
            <a:endParaRPr b="0" lang="en-US" sz="1800" spc="-1" strike="noStrike">
              <a:latin typeface="Arial"/>
            </a:endParaRPr>
          </a:p>
          <a:p>
            <a:pPr marL="457200" indent="-342360">
              <a:lnSpc>
                <a:spcPct val="100000"/>
              </a:lnSpc>
              <a:buClr>
                <a:srgbClr val="ffffff"/>
              </a:buClr>
              <a:buFont typeface="Arvo"/>
              <a:buChar char="●"/>
            </a:pPr>
            <a:r>
              <a:rPr b="0" lang="en-US" sz="1800" spc="-1" strike="noStrike">
                <a:solidFill>
                  <a:srgbClr val="ffffff"/>
                </a:solidFill>
                <a:latin typeface="Arvo"/>
                <a:ea typeface="Arvo"/>
              </a:rPr>
              <a:t>Hibernate ORM</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60800" y="2065320"/>
            <a:ext cx="8221320" cy="1011960"/>
          </a:xfrm>
          <a:prstGeom prst="rect">
            <a:avLst/>
          </a:prstGeom>
          <a:noFill/>
          <a:ln>
            <a:noFill/>
          </a:ln>
        </p:spPr>
        <p:style>
          <a:lnRef idx="0"/>
          <a:fillRef idx="0"/>
          <a:effectRef idx="0"/>
          <a:fontRef idx="minor"/>
        </p:style>
        <p:txBody>
          <a:bodyPr lIns="90000" rIns="90000" tIns="91440" bIns="91440" anchor="ctr"/>
          <a:p>
            <a:pPr>
              <a:lnSpc>
                <a:spcPct val="100000"/>
              </a:lnSpc>
            </a:pPr>
            <a:r>
              <a:rPr b="1" lang="en-US" sz="4200" spc="-1" strike="noStrike">
                <a:solidFill>
                  <a:srgbClr val="5b93ce"/>
                </a:solidFill>
                <a:latin typeface="Montserrat"/>
                <a:ea typeface="Montserrat"/>
              </a:rPr>
              <a:t>Demo</a:t>
            </a:r>
            <a:endParaRPr b="0" lang="en-US" sz="4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What I Learned</a:t>
            </a:r>
            <a:endParaRPr b="0" lang="en-US" sz="4800" spc="-1" strike="noStrike">
              <a:latin typeface="Arial"/>
            </a:endParaRPr>
          </a:p>
        </p:txBody>
      </p:sp>
      <p:sp>
        <p:nvSpPr>
          <p:cNvPr id="137"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ffffff"/>
              </a:buClr>
              <a:buFont typeface="Arvo"/>
              <a:buChar char="●"/>
            </a:pPr>
            <a:r>
              <a:rPr b="0" lang="en-US" sz="1800" spc="-1" strike="noStrike">
                <a:solidFill>
                  <a:srgbClr val="ffffff"/>
                </a:solidFill>
                <a:latin typeface="Arvo"/>
                <a:ea typeface="Arvo"/>
              </a:rPr>
              <a:t>The project served as a reinforcement of Java/Thymeleaf/Hibernate techniques</a:t>
            </a:r>
            <a:endParaRPr b="0" lang="en-US" sz="1800" spc="-1" strike="noStrike">
              <a:latin typeface="Arial"/>
            </a:endParaRPr>
          </a:p>
          <a:p>
            <a:pPr marL="457200" indent="-342360">
              <a:lnSpc>
                <a:spcPct val="100000"/>
              </a:lnSpc>
              <a:buClr>
                <a:srgbClr val="ffffff"/>
              </a:buClr>
              <a:buFont typeface="Arvo"/>
              <a:buChar char="●"/>
            </a:pPr>
            <a:r>
              <a:rPr b="0" lang="en-US" sz="1800" spc="-1" strike="noStrike">
                <a:solidFill>
                  <a:srgbClr val="ffffff"/>
                </a:solidFill>
                <a:latin typeface="Arvo"/>
                <a:ea typeface="Arvo"/>
              </a:rPr>
              <a:t>Creating user-login functionality in Java isn’t as straightforward as I thought!</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p>
            <a:pPr>
              <a:lnSpc>
                <a:spcPct val="100000"/>
              </a:lnSpc>
            </a:pPr>
            <a:r>
              <a:rPr b="1" lang="en-US" sz="4800" spc="-1" strike="noStrike">
                <a:solidFill>
                  <a:srgbClr val="5b93ce"/>
                </a:solidFill>
                <a:latin typeface="Montserrat"/>
                <a:ea typeface="Montserrat"/>
              </a:rPr>
              <a:t>What’s Next</a:t>
            </a:r>
            <a:endParaRPr b="0" lang="en-US" sz="4800" spc="-1" strike="noStrike">
              <a:latin typeface="Arial"/>
            </a:endParaRPr>
          </a:p>
        </p:txBody>
      </p:sp>
      <p:sp>
        <p:nvSpPr>
          <p:cNvPr id="139"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ffffff"/>
              </a:buClr>
              <a:buFont typeface="Arvo"/>
              <a:buChar char="●"/>
            </a:pPr>
            <a:r>
              <a:rPr b="0" lang="en-US" sz="1800" spc="-1" strike="noStrike">
                <a:solidFill>
                  <a:srgbClr val="ffffff"/>
                </a:solidFill>
                <a:latin typeface="Arvo"/>
                <a:ea typeface="Arvo"/>
              </a:rPr>
              <a:t>User login and associating recipes with users</a:t>
            </a:r>
            <a:endParaRPr b="0" lang="en-US" sz="1800" spc="-1" strike="noStrike">
              <a:latin typeface="Arial"/>
            </a:endParaRPr>
          </a:p>
          <a:p>
            <a:pPr marL="457200" indent="-342360">
              <a:lnSpc>
                <a:spcPct val="100000"/>
              </a:lnSpc>
              <a:buClr>
                <a:srgbClr val="ffffff"/>
              </a:buClr>
              <a:buFont typeface="Arvo"/>
              <a:buChar char="●"/>
            </a:pPr>
            <a:r>
              <a:rPr b="0" lang="en-US" sz="1800" spc="-1" strike="noStrike">
                <a:solidFill>
                  <a:srgbClr val="ffffff"/>
                </a:solidFill>
                <a:latin typeface="Arvo"/>
                <a:ea typeface="Arvo"/>
              </a:rPr>
              <a:t>Functionality allowing users to connect with other users</a:t>
            </a:r>
            <a:endParaRPr b="0" lang="en-US" sz="1800" spc="-1" strike="noStrike">
              <a:latin typeface="Arial"/>
            </a:endParaRPr>
          </a:p>
          <a:p>
            <a:pPr marL="457200" indent="-342360">
              <a:lnSpc>
                <a:spcPct val="100000"/>
              </a:lnSpc>
              <a:spcAft>
                <a:spcPts val="1599"/>
              </a:spcAft>
              <a:buClr>
                <a:srgbClr val="ffffff"/>
              </a:buClr>
              <a:buFont typeface="Arvo"/>
              <a:buChar char="●"/>
            </a:pPr>
            <a:r>
              <a:rPr b="0" lang="en-US" sz="1800" spc="-1" strike="noStrike">
                <a:solidFill>
                  <a:srgbClr val="ffffff"/>
                </a:solidFill>
                <a:latin typeface="Arvo"/>
                <a:ea typeface="Arvo"/>
              </a:rPr>
              <a:t>Image upload for recipes</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LibreOffice/6.0.1.1$Windows_X86_64 LibreOffice_project/60bfb1526849283ce2491346ed2aa51c465abfe6</Application>
  <Words>240</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Anna Hexter</dc:creator>
  <dc:description/>
  <dc:language>en-US</dc:language>
  <cp:lastModifiedBy/>
  <dcterms:modified xsi:type="dcterms:W3CDTF">2018-02-25T15:41:12Z</dcterms:modified>
  <cp:revision>6</cp:revision>
  <dc:subject/>
  <dc:title>Project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