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comments+xml" PartName="/ppt/comments/comment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commentAuthors+xml" PartName="/ppt/commentAuthor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1" name="Juan Carlos Estrada"/>
  <p:cmAuthor clrIdx="1" id="1" initials="" lastIdx="1" name="Jason Angel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2" Type="http://schemas.openxmlformats.org/officeDocument/2006/relationships/presProps" Target="presProps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" Type="http://schemas.openxmlformats.org/officeDocument/2006/relationships/theme" Target="theme/theme1.xml"/><Relationship Id="rId4" Type="http://schemas.openxmlformats.org/officeDocument/2006/relationships/commentAuthors" Target="commentAuthors.xml"/><Relationship Id="rId10" Type="http://schemas.openxmlformats.org/officeDocument/2006/relationships/slide" Target="slides/slide4.xml"/><Relationship Id="rId3" Type="http://schemas.openxmlformats.org/officeDocument/2006/relationships/tableStyles" Target="tableStyles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8" Type="http://schemas.openxmlformats.org/officeDocument/2006/relationships/slide" Target="slides/slide2.xml"/><Relationship Id="rId7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4jax que es el nombre del equipo
me gusta mas la segunda</p:text>
  </p:cm>
  <p:cm authorId="1" idx="1">
    <p:pos x="6000" y="100"/>
    <p:text>A mi me gusto mas la 4 y la 6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0.png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overflow.com/questions/19310129/ng-model-no-longer-updates-after-typing-into-text-input" TargetMode="External"/><Relationship Id="rId3" Type="http://schemas.openxmlformats.org/officeDocument/2006/relationships/hyperlink" Target="http://stackoverflow.com/questions/12618342/ng-model-does-not-update-controller-value" TargetMode="External"/><Relationship Id="rId5" Type="http://schemas.openxmlformats.org/officeDocument/2006/relationships/hyperlink" Target="http://stackoverflow.com/questions/19408883/angularjs-select-not-2-way-binding-to-model" TargetMode="Externa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irpair.com/angularjs/posts/jquery-angularjs-comparison-migration-walkthrough" TargetMode="External"/><Relationship Id="rId3" Type="http://schemas.openxmlformats.org/officeDocument/2006/relationships/hyperlink" Target="https://www.airpair.com/js/javascript-framework-comparison" TargetMode="External"/><Relationship Id="rId5" Type="http://schemas.openxmlformats.org/officeDocument/2006/relationships/hyperlink" Target="www.Angular.org" TargetMode="Externa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01.png"/><Relationship Id="rId4" Type="http://schemas.openxmlformats.org/officeDocument/2006/relationships/image" Target="../media/image04.png"/><Relationship Id="rId3" Type="http://schemas.openxmlformats.org/officeDocument/2006/relationships/image" Target="../media/image02.png"/><Relationship Id="rId9" Type="http://schemas.openxmlformats.org/officeDocument/2006/relationships/image" Target="../media/image07.png"/><Relationship Id="rId6" Type="http://schemas.openxmlformats.org/officeDocument/2006/relationships/image" Target="../media/image03.png"/><Relationship Id="rId5" Type="http://schemas.openxmlformats.org/officeDocument/2006/relationships/image" Target="../media/image09.gif"/><Relationship Id="rId8" Type="http://schemas.openxmlformats.org/officeDocument/2006/relationships/image" Target="../media/image00.png"/><Relationship Id="rId7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ape 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4350" y="1047650"/>
            <a:ext cx="6619875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/>
        </p:nvSpPr>
        <p:spPr>
          <a:xfrm>
            <a:off x="6359200" y="3482350"/>
            <a:ext cx="2581200" cy="14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  <a:latin typeface="Salsa"/>
                <a:ea typeface="Salsa"/>
                <a:cs typeface="Salsa"/>
                <a:sym typeface="Salsa"/>
              </a:rPr>
              <a:t>Andres Londoño</a:t>
            </a:r>
          </a:p>
          <a:p>
            <a:pPr rtl="0"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  <a:latin typeface="Salsa"/>
                <a:ea typeface="Salsa"/>
                <a:cs typeface="Salsa"/>
                <a:sym typeface="Salsa"/>
              </a:rPr>
              <a:t>James Garzon</a:t>
            </a:r>
          </a:p>
          <a:p>
            <a:pPr rtl="0">
              <a:spcBef>
                <a:spcPts val="0"/>
              </a:spcBef>
              <a:buNone/>
            </a:pPr>
            <a:r>
              <a:rPr lang="en" sz="2000">
                <a:latin typeface="Salsa"/>
                <a:ea typeface="Salsa"/>
                <a:cs typeface="Salsa"/>
                <a:sym typeface="Salsa"/>
              </a:rPr>
              <a:t>Jason E. Angel</a:t>
            </a:r>
          </a:p>
          <a:p>
            <a:pPr>
              <a:spcBef>
                <a:spcPts val="0"/>
              </a:spcBef>
              <a:buNone/>
            </a:pPr>
            <a:r>
              <a:rPr lang="en" sz="2000">
                <a:latin typeface="Salsa"/>
                <a:ea typeface="Salsa"/>
                <a:cs typeface="Salsa"/>
                <a:sym typeface="Salsa"/>
              </a:rPr>
              <a:t>Jonathan Munera</a:t>
            </a:r>
            <a:br>
              <a:rPr lang="en" sz="2000">
                <a:latin typeface="Salsa"/>
                <a:ea typeface="Salsa"/>
                <a:cs typeface="Salsa"/>
                <a:sym typeface="Salsa"/>
              </a:rPr>
            </a:br>
            <a:r>
              <a:rPr lang="en" sz="2000">
                <a:solidFill>
                  <a:schemeClr val="dk1"/>
                </a:solidFill>
                <a:latin typeface="Salsa"/>
                <a:ea typeface="Salsa"/>
                <a:cs typeface="Salsa"/>
                <a:sym typeface="Salsa"/>
              </a:rPr>
              <a:t>Juan Carlos Estrada </a:t>
            </a:r>
            <a:br>
              <a:rPr lang="en" sz="2000">
                <a:latin typeface="Salsa"/>
                <a:ea typeface="Salsa"/>
                <a:cs typeface="Salsa"/>
                <a:sym typeface="Salsa"/>
              </a:rPr>
            </a:br>
          </a:p>
        </p:txBody>
      </p:sp>
      <p:sp>
        <p:nvSpPr>
          <p:cNvPr id="42" name="Shape 42"/>
          <p:cNvSpPr txBox="1"/>
          <p:nvPr/>
        </p:nvSpPr>
        <p:spPr>
          <a:xfrm>
            <a:off x="143225" y="3588925"/>
            <a:ext cx="5402399" cy="155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0">
                <a:solidFill>
                  <a:srgbClr val="041C00"/>
                </a:solidFill>
                <a:latin typeface="Marko One"/>
                <a:ea typeface="Marko One"/>
                <a:cs typeface="Marko One"/>
                <a:sym typeface="Marko One"/>
              </a:rPr>
              <a:t>4</a:t>
            </a:r>
            <a:r>
              <a:rPr lang="en" sz="9000">
                <a:solidFill>
                  <a:srgbClr val="041C00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rPr>
              <a:t>J</a:t>
            </a:r>
            <a:r>
              <a:rPr lang="en" sz="9000">
                <a:solidFill>
                  <a:srgbClr val="041C00"/>
                </a:solidFill>
                <a:latin typeface="Cabin Sketch"/>
                <a:ea typeface="Cabin Sketch"/>
                <a:cs typeface="Cabin Sketch"/>
                <a:sym typeface="Cabin Sketch"/>
              </a:rPr>
              <a:t>A</a:t>
            </a:r>
            <a:r>
              <a:rPr lang="en" sz="9000">
                <a:solidFill>
                  <a:srgbClr val="041C00"/>
                </a:solidFill>
                <a:latin typeface="Aladin"/>
                <a:ea typeface="Aladin"/>
                <a:cs typeface="Aladin"/>
                <a:sym typeface="Aladin"/>
              </a:rPr>
              <a:t>X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Desventajas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/>
              <a:t>Angular suele ser criticado por la complejidad de su modulo de directivas.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/>
              <a:t>Angular utiliza “Prototypal Inheritance”,  un concepto nuevo para programadores Java y C#. Llegando a ser altamente frustrante para algunos. Ejemplos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Aqui</a:t>
            </a:r>
            <a:r>
              <a:rPr lang="en" sz="2000"/>
              <a:t>,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 Aqui</a:t>
            </a:r>
            <a:r>
              <a:rPr lang="en"/>
              <a:t> </a:t>
            </a:r>
            <a:r>
              <a:rPr lang="en" sz="2000"/>
              <a:t>y</a:t>
            </a:r>
            <a:r>
              <a:rPr lang="en" sz="2000" u="sng">
                <a:solidFill>
                  <a:schemeClr val="hlink"/>
                </a:solidFill>
                <a:hlinkClick r:id="rId5"/>
              </a:rPr>
              <a:t> Aqui</a:t>
            </a:r>
            <a:r>
              <a:rPr lang="en" sz="2000"/>
              <a:t>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Bibliografia web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500"/>
              <a:t>[1]: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https://www.airpair.com/js/javascript-framework-comparison</a:t>
            </a:r>
          </a:p>
          <a:p>
            <a:pPr rtl="0">
              <a:spcBef>
                <a:spcPts val="0"/>
              </a:spcBef>
              <a:buNone/>
            </a:pPr>
            <a:r>
              <a:rPr lang="en" sz="1500"/>
              <a:t>[2]: 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https://www.airpair.com/angularjs/posts/jquery-angularjs-comparison-migration-walkthrough</a:t>
            </a:r>
          </a:p>
          <a:p>
            <a:pPr>
              <a:spcBef>
                <a:spcPts val="0"/>
              </a:spcBef>
              <a:buNone/>
            </a:pPr>
            <a:r>
              <a:rPr lang="en" sz="1500"/>
              <a:t>[3]:  </a:t>
            </a:r>
            <a:r>
              <a:rPr lang="en" sz="1500" u="sng">
                <a:solidFill>
                  <a:schemeClr val="hlink"/>
                </a:solidFill>
                <a:hlinkClick r:id="rId5"/>
              </a:rPr>
              <a:t>www.Angular.org</a:t>
            </a:r>
            <a:r>
              <a:rPr lang="en" sz="1500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marL="0">
              <a:spcBef>
                <a:spcPts val="0"/>
              </a:spcBef>
              <a:buNone/>
            </a:pPr>
            <a:r>
              <a:rPr lang="en"/>
              <a:t>Que es?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-Framework estructural: permite generar las bases estructurales de nuestra aplicacion web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-Creado por Google: codigo en constante evolución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-Basado en JavaScript: sencillo de aprender.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-Objetivo: crear aplicaciones web dinamicas.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Motivacion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HTML es genial para documentos estaticos… pero se queda corto con declaraciones dinamicas en web apps.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AngularJS </a:t>
            </a:r>
            <a:r>
              <a:rPr b="1" i="1" lang="en">
                <a:solidFill>
                  <a:srgbClr val="980000"/>
                </a:solidFill>
              </a:rPr>
              <a:t>extiende</a:t>
            </a:r>
            <a:r>
              <a:rPr lang="en"/>
              <a:t> el ambiente HTML, haciendolo mucho mas expresivo, legible e ideal para desarrolladores web.					[3]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VENTAJAS: Angular es &lt;</a:t>
            </a:r>
            <a:r>
              <a:rPr i="1" lang="en" sz="4000"/>
              <a:t>injectable</a:t>
            </a:r>
            <a:r>
              <a:rPr lang="en"/>
              <a:t>&gt;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70625" y="102732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200"/>
              <a:t>AngularJS implementa inyección de dependencias: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indent="-3683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00"/>
              <a:t>Aplicacion modular y acceso a nuevos servicios.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indent="-3683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00"/>
              <a:t>Solo los servicios y el codigo necesario.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indent="-3683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00"/>
              <a:t>No main() (Usualmente inmantenible y caotico)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indent="-3683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00"/>
              <a:t>Reemplaza facilmente cualquier componente que no encaje en tus necesidades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VENTAJAS : Crea tu propia sintaxis!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213350" y="128142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Las directivas permiten inventar sintaxis HTML nueva, incluir codigo HTML avanzado y especifica para tu aplicacion.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El manejo de directivas es una poderosa caracteristica </a:t>
            </a:r>
            <a:r>
              <a:rPr b="1" lang="en"/>
              <a:t>unicamente disponible</a:t>
            </a:r>
            <a:r>
              <a:rPr lang="en"/>
              <a:t> en Angular.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Frameworks similares</a:t>
            </a:r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 b="35001" l="0" r="0" t="0"/>
          <a:stretch/>
        </p:blipFill>
        <p:spPr>
          <a:xfrm>
            <a:off x="4200748" y="2252552"/>
            <a:ext cx="1682149" cy="1093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 rotWithShape="1">
          <a:blip r:embed="rId4">
            <a:alphaModFix/>
          </a:blip>
          <a:srcRect b="0" l="19147" r="-3685" t="0"/>
          <a:stretch/>
        </p:blipFill>
        <p:spPr>
          <a:xfrm>
            <a:off x="5486008" y="3858725"/>
            <a:ext cx="3928141" cy="116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 rotWithShape="1">
          <a:blip r:embed="rId5">
            <a:alphaModFix/>
          </a:blip>
          <a:srcRect b="0" l="0" r="11769" t="0"/>
          <a:stretch/>
        </p:blipFill>
        <p:spPr>
          <a:xfrm>
            <a:off x="4819225" y="1299150"/>
            <a:ext cx="21065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 rotWithShape="1">
          <a:blip r:embed="rId6">
            <a:alphaModFix/>
          </a:blip>
          <a:srcRect b="31675" l="0" r="0" t="26810"/>
          <a:stretch/>
        </p:blipFill>
        <p:spPr>
          <a:xfrm>
            <a:off x="3246225" y="3938762"/>
            <a:ext cx="1845199" cy="765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7">
            <a:alphaModFix/>
          </a:blip>
          <a:srcRect b="9190" l="7180" r="-7179" t="8457"/>
          <a:stretch/>
        </p:blipFill>
        <p:spPr>
          <a:xfrm>
            <a:off x="7579250" y="873275"/>
            <a:ext cx="1787425" cy="157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8">
            <a:alphaModFix/>
          </a:blip>
          <a:srcRect b="0" l="0" r="74589" t="0"/>
          <a:stretch/>
        </p:blipFill>
        <p:spPr>
          <a:xfrm>
            <a:off x="0" y="2337950"/>
            <a:ext cx="168215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41375" y="2789937"/>
            <a:ext cx="2403074" cy="59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113550" y="1516362"/>
            <a:ext cx="1477058" cy="196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7907600" y="4287300"/>
            <a:ext cx="1162800" cy="856200"/>
          </a:xfrm>
          <a:prstGeom prst="rect">
            <a:avLst/>
          </a:prstGeom>
          <a:solidFill>
            <a:srgbClr val="000000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[1]</a:t>
            </a: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48312" l="1931" r="1960" t="1157"/>
          <a:stretch/>
        </p:blipFill>
        <p:spPr>
          <a:xfrm>
            <a:off x="567825" y="1224099"/>
            <a:ext cx="7166399" cy="3846499"/>
          </a:xfrm>
          <a:prstGeom prst="rect">
            <a:avLst/>
          </a:prstGeom>
          <a:noFill/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86" name="Shape 86"/>
          <p:cNvSpPr txBox="1"/>
          <p:nvPr/>
        </p:nvSpPr>
        <p:spPr>
          <a:xfrm>
            <a:off x="495050" y="221425"/>
            <a:ext cx="8369999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/>
              <a:t>Estadisticas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7907600" y="4287300"/>
            <a:ext cx="1162800" cy="856200"/>
          </a:xfrm>
          <a:prstGeom prst="rect">
            <a:avLst/>
          </a:prstGeom>
          <a:solidFill>
            <a:srgbClr val="000000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[1]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495050" y="221425"/>
            <a:ext cx="8369999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/>
              <a:t>Estadisticas</a:t>
            </a: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0" l="0" r="0" t="54965"/>
          <a:stretch/>
        </p:blipFill>
        <p:spPr>
          <a:xfrm>
            <a:off x="120700" y="1388825"/>
            <a:ext cx="7520450" cy="3457300"/>
          </a:xfrm>
          <a:prstGeom prst="rect">
            <a:avLst/>
          </a:prstGeom>
          <a:noFill/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5206650" y="2466725"/>
            <a:ext cx="3442200" cy="157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</a:rPr>
              <a:t>Comparison (AngularJS and jQuery) [2]</a:t>
            </a: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b="59701" l="2467" r="0" t="4104"/>
          <a:stretch/>
        </p:blipFill>
        <p:spPr>
          <a:xfrm>
            <a:off x="115450" y="1654425"/>
            <a:ext cx="4185224" cy="1948600"/>
          </a:xfrm>
          <a:prstGeom prst="rect">
            <a:avLst/>
          </a:prstGeom>
          <a:noFill/>
          <a:ln cap="flat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0" l="3521" r="0" t="39719"/>
          <a:stretch/>
        </p:blipFill>
        <p:spPr>
          <a:xfrm>
            <a:off x="4768650" y="1587975"/>
            <a:ext cx="4140075" cy="3245475"/>
          </a:xfrm>
          <a:prstGeom prst="rect">
            <a:avLst/>
          </a:prstGeom>
          <a:noFill/>
          <a:ln cap="flat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95240" l="2467" r="0" t="0"/>
          <a:stretch/>
        </p:blipFill>
        <p:spPr>
          <a:xfrm>
            <a:off x="115450" y="1378925"/>
            <a:ext cx="4185224" cy="256225"/>
          </a:xfrm>
          <a:prstGeom prst="rect">
            <a:avLst/>
          </a:prstGeom>
          <a:noFill/>
          <a:ln cap="flat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02" name="Shape 102"/>
          <p:cNvSpPr txBox="1"/>
          <p:nvPr/>
        </p:nvSpPr>
        <p:spPr>
          <a:xfrm>
            <a:off x="47450" y="69600"/>
            <a:ext cx="9144000" cy="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000"/>
              <a:t>Angular VS jQuery</a:t>
            </a: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95240" l="3521" r="0" t="871"/>
          <a:stretch/>
        </p:blipFill>
        <p:spPr>
          <a:xfrm>
            <a:off x="4768650" y="1378925"/>
            <a:ext cx="4140075" cy="209325"/>
          </a:xfrm>
          <a:prstGeom prst="rect">
            <a:avLst/>
          </a:prstGeom>
          <a:noFill/>
          <a:ln cap="flat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