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95" r:id="rId4"/>
    <p:sldId id="259" r:id="rId5"/>
    <p:sldId id="296" r:id="rId6"/>
    <p:sldId id="263" r:id="rId7"/>
    <p:sldId id="264" r:id="rId8"/>
    <p:sldId id="305" r:id="rId9"/>
    <p:sldId id="265" r:id="rId10"/>
    <p:sldId id="266" r:id="rId11"/>
    <p:sldId id="267" r:id="rId12"/>
    <p:sldId id="268" r:id="rId13"/>
    <p:sldId id="269" r:id="rId14"/>
    <p:sldId id="260" r:id="rId15"/>
    <p:sldId id="261" r:id="rId16"/>
    <p:sldId id="262" r:id="rId17"/>
    <p:sldId id="270" r:id="rId18"/>
    <p:sldId id="297" r:id="rId19"/>
    <p:sldId id="272" r:id="rId20"/>
    <p:sldId id="273" r:id="rId21"/>
    <p:sldId id="274" r:id="rId22"/>
    <p:sldId id="306" r:id="rId23"/>
    <p:sldId id="275" r:id="rId24"/>
    <p:sldId id="307" r:id="rId25"/>
    <p:sldId id="276" r:id="rId26"/>
    <p:sldId id="277" r:id="rId27"/>
    <p:sldId id="271" r:id="rId28"/>
    <p:sldId id="278" r:id="rId29"/>
    <p:sldId id="281" r:id="rId30"/>
    <p:sldId id="279" r:id="rId31"/>
    <p:sldId id="286" r:id="rId32"/>
    <p:sldId id="282" r:id="rId33"/>
    <p:sldId id="284" r:id="rId34"/>
    <p:sldId id="283" r:id="rId35"/>
    <p:sldId id="310" r:id="rId36"/>
    <p:sldId id="308" r:id="rId37"/>
    <p:sldId id="299" r:id="rId38"/>
    <p:sldId id="280" r:id="rId39"/>
    <p:sldId id="300" r:id="rId40"/>
    <p:sldId id="287" r:id="rId41"/>
    <p:sldId id="309" r:id="rId42"/>
    <p:sldId id="288" r:id="rId43"/>
    <p:sldId id="301" r:id="rId44"/>
    <p:sldId id="289" r:id="rId45"/>
    <p:sldId id="302" r:id="rId46"/>
    <p:sldId id="290" r:id="rId47"/>
    <p:sldId id="291" r:id="rId48"/>
    <p:sldId id="303" r:id="rId49"/>
    <p:sldId id="292" r:id="rId50"/>
    <p:sldId id="294" r:id="rId51"/>
    <p:sldId id="304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DE7"/>
    <a:srgbClr val="20F2F3"/>
    <a:srgbClr val="20D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7" autoAdjust="0"/>
  </p:normalViewPr>
  <p:slideViewPr>
    <p:cSldViewPr snapToGrid="0" snapToObjects="1">
      <p:cViewPr>
        <p:scale>
          <a:sx n="105" d="100"/>
          <a:sy n="105" d="100"/>
        </p:scale>
        <p:origin x="-688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906A-A905-694C-A6E8-CEC315D28254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AC4F-E9C4-174C-8DF6-16087C8E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3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B7F4D-18ED-9746-8672-E0F11BC5C76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0450D-CA08-FD44-B4B7-1662A5C5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err="1" smtClean="0"/>
              <a:t>package.json</a:t>
            </a:r>
            <a:r>
              <a:rPr lang="en-US" dirty="0" smtClean="0"/>
              <a:t> and </a:t>
            </a:r>
            <a:r>
              <a:rPr lang="en-US" dirty="0" err="1" smtClean="0"/>
              <a:t>bower.json</a:t>
            </a:r>
            <a:r>
              <a:rPr lang="en-US" dirty="0" smtClean="0"/>
              <a:t> for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request handlers executed in order, so the </a:t>
            </a:r>
            <a:r>
              <a:rPr lang="en-US" baseline="0" dirty="0" err="1" smtClean="0"/>
              <a:t>app.get</a:t>
            </a:r>
            <a:r>
              <a:rPr lang="en-US" baseline="0" dirty="0" smtClean="0"/>
              <a:t> handler needs to be before the </a:t>
            </a:r>
            <a:r>
              <a:rPr lang="en-US" baseline="0" dirty="0" err="1" smtClean="0"/>
              <a:t>app.use</a:t>
            </a:r>
            <a:r>
              <a:rPr lang="en-US" baseline="0" dirty="0" smtClean="0"/>
              <a:t> handler which does not call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untjs/grunt-contrib-jad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1CCDE7"/>
                </a:solidFill>
                <a:effectLst/>
              </a:rPr>
              <a:t>ng-bootcamp</a:t>
            </a:r>
            <a:endParaRPr lang="en-US" dirty="0">
              <a:solidFill>
                <a:srgbClr val="1CCDE7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3059" y="751344"/>
            <a:ext cx="609790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"mean-boilerplate"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"version"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"0.0.1"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"dependencies"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"express"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"~3.4.3"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"</a:t>
            </a:r>
            <a:r>
              <a:rPr lang="pt-BR" dirty="0" err="1">
                <a:solidFill>
                  <a:srgbClr val="F92672"/>
                </a:solidFill>
                <a:latin typeface="Menlo"/>
              </a:rPr>
              <a:t>lodash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: </a:t>
            </a:r>
            <a:r>
              <a:rPr lang="pt-BR" dirty="0">
                <a:solidFill>
                  <a:srgbClr val="E6DB74"/>
                </a:solidFill>
                <a:latin typeface="Menlo"/>
              </a:rPr>
              <a:t>"~2.4.1"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"mongoose"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"~3.5.5"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"mongoose-unique-validator"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"~0.3.0"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-mongo"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"~0.4.0"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passport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latest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passport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-local"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latest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ejs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"~0.8.4"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},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devDependencies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"~0.4.1"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contrib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jshint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"~0.7.1"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contrib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watch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"~0.5.2"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8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8345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mkdir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my_project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my_project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touch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package.json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--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save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grunt</a:t>
            </a: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--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save express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4176299"/>
            <a:ext cx="7770813" cy="1949863"/>
          </a:xfrm>
        </p:spPr>
        <p:txBody>
          <a:bodyPr/>
          <a:lstStyle/>
          <a:p>
            <a:r>
              <a:rPr lang="en-US" dirty="0" smtClean="0"/>
              <a:t>Global dependencies: </a:t>
            </a:r>
            <a:r>
              <a:rPr lang="en-US" dirty="0" err="1" smtClean="0"/>
              <a:t>npm</a:t>
            </a:r>
            <a:r>
              <a:rPr lang="en-US" dirty="0" smtClean="0"/>
              <a:t> install -g my-global-dependency</a:t>
            </a:r>
          </a:p>
          <a:p>
            <a:pPr lvl="1"/>
            <a:r>
              <a:rPr lang="en-US" dirty="0" smtClean="0"/>
              <a:t>installs to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/local/share/</a:t>
            </a:r>
            <a:r>
              <a:rPr lang="en-US" dirty="0" err="1"/>
              <a:t>npm</a:t>
            </a:r>
            <a:r>
              <a:rPr lang="en-US" dirty="0"/>
              <a:t>/lib/</a:t>
            </a:r>
            <a:r>
              <a:rPr lang="en-US" dirty="0" err="1"/>
              <a:t>node_modules</a:t>
            </a:r>
            <a:r>
              <a:rPr lang="en-US" dirty="0" smtClean="0"/>
              <a:t>/ </a:t>
            </a:r>
          </a:p>
          <a:p>
            <a:r>
              <a:rPr lang="en-US" dirty="0" smtClean="0"/>
              <a:t>Local dependencies: </a:t>
            </a:r>
            <a:r>
              <a:rPr lang="en-US" dirty="0" err="1" smtClean="0"/>
              <a:t>npm</a:t>
            </a:r>
            <a:r>
              <a:rPr lang="en-US" dirty="0" smtClean="0"/>
              <a:t> install my-local-dependency</a:t>
            </a:r>
          </a:p>
          <a:p>
            <a:pPr lvl="1"/>
            <a:r>
              <a:rPr lang="en-US" dirty="0" smtClean="0"/>
              <a:t>Installs to ./</a:t>
            </a:r>
            <a:r>
              <a:rPr lang="en-US" dirty="0" err="1" smtClean="0"/>
              <a:t>node_modules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for lightweight API tier</a:t>
            </a:r>
          </a:p>
          <a:p>
            <a:r>
              <a:rPr lang="en-US" dirty="0" smtClean="0"/>
              <a:t>Familiar language and constructs for front-end developers</a:t>
            </a:r>
          </a:p>
          <a:p>
            <a:r>
              <a:rPr lang="en-US" dirty="0" smtClean="0"/>
              <a:t>Platform for many front-end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2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pic>
        <p:nvPicPr>
          <p:cNvPr id="4" name="Picture 3" descr="bullet-bower.e18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3130530"/>
            <a:ext cx="1016000" cy="1016000"/>
          </a:xfrm>
          <a:prstGeom prst="rect">
            <a:avLst/>
          </a:prstGeom>
        </p:spPr>
      </p:pic>
      <p:pic>
        <p:nvPicPr>
          <p:cNvPr id="5" name="Picture 4" descr="bullet-grunt.0c59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4537886"/>
            <a:ext cx="1016000" cy="1016000"/>
          </a:xfrm>
          <a:prstGeom prst="rect">
            <a:avLst/>
          </a:prstGeom>
        </p:spPr>
      </p:pic>
      <p:pic>
        <p:nvPicPr>
          <p:cNvPr id="6" name="Picture 5" descr="bullet-yo.f6f8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1718142"/>
            <a:ext cx="1016000" cy="111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167" y="2010587"/>
            <a:ext cx="251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</a:t>
            </a:r>
            <a:r>
              <a:rPr lang="en-US" dirty="0" smtClean="0"/>
              <a:t> – Project scaffolding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9167" y="3455924"/>
            <a:ext cx="367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Bower – Dependency management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9167" y="4859624"/>
            <a:ext cx="265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Grunt – Task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Scaffolding</a:t>
            </a:r>
          </a:p>
          <a:p>
            <a:r>
              <a:rPr lang="en-US" dirty="0" smtClean="0"/>
              <a:t>Grunt build configuration</a:t>
            </a:r>
          </a:p>
          <a:p>
            <a:r>
              <a:rPr lang="en-US" dirty="0" smtClean="0"/>
              <a:t>Specify Bower dependencies</a:t>
            </a:r>
          </a:p>
          <a:p>
            <a:r>
              <a:rPr lang="en-US" dirty="0" smtClean="0"/>
              <a:t>Generators for many different frameworks</a:t>
            </a:r>
          </a:p>
          <a:p>
            <a:pPr lvl="1"/>
            <a:r>
              <a:rPr lang="en-US" dirty="0" smtClean="0"/>
              <a:t>Node + Express, Backbone, Angular, </a:t>
            </a:r>
            <a:r>
              <a:rPr lang="en-US" dirty="0" err="1" smtClean="0"/>
              <a:t>jQuery</a:t>
            </a:r>
            <a:r>
              <a:rPr lang="en-US" dirty="0" smtClean="0"/>
              <a:t> Plugin, etc.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48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package manager</a:t>
            </a:r>
          </a:p>
          <a:p>
            <a:r>
              <a:rPr lang="en-US" dirty="0" smtClean="0"/>
              <a:t>Manage JS, CSS/SASS/LESS, HTML dependencies</a:t>
            </a:r>
          </a:p>
          <a:p>
            <a:r>
              <a:rPr lang="en-US" dirty="0" smtClean="0"/>
              <a:t>Similar to NPM</a:t>
            </a:r>
          </a:p>
          <a:p>
            <a:pPr lvl="1"/>
            <a:r>
              <a:rPr lang="en-US" dirty="0" smtClean="0"/>
              <a:t>Package metadata specified in a </a:t>
            </a:r>
            <a:r>
              <a:rPr lang="en-US" dirty="0" err="1" smtClean="0"/>
              <a:t>bower.json</a:t>
            </a:r>
            <a:r>
              <a:rPr lang="en-US" dirty="0" smtClean="0"/>
              <a:t> file (name, author, dependencies)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3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task runner</a:t>
            </a:r>
          </a:p>
          <a:p>
            <a:r>
              <a:rPr lang="en-US" dirty="0" smtClean="0"/>
              <a:t>Automate repetitive tasks for front-end or </a:t>
            </a:r>
            <a:r>
              <a:rPr lang="en-US" dirty="0" err="1" smtClean="0"/>
              <a:t>NodeJS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Large plugin ecosystem</a:t>
            </a:r>
          </a:p>
          <a:p>
            <a:pPr lvl="1"/>
            <a:r>
              <a:rPr lang="en-US" dirty="0" smtClean="0"/>
              <a:t>Concatenation, </a:t>
            </a:r>
            <a:r>
              <a:rPr lang="en-US" dirty="0" err="1" smtClean="0"/>
              <a:t>minification</a:t>
            </a:r>
            <a:r>
              <a:rPr lang="en-US" dirty="0" smtClean="0"/>
              <a:t>, unit testing, hinting/</a:t>
            </a:r>
            <a:r>
              <a:rPr lang="en-US" dirty="0" err="1" smtClean="0"/>
              <a:t>linting</a:t>
            </a:r>
            <a:r>
              <a:rPr lang="en-US" dirty="0" smtClean="0"/>
              <a:t>, LESS/SASS/</a:t>
            </a:r>
            <a:r>
              <a:rPr lang="en-US" dirty="0" err="1" smtClean="0"/>
              <a:t>CoffeeScript</a:t>
            </a:r>
            <a:r>
              <a:rPr lang="en-US" dirty="0" smtClean="0"/>
              <a:t> pre-processing, image optimization,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(run in client 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220" y="1550894"/>
            <a:ext cx="8456613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within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ng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-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bootcamp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day-0/client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-g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yo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install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--save-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generator-angular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yo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angular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Answer No to the Bootstrap SASS option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Leave all other options selected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If install fails/stalls, kill with CTRL+C, re-run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 install &amp;&amp; bower install</a:t>
            </a:r>
          </a:p>
          <a:p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grunt serve</a:t>
            </a: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## Edit app/views/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main.html</a:t>
            </a:r>
            <a:endParaRPr lang="en-US" dirty="0" smtClean="0">
              <a:solidFill>
                <a:srgbClr val="B7E776"/>
              </a:solidFill>
              <a:latin typeface="Menlo"/>
            </a:endParaRPr>
          </a:p>
          <a:p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yo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angular:view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myview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B7E776"/>
                </a:solidFill>
                <a:latin typeface="Menlo"/>
              </a:rPr>
              <a:t>## 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restart grunt serve task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</a:t>
            </a:r>
            <a:r>
              <a:rPr lang="en-US" dirty="0">
                <a:solidFill>
                  <a:srgbClr val="B7E776"/>
                </a:solidFill>
                <a:latin typeface="Menlo"/>
              </a:rPr>
              <a:t># Edit app/views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myview.html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## Edit app/scripts/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app.js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, replace ‘views/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main.html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’ with ‘views/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myview.html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3936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4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Dependencies (none)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dependencies (grunt + grunt tasks)</a:t>
            </a:r>
          </a:p>
          <a:p>
            <a:pPr lvl="1"/>
            <a:r>
              <a:rPr lang="en-US" dirty="0" smtClean="0"/>
              <a:t>grunt-cli: command line tool, allows grunt to be run with module-specific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NodeJS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Yo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Grunt</a:t>
            </a:r>
          </a:p>
          <a:p>
            <a:pPr marL="0" indent="0">
              <a:buNone/>
            </a:pPr>
            <a:r>
              <a:rPr lang="en-US" sz="3600" dirty="0"/>
              <a:t>Bower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Bootstrap</a:t>
            </a:r>
          </a:p>
          <a:p>
            <a:pPr marL="0" indent="0">
              <a:buNone/>
            </a:pPr>
            <a:r>
              <a:rPr lang="en-US" sz="3600" dirty="0"/>
              <a:t>LESS</a:t>
            </a:r>
          </a:p>
          <a:p>
            <a:pPr marL="0" indent="0">
              <a:buNone/>
            </a:pPr>
            <a:r>
              <a:rPr lang="en-US" sz="3600" dirty="0" smtClean="0"/>
              <a:t>Jade</a:t>
            </a:r>
          </a:p>
          <a:p>
            <a:pPr marL="0" indent="0">
              <a:buNone/>
            </a:pPr>
            <a:r>
              <a:rPr lang="en-US" sz="3600" dirty="0" smtClean="0"/>
              <a:t>Express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4628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bower.json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app dependencies (angular + libraries, bootstrap, 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dependencies (used for testing)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9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Gruntfile.js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339931"/>
            <a:ext cx="5829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/ Load grunt tasks automatically</a:t>
            </a: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'load-grunt-tasks'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95454"/>
            <a:ext cx="7101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Configure each of the Grunt tasks loaded in the</a:t>
            </a: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// previous step.  Each task can have multiple</a:t>
            </a: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// configurations (build, compile, etc.)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 ... });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3686911"/>
            <a:ext cx="710194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Alias a list of tasks</a:t>
            </a:r>
            <a:endParaRPr lang="en-US" dirty="0" smtClean="0">
              <a:solidFill>
                <a:srgbClr val="A6E22E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registerTask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'default'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newer:jshint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'test'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'build'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]);</a:t>
            </a:r>
          </a:p>
        </p:txBody>
      </p:sp>
    </p:spTree>
    <p:extLst>
      <p:ext uri="{BB962C8B-B14F-4D97-AF65-F5344CB8AC3E}">
        <p14:creationId xmlns:p14="http://schemas.microsoft.com/office/powerpoint/2010/main" val="310918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Tasks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2720484"/>
            <a:ext cx="77708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Define the task configurations</a:t>
            </a: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myLoggingTask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nl-NL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nl-NL" dirty="0" err="1">
                <a:solidFill>
                  <a:srgbClr val="A6E22E"/>
                </a:solidFill>
                <a:latin typeface="Menlo"/>
              </a:rPr>
              <a:t>foo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: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[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1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, 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2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, 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3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]</a:t>
            </a:r>
            <a:r>
              <a:rPr lang="nl-NL" dirty="0" smtClean="0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bar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>
                <a:solidFill>
                  <a:srgbClr val="A6E22E"/>
                </a:solidFill>
                <a:latin typeface="Menlo"/>
              </a:rPr>
              <a:t>baz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66D9EF"/>
                </a:solidFill>
                <a:latin typeface="Menlo"/>
              </a:rPr>
              <a:t>false</a:t>
            </a:r>
            <a:endParaRPr lang="tr-TR" dirty="0" smtClean="0">
              <a:solidFill>
                <a:srgbClr val="F8F8F2"/>
              </a:solidFill>
              <a:latin typeface="Menlo"/>
            </a:endParaRP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}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tr-TR" dirty="0" smtClean="0">
                <a:solidFill>
                  <a:srgbClr val="75715E"/>
                </a:solidFill>
                <a:latin typeface="Menlo"/>
              </a:rPr>
              <a:t>/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/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Register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the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task</a:t>
            </a:r>
            <a:endParaRPr lang="tr-TR" dirty="0">
              <a:solidFill>
                <a:srgbClr val="75715E"/>
              </a:solidFill>
              <a:latin typeface="Menlo"/>
            </a:endParaRPr>
          </a:p>
          <a:p>
            <a:r>
              <a:rPr lang="tr-TR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tr-TR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registerMultiTask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myLoggingTask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Log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stuff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.’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grunt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writeln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</a:t>
            </a:r>
            <a:r>
              <a:rPr lang="tr-TR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target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+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': 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+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data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904573"/>
          </a:xfrm>
        </p:spPr>
        <p:txBody>
          <a:bodyPr/>
          <a:lstStyle/>
          <a:p>
            <a:r>
              <a:rPr lang="en-US" dirty="0" smtClean="0"/>
              <a:t>Tasks with multiple configurations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3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Grunt Tasks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571" y="1582341"/>
            <a:ext cx="79707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#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Run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the default task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dirty="0">
                <a:solidFill>
                  <a:srgbClr val="F2F2F2"/>
                </a:solidFill>
                <a:latin typeface="Monaco"/>
              </a:rPr>
              <a:t>grunt</a:t>
            </a:r>
            <a:endParaRPr lang="nl-NL" u="sng" dirty="0">
              <a:solidFill>
                <a:srgbClr val="F2F2F2"/>
              </a:solidFill>
              <a:latin typeface="Monaco"/>
            </a:endParaRPr>
          </a:p>
          <a:p>
            <a:endParaRPr lang="nl-NL" u="sng" dirty="0">
              <a:solidFill>
                <a:srgbClr val="F2F2F2"/>
              </a:solidFill>
              <a:latin typeface="Monaco"/>
            </a:endParaRP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# Run all configurations of the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jshint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 task</a:t>
            </a:r>
            <a:endParaRPr lang="nl-NL" dirty="0" smtClean="0">
              <a:solidFill>
                <a:srgbClr val="F2F2F2"/>
              </a:solidFill>
              <a:latin typeface="Monaco"/>
            </a:endParaRPr>
          </a:p>
          <a:p>
            <a:r>
              <a:rPr lang="nl-NL" dirty="0" err="1" smtClean="0">
                <a:solidFill>
                  <a:srgbClr val="F2F2F2"/>
                </a:solidFill>
                <a:latin typeface="Monaco"/>
              </a:rPr>
              <a:t>grunt</a:t>
            </a:r>
            <a:r>
              <a:rPr lang="nl-NL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nl-NL" dirty="0" err="1" smtClean="0">
                <a:solidFill>
                  <a:srgbClr val="F2F2F2"/>
                </a:solidFill>
                <a:latin typeface="Monaco"/>
              </a:rPr>
              <a:t>jshint</a:t>
            </a:r>
            <a:endParaRPr lang="nl-NL" dirty="0" smtClean="0">
              <a:solidFill>
                <a:srgbClr val="F2F2F2"/>
              </a:solidFill>
              <a:latin typeface="Monaco"/>
            </a:endParaRPr>
          </a:p>
          <a:p>
            <a:endParaRPr lang="nl-NL" dirty="0">
              <a:solidFill>
                <a:srgbClr val="F2F2F2"/>
              </a:solidFill>
              <a:latin typeface="Monac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# Run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the test configuration of the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jshint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 task</a:t>
            </a:r>
          </a:p>
          <a:p>
            <a:r>
              <a:rPr lang="nl-NL" dirty="0" err="1" smtClean="0">
                <a:solidFill>
                  <a:srgbClr val="F2F2F2"/>
                </a:solidFill>
                <a:latin typeface="Monaco"/>
              </a:rPr>
              <a:t>grunt</a:t>
            </a:r>
            <a:r>
              <a:rPr lang="nl-NL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nl-NL" dirty="0" err="1" smtClean="0">
                <a:solidFill>
                  <a:srgbClr val="F2F2F2"/>
                </a:solidFill>
                <a:latin typeface="Monaco"/>
              </a:rPr>
              <a:t>jshint:test</a:t>
            </a:r>
            <a:endParaRPr lang="nl-NL" dirty="0">
              <a:solidFill>
                <a:srgbClr val="F2F2F2"/>
              </a:solidFill>
              <a:latin typeface="Monaco"/>
            </a:endParaRPr>
          </a:p>
          <a:p>
            <a:endParaRPr lang="nl-NL" u="sng" dirty="0">
              <a:solidFill>
                <a:srgbClr val="F2F2F2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3578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Grunt Tasks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906" y="1767006"/>
            <a:ext cx="7960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Monaco"/>
              </a:rPr>
              <a:t>pmaccart:angular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phil.maccart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$ grunt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myLoggingTask:foo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myLoggingTask:foo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) task</a:t>
            </a: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foo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1,2,3</a:t>
            </a:r>
            <a:endParaRPr lang="en-US" u="sng" dirty="0">
              <a:solidFill>
                <a:srgbClr val="20D30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906" y="3021674"/>
            <a:ext cx="7960707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Monaco"/>
              </a:rPr>
              <a:t>pmaccart:angular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phil.maccart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$ grunt </a:t>
            </a:r>
            <a:r>
              <a:rPr lang="en-US" dirty="0" err="1" smtClean="0">
                <a:solidFill>
                  <a:srgbClr val="F2F2F2"/>
                </a:solidFill>
                <a:latin typeface="Monaco"/>
              </a:rPr>
              <a:t>myLoggingTask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myLoggingTask:foo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) task</a:t>
            </a: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foo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1,2,3</a:t>
            </a:r>
          </a:p>
          <a:p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myLoggingTask:bar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)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task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bar: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hello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world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myLoggingTask:baz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)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task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baz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</a:t>
            </a:r>
            <a:r>
              <a:rPr lang="nl-NL" u="sng" dirty="0" err="1" smtClean="0">
                <a:solidFill>
                  <a:srgbClr val="20D30F"/>
                </a:solidFill>
                <a:latin typeface="Monaco"/>
              </a:rPr>
              <a:t>false</a:t>
            </a:r>
            <a:endParaRPr lang="nl-NL" u="sng" dirty="0" smtClean="0">
              <a:solidFill>
                <a:srgbClr val="20D30F"/>
              </a:solidFill>
              <a:latin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2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904573"/>
          </a:xfrm>
        </p:spPr>
        <p:txBody>
          <a:bodyPr/>
          <a:lstStyle/>
          <a:p>
            <a:r>
              <a:rPr lang="en-US" dirty="0" smtClean="0"/>
              <a:t>CSS preprocessor (compiles to CSS)</a:t>
            </a:r>
          </a:p>
          <a:p>
            <a:r>
              <a:rPr lang="en-US" dirty="0" smtClean="0"/>
              <a:t>Allows for variables, </a:t>
            </a:r>
            <a:r>
              <a:rPr lang="en-US" dirty="0" err="1" smtClean="0"/>
              <a:t>mixins</a:t>
            </a:r>
            <a:r>
              <a:rPr lang="en-US" dirty="0" smtClean="0"/>
              <a:t>, functions, selector extensions</a:t>
            </a:r>
          </a:p>
          <a:p>
            <a:r>
              <a:rPr lang="en-US" dirty="0" smtClean="0"/>
              <a:t>Supports nested selectors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4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8668" y="0"/>
            <a:ext cx="609600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@panel-default-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bg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#ECECEC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66D9EF"/>
                </a:solidFill>
                <a:latin typeface="Menlo"/>
              </a:rPr>
              <a:t>@panel-inverse-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bg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#444444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20px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 smtClean="0">
                <a:solidFill>
                  <a:srgbClr val="A6E22E"/>
                </a:solidFill>
                <a:latin typeface="Menlo"/>
              </a:rPr>
              <a:t>.panel-header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960050"/>
                </a:solidFill>
                <a:latin typeface="Menlo"/>
              </a:rPr>
              <a:t>{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10px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font-weight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bold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.panel-body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10px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panel-default:extend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(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)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background-color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@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default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bg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panel-inverse:extend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(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)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background-color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@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inverse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bg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48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Bootstrap LESS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Bootstrap dependency via Bower</a:t>
            </a:r>
          </a:p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</a:p>
          <a:p>
            <a:r>
              <a:rPr lang="en-US" dirty="0"/>
              <a:t>Setup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Configure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</a:p>
          <a:p>
            <a:r>
              <a:rPr lang="en-US" dirty="0" smtClean="0"/>
              <a:t>Configure watch on LESS files</a:t>
            </a:r>
          </a:p>
        </p:txBody>
      </p:sp>
    </p:spTree>
    <p:extLst>
      <p:ext uri="{BB962C8B-B14F-4D97-AF65-F5344CB8AC3E}">
        <p14:creationId xmlns:p14="http://schemas.microsoft.com/office/powerpoint/2010/main" val="1135321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Bower Dependency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3878" y="2360913"/>
            <a:ext cx="5882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bower install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–save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bootstrap</a:t>
            </a: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#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Answer 1 to use the existing bootstrap version that the generator installed</a:t>
            </a:r>
            <a:endParaRPr lang="en-US" dirty="0">
              <a:solidFill>
                <a:srgbClr val="75715E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86081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button samples to </a:t>
            </a:r>
            <a:r>
              <a:rPr lang="en-US" dirty="0" err="1" smtClean="0"/>
              <a:t>myview.html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24645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&lt;p&gt;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-default"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Default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-primary"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Primary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-success"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Success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-info"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Info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-warning"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Warning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-danger"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Danger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-link"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Link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/p&gt;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6270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pmaccart</a:t>
            </a:r>
            <a:r>
              <a:rPr lang="en-US" dirty="0"/>
              <a:t>/</a:t>
            </a:r>
            <a:r>
              <a:rPr lang="en-US" dirty="0" err="1"/>
              <a:t>ng-bootcamp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83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app.less</a:t>
            </a:r>
            <a:r>
              <a:rPr lang="en-US" dirty="0" smtClean="0"/>
              <a:t> and </a:t>
            </a:r>
            <a:r>
              <a:rPr lang="en-US" dirty="0" err="1" smtClean="0"/>
              <a:t>variables.less</a:t>
            </a:r>
            <a:r>
              <a:rPr lang="en-US" dirty="0" smtClean="0"/>
              <a:t> within app/styles folder</a:t>
            </a:r>
          </a:p>
          <a:p>
            <a:r>
              <a:rPr lang="en-US" dirty="0" smtClean="0"/>
              <a:t>Import bootstrap </a:t>
            </a:r>
            <a:r>
              <a:rPr lang="en-US" dirty="0" err="1" smtClean="0"/>
              <a:t>stylesheets</a:t>
            </a:r>
            <a:r>
              <a:rPr lang="en-US" dirty="0" smtClean="0"/>
              <a:t> and our custom </a:t>
            </a:r>
            <a:r>
              <a:rPr lang="en-US" dirty="0" err="1" smtClean="0"/>
              <a:t>variables.less</a:t>
            </a:r>
            <a:r>
              <a:rPr lang="en-US" dirty="0" smtClean="0"/>
              <a:t> into </a:t>
            </a:r>
            <a:r>
              <a:rPr lang="en-US" dirty="0" err="1" smtClean="0"/>
              <a:t>main.less</a:t>
            </a:r>
            <a:endParaRPr lang="en-US" dirty="0" smtClean="0"/>
          </a:p>
          <a:p>
            <a:r>
              <a:rPr lang="en-US" dirty="0" smtClean="0"/>
              <a:t>Importing individual components allows us to override the LESS variables, and also only chose the necessary pieces (i.e. grid, buttons,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97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14561" y="130572"/>
            <a:ext cx="4925861" cy="6617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Core variables and </a:t>
            </a:r>
            <a:r>
              <a:rPr lang="en-US" sz="800" dirty="0" err="1">
                <a:solidFill>
                  <a:srgbClr val="75715E"/>
                </a:solidFill>
                <a:latin typeface="Menlo"/>
              </a:rPr>
              <a:t>mixins</a:t>
            </a:r>
            <a:endParaRPr lang="en-US" sz="800" dirty="0">
              <a:solidFill>
                <a:srgbClr val="75715E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variables.less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mixins.less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Our custom variables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variables.less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Reset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normalize.less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print.less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Core CSS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scaffolding.less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type.less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code.less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grid.less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forms.less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buttons.less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Components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/bootstrap/less/component-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animations.less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glyphicons.less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dropdowns.less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/bootstrap/less/button-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groups.less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/bootstrap/less/input-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groups.less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navs.less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navbar.less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breadcrumbs.less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pagination.less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pager.less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labels.less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badges.less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jumbotron.less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thumbnails.less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alerts.less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/progress-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bars.less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media.less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/list-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group.less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panels.less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wells.less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close.less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sz="800" dirty="0" smtClean="0">
                <a:solidFill>
                  <a:srgbClr val="75715E"/>
                </a:solidFill>
                <a:latin typeface="Menlo"/>
              </a:rPr>
              <a:t>Components w/ JavaScript</a:t>
            </a:r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modals.less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 </a:t>
            </a:r>
            <a:endParaRPr lang="en-US" sz="800" dirty="0" smtClean="0">
              <a:solidFill>
                <a:srgbClr val="75715E"/>
              </a:solidFill>
              <a:latin typeface="Menlo"/>
            </a:endParaRPr>
          </a:p>
          <a:p>
            <a:r>
              <a:rPr lang="en-US" sz="800" dirty="0" smtClean="0">
                <a:solidFill>
                  <a:srgbClr val="75715E"/>
                </a:solidFill>
                <a:latin typeface="Menlo"/>
              </a:rPr>
              <a:t>@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tooltip.less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popovers.less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carousel.less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sz="800" dirty="0" smtClean="0">
                <a:solidFill>
                  <a:srgbClr val="75715E"/>
                </a:solidFill>
                <a:latin typeface="Menlo"/>
              </a:rPr>
              <a:t>Utility Classes</a:t>
            </a:r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utilities.less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 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/bootstrap/less/responsive-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utilities.less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sz="8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7493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9557" y="1869141"/>
            <a:ext cx="584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--save-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grunt-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contrib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-less</a:t>
            </a:r>
          </a:p>
        </p:txBody>
      </p:sp>
    </p:spTree>
    <p:extLst>
      <p:ext uri="{BB962C8B-B14F-4D97-AF65-F5344CB8AC3E}">
        <p14:creationId xmlns:p14="http://schemas.microsoft.com/office/powerpoint/2010/main" val="174899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425" y="1919615"/>
            <a:ext cx="83402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less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build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files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".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tmp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/styles/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app.css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"&lt;%=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yeoman.app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%&gt;/styles/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app.less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,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...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});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781" y="5815575"/>
            <a:ext cx="4909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grunt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less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 same as running grunt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less:build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67112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Watch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0936" y="2029524"/>
            <a:ext cx="7367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 smtClean="0">
                <a:solidFill>
                  <a:srgbClr val="A6E22E"/>
                </a:solidFill>
                <a:latin typeface="Menlo"/>
              </a:rPr>
              <a:t>watch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: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  less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files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[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'&lt;%= 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yeoman.app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 %&gt;/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/{,*/}*.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tasks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[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...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9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concurrent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528143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concurrent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 smtClean="0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’</a:t>
            </a:r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sv-SE" dirty="0" smtClean="0">
                <a:solidFill>
                  <a:srgbClr val="F8F8F2"/>
                </a:solidFill>
                <a:latin typeface="Menlo"/>
              </a:rPr>
              <a:t>      ]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sv-SE" dirty="0">
                <a:solidFill>
                  <a:srgbClr val="A6E22E"/>
                </a:solidFill>
                <a:latin typeface="Menlo"/>
              </a:rPr>
              <a:t>test</a:t>
            </a:r>
            <a:r>
              <a:rPr lang="sv-SE" dirty="0">
                <a:solidFill>
                  <a:srgbClr val="F92672"/>
                </a:solidFill>
                <a:latin typeface="Menlo"/>
              </a:rPr>
              <a:t>: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 smtClean="0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’</a:t>
            </a:r>
            <a:endParaRPr lang="sv-SE" dirty="0">
              <a:solidFill>
                <a:srgbClr val="F8F8F2"/>
              </a:solidFill>
              <a:latin typeface="Menlo"/>
            </a:endParaRP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],</a:t>
            </a: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sv-SE" dirty="0" err="1">
                <a:solidFill>
                  <a:srgbClr val="A6E22E"/>
                </a:solidFill>
                <a:latin typeface="Menlo"/>
              </a:rPr>
              <a:t>dist</a:t>
            </a:r>
            <a:r>
              <a:rPr lang="sv-SE" dirty="0">
                <a:solidFill>
                  <a:srgbClr val="F92672"/>
                </a:solidFill>
                <a:latin typeface="Menlo"/>
              </a:rPr>
              <a:t>: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 smtClean="0">
                <a:solidFill>
                  <a:srgbClr val="E6DB74"/>
                </a:solidFill>
                <a:latin typeface="Menlo"/>
              </a:rPr>
              <a:t>        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imagemin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'</a:t>
            </a:r>
            <a:r>
              <a:rPr lang="pl-PL" dirty="0" err="1">
                <a:solidFill>
                  <a:srgbClr val="E6DB74"/>
                </a:solidFill>
                <a:latin typeface="Menlo"/>
              </a:rPr>
              <a:t>svgmin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'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  ]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1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grunt server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5316" y="3259239"/>
            <a:ext cx="1713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grunt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61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main.css</a:t>
            </a:r>
            <a:r>
              <a:rPr lang="en-US" dirty="0" smtClean="0"/>
              <a:t> with </a:t>
            </a:r>
            <a:r>
              <a:rPr lang="en-US" dirty="0" err="1" smtClean="0"/>
              <a:t>app.css</a:t>
            </a:r>
            <a:endParaRPr lang="en-US" dirty="0" smtClean="0"/>
          </a:p>
          <a:p>
            <a:r>
              <a:rPr lang="en-US" dirty="0" smtClean="0"/>
              <a:t>Remove existing Bootstrap </a:t>
            </a:r>
            <a:r>
              <a:rPr lang="en-US" dirty="0" err="1" smtClean="0"/>
              <a:t>css</a:t>
            </a:r>
            <a:r>
              <a:rPr lang="en-US" dirty="0" smtClean="0"/>
              <a:t>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74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Bootstrap color scheme by defining the following colors in </a:t>
            </a:r>
            <a:r>
              <a:rPr lang="en-US" dirty="0" err="1" smtClean="0"/>
              <a:t>variables.less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@brand-primary</a:t>
            </a:r>
          </a:p>
          <a:p>
            <a:pPr lvl="1"/>
            <a:r>
              <a:rPr lang="en-US" dirty="0" smtClean="0"/>
              <a:t>@brand-success</a:t>
            </a:r>
          </a:p>
          <a:p>
            <a:pPr lvl="1"/>
            <a:r>
              <a:rPr lang="en-US" dirty="0" smtClean="0"/>
              <a:t>@brand-info</a:t>
            </a:r>
          </a:p>
          <a:p>
            <a:pPr lvl="1"/>
            <a:r>
              <a:rPr lang="en-US" dirty="0" smtClean="0"/>
              <a:t>@brand-warning</a:t>
            </a:r>
          </a:p>
          <a:p>
            <a:pPr lvl="1"/>
            <a:r>
              <a:rPr lang="en-US" dirty="0" smtClean="0"/>
              <a:t>@brand-danger</a:t>
            </a:r>
          </a:p>
          <a:p>
            <a:r>
              <a:rPr lang="en-US" dirty="0" smtClean="0"/>
              <a:t>Look at changes in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5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–f day-0/step-3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9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the developer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scaffolding</a:t>
            </a:r>
          </a:p>
          <a:p>
            <a:r>
              <a:rPr lang="en-US" dirty="0" smtClean="0"/>
              <a:t>Minimizing boilerplate code</a:t>
            </a:r>
          </a:p>
          <a:p>
            <a:r>
              <a:rPr lang="en-US" dirty="0" smtClean="0"/>
              <a:t>Managing dependencies</a:t>
            </a:r>
          </a:p>
          <a:p>
            <a:r>
              <a:rPr lang="en-US" dirty="0" smtClean="0"/>
              <a:t>Optimizing resources for the web</a:t>
            </a:r>
          </a:p>
          <a:p>
            <a:r>
              <a:rPr lang="en-US" dirty="0" smtClean="0"/>
              <a:t>Automating build and compilation</a:t>
            </a:r>
          </a:p>
          <a:p>
            <a:r>
              <a:rPr lang="en-US" dirty="0" smtClean="0"/>
              <a:t>Continuous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09149"/>
            <a:ext cx="7770813" cy="3223327"/>
          </a:xfrm>
        </p:spPr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Indentation-based, no closing tags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-like selector references</a:t>
            </a:r>
          </a:p>
          <a:p>
            <a:r>
              <a:rPr lang="en-US" dirty="0" smtClean="0"/>
              <a:t>Make sure your editor has Jade plugin installed!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054" y="5054955"/>
            <a:ext cx="7689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element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#id.class-1.class-2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attr1=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’val1’,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attr1=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’val1’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92672"/>
                </a:solidFill>
                <a:latin typeface="Menlo"/>
              </a:rPr>
              <a:t>childElement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Element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15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333" y="1160921"/>
            <a:ext cx="4547809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92672"/>
                </a:solidFill>
                <a:latin typeface="Menlo"/>
              </a:rPr>
              <a:t>doctype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html</a:t>
            </a: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head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title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=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pageTitle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script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'text/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javascript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).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(foo) {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bar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960050"/>
                </a:solidFill>
                <a:latin typeface="Menlo"/>
              </a:rPr>
              <a:t>+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960050"/>
                </a:solidFill>
                <a:latin typeface="Menlo"/>
              </a:rPr>
              <a:t>}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body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h1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Jade - node template engine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#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container.col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youAreUsingJade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You are amazing</a:t>
            </a:r>
          </a:p>
          <a:p>
            <a:r>
              <a:rPr lang="hu-HU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hu-HU" sz="1400" dirty="0">
                <a:solidFill>
                  <a:srgbClr val="F92672"/>
                </a:solidFill>
                <a:latin typeface="Menlo"/>
              </a:rPr>
              <a:t>else</a:t>
            </a:r>
            <a:endParaRPr lang="hu-HU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Get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on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it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!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.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Jade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is a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terse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and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simple</a:t>
            </a:r>
            <a:endParaRPr lang="fi-FI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 err="1">
                <a:solidFill>
                  <a:srgbClr val="F92672"/>
                </a:solidFill>
                <a:latin typeface="Menlo"/>
              </a:rPr>
              <a:t>templating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language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with a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 err="1">
                <a:solidFill>
                  <a:srgbClr val="F92672"/>
                </a:solidFill>
                <a:latin typeface="Menlo"/>
              </a:rPr>
              <a:t>strong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focus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on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performance</a:t>
            </a:r>
            <a:endParaRPr lang="fi-FI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and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powerful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features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5904" y="1160921"/>
            <a:ext cx="4572000" cy="5047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75715E"/>
                </a:solidFill>
                <a:latin typeface="Menlo"/>
              </a:rPr>
              <a:t>&lt;!DOCTYPE 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Jade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"text/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javascript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foo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bar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&lt;/script&gt;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&lt;body&gt;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Jade - node template engine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&lt;/h1&gt;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"col"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&lt;p&gt;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You are amazing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Jade is a terse and simple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templating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language with a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strong focus on performance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and powerful features.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&lt;/html&gt;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35091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</a:t>
            </a:r>
            <a:r>
              <a:rPr lang="en-US" dirty="0" err="1"/>
              <a:t>myviews.html</a:t>
            </a:r>
            <a:r>
              <a:rPr lang="en-US" dirty="0"/>
              <a:t> to </a:t>
            </a:r>
            <a:r>
              <a:rPr lang="en-US" dirty="0" err="1"/>
              <a:t>myviews.jade</a:t>
            </a:r>
            <a:endParaRPr lang="en-US" dirty="0"/>
          </a:p>
          <a:p>
            <a:pPr lvl="1"/>
            <a:r>
              <a:rPr lang="en-US" dirty="0"/>
              <a:t>Delete </a:t>
            </a:r>
            <a:r>
              <a:rPr lang="en-US" dirty="0" err="1"/>
              <a:t>myviews.html</a:t>
            </a:r>
            <a:r>
              <a:rPr lang="en-US" dirty="0"/>
              <a:t> – the Jade compilation will overwrite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-jade (as </a:t>
            </a:r>
            <a:r>
              <a:rPr lang="en-US" dirty="0" err="1" smtClean="0"/>
              <a:t>dev</a:t>
            </a:r>
            <a:r>
              <a:rPr lang="en-US" dirty="0" smtClean="0"/>
              <a:t> dependency)</a:t>
            </a:r>
          </a:p>
          <a:p>
            <a:r>
              <a:rPr lang="en-US" dirty="0" smtClean="0"/>
              <a:t>Configure jade task</a:t>
            </a:r>
          </a:p>
          <a:p>
            <a:pPr lvl="1"/>
            <a:r>
              <a:rPr lang="en-US" dirty="0">
                <a:hlinkClick r:id="rId2"/>
              </a:rPr>
              <a:t>https://github.com/gruntjs/grunt-contrib-</a:t>
            </a:r>
            <a:r>
              <a:rPr lang="en-US" dirty="0" smtClean="0">
                <a:hlinkClick r:id="rId2"/>
              </a:rPr>
              <a:t>jade</a:t>
            </a:r>
            <a:endParaRPr lang="en-US" dirty="0" smtClean="0"/>
          </a:p>
          <a:p>
            <a:pPr lvl="1"/>
            <a:r>
              <a:rPr lang="en-US" dirty="0" smtClean="0"/>
              <a:t>Use static </a:t>
            </a:r>
            <a:r>
              <a:rPr lang="en-US" dirty="0"/>
              <a:t>file mapping of  "app/views/</a:t>
            </a:r>
            <a:r>
              <a:rPr lang="en-US" dirty="0" err="1"/>
              <a:t>myview.html":"app</a:t>
            </a:r>
            <a:r>
              <a:rPr lang="en-US" dirty="0"/>
              <a:t>/views/</a:t>
            </a:r>
            <a:r>
              <a:rPr lang="en-US" dirty="0" err="1"/>
              <a:t>myview.jade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Configure watch task</a:t>
            </a:r>
          </a:p>
          <a:p>
            <a:r>
              <a:rPr lang="en-US" dirty="0" smtClean="0"/>
              <a:t>Configure build task</a:t>
            </a:r>
          </a:p>
        </p:txBody>
      </p:sp>
    </p:spTree>
    <p:extLst>
      <p:ext uri="{BB962C8B-B14F-4D97-AF65-F5344CB8AC3E}">
        <p14:creationId xmlns:p14="http://schemas.microsoft.com/office/powerpoint/2010/main" val="2904668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20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Framework for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Provides routing layer, HTTP helpers (redirection, caching, </a:t>
            </a:r>
            <a:r>
              <a:rPr lang="en-US" dirty="0" err="1" smtClean="0"/>
              <a:t>etc</a:t>
            </a:r>
            <a:r>
              <a:rPr lang="en-US" dirty="0" smtClean="0"/>
              <a:t>), pluggable view </a:t>
            </a:r>
            <a:r>
              <a:rPr lang="en-US" dirty="0" err="1" smtClean="0"/>
              <a:t>templating</a:t>
            </a:r>
            <a:r>
              <a:rPr lang="en-US" dirty="0" smtClean="0"/>
              <a:t> (Jade, Mustache, etc.), middleware via Connect (session support, </a:t>
            </a:r>
            <a:r>
              <a:rPr lang="en-US" dirty="0" err="1" smtClean="0"/>
              <a:t>auth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Great for building lightweight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4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6285" y="3066391"/>
            <a:ext cx="3967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day-0/server</a:t>
            </a: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install --save express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47523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566" y="1752425"/>
            <a:ext cx="8890288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'express'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bodyParser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'/hello'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404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'Page not found!!!'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console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'Listening on port %d'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address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server/</a:t>
            </a:r>
            <a:r>
              <a:rPr lang="en-US" dirty="0" err="1" smtClean="0"/>
              <a:t>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14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1912" y="1918774"/>
            <a:ext cx="631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hello.json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message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Hello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}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90173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8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Data in Separate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046" y="1550894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data/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user.json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"Phil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9045" y="3956505"/>
            <a:ext cx="5915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server.js</a:t>
            </a:r>
            <a:endParaRPr lang="en-US" dirty="0" smtClean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'./data/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	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6042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754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970864"/>
          </a:xfrm>
        </p:spPr>
        <p:txBody>
          <a:bodyPr/>
          <a:lstStyle/>
          <a:p>
            <a:r>
              <a:rPr lang="en-US" dirty="0" smtClean="0"/>
              <a:t>Dynamic Responses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477" y="4829068"/>
            <a:ext cx="8043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server.js</a:t>
            </a:r>
            <a:endParaRPr lang="en-US" dirty="0" smtClean="0">
              <a:solidFill>
                <a:srgbClr val="66D9EF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'./data/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'/user/:username'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params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]);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else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404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 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 not found."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970935"/>
            <a:ext cx="4535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data/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users.json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"Phil"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"MacCart"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}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anonymous"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"Anonymous"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anonymous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}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0845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02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Yeoman</a:t>
            </a:r>
          </a:p>
          <a:p>
            <a:r>
              <a:rPr lang="en-US" dirty="0" err="1" smtClean="0"/>
              <a:t>Yo</a:t>
            </a:r>
            <a:endParaRPr lang="en-US" dirty="0" smtClean="0"/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Grunt</a:t>
            </a:r>
          </a:p>
          <a:p>
            <a:r>
              <a:rPr lang="en-US" dirty="0" smtClean="0"/>
              <a:t>LESS</a:t>
            </a:r>
          </a:p>
          <a:p>
            <a:r>
              <a:rPr lang="en-US" dirty="0" smtClean="0"/>
              <a:t>Jade</a:t>
            </a:r>
          </a:p>
          <a:p>
            <a:r>
              <a:rPr lang="en-US" dirty="0" smtClean="0"/>
              <a:t>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platform based on Google’s V8 engine</a:t>
            </a:r>
          </a:p>
          <a:p>
            <a:r>
              <a:rPr lang="en-US" dirty="0" smtClean="0"/>
              <a:t>Event-driven, non-blocking I/O</a:t>
            </a:r>
          </a:p>
          <a:p>
            <a:pPr lvl="1"/>
            <a:r>
              <a:rPr lang="en-US" dirty="0" smtClean="0"/>
              <a:t>All I/O (network requests, file reads/writes) delegated to the OS</a:t>
            </a:r>
          </a:p>
          <a:p>
            <a:r>
              <a:rPr lang="en-US" dirty="0" smtClean="0"/>
              <a:t>Single-threaded</a:t>
            </a:r>
          </a:p>
          <a:p>
            <a:r>
              <a:rPr lang="en-US" dirty="0" smtClean="0"/>
              <a:t>Huge ecosystem of pluggable modules</a:t>
            </a:r>
          </a:p>
          <a:p>
            <a:pPr lvl="1"/>
            <a:r>
              <a:rPr lang="en-US" dirty="0" smtClean="0"/>
              <a:t>Import/export using </a:t>
            </a:r>
            <a:r>
              <a:rPr lang="en-US" dirty="0" err="1" smtClean="0"/>
              <a:t>CommonJS</a:t>
            </a:r>
            <a:r>
              <a:rPr lang="en-US" dirty="0" smtClean="0"/>
              <a:t> module syntax</a:t>
            </a:r>
          </a:p>
        </p:txBody>
      </p:sp>
    </p:spTree>
    <p:extLst>
      <p:ext uri="{BB962C8B-B14F-4D97-AF65-F5344CB8AC3E}">
        <p14:creationId xmlns:p14="http://schemas.microsoft.com/office/powerpoint/2010/main" val="33549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: server/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7306" y="37529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7053" y="35039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6937" y="1720840"/>
            <a:ext cx="864277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createServer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request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writeHead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'Content-Type'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'text/plain'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World\n'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8000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'Server running at http://localhost:8000/'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977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day-0/step</a:t>
            </a:r>
            <a:r>
              <a:rPr lang="en-US" dirty="0" smtClean="0"/>
              <a:t>-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488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</a:p>
          <a:p>
            <a:r>
              <a:rPr lang="en-US" dirty="0" smtClean="0"/>
              <a:t>Node Modules – small packages aimed at performing simple tasks</a:t>
            </a:r>
          </a:p>
          <a:p>
            <a:pPr lvl="1"/>
            <a:r>
              <a:rPr lang="en-US" dirty="0" smtClean="0"/>
              <a:t>net, http, </a:t>
            </a:r>
            <a:r>
              <a:rPr lang="en-US" dirty="0" err="1" smtClean="0"/>
              <a:t>fs</a:t>
            </a:r>
            <a:r>
              <a:rPr lang="en-US" dirty="0" smtClean="0"/>
              <a:t>, underscore, </a:t>
            </a:r>
            <a:r>
              <a:rPr lang="en-US" dirty="0" err="1" smtClean="0"/>
              <a:t>lodash</a:t>
            </a:r>
            <a:r>
              <a:rPr lang="en-US" dirty="0" smtClean="0"/>
              <a:t>, express, coffee-script</a:t>
            </a:r>
          </a:p>
          <a:p>
            <a:r>
              <a:rPr lang="en-US" dirty="0" smtClean="0"/>
              <a:t>Module metadata contained in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Module name, author, version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and runtime dependencies</a:t>
            </a:r>
          </a:p>
          <a:p>
            <a:r>
              <a:rPr lang="en-US" dirty="0" smtClean="0"/>
              <a:t>Global </a:t>
            </a:r>
            <a:r>
              <a:rPr lang="en-US" dirty="0" err="1" smtClean="0"/>
              <a:t>depenencies</a:t>
            </a:r>
            <a:r>
              <a:rPr lang="en-US" dirty="0" smtClean="0"/>
              <a:t> (</a:t>
            </a:r>
            <a:r>
              <a:rPr lang="en-US" dirty="0" err="1" smtClean="0"/>
              <a:t>npm</a:t>
            </a:r>
            <a:r>
              <a:rPr lang="en-US" dirty="0" smtClean="0"/>
              <a:t> install -g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10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2491</TotalTime>
  <Words>3162</Words>
  <Application>Microsoft Macintosh PowerPoint</Application>
  <PresentationFormat>On-screen Show (4:3)</PresentationFormat>
  <Paragraphs>485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Story</vt:lpstr>
      <vt:lpstr>ng-bootcamp</vt:lpstr>
      <vt:lpstr>Topics</vt:lpstr>
      <vt:lpstr>Git Repo</vt:lpstr>
      <vt:lpstr>Automating the developer workflow</vt:lpstr>
      <vt:lpstr>Checkpoint</vt:lpstr>
      <vt:lpstr>NodeJS</vt:lpstr>
      <vt:lpstr>NodeJS: server/server.js</vt:lpstr>
      <vt:lpstr>Checkpoint</vt:lpstr>
      <vt:lpstr>NPM</vt:lpstr>
      <vt:lpstr>PowerPoint Presentation</vt:lpstr>
      <vt:lpstr>Installing dependencies</vt:lpstr>
      <vt:lpstr>Why NodeJS?</vt:lpstr>
      <vt:lpstr>Yeoman</vt:lpstr>
      <vt:lpstr>Yo</vt:lpstr>
      <vt:lpstr>Bower</vt:lpstr>
      <vt:lpstr>Grunt</vt:lpstr>
      <vt:lpstr>Example (run in client dir)</vt:lpstr>
      <vt:lpstr>Checkpoint</vt:lpstr>
      <vt:lpstr>package.json</vt:lpstr>
      <vt:lpstr>bower.json</vt:lpstr>
      <vt:lpstr>Gruntfile.js</vt:lpstr>
      <vt:lpstr>Multi Tasks</vt:lpstr>
      <vt:lpstr>Running Grunt Tasks</vt:lpstr>
      <vt:lpstr>Running Grunt Tasks</vt:lpstr>
      <vt:lpstr>LESS</vt:lpstr>
      <vt:lpstr>PowerPoint Presentation</vt:lpstr>
      <vt:lpstr>Add Bootstrap LESS Dependency</vt:lpstr>
      <vt:lpstr>Add Bower Dependency</vt:lpstr>
      <vt:lpstr>Setup Stylesheets</vt:lpstr>
      <vt:lpstr>Setup Stylesheets</vt:lpstr>
      <vt:lpstr>PowerPoint Presentation</vt:lpstr>
      <vt:lpstr>Install grunt-contrib-less Task</vt:lpstr>
      <vt:lpstr>Configure grunt-contrib-less Task</vt:lpstr>
      <vt:lpstr>Configure Watch Task</vt:lpstr>
      <vt:lpstr>Configure concurrent task</vt:lpstr>
      <vt:lpstr>Restart grunt server task</vt:lpstr>
      <vt:lpstr>Update index.html</vt:lpstr>
      <vt:lpstr>Setup Stylesheets</vt:lpstr>
      <vt:lpstr>Checkpoint</vt:lpstr>
      <vt:lpstr>Jade</vt:lpstr>
      <vt:lpstr>PowerPoint Presentation</vt:lpstr>
      <vt:lpstr>Jade</vt:lpstr>
      <vt:lpstr>Checkpoint</vt:lpstr>
      <vt:lpstr>Express</vt:lpstr>
      <vt:lpstr>Express</vt:lpstr>
      <vt:lpstr>server/server.js</vt:lpstr>
      <vt:lpstr>Sending JSON</vt:lpstr>
      <vt:lpstr>Checkpoint</vt:lpstr>
      <vt:lpstr>Define Data in Separate Module</vt:lpstr>
      <vt:lpstr>Dynamic Responses</vt:lpstr>
      <vt:lpstr>Checkpoint</vt:lpstr>
      <vt:lpstr>Review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ng-bootcamp</dc:title>
  <dc:creator>Phil MacCart</dc:creator>
  <cp:lastModifiedBy>Phil MacCart</cp:lastModifiedBy>
  <cp:revision>176</cp:revision>
  <dcterms:created xsi:type="dcterms:W3CDTF">2014-03-08T21:14:00Z</dcterms:created>
  <dcterms:modified xsi:type="dcterms:W3CDTF">2014-03-12T03:11:30Z</dcterms:modified>
</cp:coreProperties>
</file>