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2" name="Shape 2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4" name="Shape 2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0" name="Shape 2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2" name="Shape 1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 name="Shape 17"/>
        <p:cNvGrpSpPr/>
        <p:nvPr/>
      </p:nvGrpSpPr>
      <p:grpSpPr>
        <a:xfrm>
          <a:off x="0" y="0"/>
          <a:ext cx="0" cy="0"/>
          <a:chOff x="0" y="0"/>
          <a:chExt cx="0" cy="0"/>
        </a:xfrm>
      </p:grpSpPr>
      <p:sp>
        <p:nvSpPr>
          <p:cNvPr id="18" name="Shape 1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0" y="0"/>
            <a:ext cx="12192000" cy="687300"/>
          </a:xfrm>
          <a:prstGeom prst="rect">
            <a:avLst/>
          </a:prstGeom>
          <a:solidFill>
            <a:srgbClr val="B7B7B7"/>
          </a:solid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6" name="Shape 26"/>
        <p:cNvGrpSpPr/>
        <p:nvPr/>
      </p:nvGrpSpPr>
      <p:grpSpPr>
        <a:xfrm>
          <a:off x="0" y="0"/>
          <a:ext cx="0" cy="0"/>
          <a:chOff x="0" y="0"/>
          <a:chExt cx="0" cy="0"/>
        </a:xfrm>
      </p:grpSpPr>
      <p:sp>
        <p:nvSpPr>
          <p:cNvPr id="27" name="Shape 27"/>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8" name="Shape 28"/>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2" name="Shape 32"/>
        <p:cNvGrpSpPr/>
        <p:nvPr/>
      </p:nvGrpSpPr>
      <p:grpSpPr>
        <a:xfrm>
          <a:off x="0" y="0"/>
          <a:ext cx="0" cy="0"/>
          <a:chOff x="0" y="0"/>
          <a:chExt cx="0" cy="0"/>
        </a:xfrm>
      </p:grpSpPr>
      <p:sp>
        <p:nvSpPr>
          <p:cNvPr id="33" name="Shape 33"/>
          <p:cNvSpPr txBox="1"/>
          <p:nvPr>
            <p:ph type="title"/>
          </p:nvPr>
        </p:nvSpPr>
        <p:spPr>
          <a:xfrm>
            <a:off x="831850" y="1709738"/>
            <a:ext cx="10515599"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4" name="Shape 34"/>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888888"/>
              </a:buClr>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35" name="Shape 3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8" name="Shape 38"/>
        <p:cNvGrpSpPr/>
        <p:nvPr/>
      </p:nvGrpSpPr>
      <p:grpSpPr>
        <a:xfrm>
          <a:off x="0" y="0"/>
          <a:ext cx="0" cy="0"/>
          <a:chOff x="0" y="0"/>
          <a:chExt cx="0" cy="0"/>
        </a:xfrm>
      </p:grpSpPr>
      <p:sp>
        <p:nvSpPr>
          <p:cNvPr id="39" name="Shape 39"/>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0" name="Shape 40"/>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5" name="Shape 45"/>
        <p:cNvGrpSpPr/>
        <p:nvPr/>
      </p:nvGrpSpPr>
      <p:grpSpPr>
        <a:xfrm>
          <a:off x="0" y="0"/>
          <a:ext cx="0" cy="0"/>
          <a:chOff x="0" y="0"/>
          <a:chExt cx="0" cy="0"/>
        </a:xfrm>
      </p:grpSpPr>
      <p:sp>
        <p:nvSpPr>
          <p:cNvPr id="46" name="Shape 46"/>
          <p:cNvSpPr txBox="1"/>
          <p:nvPr>
            <p:ph type="title"/>
          </p:nvPr>
        </p:nvSpPr>
        <p:spPr>
          <a:xfrm>
            <a:off x="839787"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8" name="Shape 48"/>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50" name="Shape 50"/>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5183187" y="987425"/>
            <a:ext cx="6172199"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png"/><Relationship Id="rId4" Type="http://schemas.openxmlformats.org/officeDocument/2006/relationships/image" Target="../media/image04.png"/><Relationship Id="rId5" Type="http://schemas.openxmlformats.org/officeDocument/2006/relationships/image" Target="../media/image03.png"/><Relationship Id="rId6" Type="http://schemas.openxmlformats.org/officeDocument/2006/relationships/image" Target="../media/image01.png"/><Relationship Id="rId7"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19.png"/><Relationship Id="rId10" Type="http://schemas.openxmlformats.org/officeDocument/2006/relationships/image" Target="../media/image32.png"/><Relationship Id="rId9" Type="http://schemas.openxmlformats.org/officeDocument/2006/relationships/image" Target="../media/image30.png"/><Relationship Id="rId5" Type="http://schemas.openxmlformats.org/officeDocument/2006/relationships/image" Target="../media/image06.png"/><Relationship Id="rId6" Type="http://schemas.openxmlformats.org/officeDocument/2006/relationships/image" Target="../media/image24.png"/><Relationship Id="rId7" Type="http://schemas.openxmlformats.org/officeDocument/2006/relationships/image" Target="../media/image28.png"/><Relationship Id="rId8"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2.png"/><Relationship Id="rId4" Type="http://schemas.openxmlformats.org/officeDocument/2006/relationships/image" Target="../media/image04.png"/><Relationship Id="rId5" Type="http://schemas.openxmlformats.org/officeDocument/2006/relationships/image" Target="../media/image03.png"/><Relationship Id="rId6"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6.png"/><Relationship Id="rId4" Type="http://schemas.openxmlformats.org/officeDocument/2006/relationships/image" Target="../media/image09.png"/><Relationship Id="rId11" Type="http://schemas.openxmlformats.org/officeDocument/2006/relationships/image" Target="../media/image16.png"/><Relationship Id="rId10" Type="http://schemas.openxmlformats.org/officeDocument/2006/relationships/image" Target="../media/image14.png"/><Relationship Id="rId12" Type="http://schemas.openxmlformats.org/officeDocument/2006/relationships/image" Target="../media/image15.png"/><Relationship Id="rId9" Type="http://schemas.openxmlformats.org/officeDocument/2006/relationships/image" Target="../media/image10.png"/><Relationship Id="rId5" Type="http://schemas.openxmlformats.org/officeDocument/2006/relationships/image" Target="../media/image05.png"/><Relationship Id="rId6" Type="http://schemas.openxmlformats.org/officeDocument/2006/relationships/image" Target="../media/image07.png"/><Relationship Id="rId7" Type="http://schemas.openxmlformats.org/officeDocument/2006/relationships/image" Target="../media/image11.png"/><Relationship Id="rId8" Type="http://schemas.openxmlformats.org/officeDocument/2006/relationships/image" Target="../media/image0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21.png"/><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9.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50.97.205.234:5601/#/dashboard/All-about-Hilary-tweet" TargetMode="External"/><Relationship Id="rId4" Type="http://schemas.openxmlformats.org/officeDocument/2006/relationships/hyperlink" Target="http://198.11.220.112:5601/#/dashboard/All-About-Trump-Tweets" TargetMode="External"/><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350962"/>
            <a:ext cx="9144000" cy="23877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800" u="none" cap="none" strike="noStrike">
                <a:solidFill>
                  <a:schemeClr val="dk1"/>
                </a:solidFill>
                <a:latin typeface="Calibri"/>
                <a:ea typeface="Calibri"/>
                <a:cs typeface="Calibri"/>
                <a:sym typeface="Calibri"/>
              </a:rPr>
              <a:t>Big Data Analysis of the </a:t>
            </a:r>
            <a:br>
              <a:rPr b="0" i="0" lang="en-US" sz="4800" u="none" cap="none" strike="noStrike">
                <a:solidFill>
                  <a:schemeClr val="dk1"/>
                </a:solidFill>
                <a:latin typeface="Calibri"/>
                <a:ea typeface="Calibri"/>
                <a:cs typeface="Calibri"/>
                <a:sym typeface="Calibri"/>
              </a:rPr>
            </a:br>
            <a:r>
              <a:rPr b="0" i="0" lang="en-US" sz="4800" u="none" cap="none" strike="noStrike">
                <a:solidFill>
                  <a:schemeClr val="dk1"/>
                </a:solidFill>
                <a:latin typeface="Calibri"/>
                <a:ea typeface="Calibri"/>
                <a:cs typeface="Calibri"/>
                <a:sym typeface="Calibri"/>
              </a:rPr>
              <a:t>2016 Presidential Candidates</a:t>
            </a:r>
            <a:br>
              <a:rPr b="0" i="0" lang="en-US" sz="40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Berkeley MIDS W251 Final Project | April 19, 2016</a:t>
            </a:r>
          </a:p>
          <a:p>
            <a:pPr indent="0" lvl="0" marL="0" marR="0" rtl="0" algn="ctr">
              <a:lnSpc>
                <a:spcPct val="90000"/>
              </a:lnSpc>
              <a:spcBef>
                <a:spcPts val="0"/>
              </a:spcBef>
              <a:buClr>
                <a:schemeClr val="dk1"/>
              </a:buClr>
              <a:buSzPct val="25000"/>
              <a:buFont typeface="Calibri"/>
              <a:buNone/>
            </a:pPr>
            <a:r>
              <a:t/>
            </a:r>
            <a:endParaRPr sz="700"/>
          </a:p>
          <a:p>
            <a:pPr indent="0" lvl="0" marL="0" marR="0" rtl="0" algn="ctr">
              <a:lnSpc>
                <a:spcPct val="90000"/>
              </a:lnSpc>
              <a:spcBef>
                <a:spcPts val="0"/>
              </a:spcBef>
              <a:buClr>
                <a:schemeClr val="dk1"/>
              </a:buClr>
              <a:buSzPct val="25000"/>
              <a:buFont typeface="Calibri"/>
              <a:buNone/>
            </a:pPr>
            <a:r>
              <a:rPr i="1" lang="en-US" sz="2400"/>
              <a:t>Dhaval Bhatt, </a:t>
            </a:r>
            <a:r>
              <a:rPr b="0" i="1" lang="en-US" sz="2400" u="none" cap="none" strike="noStrike">
                <a:solidFill>
                  <a:schemeClr val="dk1"/>
                </a:solidFill>
                <a:latin typeface="Calibri"/>
                <a:ea typeface="Calibri"/>
                <a:cs typeface="Calibri"/>
                <a:sym typeface="Calibri"/>
              </a:rPr>
              <a:t>James Gray,</a:t>
            </a:r>
            <a:r>
              <a:rPr i="1" lang="en-US" sz="2400"/>
              <a:t> </a:t>
            </a:r>
            <a:r>
              <a:rPr b="0" i="1" lang="en-US" sz="2400" u="none" cap="none" strike="noStrike">
                <a:solidFill>
                  <a:schemeClr val="dk1"/>
                </a:solidFill>
                <a:latin typeface="Calibri"/>
                <a:ea typeface="Calibri"/>
                <a:cs typeface="Calibri"/>
                <a:sym typeface="Calibri"/>
              </a:rPr>
              <a:t>Tuhin Mahmud</a:t>
            </a:r>
          </a:p>
        </p:txBody>
      </p:sp>
      <p:pic>
        <p:nvPicPr>
          <p:cNvPr id="85" name="Shape 85"/>
          <p:cNvPicPr preferRelativeResize="0"/>
          <p:nvPr/>
        </p:nvPicPr>
        <p:blipFill>
          <a:blip r:embed="rId3">
            <a:alphaModFix/>
          </a:blip>
          <a:stretch>
            <a:fillRect/>
          </a:stretch>
        </p:blipFill>
        <p:spPr>
          <a:xfrm>
            <a:off x="1760912" y="4140625"/>
            <a:ext cx="1771650" cy="1771650"/>
          </a:xfrm>
          <a:prstGeom prst="rect">
            <a:avLst/>
          </a:prstGeom>
          <a:noFill/>
          <a:ln>
            <a:noFill/>
          </a:ln>
        </p:spPr>
      </p:pic>
      <p:pic>
        <p:nvPicPr>
          <p:cNvPr id="86" name="Shape 86"/>
          <p:cNvPicPr preferRelativeResize="0"/>
          <p:nvPr/>
        </p:nvPicPr>
        <p:blipFill>
          <a:blip r:embed="rId4">
            <a:alphaModFix/>
          </a:blip>
          <a:stretch>
            <a:fillRect/>
          </a:stretch>
        </p:blipFill>
        <p:spPr>
          <a:xfrm>
            <a:off x="4196762" y="4140625"/>
            <a:ext cx="1771650" cy="1771650"/>
          </a:xfrm>
          <a:prstGeom prst="rect">
            <a:avLst/>
          </a:prstGeom>
          <a:noFill/>
          <a:ln>
            <a:noFill/>
          </a:ln>
        </p:spPr>
      </p:pic>
      <p:pic>
        <p:nvPicPr>
          <p:cNvPr id="87" name="Shape 87"/>
          <p:cNvPicPr preferRelativeResize="0"/>
          <p:nvPr/>
        </p:nvPicPr>
        <p:blipFill>
          <a:blip r:embed="rId5">
            <a:alphaModFix/>
          </a:blip>
          <a:stretch>
            <a:fillRect/>
          </a:stretch>
        </p:blipFill>
        <p:spPr>
          <a:xfrm>
            <a:off x="6632612" y="4140625"/>
            <a:ext cx="1771650" cy="1771650"/>
          </a:xfrm>
          <a:prstGeom prst="rect">
            <a:avLst/>
          </a:prstGeom>
          <a:noFill/>
          <a:ln>
            <a:noFill/>
          </a:ln>
        </p:spPr>
      </p:pic>
      <p:pic>
        <p:nvPicPr>
          <p:cNvPr id="88" name="Shape 88"/>
          <p:cNvPicPr preferRelativeResize="0"/>
          <p:nvPr/>
        </p:nvPicPr>
        <p:blipFill>
          <a:blip r:embed="rId6">
            <a:alphaModFix/>
          </a:blip>
          <a:stretch>
            <a:fillRect/>
          </a:stretch>
        </p:blipFill>
        <p:spPr>
          <a:xfrm>
            <a:off x="9135687" y="4140625"/>
            <a:ext cx="1295400" cy="1771650"/>
          </a:xfrm>
          <a:prstGeom prst="rect">
            <a:avLst/>
          </a:prstGeom>
          <a:noFill/>
          <a:ln>
            <a:noFill/>
          </a:ln>
        </p:spPr>
      </p:pic>
      <p:pic>
        <p:nvPicPr>
          <p:cNvPr id="89" name="Shape 89"/>
          <p:cNvPicPr preferRelativeResize="0"/>
          <p:nvPr/>
        </p:nvPicPr>
        <p:blipFill>
          <a:blip r:embed="rId7">
            <a:alphaModFix/>
          </a:blip>
          <a:stretch>
            <a:fillRect/>
          </a:stretch>
        </p:blipFill>
        <p:spPr>
          <a:xfrm>
            <a:off x="137397" y="91597"/>
            <a:ext cx="3204300" cy="963625"/>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0" y="0"/>
            <a:ext cx="12192000" cy="687300"/>
          </a:xfrm>
          <a:prstGeom prst="rect">
            <a:avLst/>
          </a:prstGeom>
        </p:spPr>
        <p:txBody>
          <a:bodyPr anchorCtr="0" anchor="ctr" bIns="91425" lIns="91425" rIns="91425" tIns="91425">
            <a:noAutofit/>
          </a:bodyPr>
          <a:lstStyle/>
          <a:p>
            <a:pPr lvl="0" rtl="0">
              <a:spcBef>
                <a:spcPts val="0"/>
              </a:spcBef>
              <a:buNone/>
            </a:pPr>
            <a:r>
              <a:rPr lang="en-US"/>
              <a:t>Twitter Sentiment Analysis</a:t>
            </a:r>
          </a:p>
        </p:txBody>
      </p:sp>
      <p:sp>
        <p:nvSpPr>
          <p:cNvPr id="218" name="Shape 218"/>
          <p:cNvSpPr txBox="1"/>
          <p:nvPr/>
        </p:nvSpPr>
        <p:spPr>
          <a:xfrm>
            <a:off x="379250" y="1074700"/>
            <a:ext cx="11077200" cy="5625600"/>
          </a:xfrm>
          <a:prstGeom prst="rect">
            <a:avLst/>
          </a:prstGeom>
          <a:noFill/>
          <a:ln>
            <a:noFill/>
          </a:ln>
        </p:spPr>
        <p:txBody>
          <a:bodyPr anchorCtr="0" anchor="t" bIns="91425" lIns="91425" rIns="91425" tIns="91425">
            <a:noAutofit/>
          </a:bodyPr>
          <a:lstStyle/>
          <a:p>
            <a:pPr lvl="0" rtl="0">
              <a:lnSpc>
                <a:spcPct val="115000"/>
              </a:lnSpc>
              <a:spcBef>
                <a:spcPts val="0"/>
              </a:spcBef>
              <a:buNone/>
            </a:pPr>
            <a:r>
              <a:t/>
            </a:r>
            <a:endParaRPr sz="3000">
              <a:solidFill>
                <a:schemeClr val="dk1"/>
              </a:solidFill>
            </a:endParaRPr>
          </a:p>
        </p:txBody>
      </p:sp>
      <p:pic>
        <p:nvPicPr>
          <p:cNvPr id="219" name="Shape 219"/>
          <p:cNvPicPr preferRelativeResize="0"/>
          <p:nvPr/>
        </p:nvPicPr>
        <p:blipFill>
          <a:blip r:embed="rId3">
            <a:alphaModFix/>
          </a:blip>
          <a:stretch>
            <a:fillRect/>
          </a:stretch>
        </p:blipFill>
        <p:spPr>
          <a:xfrm>
            <a:off x="2872562" y="925500"/>
            <a:ext cx="6446875" cy="57748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0" y="0"/>
            <a:ext cx="12192000" cy="687300"/>
          </a:xfrm>
          <a:prstGeom prst="rect">
            <a:avLst/>
          </a:prstGeom>
          <a:solidFill>
            <a:srgbClr val="B7B7B7"/>
          </a:solid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Conclusions and Future </a:t>
            </a:r>
            <a:r>
              <a:rPr lang="en-US"/>
              <a:t>Work</a:t>
            </a:r>
          </a:p>
        </p:txBody>
      </p:sp>
      <p:sp>
        <p:nvSpPr>
          <p:cNvPr id="225" name="Shape 225"/>
          <p:cNvSpPr txBox="1"/>
          <p:nvPr/>
        </p:nvSpPr>
        <p:spPr>
          <a:xfrm>
            <a:off x="653900" y="1031125"/>
            <a:ext cx="5208300" cy="5585400"/>
          </a:xfrm>
          <a:prstGeom prst="rect">
            <a:avLst/>
          </a:prstGeom>
          <a:noFill/>
          <a:ln cap="flat" cmpd="sng" w="9525">
            <a:solidFill>
              <a:srgbClr val="888888"/>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US" sz="2000"/>
              <a:t>BATCH LAYER</a:t>
            </a:r>
          </a:p>
          <a:p>
            <a:pPr lvl="0" rtl="0" algn="ctr">
              <a:spcBef>
                <a:spcPts val="0"/>
              </a:spcBef>
              <a:buNone/>
            </a:pPr>
            <a:r>
              <a:t/>
            </a:r>
            <a:endParaRPr b="1" sz="2000"/>
          </a:p>
          <a:p>
            <a:pPr indent="-330200" lvl="0" marL="457200" rtl="0">
              <a:spcBef>
                <a:spcPts val="0"/>
              </a:spcBef>
              <a:buSzPct val="100000"/>
              <a:buAutoNum type="arabicPeriod"/>
            </a:pPr>
            <a:r>
              <a:rPr lang="en-US" sz="1600"/>
              <a:t>Majority of time spent on infrastructure setup and operationalizing data processing pipelines -&gt; this limited the time to produce deep insights.</a:t>
            </a:r>
          </a:p>
          <a:p>
            <a:pPr indent="-330200" lvl="0" marL="457200" rtl="0">
              <a:spcBef>
                <a:spcPts val="0"/>
              </a:spcBef>
              <a:buSzPct val="100000"/>
              <a:buAutoNum type="arabicPeriod"/>
            </a:pPr>
            <a:r>
              <a:rPr lang="en-US" sz="1600"/>
              <a:t>1 TB Reddit data processing consumed significant memory for both Spark and Dask -&gt; increase cluster RAM, number of nodes, modularize code by year, persist objects in memory or HDFS, pre-process JSON files.</a:t>
            </a:r>
          </a:p>
          <a:p>
            <a:pPr indent="-330200" lvl="0" marL="457200" rtl="0">
              <a:spcBef>
                <a:spcPts val="0"/>
              </a:spcBef>
              <a:buSzPct val="100000"/>
              <a:buAutoNum type="arabicPeriod"/>
            </a:pPr>
            <a:r>
              <a:rPr lang="en-US" sz="1600"/>
              <a:t>Cloudera was a very efficient method for installing/modifying Hadoop services and monitoring performance, health, services, disk usage.</a:t>
            </a:r>
          </a:p>
          <a:p>
            <a:pPr indent="-330200" lvl="0" marL="457200" rtl="0">
              <a:spcBef>
                <a:spcPts val="0"/>
              </a:spcBef>
              <a:buSzPct val="100000"/>
              <a:buAutoNum type="arabicPeriod"/>
            </a:pPr>
            <a:r>
              <a:rPr lang="en-US" sz="1600"/>
              <a:t>Dask provided a comparable approach to Spark for distributed processing using pure Python.  Anaconda Cluster Mgmt simplified Python library deployment across nodes.</a:t>
            </a:r>
          </a:p>
          <a:p>
            <a:pPr indent="-330200" lvl="0" marL="457200" rtl="0">
              <a:spcBef>
                <a:spcPts val="0"/>
              </a:spcBef>
              <a:buSzPct val="100000"/>
              <a:buAutoNum type="arabicPeriod"/>
            </a:pPr>
            <a:r>
              <a:rPr lang="en-US" sz="1600"/>
              <a:t>Keywork and POS natural language processing provided limited insights about each candidate -&gt; increase keyword size, filter common words</a:t>
            </a:r>
          </a:p>
        </p:txBody>
      </p:sp>
      <p:sp>
        <p:nvSpPr>
          <p:cNvPr id="226" name="Shape 226"/>
          <p:cNvSpPr txBox="1"/>
          <p:nvPr/>
        </p:nvSpPr>
        <p:spPr>
          <a:xfrm>
            <a:off x="6427800" y="1031125"/>
            <a:ext cx="5208300" cy="5585400"/>
          </a:xfrm>
          <a:prstGeom prst="rect">
            <a:avLst/>
          </a:prstGeom>
          <a:noFill/>
          <a:ln cap="flat" cmpd="sng" w="9525">
            <a:solidFill>
              <a:srgbClr val="888888"/>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US" sz="2000"/>
              <a:t>SPEED LAYER</a:t>
            </a:r>
          </a:p>
          <a:p>
            <a:pPr lvl="0" rtl="0" algn="ctr">
              <a:spcBef>
                <a:spcPts val="0"/>
              </a:spcBef>
              <a:buNone/>
            </a:pPr>
            <a:br>
              <a:rPr b="1" lang="en-US"/>
            </a:br>
            <a:r>
              <a:rPr b="1" lang="en-US"/>
              <a:t>Data Insights</a:t>
            </a:r>
          </a:p>
          <a:p>
            <a:pPr indent="-330200" lvl="0" marL="457200" rtl="0">
              <a:spcBef>
                <a:spcPts val="0"/>
              </a:spcBef>
              <a:buSzPct val="100000"/>
              <a:buAutoNum type="arabicPeriod"/>
            </a:pPr>
            <a:r>
              <a:rPr lang="en-US" sz="1600"/>
              <a:t>Noticed a major spike in sentiments when the program was running on April 14th. This was a day after the Town Hall Debate was conducted. </a:t>
            </a:r>
          </a:p>
          <a:p>
            <a:pPr indent="-330200" lvl="0" marL="457200" rtl="0">
              <a:spcBef>
                <a:spcPts val="0"/>
              </a:spcBef>
              <a:buSzPct val="100000"/>
              <a:buAutoNum type="arabicPeriod"/>
            </a:pPr>
            <a:r>
              <a:rPr lang="en-US" sz="1600"/>
              <a:t>Trump’s campaign experienced a major dip in sentiment on April 17. This may have to do with negative news stories from InfoWars (hypothesizing based on corresponding hashtags)</a:t>
            </a:r>
          </a:p>
          <a:p>
            <a:pPr indent="0" lvl="0" marL="457200" rtl="0">
              <a:spcBef>
                <a:spcPts val="0"/>
              </a:spcBef>
              <a:buNone/>
            </a:pPr>
            <a:r>
              <a:rPr b="1" lang="en-US"/>
              <a:t>			</a:t>
            </a:r>
            <a:br>
              <a:rPr b="1" lang="en-US"/>
            </a:br>
            <a:r>
              <a:rPr b="1" lang="en-US"/>
              <a:t>		Architectural Insights</a:t>
            </a:r>
          </a:p>
          <a:p>
            <a:pPr indent="-330200" lvl="0" marL="457200" rtl="0">
              <a:spcBef>
                <a:spcPts val="0"/>
              </a:spcBef>
              <a:buClr>
                <a:schemeClr val="dk1"/>
              </a:buClr>
              <a:buSzPct val="100000"/>
              <a:buAutoNum type="arabicPeriod"/>
            </a:pPr>
            <a:r>
              <a:rPr lang="en-US" sz="1600">
                <a:solidFill>
                  <a:schemeClr val="dk1"/>
                </a:solidFill>
              </a:rPr>
              <a:t>Spark cluster failed twice because of memory issues resulting from poorly designed garbage collection in Scala code. In future, scala code written for this could be improved for better garbage collection.</a:t>
            </a:r>
          </a:p>
          <a:p>
            <a:pPr lvl="0" rtl="0">
              <a:spcBef>
                <a:spcPts val="0"/>
              </a:spcBef>
              <a:buNone/>
            </a:pPr>
            <a:r>
              <a:t/>
            </a:r>
            <a:endParaRPr sz="160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nvSpPr>
        <p:spPr>
          <a:xfrm>
            <a:off x="0" y="2254350"/>
            <a:ext cx="12192000" cy="2083800"/>
          </a:xfrm>
          <a:prstGeom prst="rect">
            <a:avLst/>
          </a:prstGeom>
          <a:noFill/>
          <a:ln>
            <a:noFill/>
          </a:ln>
        </p:spPr>
        <p:txBody>
          <a:bodyPr anchorCtr="0" anchor="t" bIns="91425" lIns="91425" rIns="91425" tIns="91425">
            <a:noAutofit/>
          </a:bodyPr>
          <a:lstStyle/>
          <a:p>
            <a:pPr lvl="0" algn="ctr">
              <a:spcBef>
                <a:spcPts val="0"/>
              </a:spcBef>
              <a:buNone/>
            </a:pPr>
            <a:r>
              <a:rPr lang="en-US" sz="9600"/>
              <a:t>APPENDIX</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p:nvPr/>
        </p:nvSpPr>
        <p:spPr>
          <a:xfrm>
            <a:off x="3845487" y="3318712"/>
            <a:ext cx="2430050" cy="3156559"/>
          </a:xfrm>
          <a:prstGeom prst="rect">
            <a:avLst/>
          </a:prstGeom>
          <a:solidFill>
            <a:schemeClr val="accen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37" name="Shape 237"/>
          <p:cNvSpPr/>
          <p:nvPr/>
        </p:nvSpPr>
        <p:spPr>
          <a:xfrm>
            <a:off x="3845489" y="526093"/>
            <a:ext cx="2430050" cy="2530257"/>
          </a:xfrm>
          <a:prstGeom prst="rect">
            <a:avLst/>
          </a:prstGeom>
          <a:solidFill>
            <a:schemeClr val="accen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38" name="Shape 238"/>
          <p:cNvSpPr txBox="1"/>
          <p:nvPr/>
        </p:nvSpPr>
        <p:spPr>
          <a:xfrm>
            <a:off x="4271373" y="3760267"/>
            <a:ext cx="1578280" cy="523219"/>
          </a:xfrm>
          <a:prstGeom prst="rect">
            <a:avLst/>
          </a:prstGeom>
          <a:solidFill>
            <a:srgbClr val="FFF2CC"/>
          </a:solidFill>
          <a:ln>
            <a:noFill/>
          </a:ln>
        </p:spPr>
        <p:txBody>
          <a:bodyPr anchorCtr="0" anchor="t" bIns="45700" lIns="91425" rIns="91425" tIns="45700">
            <a:noAutofit/>
          </a:bodyPr>
          <a:lstStyle/>
          <a:p>
            <a:pPr indent="0" lvl="0" marL="0" marR="0" rtl="0" algn="ctr">
              <a:spcBef>
                <a:spcPts val="0"/>
              </a:spcBef>
              <a:buSzPct val="25000"/>
              <a:buNone/>
            </a:pPr>
            <a:r>
              <a:rPr lang="en-US" sz="1400">
                <a:solidFill>
                  <a:schemeClr val="dk1"/>
                </a:solidFill>
                <a:latin typeface="Calibri"/>
                <a:ea typeface="Calibri"/>
                <a:cs typeface="Calibri"/>
                <a:sym typeface="Calibri"/>
              </a:rPr>
              <a:t>Indexing</a:t>
            </a:r>
          </a:p>
          <a:p>
            <a:pPr indent="0" lvl="0" marL="0" marR="0" rtl="0" algn="ctr">
              <a:spcBef>
                <a:spcPts val="0"/>
              </a:spcBef>
              <a:buSzPct val="25000"/>
              <a:buNone/>
            </a:pPr>
            <a:r>
              <a:rPr lang="en-US" sz="1400">
                <a:solidFill>
                  <a:schemeClr val="dk1"/>
                </a:solidFill>
                <a:latin typeface="Calibri"/>
                <a:ea typeface="Calibri"/>
                <a:cs typeface="Calibri"/>
                <a:sym typeface="Calibri"/>
              </a:rPr>
              <a:t>(</a:t>
            </a:r>
            <a:r>
              <a:rPr b="1" lang="en-US" sz="1400">
                <a:solidFill>
                  <a:srgbClr val="FF0000"/>
                </a:solidFill>
                <a:latin typeface="Calibri"/>
                <a:ea typeface="Calibri"/>
                <a:cs typeface="Calibri"/>
                <a:sym typeface="Calibri"/>
              </a:rPr>
              <a:t>Logstash</a:t>
            </a:r>
            <a:r>
              <a:rPr lang="en-US" sz="1400">
                <a:solidFill>
                  <a:schemeClr val="dk1"/>
                </a:solidFill>
                <a:latin typeface="Calibri"/>
                <a:ea typeface="Calibri"/>
                <a:cs typeface="Calibri"/>
                <a:sym typeface="Calibri"/>
              </a:rPr>
              <a:t>)</a:t>
            </a:r>
          </a:p>
        </p:txBody>
      </p:sp>
      <p:sp>
        <p:nvSpPr>
          <p:cNvPr id="239" name="Shape 239"/>
          <p:cNvSpPr txBox="1"/>
          <p:nvPr/>
        </p:nvSpPr>
        <p:spPr>
          <a:xfrm>
            <a:off x="4233796" y="3318712"/>
            <a:ext cx="1578280" cy="369332"/>
          </a:xfrm>
          <a:prstGeom prst="rect">
            <a:avLst/>
          </a:prstGeom>
          <a:solidFill>
            <a:schemeClr val="accent1"/>
          </a:solidFill>
          <a:ln>
            <a:noFill/>
          </a:ln>
        </p:spPr>
        <p:txBody>
          <a:bodyPr anchorCtr="0" anchor="t" bIns="45700" lIns="91425" rIns="91425" tIns="45700">
            <a:noAutofit/>
          </a:bodyPr>
          <a:lstStyle/>
          <a:p>
            <a:pPr indent="0" lvl="0" marL="0" marR="0" rtl="0" algn="ctr">
              <a:spcBef>
                <a:spcPts val="0"/>
              </a:spcBef>
              <a:buSzPct val="25000"/>
              <a:buNone/>
            </a:pPr>
            <a:r>
              <a:rPr lang="en-US" sz="1800">
                <a:solidFill>
                  <a:schemeClr val="dk1"/>
                </a:solidFill>
                <a:latin typeface="Calibri"/>
                <a:ea typeface="Calibri"/>
                <a:cs typeface="Calibri"/>
                <a:sym typeface="Calibri"/>
              </a:rPr>
              <a:t>ELT Stack</a:t>
            </a:r>
          </a:p>
        </p:txBody>
      </p:sp>
      <p:sp>
        <p:nvSpPr>
          <p:cNvPr id="240" name="Shape 240"/>
          <p:cNvSpPr txBox="1"/>
          <p:nvPr/>
        </p:nvSpPr>
        <p:spPr>
          <a:xfrm>
            <a:off x="4240057" y="4725044"/>
            <a:ext cx="1540703" cy="523219"/>
          </a:xfrm>
          <a:prstGeom prst="rect">
            <a:avLst/>
          </a:prstGeom>
          <a:solidFill>
            <a:srgbClr val="FFF2CC"/>
          </a:solidFill>
          <a:ln>
            <a:noFill/>
          </a:ln>
        </p:spPr>
        <p:txBody>
          <a:bodyPr anchorCtr="0" anchor="t" bIns="45700" lIns="91425" rIns="91425" tIns="45700">
            <a:noAutofit/>
          </a:bodyPr>
          <a:lstStyle/>
          <a:p>
            <a:pPr indent="0" lvl="0" marL="0" marR="0" rtl="0" algn="ctr">
              <a:spcBef>
                <a:spcPts val="0"/>
              </a:spcBef>
              <a:buSzPct val="25000"/>
              <a:buNone/>
            </a:pPr>
            <a:r>
              <a:rPr lang="en-US" sz="1400">
                <a:solidFill>
                  <a:schemeClr val="dk1"/>
                </a:solidFill>
                <a:latin typeface="Calibri"/>
                <a:ea typeface="Calibri"/>
                <a:cs typeface="Calibri"/>
                <a:sym typeface="Calibri"/>
              </a:rPr>
              <a:t>Storage &amp; Search</a:t>
            </a:r>
          </a:p>
          <a:p>
            <a:pPr indent="0" lvl="0" marL="0" marR="0" rtl="0" algn="ctr">
              <a:spcBef>
                <a:spcPts val="0"/>
              </a:spcBef>
              <a:buSzPct val="25000"/>
              <a:buNone/>
            </a:pPr>
            <a:r>
              <a:rPr lang="en-US" sz="1400">
                <a:solidFill>
                  <a:schemeClr val="dk1"/>
                </a:solidFill>
                <a:latin typeface="Calibri"/>
                <a:ea typeface="Calibri"/>
                <a:cs typeface="Calibri"/>
                <a:sym typeface="Calibri"/>
              </a:rPr>
              <a:t>(</a:t>
            </a:r>
            <a:r>
              <a:rPr lang="en-US" sz="1400">
                <a:solidFill>
                  <a:srgbClr val="FF0000"/>
                </a:solidFill>
                <a:latin typeface="Calibri"/>
                <a:ea typeface="Calibri"/>
                <a:cs typeface="Calibri"/>
                <a:sym typeface="Calibri"/>
              </a:rPr>
              <a:t>Elasticsearch</a:t>
            </a:r>
            <a:r>
              <a:rPr lang="en-US" sz="1400">
                <a:solidFill>
                  <a:schemeClr val="dk1"/>
                </a:solidFill>
                <a:latin typeface="Calibri"/>
                <a:ea typeface="Calibri"/>
                <a:cs typeface="Calibri"/>
                <a:sym typeface="Calibri"/>
              </a:rPr>
              <a:t>)</a:t>
            </a:r>
          </a:p>
        </p:txBody>
      </p:sp>
      <p:sp>
        <p:nvSpPr>
          <p:cNvPr id="241" name="Shape 241"/>
          <p:cNvSpPr txBox="1"/>
          <p:nvPr/>
        </p:nvSpPr>
        <p:spPr>
          <a:xfrm>
            <a:off x="4271373" y="5726553"/>
            <a:ext cx="1578280" cy="523219"/>
          </a:xfrm>
          <a:prstGeom prst="rect">
            <a:avLst/>
          </a:prstGeom>
          <a:solidFill>
            <a:srgbClr val="FFF2CC"/>
          </a:solidFill>
          <a:ln>
            <a:noFill/>
          </a:ln>
        </p:spPr>
        <p:txBody>
          <a:bodyPr anchorCtr="0" anchor="t" bIns="45700" lIns="91425" rIns="91425" tIns="45700">
            <a:noAutofit/>
          </a:bodyPr>
          <a:lstStyle/>
          <a:p>
            <a:pPr indent="0" lvl="0" marL="0" marR="0" rtl="0" algn="ctr">
              <a:spcBef>
                <a:spcPts val="0"/>
              </a:spcBef>
              <a:buSzPct val="25000"/>
              <a:buNone/>
            </a:pPr>
            <a:r>
              <a:rPr lang="en-US" sz="1400">
                <a:solidFill>
                  <a:schemeClr val="dk1"/>
                </a:solidFill>
                <a:latin typeface="Calibri"/>
                <a:ea typeface="Calibri"/>
                <a:cs typeface="Calibri"/>
                <a:sym typeface="Calibri"/>
              </a:rPr>
              <a:t>Web UI</a:t>
            </a:r>
          </a:p>
          <a:p>
            <a:pPr indent="0" lvl="0" marL="0" marR="0" rtl="0" algn="ctr">
              <a:spcBef>
                <a:spcPts val="0"/>
              </a:spcBef>
              <a:buSzPct val="25000"/>
              <a:buNone/>
            </a:pPr>
            <a:r>
              <a:rPr lang="en-US" sz="1400">
                <a:solidFill>
                  <a:schemeClr val="dk1"/>
                </a:solidFill>
                <a:latin typeface="Calibri"/>
                <a:ea typeface="Calibri"/>
                <a:cs typeface="Calibri"/>
                <a:sym typeface="Calibri"/>
              </a:rPr>
              <a:t>(</a:t>
            </a:r>
            <a:r>
              <a:rPr lang="en-US" sz="1400">
                <a:solidFill>
                  <a:srgbClr val="FF0000"/>
                </a:solidFill>
                <a:latin typeface="Calibri"/>
                <a:ea typeface="Calibri"/>
                <a:cs typeface="Calibri"/>
                <a:sym typeface="Calibri"/>
              </a:rPr>
              <a:t>Kibana</a:t>
            </a:r>
            <a:r>
              <a:rPr lang="en-US" sz="1400">
                <a:solidFill>
                  <a:schemeClr val="dk1"/>
                </a:solidFill>
                <a:latin typeface="Calibri"/>
                <a:ea typeface="Calibri"/>
                <a:cs typeface="Calibri"/>
                <a:sym typeface="Calibri"/>
              </a:rPr>
              <a:t>)</a:t>
            </a:r>
          </a:p>
        </p:txBody>
      </p:sp>
      <p:cxnSp>
        <p:nvCxnSpPr>
          <p:cNvPr id="242" name="Shape 242"/>
          <p:cNvCxnSpPr/>
          <p:nvPr/>
        </p:nvCxnSpPr>
        <p:spPr>
          <a:xfrm>
            <a:off x="5010408" y="4323314"/>
            <a:ext cx="0" cy="401730"/>
          </a:xfrm>
          <a:prstGeom prst="straightConnector1">
            <a:avLst/>
          </a:prstGeom>
          <a:noFill/>
          <a:ln cap="flat" cmpd="sng" w="19050">
            <a:solidFill>
              <a:schemeClr val="dk1"/>
            </a:solidFill>
            <a:prstDash val="solid"/>
            <a:miter/>
            <a:headEnd len="med" w="med" type="none"/>
            <a:tailEnd len="lg" w="lg" type="triangle"/>
          </a:ln>
        </p:spPr>
      </p:cxnSp>
      <p:cxnSp>
        <p:nvCxnSpPr>
          <p:cNvPr id="243" name="Shape 243"/>
          <p:cNvCxnSpPr/>
          <p:nvPr/>
        </p:nvCxnSpPr>
        <p:spPr>
          <a:xfrm>
            <a:off x="5012494" y="5324823"/>
            <a:ext cx="0" cy="401730"/>
          </a:xfrm>
          <a:prstGeom prst="straightConnector1">
            <a:avLst/>
          </a:prstGeom>
          <a:noFill/>
          <a:ln cap="flat" cmpd="sng" w="19050">
            <a:solidFill>
              <a:schemeClr val="dk1"/>
            </a:solidFill>
            <a:prstDash val="solid"/>
            <a:miter/>
            <a:headEnd len="med" w="med" type="none"/>
            <a:tailEnd len="lg" w="lg" type="triangle"/>
          </a:ln>
        </p:spPr>
      </p:cxnSp>
      <p:sp>
        <p:nvSpPr>
          <p:cNvPr id="244" name="Shape 244"/>
          <p:cNvSpPr txBox="1"/>
          <p:nvPr/>
        </p:nvSpPr>
        <p:spPr>
          <a:xfrm>
            <a:off x="5273455" y="5324823"/>
            <a:ext cx="906046"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Calibri"/>
                <a:ea typeface="Calibri"/>
                <a:cs typeface="Calibri"/>
                <a:sym typeface="Calibri"/>
              </a:rPr>
              <a:t>Queries</a:t>
            </a:r>
          </a:p>
        </p:txBody>
      </p:sp>
      <p:pic>
        <p:nvPicPr>
          <p:cNvPr id="245" name="Shape 245"/>
          <p:cNvPicPr preferRelativeResize="0"/>
          <p:nvPr/>
        </p:nvPicPr>
        <p:blipFill rotWithShape="1">
          <a:blip r:embed="rId3">
            <a:alphaModFix/>
          </a:blip>
          <a:srcRect b="0" l="0" r="0" t="0"/>
          <a:stretch/>
        </p:blipFill>
        <p:spPr>
          <a:xfrm>
            <a:off x="4122660" y="1130048"/>
            <a:ext cx="1873288" cy="1747107"/>
          </a:xfrm>
          <a:prstGeom prst="rect">
            <a:avLst/>
          </a:prstGeom>
          <a:noFill/>
          <a:ln>
            <a:noFill/>
          </a:ln>
        </p:spPr>
      </p:pic>
      <p:pic>
        <p:nvPicPr>
          <p:cNvPr id="246" name="Shape 246"/>
          <p:cNvPicPr preferRelativeResize="0"/>
          <p:nvPr/>
        </p:nvPicPr>
        <p:blipFill rotWithShape="1">
          <a:blip r:embed="rId4">
            <a:alphaModFix/>
          </a:blip>
          <a:srcRect b="0" l="0" r="0" t="0"/>
          <a:stretch/>
        </p:blipFill>
        <p:spPr>
          <a:xfrm>
            <a:off x="1318330" y="2192922"/>
            <a:ext cx="585624" cy="615810"/>
          </a:xfrm>
          <a:prstGeom prst="rect">
            <a:avLst/>
          </a:prstGeom>
          <a:noFill/>
          <a:ln>
            <a:noFill/>
          </a:ln>
        </p:spPr>
      </p:pic>
      <p:sp>
        <p:nvSpPr>
          <p:cNvPr id="247" name="Shape 247"/>
          <p:cNvSpPr txBox="1"/>
          <p:nvPr/>
        </p:nvSpPr>
        <p:spPr>
          <a:xfrm>
            <a:off x="2868459" y="79065"/>
            <a:ext cx="4359057" cy="3693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1800">
                <a:solidFill>
                  <a:srgbClr val="F7CAAC"/>
                </a:solidFill>
                <a:latin typeface="Calibri"/>
                <a:ea typeface="Calibri"/>
                <a:cs typeface="Calibri"/>
                <a:sym typeface="Calibri"/>
              </a:rPr>
              <a:t>Speed Layer</a:t>
            </a:r>
          </a:p>
        </p:txBody>
      </p:sp>
      <p:sp>
        <p:nvSpPr>
          <p:cNvPr id="248" name="Shape 248"/>
          <p:cNvSpPr/>
          <p:nvPr/>
        </p:nvSpPr>
        <p:spPr>
          <a:xfrm>
            <a:off x="3607496" y="471614"/>
            <a:ext cx="2880985" cy="6386384"/>
          </a:xfrm>
          <a:prstGeom prst="rect">
            <a:avLst/>
          </a:prstGeom>
          <a:no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49" name="Shape 249"/>
          <p:cNvSpPr txBox="1"/>
          <p:nvPr/>
        </p:nvSpPr>
        <p:spPr>
          <a:xfrm>
            <a:off x="1318330" y="2663326"/>
            <a:ext cx="1155036"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Twitter</a:t>
            </a:r>
          </a:p>
        </p:txBody>
      </p:sp>
      <p:sp>
        <p:nvSpPr>
          <p:cNvPr id="250" name="Shape 250"/>
          <p:cNvSpPr/>
          <p:nvPr/>
        </p:nvSpPr>
        <p:spPr>
          <a:xfrm rot="-1225204">
            <a:off x="2131977" y="1842651"/>
            <a:ext cx="1509832" cy="713982"/>
          </a:xfrm>
          <a:prstGeom prst="rightArrow">
            <a:avLst>
              <a:gd fmla="val 50000" name="adj1"/>
              <a:gd fmla="val 50000" name="adj2"/>
            </a:avLst>
          </a:prstGeom>
          <a:solidFill>
            <a:schemeClr val="accen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51" name="Shape 251"/>
          <p:cNvSpPr/>
          <p:nvPr/>
        </p:nvSpPr>
        <p:spPr>
          <a:xfrm rot="1704638">
            <a:off x="2111711" y="3102633"/>
            <a:ext cx="1496638" cy="655384"/>
          </a:xfrm>
          <a:prstGeom prst="rightArrow">
            <a:avLst>
              <a:gd fmla="val 50000" name="adj1"/>
              <a:gd fmla="val 50000" name="adj2"/>
            </a:avLst>
          </a:prstGeom>
          <a:solidFill>
            <a:schemeClr val="accen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52" name="Shape 252"/>
          <p:cNvSpPr/>
          <p:nvPr/>
        </p:nvSpPr>
        <p:spPr>
          <a:xfrm>
            <a:off x="1191767" y="2192922"/>
            <a:ext cx="950179" cy="1013740"/>
          </a:xfrm>
          <a:prstGeom prst="roundRect">
            <a:avLst>
              <a:gd fmla="val 16667" name="adj"/>
            </a:avLst>
          </a:prstGeom>
          <a:no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53" name="Shape 253"/>
          <p:cNvSpPr/>
          <p:nvPr/>
        </p:nvSpPr>
        <p:spPr>
          <a:xfrm>
            <a:off x="6552710" y="1745622"/>
            <a:ext cx="1560183" cy="447300"/>
          </a:xfrm>
          <a:prstGeom prst="rightArrow">
            <a:avLst>
              <a:gd fmla="val 50000" name="adj1"/>
              <a:gd fmla="val 50000" name="adj2"/>
            </a:avLst>
          </a:prstGeom>
          <a:solidFill>
            <a:schemeClr val="accen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54" name="Shape 254"/>
          <p:cNvSpPr txBox="1"/>
          <p:nvPr/>
        </p:nvSpPr>
        <p:spPr>
          <a:xfrm>
            <a:off x="7585032" y="102283"/>
            <a:ext cx="4359057" cy="3693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1800">
                <a:solidFill>
                  <a:srgbClr val="F7CAAC"/>
                </a:solidFill>
                <a:latin typeface="Calibri"/>
                <a:ea typeface="Calibri"/>
                <a:cs typeface="Calibri"/>
                <a:sym typeface="Calibri"/>
              </a:rPr>
              <a:t>Batch Layer</a:t>
            </a:r>
          </a:p>
        </p:txBody>
      </p:sp>
      <p:sp>
        <p:nvSpPr>
          <p:cNvPr id="255" name="Shape 255"/>
          <p:cNvSpPr/>
          <p:nvPr/>
        </p:nvSpPr>
        <p:spPr>
          <a:xfrm>
            <a:off x="8392438" y="471616"/>
            <a:ext cx="3344449" cy="3288651"/>
          </a:xfrm>
          <a:prstGeom prst="rect">
            <a:avLst/>
          </a:prstGeom>
          <a:no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56" name="Shape 256"/>
          <p:cNvSpPr txBox="1"/>
          <p:nvPr/>
        </p:nvSpPr>
        <p:spPr>
          <a:xfrm>
            <a:off x="6570422" y="1143004"/>
            <a:ext cx="1470693"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HDFS file ETL for batch processing </a:t>
            </a:r>
          </a:p>
        </p:txBody>
      </p:sp>
      <p:sp>
        <p:nvSpPr>
          <p:cNvPr id="257" name="Shape 257"/>
          <p:cNvSpPr txBox="1"/>
          <p:nvPr/>
        </p:nvSpPr>
        <p:spPr>
          <a:xfrm>
            <a:off x="8556322" y="5094375"/>
            <a:ext cx="3387766"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Calibri"/>
                <a:ea typeface="Calibri"/>
                <a:cs typeface="Calibri"/>
                <a:sym typeface="Calibri"/>
              </a:rPr>
              <a:t>http://abouttrump.stage1.mybluemix.net</a:t>
            </a:r>
          </a:p>
        </p:txBody>
      </p:sp>
      <p:pic>
        <p:nvPicPr>
          <p:cNvPr id="258" name="Shape 258"/>
          <p:cNvPicPr preferRelativeResize="0"/>
          <p:nvPr/>
        </p:nvPicPr>
        <p:blipFill rotWithShape="1">
          <a:blip r:embed="rId5">
            <a:alphaModFix/>
          </a:blip>
          <a:srcRect b="0" l="0" r="0" t="0"/>
          <a:stretch/>
        </p:blipFill>
        <p:spPr>
          <a:xfrm>
            <a:off x="7016659" y="4846123"/>
            <a:ext cx="1502076" cy="1031704"/>
          </a:xfrm>
          <a:prstGeom prst="rect">
            <a:avLst/>
          </a:prstGeom>
          <a:noFill/>
          <a:ln>
            <a:noFill/>
          </a:ln>
        </p:spPr>
      </p:pic>
      <p:pic>
        <p:nvPicPr>
          <p:cNvPr id="259" name="Shape 259"/>
          <p:cNvPicPr preferRelativeResize="0"/>
          <p:nvPr/>
        </p:nvPicPr>
        <p:blipFill rotWithShape="1">
          <a:blip r:embed="rId6">
            <a:alphaModFix/>
          </a:blip>
          <a:srcRect b="0" l="0" r="0" t="0"/>
          <a:stretch/>
        </p:blipFill>
        <p:spPr>
          <a:xfrm>
            <a:off x="8971506" y="5460541"/>
            <a:ext cx="2076449" cy="733425"/>
          </a:xfrm>
          <a:prstGeom prst="rect">
            <a:avLst/>
          </a:prstGeom>
          <a:noFill/>
          <a:ln>
            <a:noFill/>
          </a:ln>
        </p:spPr>
      </p:pic>
      <p:cxnSp>
        <p:nvCxnSpPr>
          <p:cNvPr id="260" name="Shape 260"/>
          <p:cNvCxnSpPr/>
          <p:nvPr/>
        </p:nvCxnSpPr>
        <p:spPr>
          <a:xfrm>
            <a:off x="6488482" y="5988162"/>
            <a:ext cx="2470497" cy="0"/>
          </a:xfrm>
          <a:prstGeom prst="straightConnector1">
            <a:avLst/>
          </a:prstGeom>
          <a:noFill/>
          <a:ln cap="flat" cmpd="sng" w="9525">
            <a:solidFill>
              <a:schemeClr val="accent1"/>
            </a:solidFill>
            <a:prstDash val="solid"/>
            <a:miter/>
            <a:headEnd len="med" w="med" type="none"/>
            <a:tailEnd len="lg" w="lg" type="triangle"/>
          </a:ln>
        </p:spPr>
      </p:cxnSp>
      <p:pic>
        <p:nvPicPr>
          <p:cNvPr id="261" name="Shape 261"/>
          <p:cNvPicPr preferRelativeResize="0"/>
          <p:nvPr/>
        </p:nvPicPr>
        <p:blipFill rotWithShape="1">
          <a:blip r:embed="rId7">
            <a:alphaModFix/>
          </a:blip>
          <a:srcRect b="0" l="0" r="0" t="0"/>
          <a:stretch/>
        </p:blipFill>
        <p:spPr>
          <a:xfrm>
            <a:off x="10045874" y="2216802"/>
            <a:ext cx="1227549" cy="561975"/>
          </a:xfrm>
          <a:prstGeom prst="rect">
            <a:avLst/>
          </a:prstGeom>
          <a:noFill/>
          <a:ln>
            <a:noFill/>
          </a:ln>
        </p:spPr>
      </p:pic>
      <p:pic>
        <p:nvPicPr>
          <p:cNvPr id="262" name="Shape 262"/>
          <p:cNvPicPr preferRelativeResize="0"/>
          <p:nvPr/>
        </p:nvPicPr>
        <p:blipFill rotWithShape="1">
          <a:blip r:embed="rId8">
            <a:alphaModFix/>
          </a:blip>
          <a:srcRect b="0" l="0" r="0" t="0"/>
          <a:stretch/>
        </p:blipFill>
        <p:spPr>
          <a:xfrm>
            <a:off x="9713447" y="741422"/>
            <a:ext cx="463247" cy="978049"/>
          </a:xfrm>
          <a:prstGeom prst="rect">
            <a:avLst/>
          </a:prstGeom>
          <a:noFill/>
          <a:ln>
            <a:noFill/>
          </a:ln>
        </p:spPr>
      </p:pic>
      <p:pic>
        <p:nvPicPr>
          <p:cNvPr id="263" name="Shape 263"/>
          <p:cNvPicPr preferRelativeResize="0"/>
          <p:nvPr/>
        </p:nvPicPr>
        <p:blipFill rotWithShape="1">
          <a:blip r:embed="rId8">
            <a:alphaModFix/>
          </a:blip>
          <a:srcRect b="0" l="0" r="0" t="0"/>
          <a:stretch/>
        </p:blipFill>
        <p:spPr>
          <a:xfrm>
            <a:off x="9941746" y="855184"/>
            <a:ext cx="463247" cy="978049"/>
          </a:xfrm>
          <a:prstGeom prst="rect">
            <a:avLst/>
          </a:prstGeom>
          <a:noFill/>
          <a:ln>
            <a:noFill/>
          </a:ln>
        </p:spPr>
      </p:pic>
      <p:pic>
        <p:nvPicPr>
          <p:cNvPr id="264" name="Shape 264"/>
          <p:cNvPicPr preferRelativeResize="0"/>
          <p:nvPr/>
        </p:nvPicPr>
        <p:blipFill rotWithShape="1">
          <a:blip r:embed="rId8">
            <a:alphaModFix/>
          </a:blip>
          <a:srcRect b="0" l="0" r="0" t="0"/>
          <a:stretch/>
        </p:blipFill>
        <p:spPr>
          <a:xfrm>
            <a:off x="10121957" y="1011229"/>
            <a:ext cx="463247" cy="978049"/>
          </a:xfrm>
          <a:prstGeom prst="rect">
            <a:avLst/>
          </a:prstGeom>
          <a:noFill/>
          <a:ln>
            <a:noFill/>
          </a:ln>
        </p:spPr>
      </p:pic>
      <p:pic>
        <p:nvPicPr>
          <p:cNvPr id="265" name="Shape 265"/>
          <p:cNvPicPr preferRelativeResize="0"/>
          <p:nvPr/>
        </p:nvPicPr>
        <p:blipFill rotWithShape="1">
          <a:blip r:embed="rId8">
            <a:alphaModFix/>
          </a:blip>
          <a:srcRect b="0" l="0" r="0" t="0"/>
          <a:stretch/>
        </p:blipFill>
        <p:spPr>
          <a:xfrm>
            <a:off x="10353581" y="1238754"/>
            <a:ext cx="463247" cy="978049"/>
          </a:xfrm>
          <a:prstGeom prst="rect">
            <a:avLst/>
          </a:prstGeom>
          <a:noFill/>
          <a:ln>
            <a:noFill/>
          </a:ln>
        </p:spPr>
      </p:pic>
      <p:pic>
        <p:nvPicPr>
          <p:cNvPr id="266" name="Shape 266"/>
          <p:cNvPicPr preferRelativeResize="0"/>
          <p:nvPr/>
        </p:nvPicPr>
        <p:blipFill rotWithShape="1">
          <a:blip r:embed="rId9">
            <a:alphaModFix/>
          </a:blip>
          <a:srcRect b="0" l="0" r="0" t="0"/>
          <a:stretch/>
        </p:blipFill>
        <p:spPr>
          <a:xfrm>
            <a:off x="10206178" y="471616"/>
            <a:ext cx="777921" cy="429904"/>
          </a:xfrm>
          <a:prstGeom prst="rect">
            <a:avLst/>
          </a:prstGeom>
          <a:noFill/>
          <a:ln>
            <a:noFill/>
          </a:ln>
        </p:spPr>
      </p:pic>
      <p:pic>
        <p:nvPicPr>
          <p:cNvPr id="267" name="Shape 267"/>
          <p:cNvPicPr preferRelativeResize="0"/>
          <p:nvPr/>
        </p:nvPicPr>
        <p:blipFill rotWithShape="1">
          <a:blip r:embed="rId10">
            <a:alphaModFix/>
          </a:blip>
          <a:srcRect b="0" l="0" r="0" t="0"/>
          <a:stretch/>
        </p:blipFill>
        <p:spPr>
          <a:xfrm>
            <a:off x="10677671" y="849088"/>
            <a:ext cx="865469" cy="452619"/>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pic>
        <p:nvPicPr>
          <p:cNvPr id="272" name="Shape 272"/>
          <p:cNvPicPr preferRelativeResize="0"/>
          <p:nvPr/>
        </p:nvPicPr>
        <p:blipFill rotWithShape="1">
          <a:blip r:embed="rId3">
            <a:alphaModFix/>
          </a:blip>
          <a:srcRect b="0" l="0" r="0" t="0"/>
          <a:stretch/>
        </p:blipFill>
        <p:spPr>
          <a:xfrm>
            <a:off x="963561" y="1140541"/>
            <a:ext cx="9219391" cy="446215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0" y="0"/>
            <a:ext cx="12192000" cy="687300"/>
          </a:xfrm>
          <a:prstGeom prst="rect">
            <a:avLst/>
          </a:prstGeom>
        </p:spPr>
        <p:txBody>
          <a:bodyPr anchorCtr="0" anchor="ctr" bIns="91425" lIns="91425" rIns="91425" tIns="91425">
            <a:noAutofit/>
          </a:bodyPr>
          <a:lstStyle/>
          <a:p>
            <a:pPr lvl="0">
              <a:spcBef>
                <a:spcPts val="0"/>
              </a:spcBef>
              <a:buNone/>
            </a:pPr>
            <a:r>
              <a:rPr lang="en-US"/>
              <a:t>Key Focus - 2016 Presidential Candidates</a:t>
            </a:r>
          </a:p>
        </p:txBody>
      </p:sp>
      <p:sp>
        <p:nvSpPr>
          <p:cNvPr id="95" name="Shape 95"/>
          <p:cNvSpPr txBox="1"/>
          <p:nvPr/>
        </p:nvSpPr>
        <p:spPr>
          <a:xfrm>
            <a:off x="517900" y="2963025"/>
            <a:ext cx="10984500" cy="3453000"/>
          </a:xfrm>
          <a:prstGeom prst="rect">
            <a:avLst/>
          </a:prstGeom>
          <a:noFill/>
          <a:ln>
            <a:noFill/>
          </a:ln>
        </p:spPr>
        <p:txBody>
          <a:bodyPr anchorCtr="0" anchor="t" bIns="91425" lIns="91425" rIns="91425" tIns="91425">
            <a:noAutofit/>
          </a:bodyPr>
          <a:lstStyle/>
          <a:p>
            <a:pPr lvl="0">
              <a:spcBef>
                <a:spcPts val="0"/>
              </a:spcBef>
              <a:buNone/>
            </a:pPr>
            <a:r>
              <a:rPr b="1" lang="en-US" sz="2400">
                <a:solidFill>
                  <a:srgbClr val="0000FF"/>
                </a:solidFill>
              </a:rPr>
              <a:t>What can we learn about the 2016 Presidential candidates through data?</a:t>
            </a:r>
          </a:p>
          <a:p>
            <a:pPr lvl="0">
              <a:spcBef>
                <a:spcPts val="0"/>
              </a:spcBef>
              <a:buNone/>
            </a:pPr>
            <a:r>
              <a:t/>
            </a:r>
            <a:endParaRPr sz="2400"/>
          </a:p>
          <a:p>
            <a:pPr indent="-381000" lvl="0" marL="457200" rtl="0">
              <a:spcBef>
                <a:spcPts val="0"/>
              </a:spcBef>
              <a:buSzPct val="100000"/>
              <a:buChar char="●"/>
            </a:pPr>
            <a:r>
              <a:rPr lang="en-US" sz="2400"/>
              <a:t>Who has the highest volume of interest on Reddit? How has that changed over the years?</a:t>
            </a:r>
          </a:p>
          <a:p>
            <a:pPr indent="-381000" lvl="0" marL="457200" rtl="0">
              <a:spcBef>
                <a:spcPts val="0"/>
              </a:spcBef>
              <a:buSzPct val="100000"/>
              <a:buChar char="●"/>
            </a:pPr>
            <a:r>
              <a:rPr lang="en-US" sz="2400"/>
              <a:t>What keywords, nouns and adjectives relate to these candidates?</a:t>
            </a:r>
          </a:p>
          <a:p>
            <a:pPr indent="-381000" lvl="0" marL="457200" rtl="0">
              <a:spcBef>
                <a:spcPts val="0"/>
              </a:spcBef>
              <a:buSzPct val="100000"/>
              <a:buChar char="●"/>
            </a:pPr>
            <a:r>
              <a:rPr lang="en-US" sz="2400"/>
              <a:t>What is the social media sentiment for each candidate and what events are influencing their reputation?</a:t>
            </a:r>
          </a:p>
          <a:p>
            <a:pPr lvl="0">
              <a:spcBef>
                <a:spcPts val="0"/>
              </a:spcBef>
              <a:buNone/>
            </a:pPr>
            <a:r>
              <a:t/>
            </a:r>
            <a:endParaRPr sz="2400"/>
          </a:p>
          <a:p>
            <a:pPr lvl="0">
              <a:spcBef>
                <a:spcPts val="0"/>
              </a:spcBef>
              <a:buNone/>
            </a:pPr>
            <a:r>
              <a:t/>
            </a:r>
            <a:endParaRPr/>
          </a:p>
          <a:p>
            <a:pPr lvl="0">
              <a:spcBef>
                <a:spcPts val="0"/>
              </a:spcBef>
              <a:buNone/>
            </a:pPr>
            <a:r>
              <a:t/>
            </a:r>
            <a:endParaRPr/>
          </a:p>
        </p:txBody>
      </p:sp>
      <p:pic>
        <p:nvPicPr>
          <p:cNvPr id="96" name="Shape 96"/>
          <p:cNvPicPr preferRelativeResize="0"/>
          <p:nvPr/>
        </p:nvPicPr>
        <p:blipFill>
          <a:blip r:embed="rId3">
            <a:alphaModFix/>
          </a:blip>
          <a:stretch>
            <a:fillRect/>
          </a:stretch>
        </p:blipFill>
        <p:spPr>
          <a:xfrm>
            <a:off x="1496087" y="740400"/>
            <a:ext cx="1771650" cy="1771650"/>
          </a:xfrm>
          <a:prstGeom prst="rect">
            <a:avLst/>
          </a:prstGeom>
          <a:noFill/>
          <a:ln>
            <a:noFill/>
          </a:ln>
        </p:spPr>
      </p:pic>
      <p:pic>
        <p:nvPicPr>
          <p:cNvPr id="97" name="Shape 97"/>
          <p:cNvPicPr preferRelativeResize="0"/>
          <p:nvPr/>
        </p:nvPicPr>
        <p:blipFill>
          <a:blip r:embed="rId4">
            <a:alphaModFix/>
          </a:blip>
          <a:stretch>
            <a:fillRect/>
          </a:stretch>
        </p:blipFill>
        <p:spPr>
          <a:xfrm>
            <a:off x="3931937" y="740400"/>
            <a:ext cx="1771650" cy="1771650"/>
          </a:xfrm>
          <a:prstGeom prst="rect">
            <a:avLst/>
          </a:prstGeom>
          <a:noFill/>
          <a:ln>
            <a:noFill/>
          </a:ln>
        </p:spPr>
      </p:pic>
      <p:pic>
        <p:nvPicPr>
          <p:cNvPr id="98" name="Shape 98"/>
          <p:cNvPicPr preferRelativeResize="0"/>
          <p:nvPr/>
        </p:nvPicPr>
        <p:blipFill>
          <a:blip r:embed="rId5">
            <a:alphaModFix/>
          </a:blip>
          <a:stretch>
            <a:fillRect/>
          </a:stretch>
        </p:blipFill>
        <p:spPr>
          <a:xfrm>
            <a:off x="6367787" y="740400"/>
            <a:ext cx="1771650" cy="1771650"/>
          </a:xfrm>
          <a:prstGeom prst="rect">
            <a:avLst/>
          </a:prstGeom>
          <a:noFill/>
          <a:ln>
            <a:noFill/>
          </a:ln>
        </p:spPr>
      </p:pic>
      <p:pic>
        <p:nvPicPr>
          <p:cNvPr id="99" name="Shape 99"/>
          <p:cNvPicPr preferRelativeResize="0"/>
          <p:nvPr/>
        </p:nvPicPr>
        <p:blipFill>
          <a:blip r:embed="rId6">
            <a:alphaModFix/>
          </a:blip>
          <a:stretch>
            <a:fillRect/>
          </a:stretch>
        </p:blipFill>
        <p:spPr>
          <a:xfrm>
            <a:off x="8870862" y="740400"/>
            <a:ext cx="1295400" cy="177165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p:nvPr/>
        </p:nvSpPr>
        <p:spPr>
          <a:xfrm>
            <a:off x="2865810" y="212761"/>
            <a:ext cx="5006400" cy="2321100"/>
          </a:xfrm>
          <a:prstGeom prst="rect">
            <a:avLst/>
          </a:prstGeom>
          <a:noFill/>
          <a:ln cap="flat" cmpd="sng" w="28575">
            <a:solidFill>
              <a:srgbClr val="42719B"/>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None/>
            </a:pPr>
            <a:r>
              <a:rPr b="1" i="0" lang="en-US" u="none" cap="none" strike="noStrike">
                <a:solidFill>
                  <a:schemeClr val="dk1"/>
                </a:solidFill>
                <a:latin typeface="Calibri"/>
                <a:ea typeface="Calibri"/>
                <a:cs typeface="Calibri"/>
                <a:sym typeface="Calibri"/>
              </a:rPr>
              <a:t>batch layer</a:t>
            </a:r>
          </a:p>
        </p:txBody>
      </p:sp>
      <p:sp>
        <p:nvSpPr>
          <p:cNvPr id="105" name="Shape 105"/>
          <p:cNvSpPr/>
          <p:nvPr/>
        </p:nvSpPr>
        <p:spPr>
          <a:xfrm>
            <a:off x="3131441" y="1262895"/>
            <a:ext cx="4558500" cy="1147800"/>
          </a:xfrm>
          <a:prstGeom prst="rect">
            <a:avLst/>
          </a:prstGeom>
          <a:solidFill>
            <a:srgbClr val="BFBFBF"/>
          </a:solidFill>
          <a:ln cap="flat" cmpd="sng" w="12700">
            <a:solidFill>
              <a:srgbClr val="42719B"/>
            </a:solidFill>
            <a:prstDash val="solid"/>
            <a:miter/>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lang="en-US" sz="1600">
                <a:solidFill>
                  <a:schemeClr val="dk1"/>
                </a:solidFill>
                <a:latin typeface="Calibri"/>
                <a:ea typeface="Calibri"/>
                <a:cs typeface="Calibri"/>
                <a:sym typeface="Calibri"/>
              </a:rPr>
              <a:t>Cloudera Hadoop Distribution</a:t>
            </a:r>
          </a:p>
        </p:txBody>
      </p:sp>
      <p:sp>
        <p:nvSpPr>
          <p:cNvPr id="106" name="Shape 106"/>
          <p:cNvSpPr/>
          <p:nvPr/>
        </p:nvSpPr>
        <p:spPr>
          <a:xfrm>
            <a:off x="2865809" y="4536812"/>
            <a:ext cx="5006400" cy="428100"/>
          </a:xfrm>
          <a:prstGeom prst="rect">
            <a:avLst/>
          </a:prstGeom>
          <a:solidFill>
            <a:srgbClr val="D8D8D8"/>
          </a:solidFill>
          <a:ln cap="flat" cmpd="sng" w="12700">
            <a:solidFill>
              <a:schemeClr val="dk1"/>
            </a:solidFill>
            <a:prstDash val="solid"/>
            <a:miter/>
            <a:headEnd len="med" w="med" type="none"/>
            <a:tailEnd len="med" w="med" type="none"/>
          </a:ln>
        </p:spPr>
        <p:txBody>
          <a:bodyPr anchorCtr="0" anchor="b" bIns="45700" lIns="91425" rIns="91425" tIns="45700">
            <a:noAutofit/>
          </a:bodyPr>
          <a:lstStyle/>
          <a:p>
            <a:pPr indent="0" lvl="0" marL="0" marR="0" rtl="0" algn="ctr">
              <a:spcBef>
                <a:spcPts val="0"/>
              </a:spcBef>
              <a:buSzPct val="25000"/>
              <a:buNone/>
            </a:pPr>
            <a:r>
              <a:rPr lang="en-US" sz="1400">
                <a:solidFill>
                  <a:schemeClr val="dk1"/>
                </a:solidFill>
                <a:latin typeface="Calibri"/>
                <a:ea typeface="Calibri"/>
                <a:cs typeface="Calibri"/>
                <a:sym typeface="Calibri"/>
              </a:rPr>
              <a:t>IBM Softlayer</a:t>
            </a:r>
          </a:p>
        </p:txBody>
      </p:sp>
      <p:sp>
        <p:nvSpPr>
          <p:cNvPr id="107" name="Shape 107"/>
          <p:cNvSpPr/>
          <p:nvPr/>
        </p:nvSpPr>
        <p:spPr>
          <a:xfrm>
            <a:off x="2865810" y="2533834"/>
            <a:ext cx="5006400" cy="879000"/>
          </a:xfrm>
          <a:prstGeom prst="rect">
            <a:avLst/>
          </a:prstGeom>
          <a:solidFill>
            <a:srgbClr val="D8D8D8"/>
          </a:solidFill>
          <a:ln cap="flat" cmpd="sng" w="28575">
            <a:solidFill>
              <a:schemeClr val="dk1"/>
            </a:solidFill>
            <a:prstDash val="solid"/>
            <a:miter/>
            <a:headEnd len="med" w="med" type="none"/>
            <a:tailEnd len="med" w="med" type="none"/>
          </a:ln>
        </p:spPr>
        <p:txBody>
          <a:bodyPr anchorCtr="0" anchor="b" bIns="45700" lIns="91425" rIns="91425" tIns="45700">
            <a:noAutofit/>
          </a:bodyPr>
          <a:lstStyle/>
          <a:p>
            <a:pPr indent="0" lvl="0" marL="0" marR="0" rtl="0" algn="ctr">
              <a:spcBef>
                <a:spcPts val="0"/>
              </a:spcBef>
              <a:buSzPct val="25000"/>
              <a:buNone/>
            </a:pPr>
            <a:r>
              <a:rPr lang="en-US" sz="1400">
                <a:solidFill>
                  <a:schemeClr val="dk1"/>
                </a:solidFill>
                <a:latin typeface="Calibri"/>
                <a:ea typeface="Calibri"/>
                <a:cs typeface="Calibri"/>
                <a:sym typeface="Calibri"/>
              </a:rPr>
              <a:t>                               (Dallas05 datacenter)</a:t>
            </a:r>
          </a:p>
        </p:txBody>
      </p:sp>
      <p:sp>
        <p:nvSpPr>
          <p:cNvPr id="108" name="Shape 108"/>
          <p:cNvSpPr/>
          <p:nvPr/>
        </p:nvSpPr>
        <p:spPr>
          <a:xfrm>
            <a:off x="4235353" y="2668094"/>
            <a:ext cx="1088700" cy="359100"/>
          </a:xfrm>
          <a:prstGeom prst="rect">
            <a:avLst/>
          </a:prstGeom>
          <a:solidFill>
            <a:schemeClr val="accen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000">
                <a:solidFill>
                  <a:schemeClr val="lt1"/>
                </a:solidFill>
                <a:latin typeface="Calibri"/>
                <a:ea typeface="Calibri"/>
                <a:cs typeface="Calibri"/>
                <a:sym typeface="Calibri"/>
              </a:rPr>
              <a:t>Compute node2</a:t>
            </a:r>
          </a:p>
          <a:p>
            <a:pPr indent="0" lvl="0" marL="0" marR="0" rtl="0" algn="ctr">
              <a:spcBef>
                <a:spcPts val="0"/>
              </a:spcBef>
              <a:buSzPct val="25000"/>
              <a:buNone/>
            </a:pPr>
            <a:r>
              <a:rPr lang="en-US" sz="1000">
                <a:solidFill>
                  <a:schemeClr val="lt1"/>
                </a:solidFill>
                <a:latin typeface="Calibri"/>
                <a:ea typeface="Calibri"/>
                <a:cs typeface="Calibri"/>
                <a:sym typeface="Calibri"/>
              </a:rPr>
              <a:t>169.44.83.67</a:t>
            </a:r>
          </a:p>
        </p:txBody>
      </p:sp>
      <p:sp>
        <p:nvSpPr>
          <p:cNvPr id="109" name="Shape 109"/>
          <p:cNvSpPr/>
          <p:nvPr/>
        </p:nvSpPr>
        <p:spPr>
          <a:xfrm>
            <a:off x="5391962" y="2668094"/>
            <a:ext cx="1088700" cy="359100"/>
          </a:xfrm>
          <a:prstGeom prst="rect">
            <a:avLst/>
          </a:prstGeom>
          <a:solidFill>
            <a:schemeClr val="accen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000">
                <a:solidFill>
                  <a:schemeClr val="lt1"/>
                </a:solidFill>
                <a:latin typeface="Calibri"/>
                <a:ea typeface="Calibri"/>
                <a:cs typeface="Calibri"/>
                <a:sym typeface="Calibri"/>
              </a:rPr>
              <a:t>Compute node3</a:t>
            </a:r>
          </a:p>
          <a:p>
            <a:pPr indent="0" lvl="0" marL="0" marR="0" rtl="0" algn="ctr">
              <a:spcBef>
                <a:spcPts val="0"/>
              </a:spcBef>
              <a:buSzPct val="25000"/>
              <a:buNone/>
            </a:pPr>
            <a:r>
              <a:rPr lang="en-US" sz="1000">
                <a:solidFill>
                  <a:schemeClr val="lt1"/>
                </a:solidFill>
                <a:latin typeface="Calibri"/>
                <a:ea typeface="Calibri"/>
                <a:cs typeface="Calibri"/>
                <a:sym typeface="Calibri"/>
              </a:rPr>
              <a:t>169.55.6.169</a:t>
            </a:r>
          </a:p>
        </p:txBody>
      </p:sp>
      <p:sp>
        <p:nvSpPr>
          <p:cNvPr id="110" name="Shape 110"/>
          <p:cNvSpPr/>
          <p:nvPr/>
        </p:nvSpPr>
        <p:spPr>
          <a:xfrm>
            <a:off x="6548569" y="2668094"/>
            <a:ext cx="1088699" cy="359100"/>
          </a:xfrm>
          <a:prstGeom prst="rect">
            <a:avLst/>
          </a:prstGeom>
          <a:solidFill>
            <a:schemeClr val="accen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000">
                <a:solidFill>
                  <a:schemeClr val="lt1"/>
                </a:solidFill>
                <a:latin typeface="Calibri"/>
                <a:ea typeface="Calibri"/>
                <a:cs typeface="Calibri"/>
                <a:sym typeface="Calibri"/>
              </a:rPr>
              <a:t>Compute node4</a:t>
            </a:r>
          </a:p>
          <a:p>
            <a:pPr indent="0" lvl="0" marL="0" marR="0" rtl="0" algn="ctr">
              <a:spcBef>
                <a:spcPts val="0"/>
              </a:spcBef>
              <a:buSzPct val="25000"/>
              <a:buNone/>
            </a:pPr>
            <a:r>
              <a:rPr lang="en-US" sz="1000">
                <a:solidFill>
                  <a:schemeClr val="lt1"/>
                </a:solidFill>
                <a:latin typeface="Calibri"/>
                <a:ea typeface="Calibri"/>
                <a:cs typeface="Calibri"/>
                <a:sym typeface="Calibri"/>
              </a:rPr>
              <a:t>169.44.57.137</a:t>
            </a:r>
          </a:p>
        </p:txBody>
      </p:sp>
      <p:sp>
        <p:nvSpPr>
          <p:cNvPr id="111" name="Shape 111"/>
          <p:cNvSpPr/>
          <p:nvPr/>
        </p:nvSpPr>
        <p:spPr>
          <a:xfrm>
            <a:off x="3078746" y="2668094"/>
            <a:ext cx="1088700" cy="359100"/>
          </a:xfrm>
          <a:prstGeom prst="rect">
            <a:avLst/>
          </a:prstGeom>
          <a:solidFill>
            <a:schemeClr val="accen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000">
                <a:solidFill>
                  <a:schemeClr val="lt1"/>
                </a:solidFill>
                <a:latin typeface="Calibri"/>
                <a:ea typeface="Calibri"/>
                <a:cs typeface="Calibri"/>
                <a:sym typeface="Calibri"/>
              </a:rPr>
              <a:t>Head node1</a:t>
            </a:r>
          </a:p>
          <a:p>
            <a:pPr indent="0" lvl="0" marL="0" marR="0" rtl="0" algn="ctr">
              <a:spcBef>
                <a:spcPts val="0"/>
              </a:spcBef>
              <a:buSzPct val="25000"/>
              <a:buNone/>
            </a:pPr>
            <a:r>
              <a:rPr lang="en-US" sz="1000">
                <a:solidFill>
                  <a:schemeClr val="lt1"/>
                </a:solidFill>
                <a:latin typeface="Calibri"/>
                <a:ea typeface="Calibri"/>
                <a:cs typeface="Calibri"/>
                <a:sym typeface="Calibri"/>
              </a:rPr>
              <a:t>169.55.6.180</a:t>
            </a:r>
          </a:p>
        </p:txBody>
      </p:sp>
      <p:sp>
        <p:nvSpPr>
          <p:cNvPr id="112" name="Shape 112"/>
          <p:cNvSpPr/>
          <p:nvPr/>
        </p:nvSpPr>
        <p:spPr>
          <a:xfrm>
            <a:off x="1441883" y="2624551"/>
            <a:ext cx="653099" cy="446400"/>
          </a:xfrm>
          <a:prstGeom prst="rect">
            <a:avLst/>
          </a:prstGeom>
          <a:solidFill>
            <a:schemeClr val="dk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000">
                <a:solidFill>
                  <a:schemeClr val="lt1"/>
                </a:solidFill>
                <a:latin typeface="Calibri"/>
                <a:ea typeface="Calibri"/>
                <a:cs typeface="Calibri"/>
                <a:sym typeface="Calibri"/>
              </a:rPr>
              <a:t>client</a:t>
            </a:r>
          </a:p>
        </p:txBody>
      </p:sp>
      <p:sp>
        <p:nvSpPr>
          <p:cNvPr id="113" name="Shape 113"/>
          <p:cNvSpPr txBox="1"/>
          <p:nvPr/>
        </p:nvSpPr>
        <p:spPr>
          <a:xfrm>
            <a:off x="1883228" y="-2318657"/>
            <a:ext cx="184730" cy="369332"/>
          </a:xfrm>
          <a:prstGeom prst="rect">
            <a:avLst/>
          </a:prstGeom>
          <a:no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14" name="Shape 114"/>
          <p:cNvSpPr/>
          <p:nvPr/>
        </p:nvSpPr>
        <p:spPr>
          <a:xfrm>
            <a:off x="1224170" y="2049658"/>
            <a:ext cx="1088700" cy="359100"/>
          </a:xfrm>
          <a:prstGeom prst="rect">
            <a:avLst/>
          </a:prstGeom>
          <a:solidFill>
            <a:schemeClr val="dk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000">
                <a:solidFill>
                  <a:schemeClr val="lt1"/>
                </a:solidFill>
                <a:latin typeface="Calibri"/>
                <a:ea typeface="Calibri"/>
                <a:cs typeface="Calibri"/>
                <a:sym typeface="Calibri"/>
              </a:rPr>
              <a:t>Amazon S3</a:t>
            </a:r>
          </a:p>
          <a:p>
            <a:pPr indent="0" lvl="0" marL="0" marR="0" rtl="0" algn="ctr">
              <a:spcBef>
                <a:spcPts val="0"/>
              </a:spcBef>
              <a:buSzPct val="25000"/>
              <a:buNone/>
            </a:pPr>
            <a:r>
              <a:rPr lang="en-US" sz="1000">
                <a:solidFill>
                  <a:schemeClr val="lt1"/>
                </a:solidFill>
                <a:latin typeface="Calibri"/>
                <a:ea typeface="Calibri"/>
                <a:cs typeface="Calibri"/>
                <a:sym typeface="Calibri"/>
              </a:rPr>
              <a:t>blaze-data/reddit</a:t>
            </a:r>
          </a:p>
        </p:txBody>
      </p:sp>
      <p:sp>
        <p:nvSpPr>
          <p:cNvPr id="115" name="Shape 115"/>
          <p:cNvSpPr/>
          <p:nvPr/>
        </p:nvSpPr>
        <p:spPr>
          <a:xfrm>
            <a:off x="1254108" y="5411966"/>
            <a:ext cx="1058700" cy="410100"/>
          </a:xfrm>
          <a:prstGeom prst="rect">
            <a:avLst/>
          </a:prstGeom>
          <a:solidFill>
            <a:schemeClr val="dk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000">
                <a:solidFill>
                  <a:schemeClr val="lt1"/>
                </a:solidFill>
                <a:latin typeface="Calibri"/>
                <a:ea typeface="Calibri"/>
                <a:cs typeface="Calibri"/>
                <a:sym typeface="Calibri"/>
              </a:rPr>
              <a:t>Twitter API</a:t>
            </a:r>
          </a:p>
        </p:txBody>
      </p:sp>
      <p:sp>
        <p:nvSpPr>
          <p:cNvPr id="116" name="Shape 116"/>
          <p:cNvSpPr/>
          <p:nvPr/>
        </p:nvSpPr>
        <p:spPr>
          <a:xfrm>
            <a:off x="2865810" y="3486678"/>
            <a:ext cx="5006400" cy="3171000"/>
          </a:xfrm>
          <a:prstGeom prst="rect">
            <a:avLst/>
          </a:prstGeom>
          <a:noFill/>
          <a:ln cap="flat" cmpd="sng" w="28575">
            <a:solidFill>
              <a:srgbClr val="42719B"/>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None/>
            </a:pPr>
            <a:r>
              <a:rPr b="1" lang="en-US">
                <a:solidFill>
                  <a:schemeClr val="dk1"/>
                </a:solidFill>
                <a:latin typeface="Calibri"/>
                <a:ea typeface="Calibri"/>
                <a:cs typeface="Calibri"/>
                <a:sym typeface="Calibri"/>
              </a:rPr>
              <a:t>speed layer</a:t>
            </a:r>
          </a:p>
        </p:txBody>
      </p:sp>
      <p:cxnSp>
        <p:nvCxnSpPr>
          <p:cNvPr id="117" name="Shape 117"/>
          <p:cNvCxnSpPr>
            <a:stCxn id="114" idx="3"/>
          </p:cNvCxnSpPr>
          <p:nvPr/>
        </p:nvCxnSpPr>
        <p:spPr>
          <a:xfrm flipH="1" rot="10800000">
            <a:off x="2312870" y="2225308"/>
            <a:ext cx="936300" cy="3900"/>
          </a:xfrm>
          <a:prstGeom prst="straightConnector1">
            <a:avLst/>
          </a:prstGeom>
          <a:noFill/>
          <a:ln cap="flat" cmpd="sng" w="9525">
            <a:solidFill>
              <a:schemeClr val="dk1"/>
            </a:solidFill>
            <a:prstDash val="solid"/>
            <a:miter/>
            <a:headEnd len="med" w="med" type="none"/>
            <a:tailEnd len="lg" w="lg" type="triangle"/>
          </a:ln>
        </p:spPr>
      </p:cxnSp>
      <p:cxnSp>
        <p:nvCxnSpPr>
          <p:cNvPr id="118" name="Shape 118"/>
          <p:cNvCxnSpPr>
            <a:stCxn id="115" idx="3"/>
          </p:cNvCxnSpPr>
          <p:nvPr/>
        </p:nvCxnSpPr>
        <p:spPr>
          <a:xfrm>
            <a:off x="2312808" y="5617016"/>
            <a:ext cx="806400" cy="0"/>
          </a:xfrm>
          <a:prstGeom prst="straightConnector1">
            <a:avLst/>
          </a:prstGeom>
          <a:noFill/>
          <a:ln cap="flat" cmpd="sng" w="9525">
            <a:solidFill>
              <a:schemeClr val="accent1"/>
            </a:solidFill>
            <a:prstDash val="solid"/>
            <a:miter/>
            <a:headEnd len="med" w="med" type="none"/>
            <a:tailEnd len="lg" w="lg" type="triangle"/>
          </a:ln>
        </p:spPr>
      </p:cxnSp>
      <p:cxnSp>
        <p:nvCxnSpPr>
          <p:cNvPr id="119" name="Shape 119"/>
          <p:cNvCxnSpPr>
            <a:stCxn id="112" idx="3"/>
            <a:endCxn id="111" idx="1"/>
          </p:cNvCxnSpPr>
          <p:nvPr/>
        </p:nvCxnSpPr>
        <p:spPr>
          <a:xfrm>
            <a:off x="2094983" y="2847751"/>
            <a:ext cx="983700" cy="0"/>
          </a:xfrm>
          <a:prstGeom prst="straightConnector1">
            <a:avLst/>
          </a:prstGeom>
          <a:noFill/>
          <a:ln cap="flat" cmpd="sng" w="9525">
            <a:solidFill>
              <a:schemeClr val="accent1"/>
            </a:solidFill>
            <a:prstDash val="solid"/>
            <a:miter/>
            <a:headEnd len="med" w="med" type="none"/>
            <a:tailEnd len="lg" w="lg" type="triangle"/>
          </a:ln>
        </p:spPr>
      </p:cxnSp>
      <p:sp>
        <p:nvSpPr>
          <p:cNvPr id="120" name="Shape 120"/>
          <p:cNvSpPr/>
          <p:nvPr/>
        </p:nvSpPr>
        <p:spPr>
          <a:xfrm>
            <a:off x="3248993" y="1592973"/>
            <a:ext cx="4316400" cy="326700"/>
          </a:xfrm>
          <a:prstGeom prst="roundRect">
            <a:avLst>
              <a:gd fmla="val 16667" name="adj"/>
            </a:avLst>
          </a:prstGeom>
          <a:solidFill>
            <a:srgbClr val="C55A1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chemeClr val="lt1"/>
                </a:solidFill>
                <a:latin typeface="Calibri"/>
                <a:ea typeface="Calibri"/>
                <a:cs typeface="Calibri"/>
                <a:sym typeface="Calibri"/>
              </a:rPr>
              <a:t>Spark</a:t>
            </a:r>
          </a:p>
        </p:txBody>
      </p:sp>
      <p:sp>
        <p:nvSpPr>
          <p:cNvPr id="121" name="Shape 121"/>
          <p:cNvSpPr/>
          <p:nvPr/>
        </p:nvSpPr>
        <p:spPr>
          <a:xfrm>
            <a:off x="3248993" y="488299"/>
            <a:ext cx="4316400" cy="366000"/>
          </a:xfrm>
          <a:prstGeom prst="roundRect">
            <a:avLst>
              <a:gd fmla="val 16667" name="adj"/>
            </a:avLst>
          </a:prstGeom>
          <a:solidFill>
            <a:srgbClr val="548135"/>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chemeClr val="lt1"/>
                </a:solidFill>
                <a:latin typeface="Calibri"/>
                <a:ea typeface="Calibri"/>
                <a:cs typeface="Calibri"/>
                <a:sym typeface="Calibri"/>
              </a:rPr>
              <a:t>Python, Dask Distributed</a:t>
            </a:r>
          </a:p>
        </p:txBody>
      </p:sp>
      <p:cxnSp>
        <p:nvCxnSpPr>
          <p:cNvPr id="122" name="Shape 122"/>
          <p:cNvCxnSpPr>
            <a:stCxn id="121" idx="3"/>
          </p:cNvCxnSpPr>
          <p:nvPr/>
        </p:nvCxnSpPr>
        <p:spPr>
          <a:xfrm>
            <a:off x="7565393" y="671299"/>
            <a:ext cx="1012200" cy="6600"/>
          </a:xfrm>
          <a:prstGeom prst="straightConnector1">
            <a:avLst/>
          </a:prstGeom>
          <a:noFill/>
          <a:ln cap="flat" cmpd="sng" w="9525">
            <a:solidFill>
              <a:schemeClr val="accent1"/>
            </a:solidFill>
            <a:prstDash val="solid"/>
            <a:miter/>
            <a:headEnd len="med" w="med" type="none"/>
            <a:tailEnd len="lg" w="lg" type="triangle"/>
          </a:ln>
        </p:spPr>
      </p:cxnSp>
      <p:cxnSp>
        <p:nvCxnSpPr>
          <p:cNvPr id="123" name="Shape 123"/>
          <p:cNvCxnSpPr>
            <a:stCxn id="120" idx="3"/>
          </p:cNvCxnSpPr>
          <p:nvPr/>
        </p:nvCxnSpPr>
        <p:spPr>
          <a:xfrm>
            <a:off x="7565393" y="1756323"/>
            <a:ext cx="1012200" cy="0"/>
          </a:xfrm>
          <a:prstGeom prst="straightConnector1">
            <a:avLst/>
          </a:prstGeom>
          <a:noFill/>
          <a:ln cap="flat" cmpd="sng" w="9525">
            <a:solidFill>
              <a:schemeClr val="accent1"/>
            </a:solidFill>
            <a:prstDash val="solid"/>
            <a:miter/>
            <a:headEnd len="med" w="med" type="none"/>
            <a:tailEnd len="lg" w="lg" type="triangle"/>
          </a:ln>
        </p:spPr>
      </p:cxnSp>
      <p:sp>
        <p:nvSpPr>
          <p:cNvPr id="124" name="Shape 124"/>
          <p:cNvSpPr txBox="1"/>
          <p:nvPr/>
        </p:nvSpPr>
        <p:spPr>
          <a:xfrm>
            <a:off x="1254108" y="1506774"/>
            <a:ext cx="1079100" cy="5232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400">
                <a:solidFill>
                  <a:schemeClr val="dk1"/>
                </a:solidFill>
                <a:latin typeface="Calibri"/>
                <a:ea typeface="Calibri"/>
                <a:cs typeface="Calibri"/>
                <a:sym typeface="Calibri"/>
              </a:rPr>
              <a:t>1TB JSON</a:t>
            </a:r>
          </a:p>
          <a:p>
            <a:pPr indent="0" lvl="0" marL="0" marR="0" rtl="0" algn="ctr">
              <a:spcBef>
                <a:spcPts val="0"/>
              </a:spcBef>
              <a:buSzPct val="25000"/>
              <a:buNone/>
            </a:pPr>
            <a:r>
              <a:rPr lang="en-US" sz="1400">
                <a:solidFill>
                  <a:schemeClr val="dk1"/>
                </a:solidFill>
                <a:latin typeface="Calibri"/>
                <a:ea typeface="Calibri"/>
                <a:cs typeface="Calibri"/>
                <a:sym typeface="Calibri"/>
              </a:rPr>
              <a:t>(2007-2015)</a:t>
            </a:r>
          </a:p>
        </p:txBody>
      </p:sp>
      <p:sp>
        <p:nvSpPr>
          <p:cNvPr id="125" name="Shape 125"/>
          <p:cNvSpPr/>
          <p:nvPr/>
        </p:nvSpPr>
        <p:spPr>
          <a:xfrm>
            <a:off x="3621839" y="4573275"/>
            <a:ext cx="1088700" cy="359100"/>
          </a:xfrm>
          <a:prstGeom prst="rect">
            <a:avLst/>
          </a:prstGeom>
          <a:solidFill>
            <a:schemeClr val="accen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000">
                <a:solidFill>
                  <a:schemeClr val="lt1"/>
                </a:solidFill>
                <a:latin typeface="Calibri"/>
                <a:ea typeface="Calibri"/>
                <a:cs typeface="Calibri"/>
                <a:sym typeface="Calibri"/>
              </a:rPr>
              <a:t>Node 1</a:t>
            </a:r>
          </a:p>
        </p:txBody>
      </p:sp>
      <p:sp>
        <p:nvSpPr>
          <p:cNvPr id="126" name="Shape 126"/>
          <p:cNvSpPr/>
          <p:nvPr/>
        </p:nvSpPr>
        <p:spPr>
          <a:xfrm>
            <a:off x="3248993" y="1991656"/>
            <a:ext cx="4316400" cy="326700"/>
          </a:xfrm>
          <a:prstGeom prst="roundRect">
            <a:avLst>
              <a:gd fmla="val 16667" name="adj"/>
            </a:avLst>
          </a:prstGeom>
          <a:solidFill>
            <a:srgbClr val="BF9000"/>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chemeClr val="lt1"/>
                </a:solidFill>
                <a:latin typeface="Calibri"/>
                <a:ea typeface="Calibri"/>
                <a:cs typeface="Calibri"/>
                <a:sym typeface="Calibri"/>
              </a:rPr>
              <a:t>HDFS</a:t>
            </a:r>
          </a:p>
        </p:txBody>
      </p:sp>
      <p:cxnSp>
        <p:nvCxnSpPr>
          <p:cNvPr id="127" name="Shape 127"/>
          <p:cNvCxnSpPr>
            <a:stCxn id="121" idx="1"/>
            <a:endCxn id="126" idx="1"/>
          </p:cNvCxnSpPr>
          <p:nvPr/>
        </p:nvCxnSpPr>
        <p:spPr>
          <a:xfrm>
            <a:off x="3248993" y="671299"/>
            <a:ext cx="600" cy="1483800"/>
          </a:xfrm>
          <a:prstGeom prst="bentConnector3">
            <a:avLst>
              <a:gd fmla="val -35983333" name="adj1"/>
            </a:avLst>
          </a:prstGeom>
          <a:noFill/>
          <a:ln cap="flat" cmpd="sng" w="9525">
            <a:solidFill>
              <a:schemeClr val="dk1"/>
            </a:solidFill>
            <a:prstDash val="solid"/>
            <a:miter/>
            <a:headEnd len="lg" w="lg" type="triangle"/>
            <a:tailEnd len="lg" w="lg" type="triangle"/>
          </a:ln>
        </p:spPr>
      </p:cxnSp>
      <p:sp>
        <p:nvSpPr>
          <p:cNvPr id="128" name="Shape 128"/>
          <p:cNvSpPr txBox="1"/>
          <p:nvPr/>
        </p:nvSpPr>
        <p:spPr>
          <a:xfrm>
            <a:off x="3111994" y="3892194"/>
            <a:ext cx="1224900" cy="461700"/>
          </a:xfrm>
          <a:prstGeom prst="rect">
            <a:avLst/>
          </a:prstGeom>
          <a:solidFill>
            <a:schemeClr val="accent4"/>
          </a:soli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lang="en-US" sz="1200">
                <a:solidFill>
                  <a:schemeClr val="dk1"/>
                </a:solidFill>
                <a:latin typeface="Calibri"/>
                <a:ea typeface="Calibri"/>
                <a:cs typeface="Calibri"/>
                <a:sym typeface="Calibri"/>
              </a:rPr>
              <a:t>Indexing</a:t>
            </a:r>
          </a:p>
          <a:p>
            <a:pPr indent="0" lvl="0" marL="0" marR="0" rtl="0" algn="ctr">
              <a:spcBef>
                <a:spcPts val="0"/>
              </a:spcBef>
              <a:buSzPct val="25000"/>
              <a:buNone/>
            </a:pPr>
            <a:r>
              <a:rPr lang="en-US" sz="1200">
                <a:solidFill>
                  <a:schemeClr val="dk1"/>
                </a:solidFill>
                <a:latin typeface="Calibri"/>
                <a:ea typeface="Calibri"/>
                <a:cs typeface="Calibri"/>
                <a:sym typeface="Calibri"/>
              </a:rPr>
              <a:t>(</a:t>
            </a:r>
            <a:r>
              <a:rPr b="1" lang="en-US" sz="1200">
                <a:solidFill>
                  <a:schemeClr val="dk1"/>
                </a:solidFill>
                <a:latin typeface="Calibri"/>
                <a:ea typeface="Calibri"/>
                <a:cs typeface="Calibri"/>
                <a:sym typeface="Calibri"/>
              </a:rPr>
              <a:t>Logstash</a:t>
            </a:r>
            <a:r>
              <a:rPr lang="en-US" sz="1200">
                <a:solidFill>
                  <a:schemeClr val="dk1"/>
                </a:solidFill>
                <a:latin typeface="Calibri"/>
                <a:ea typeface="Calibri"/>
                <a:cs typeface="Calibri"/>
                <a:sym typeface="Calibri"/>
              </a:rPr>
              <a:t>)</a:t>
            </a:r>
          </a:p>
        </p:txBody>
      </p:sp>
      <p:sp>
        <p:nvSpPr>
          <p:cNvPr id="129" name="Shape 129"/>
          <p:cNvSpPr txBox="1"/>
          <p:nvPr/>
        </p:nvSpPr>
        <p:spPr>
          <a:xfrm>
            <a:off x="4584414" y="3892194"/>
            <a:ext cx="1540800" cy="461700"/>
          </a:xfrm>
          <a:prstGeom prst="rect">
            <a:avLst/>
          </a:prstGeom>
          <a:solidFill>
            <a:schemeClr val="accent4"/>
          </a:soli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lang="en-US" sz="1200">
                <a:solidFill>
                  <a:schemeClr val="dk1"/>
                </a:solidFill>
                <a:latin typeface="Calibri"/>
                <a:ea typeface="Calibri"/>
                <a:cs typeface="Calibri"/>
                <a:sym typeface="Calibri"/>
              </a:rPr>
              <a:t>Storage &amp; Search</a:t>
            </a:r>
          </a:p>
          <a:p>
            <a:pPr indent="0" lvl="0" marL="0" marR="0" rtl="0" algn="ctr">
              <a:spcBef>
                <a:spcPts val="0"/>
              </a:spcBef>
              <a:buSzPct val="25000"/>
              <a:buNone/>
            </a:pPr>
            <a:r>
              <a:rPr lang="en-US" sz="1200">
                <a:solidFill>
                  <a:schemeClr val="dk1"/>
                </a:solidFill>
                <a:latin typeface="Calibri"/>
                <a:ea typeface="Calibri"/>
                <a:cs typeface="Calibri"/>
                <a:sym typeface="Calibri"/>
              </a:rPr>
              <a:t>(Elasticsearch)</a:t>
            </a:r>
          </a:p>
        </p:txBody>
      </p:sp>
      <p:sp>
        <p:nvSpPr>
          <p:cNvPr id="130" name="Shape 130"/>
          <p:cNvSpPr txBox="1"/>
          <p:nvPr/>
        </p:nvSpPr>
        <p:spPr>
          <a:xfrm>
            <a:off x="6360162" y="3892194"/>
            <a:ext cx="1205099" cy="461700"/>
          </a:xfrm>
          <a:prstGeom prst="rect">
            <a:avLst/>
          </a:prstGeom>
          <a:solidFill>
            <a:schemeClr val="accent4"/>
          </a:soli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lang="en-US" sz="1200">
                <a:solidFill>
                  <a:schemeClr val="dk1"/>
                </a:solidFill>
                <a:latin typeface="Calibri"/>
                <a:ea typeface="Calibri"/>
                <a:cs typeface="Calibri"/>
                <a:sym typeface="Calibri"/>
              </a:rPr>
              <a:t>Web UI</a:t>
            </a:r>
          </a:p>
          <a:p>
            <a:pPr indent="0" lvl="0" marL="0" marR="0" rtl="0" algn="ctr">
              <a:spcBef>
                <a:spcPts val="0"/>
              </a:spcBef>
              <a:buSzPct val="25000"/>
              <a:buNone/>
            </a:pPr>
            <a:r>
              <a:rPr lang="en-US" sz="1200">
                <a:solidFill>
                  <a:schemeClr val="dk1"/>
                </a:solidFill>
                <a:latin typeface="Calibri"/>
                <a:ea typeface="Calibri"/>
                <a:cs typeface="Calibri"/>
                <a:sym typeface="Calibri"/>
              </a:rPr>
              <a:t>(Kibana)</a:t>
            </a:r>
          </a:p>
        </p:txBody>
      </p:sp>
      <p:cxnSp>
        <p:nvCxnSpPr>
          <p:cNvPr id="131" name="Shape 131"/>
          <p:cNvCxnSpPr>
            <a:stCxn id="128" idx="3"/>
            <a:endCxn id="129" idx="1"/>
          </p:cNvCxnSpPr>
          <p:nvPr/>
        </p:nvCxnSpPr>
        <p:spPr>
          <a:xfrm>
            <a:off x="4336894" y="4123044"/>
            <a:ext cx="247500" cy="0"/>
          </a:xfrm>
          <a:prstGeom prst="straightConnector1">
            <a:avLst/>
          </a:prstGeom>
          <a:noFill/>
          <a:ln cap="flat" cmpd="sng" w="9525">
            <a:solidFill>
              <a:schemeClr val="accent1"/>
            </a:solidFill>
            <a:prstDash val="solid"/>
            <a:miter/>
            <a:headEnd len="med" w="med" type="none"/>
            <a:tailEnd len="lg" w="lg" type="triangle"/>
          </a:ln>
        </p:spPr>
      </p:cxnSp>
      <p:cxnSp>
        <p:nvCxnSpPr>
          <p:cNvPr id="132" name="Shape 132"/>
          <p:cNvCxnSpPr>
            <a:stCxn id="129" idx="3"/>
            <a:endCxn id="130" idx="1"/>
          </p:cNvCxnSpPr>
          <p:nvPr/>
        </p:nvCxnSpPr>
        <p:spPr>
          <a:xfrm>
            <a:off x="6125214" y="4123044"/>
            <a:ext cx="234900" cy="0"/>
          </a:xfrm>
          <a:prstGeom prst="straightConnector1">
            <a:avLst/>
          </a:prstGeom>
          <a:noFill/>
          <a:ln cap="flat" cmpd="sng" w="9525">
            <a:solidFill>
              <a:schemeClr val="accent1"/>
            </a:solidFill>
            <a:prstDash val="solid"/>
            <a:miter/>
            <a:headEnd len="med" w="med" type="none"/>
            <a:tailEnd len="lg" w="lg" type="triangle"/>
          </a:ln>
        </p:spPr>
      </p:cxnSp>
      <p:pic>
        <p:nvPicPr>
          <p:cNvPr id="133" name="Shape 133"/>
          <p:cNvPicPr preferRelativeResize="0"/>
          <p:nvPr/>
        </p:nvPicPr>
        <p:blipFill rotWithShape="1">
          <a:blip r:embed="rId3">
            <a:alphaModFix/>
          </a:blip>
          <a:srcRect b="0" l="0" r="0" t="0"/>
          <a:stretch/>
        </p:blipFill>
        <p:spPr>
          <a:xfrm>
            <a:off x="8628214" y="3601680"/>
            <a:ext cx="1511400" cy="1038000"/>
          </a:xfrm>
          <a:prstGeom prst="rect">
            <a:avLst/>
          </a:prstGeom>
          <a:noFill/>
          <a:ln>
            <a:noFill/>
          </a:ln>
        </p:spPr>
      </p:pic>
      <p:cxnSp>
        <p:nvCxnSpPr>
          <p:cNvPr id="134" name="Shape 134"/>
          <p:cNvCxnSpPr>
            <a:stCxn id="130" idx="3"/>
            <a:endCxn id="133" idx="1"/>
          </p:cNvCxnSpPr>
          <p:nvPr/>
        </p:nvCxnSpPr>
        <p:spPr>
          <a:xfrm flipH="1" rot="10800000">
            <a:off x="7565262" y="4120644"/>
            <a:ext cx="1062900" cy="2400"/>
          </a:xfrm>
          <a:prstGeom prst="bentConnector3">
            <a:avLst>
              <a:gd fmla="val 50000" name="adj1"/>
            </a:avLst>
          </a:prstGeom>
          <a:noFill/>
          <a:ln cap="flat" cmpd="sng" w="9525">
            <a:solidFill>
              <a:schemeClr val="accent1"/>
            </a:solidFill>
            <a:prstDash val="solid"/>
            <a:miter/>
            <a:headEnd len="med" w="med" type="none"/>
            <a:tailEnd len="lg" w="lg" type="triangle"/>
          </a:ln>
        </p:spPr>
      </p:cxnSp>
      <p:sp>
        <p:nvSpPr>
          <p:cNvPr id="135" name="Shape 135"/>
          <p:cNvSpPr/>
          <p:nvPr/>
        </p:nvSpPr>
        <p:spPr>
          <a:xfrm>
            <a:off x="2865809" y="6235794"/>
            <a:ext cx="5006400" cy="428100"/>
          </a:xfrm>
          <a:prstGeom prst="rect">
            <a:avLst/>
          </a:prstGeom>
          <a:solidFill>
            <a:srgbClr val="D8D8D8"/>
          </a:solidFill>
          <a:ln cap="flat" cmpd="sng" w="12700">
            <a:solidFill>
              <a:schemeClr val="dk1"/>
            </a:solidFill>
            <a:prstDash val="solid"/>
            <a:miter/>
            <a:headEnd len="med" w="med" type="none"/>
            <a:tailEnd len="med" w="med" type="none"/>
          </a:ln>
        </p:spPr>
        <p:txBody>
          <a:bodyPr anchorCtr="0" anchor="b" bIns="45700" lIns="91425" rIns="91425" tIns="45700">
            <a:noAutofit/>
          </a:bodyPr>
          <a:lstStyle/>
          <a:p>
            <a:pPr indent="0" lvl="0" marL="0" marR="0" rtl="0" algn="ctr">
              <a:spcBef>
                <a:spcPts val="0"/>
              </a:spcBef>
              <a:buSzPct val="25000"/>
              <a:buNone/>
            </a:pPr>
            <a:r>
              <a:rPr lang="en-US" sz="1400">
                <a:solidFill>
                  <a:schemeClr val="dk1"/>
                </a:solidFill>
                <a:latin typeface="Calibri"/>
                <a:ea typeface="Calibri"/>
                <a:cs typeface="Calibri"/>
                <a:sym typeface="Calibri"/>
              </a:rPr>
              <a:t>IBM Softlayer</a:t>
            </a:r>
          </a:p>
        </p:txBody>
      </p:sp>
      <p:sp>
        <p:nvSpPr>
          <p:cNvPr id="136" name="Shape 136"/>
          <p:cNvSpPr txBox="1"/>
          <p:nvPr/>
        </p:nvSpPr>
        <p:spPr>
          <a:xfrm>
            <a:off x="6247501" y="3514062"/>
            <a:ext cx="1538999" cy="276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Calibri"/>
                <a:ea typeface="Calibri"/>
                <a:cs typeface="Calibri"/>
                <a:sym typeface="Calibri"/>
              </a:rPr>
              <a:t>1 day Twitter analysis</a:t>
            </a:r>
          </a:p>
        </p:txBody>
      </p:sp>
      <p:pic>
        <p:nvPicPr>
          <p:cNvPr id="137" name="Shape 137"/>
          <p:cNvPicPr preferRelativeResize="0"/>
          <p:nvPr/>
        </p:nvPicPr>
        <p:blipFill rotWithShape="1">
          <a:blip r:embed="rId4">
            <a:alphaModFix/>
          </a:blip>
          <a:srcRect b="0" l="0" r="0" t="0"/>
          <a:stretch/>
        </p:blipFill>
        <p:spPr>
          <a:xfrm>
            <a:off x="8577550" y="398282"/>
            <a:ext cx="630000" cy="576300"/>
          </a:xfrm>
          <a:prstGeom prst="rect">
            <a:avLst/>
          </a:prstGeom>
          <a:noFill/>
          <a:ln>
            <a:noFill/>
          </a:ln>
        </p:spPr>
      </p:pic>
      <p:pic>
        <p:nvPicPr>
          <p:cNvPr id="138" name="Shape 138"/>
          <p:cNvPicPr preferRelativeResize="0"/>
          <p:nvPr/>
        </p:nvPicPr>
        <p:blipFill rotWithShape="1">
          <a:blip r:embed="rId4">
            <a:alphaModFix/>
          </a:blip>
          <a:srcRect b="0" l="0" r="0" t="0"/>
          <a:stretch/>
        </p:blipFill>
        <p:spPr>
          <a:xfrm>
            <a:off x="8577550" y="1463038"/>
            <a:ext cx="630000" cy="576299"/>
          </a:xfrm>
          <a:prstGeom prst="rect">
            <a:avLst/>
          </a:prstGeom>
          <a:noFill/>
          <a:ln>
            <a:noFill/>
          </a:ln>
        </p:spPr>
      </p:pic>
      <p:sp>
        <p:nvSpPr>
          <p:cNvPr id="139" name="Shape 139"/>
          <p:cNvSpPr/>
          <p:nvPr/>
        </p:nvSpPr>
        <p:spPr>
          <a:xfrm>
            <a:off x="3248993" y="905909"/>
            <a:ext cx="4316400" cy="301200"/>
          </a:xfrm>
          <a:prstGeom prst="roundRect">
            <a:avLst>
              <a:gd fmla="val 16667" name="adj"/>
            </a:avLst>
          </a:prstGeom>
          <a:solidFill>
            <a:srgbClr val="548135"/>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chemeClr val="lt1"/>
                </a:solidFill>
                <a:latin typeface="Calibri"/>
                <a:ea typeface="Calibri"/>
                <a:cs typeface="Calibri"/>
                <a:sym typeface="Calibri"/>
              </a:rPr>
              <a:t>Anaconda Cluster Management</a:t>
            </a:r>
          </a:p>
        </p:txBody>
      </p:sp>
      <p:pic>
        <p:nvPicPr>
          <p:cNvPr id="140" name="Shape 140"/>
          <p:cNvPicPr preferRelativeResize="0"/>
          <p:nvPr/>
        </p:nvPicPr>
        <p:blipFill rotWithShape="1">
          <a:blip r:embed="rId5">
            <a:alphaModFix/>
          </a:blip>
          <a:srcRect b="0" l="0" r="0" t="0"/>
          <a:stretch/>
        </p:blipFill>
        <p:spPr>
          <a:xfrm>
            <a:off x="8435352" y="2225419"/>
            <a:ext cx="1914300" cy="1232100"/>
          </a:xfrm>
          <a:prstGeom prst="rect">
            <a:avLst/>
          </a:prstGeom>
          <a:noFill/>
          <a:ln cap="flat" cmpd="sng" w="9525">
            <a:solidFill>
              <a:schemeClr val="dk1"/>
            </a:solidFill>
            <a:prstDash val="solid"/>
            <a:round/>
            <a:headEnd len="med" w="med" type="none"/>
            <a:tailEnd len="med" w="med" type="none"/>
          </a:ln>
        </p:spPr>
      </p:pic>
      <p:cxnSp>
        <p:nvCxnSpPr>
          <p:cNvPr id="141" name="Shape 141"/>
          <p:cNvCxnSpPr>
            <a:stCxn id="107" idx="3"/>
            <a:endCxn id="140" idx="1"/>
          </p:cNvCxnSpPr>
          <p:nvPr/>
        </p:nvCxnSpPr>
        <p:spPr>
          <a:xfrm flipH="1" rot="10800000">
            <a:off x="7872210" y="2841334"/>
            <a:ext cx="563100" cy="132000"/>
          </a:xfrm>
          <a:prstGeom prst="bentConnector3">
            <a:avLst>
              <a:gd fmla="val 50000" name="adj1"/>
            </a:avLst>
          </a:prstGeom>
          <a:noFill/>
          <a:ln cap="flat" cmpd="sng" w="9525">
            <a:solidFill>
              <a:schemeClr val="accent1"/>
            </a:solidFill>
            <a:prstDash val="solid"/>
            <a:miter/>
            <a:headEnd len="med" w="med" type="none"/>
            <a:tailEnd len="lg" w="lg" type="triangle"/>
          </a:ln>
        </p:spPr>
      </p:cxnSp>
      <p:sp>
        <p:nvSpPr>
          <p:cNvPr id="142" name="Shape 142"/>
          <p:cNvSpPr txBox="1"/>
          <p:nvPr/>
        </p:nvSpPr>
        <p:spPr>
          <a:xfrm>
            <a:off x="10349739" y="2683434"/>
            <a:ext cx="1539000" cy="307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Calibri"/>
                <a:ea typeface="Calibri"/>
                <a:cs typeface="Calibri"/>
                <a:sym typeface="Calibri"/>
              </a:rPr>
              <a:t>Cloudera Manager</a:t>
            </a:r>
          </a:p>
        </p:txBody>
      </p:sp>
      <p:pic>
        <p:nvPicPr>
          <p:cNvPr id="143" name="Shape 143"/>
          <p:cNvPicPr preferRelativeResize="0"/>
          <p:nvPr/>
        </p:nvPicPr>
        <p:blipFill rotWithShape="1">
          <a:blip r:embed="rId6">
            <a:alphaModFix/>
          </a:blip>
          <a:srcRect b="0" l="0" r="0" t="0"/>
          <a:stretch/>
        </p:blipFill>
        <p:spPr>
          <a:xfrm>
            <a:off x="8484740" y="1033055"/>
            <a:ext cx="907800" cy="320400"/>
          </a:xfrm>
          <a:prstGeom prst="rect">
            <a:avLst/>
          </a:prstGeom>
          <a:noFill/>
          <a:ln>
            <a:noFill/>
          </a:ln>
        </p:spPr>
      </p:pic>
      <p:pic>
        <p:nvPicPr>
          <p:cNvPr id="144" name="Shape 144"/>
          <p:cNvPicPr preferRelativeResize="0"/>
          <p:nvPr/>
        </p:nvPicPr>
        <p:blipFill rotWithShape="1">
          <a:blip r:embed="rId7">
            <a:alphaModFix/>
          </a:blip>
          <a:srcRect b="0" l="0" r="0" t="0"/>
          <a:stretch/>
        </p:blipFill>
        <p:spPr>
          <a:xfrm>
            <a:off x="3350031" y="551714"/>
            <a:ext cx="874200" cy="252600"/>
          </a:xfrm>
          <a:prstGeom prst="rect">
            <a:avLst/>
          </a:prstGeom>
          <a:noFill/>
          <a:ln>
            <a:noFill/>
          </a:ln>
        </p:spPr>
      </p:pic>
      <p:pic>
        <p:nvPicPr>
          <p:cNvPr id="145" name="Shape 145"/>
          <p:cNvPicPr preferRelativeResize="0"/>
          <p:nvPr/>
        </p:nvPicPr>
        <p:blipFill rotWithShape="1">
          <a:blip r:embed="rId8">
            <a:alphaModFix/>
          </a:blip>
          <a:srcRect b="0" l="0" r="0" t="0"/>
          <a:stretch/>
        </p:blipFill>
        <p:spPr>
          <a:xfrm>
            <a:off x="3512064" y="1644923"/>
            <a:ext cx="526500" cy="255000"/>
          </a:xfrm>
          <a:prstGeom prst="rect">
            <a:avLst/>
          </a:prstGeom>
          <a:noFill/>
          <a:ln>
            <a:noFill/>
          </a:ln>
        </p:spPr>
      </p:pic>
      <p:sp>
        <p:nvSpPr>
          <p:cNvPr id="146" name="Shape 146"/>
          <p:cNvSpPr/>
          <p:nvPr/>
        </p:nvSpPr>
        <p:spPr>
          <a:xfrm>
            <a:off x="3119080" y="5411966"/>
            <a:ext cx="837299" cy="410100"/>
          </a:xfrm>
          <a:prstGeom prst="rect">
            <a:avLst/>
          </a:prstGeom>
          <a:solidFill>
            <a:schemeClr val="accen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200">
                <a:solidFill>
                  <a:schemeClr val="lt1"/>
                </a:solidFill>
                <a:latin typeface="Calibri"/>
                <a:ea typeface="Calibri"/>
                <a:cs typeface="Calibri"/>
                <a:sym typeface="Calibri"/>
              </a:rPr>
              <a:t>Spark Streaming</a:t>
            </a:r>
          </a:p>
        </p:txBody>
      </p:sp>
      <p:sp>
        <p:nvSpPr>
          <p:cNvPr id="147" name="Shape 147"/>
          <p:cNvSpPr/>
          <p:nvPr/>
        </p:nvSpPr>
        <p:spPr>
          <a:xfrm>
            <a:off x="4280125" y="5411966"/>
            <a:ext cx="837300" cy="410100"/>
          </a:xfrm>
          <a:prstGeom prst="rect">
            <a:avLst/>
          </a:prstGeom>
          <a:solidFill>
            <a:schemeClr val="accen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200">
                <a:solidFill>
                  <a:schemeClr val="lt1"/>
                </a:solidFill>
                <a:latin typeface="Calibri"/>
                <a:ea typeface="Calibri"/>
                <a:cs typeface="Calibri"/>
                <a:sym typeface="Calibri"/>
              </a:rPr>
              <a:t>Data extraction</a:t>
            </a:r>
          </a:p>
        </p:txBody>
      </p:sp>
      <p:sp>
        <p:nvSpPr>
          <p:cNvPr id="148" name="Shape 148"/>
          <p:cNvSpPr/>
          <p:nvPr/>
        </p:nvSpPr>
        <p:spPr>
          <a:xfrm>
            <a:off x="5441169" y="5411966"/>
            <a:ext cx="837300" cy="410100"/>
          </a:xfrm>
          <a:prstGeom prst="rect">
            <a:avLst/>
          </a:prstGeom>
          <a:solidFill>
            <a:schemeClr val="accen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200">
                <a:solidFill>
                  <a:schemeClr val="lt1"/>
                </a:solidFill>
                <a:latin typeface="Calibri"/>
                <a:ea typeface="Calibri"/>
                <a:cs typeface="Calibri"/>
                <a:sym typeface="Calibri"/>
              </a:rPr>
              <a:t>Sentiment Analysis</a:t>
            </a:r>
          </a:p>
        </p:txBody>
      </p:sp>
      <p:sp>
        <p:nvSpPr>
          <p:cNvPr id="149" name="Shape 149"/>
          <p:cNvSpPr/>
          <p:nvPr/>
        </p:nvSpPr>
        <p:spPr>
          <a:xfrm>
            <a:off x="6598353" y="5417419"/>
            <a:ext cx="837300" cy="410100"/>
          </a:xfrm>
          <a:prstGeom prst="rect">
            <a:avLst/>
          </a:prstGeom>
          <a:solidFill>
            <a:schemeClr val="accen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200">
                <a:solidFill>
                  <a:schemeClr val="lt1"/>
                </a:solidFill>
                <a:latin typeface="Calibri"/>
                <a:ea typeface="Calibri"/>
                <a:cs typeface="Calibri"/>
                <a:sym typeface="Calibri"/>
              </a:rPr>
              <a:t>HDFS</a:t>
            </a:r>
          </a:p>
        </p:txBody>
      </p:sp>
      <p:cxnSp>
        <p:nvCxnSpPr>
          <p:cNvPr id="150" name="Shape 150"/>
          <p:cNvCxnSpPr>
            <a:stCxn id="146" idx="3"/>
            <a:endCxn id="147" idx="1"/>
          </p:cNvCxnSpPr>
          <p:nvPr/>
        </p:nvCxnSpPr>
        <p:spPr>
          <a:xfrm>
            <a:off x="3956380" y="5617016"/>
            <a:ext cx="323700" cy="0"/>
          </a:xfrm>
          <a:prstGeom prst="straightConnector1">
            <a:avLst/>
          </a:prstGeom>
          <a:noFill/>
          <a:ln cap="flat" cmpd="sng" w="9525">
            <a:solidFill>
              <a:schemeClr val="accent1"/>
            </a:solidFill>
            <a:prstDash val="solid"/>
            <a:miter/>
            <a:headEnd len="med" w="med" type="none"/>
            <a:tailEnd len="lg" w="lg" type="triangle"/>
          </a:ln>
        </p:spPr>
      </p:cxnSp>
      <p:cxnSp>
        <p:nvCxnSpPr>
          <p:cNvPr id="151" name="Shape 151"/>
          <p:cNvCxnSpPr>
            <a:stCxn id="147" idx="3"/>
            <a:endCxn id="148" idx="1"/>
          </p:cNvCxnSpPr>
          <p:nvPr/>
        </p:nvCxnSpPr>
        <p:spPr>
          <a:xfrm>
            <a:off x="5117425" y="5617016"/>
            <a:ext cx="323700" cy="0"/>
          </a:xfrm>
          <a:prstGeom prst="straightConnector1">
            <a:avLst/>
          </a:prstGeom>
          <a:noFill/>
          <a:ln cap="flat" cmpd="sng" w="9525">
            <a:solidFill>
              <a:schemeClr val="accent1"/>
            </a:solidFill>
            <a:prstDash val="solid"/>
            <a:miter/>
            <a:headEnd len="med" w="med" type="none"/>
            <a:tailEnd len="lg" w="lg" type="triangle"/>
          </a:ln>
        </p:spPr>
      </p:cxnSp>
      <p:cxnSp>
        <p:nvCxnSpPr>
          <p:cNvPr id="152" name="Shape 152"/>
          <p:cNvCxnSpPr>
            <a:stCxn id="148" idx="3"/>
            <a:endCxn id="149" idx="1"/>
          </p:cNvCxnSpPr>
          <p:nvPr/>
        </p:nvCxnSpPr>
        <p:spPr>
          <a:xfrm>
            <a:off x="6278469" y="5617016"/>
            <a:ext cx="319799" cy="5400"/>
          </a:xfrm>
          <a:prstGeom prst="straightConnector1">
            <a:avLst/>
          </a:prstGeom>
          <a:noFill/>
          <a:ln cap="flat" cmpd="sng" w="9525">
            <a:solidFill>
              <a:schemeClr val="accent1"/>
            </a:solidFill>
            <a:prstDash val="solid"/>
            <a:miter/>
            <a:headEnd len="med" w="med" type="none"/>
            <a:tailEnd len="lg" w="lg" type="triangle"/>
          </a:ln>
        </p:spPr>
      </p:cxnSp>
      <p:sp>
        <p:nvSpPr>
          <p:cNvPr id="153" name="Shape 153"/>
          <p:cNvSpPr/>
          <p:nvPr/>
        </p:nvSpPr>
        <p:spPr>
          <a:xfrm>
            <a:off x="1224175" y="4994325"/>
            <a:ext cx="1088700" cy="326700"/>
          </a:xfrm>
          <a:prstGeom prst="roundRect">
            <a:avLst>
              <a:gd fmla="val 16667" name="adj"/>
            </a:avLst>
          </a:prstGeom>
          <a:solidFill>
            <a:srgbClr val="000000"/>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200">
                <a:solidFill>
                  <a:schemeClr val="lt1"/>
                </a:solidFill>
                <a:latin typeface="Calibri"/>
                <a:ea typeface="Calibri"/>
                <a:cs typeface="Calibri"/>
                <a:sym typeface="Calibri"/>
              </a:rPr>
              <a:t>Alchemy API</a:t>
            </a:r>
          </a:p>
        </p:txBody>
      </p:sp>
      <p:cxnSp>
        <p:nvCxnSpPr>
          <p:cNvPr id="154" name="Shape 154"/>
          <p:cNvCxnSpPr>
            <a:stCxn id="148" idx="0"/>
            <a:endCxn id="153" idx="3"/>
          </p:cNvCxnSpPr>
          <p:nvPr/>
        </p:nvCxnSpPr>
        <p:spPr>
          <a:xfrm flipH="1" rot="5400000">
            <a:off x="3959169" y="3511316"/>
            <a:ext cx="254400" cy="3546900"/>
          </a:xfrm>
          <a:prstGeom prst="bentConnector2">
            <a:avLst/>
          </a:prstGeom>
          <a:noFill/>
          <a:ln cap="flat" cmpd="sng" w="9525">
            <a:solidFill>
              <a:schemeClr val="accent1"/>
            </a:solidFill>
            <a:prstDash val="solid"/>
            <a:miter/>
            <a:headEnd len="lg" w="lg" type="triangle"/>
            <a:tailEnd len="lg" w="lg" type="triangle"/>
          </a:ln>
        </p:spPr>
      </p:cxnSp>
      <p:sp>
        <p:nvSpPr>
          <p:cNvPr id="155" name="Shape 155"/>
          <p:cNvSpPr/>
          <p:nvPr/>
        </p:nvSpPr>
        <p:spPr>
          <a:xfrm>
            <a:off x="3146781" y="5952067"/>
            <a:ext cx="3131699" cy="234900"/>
          </a:xfrm>
          <a:prstGeom prst="rect">
            <a:avLst/>
          </a:prstGeom>
          <a:solidFill>
            <a:schemeClr val="accen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000">
                <a:solidFill>
                  <a:schemeClr val="lt1"/>
                </a:solidFill>
                <a:latin typeface="Calibri"/>
                <a:ea typeface="Calibri"/>
                <a:cs typeface="Calibri"/>
                <a:sym typeface="Calibri"/>
              </a:rPr>
              <a:t>4 Nodes</a:t>
            </a:r>
          </a:p>
        </p:txBody>
      </p:sp>
      <p:pic>
        <p:nvPicPr>
          <p:cNvPr id="156" name="Shape 156"/>
          <p:cNvPicPr preferRelativeResize="0"/>
          <p:nvPr/>
        </p:nvPicPr>
        <p:blipFill rotWithShape="1">
          <a:blip r:embed="rId9">
            <a:alphaModFix/>
          </a:blip>
          <a:srcRect b="33656" l="11026" r="3675" t="3269"/>
          <a:stretch/>
        </p:blipFill>
        <p:spPr>
          <a:xfrm>
            <a:off x="8628214" y="4747678"/>
            <a:ext cx="1341900" cy="895800"/>
          </a:xfrm>
          <a:prstGeom prst="rect">
            <a:avLst/>
          </a:prstGeom>
          <a:noFill/>
          <a:ln>
            <a:noFill/>
          </a:ln>
        </p:spPr>
      </p:pic>
      <p:cxnSp>
        <p:nvCxnSpPr>
          <p:cNvPr id="157" name="Shape 157"/>
          <p:cNvCxnSpPr>
            <a:stCxn id="149" idx="3"/>
            <a:endCxn id="156" idx="1"/>
          </p:cNvCxnSpPr>
          <p:nvPr/>
        </p:nvCxnSpPr>
        <p:spPr>
          <a:xfrm flipH="1" rot="10800000">
            <a:off x="7435653" y="5195569"/>
            <a:ext cx="1192500" cy="426900"/>
          </a:xfrm>
          <a:prstGeom prst="bentConnector3">
            <a:avLst>
              <a:gd fmla="val 50000" name="adj1"/>
            </a:avLst>
          </a:prstGeom>
          <a:noFill/>
          <a:ln cap="flat" cmpd="sng" w="9525">
            <a:solidFill>
              <a:schemeClr val="accent1"/>
            </a:solidFill>
            <a:prstDash val="solid"/>
            <a:miter/>
            <a:headEnd len="med" w="med" type="none"/>
            <a:tailEnd len="lg" w="lg" type="triangle"/>
          </a:ln>
        </p:spPr>
      </p:cxnSp>
      <p:pic>
        <p:nvPicPr>
          <p:cNvPr id="158" name="Shape 158"/>
          <p:cNvPicPr preferRelativeResize="0"/>
          <p:nvPr/>
        </p:nvPicPr>
        <p:blipFill rotWithShape="1">
          <a:blip r:embed="rId10">
            <a:alphaModFix/>
          </a:blip>
          <a:srcRect b="0" l="11348" r="0" t="3979"/>
          <a:stretch/>
        </p:blipFill>
        <p:spPr>
          <a:xfrm>
            <a:off x="8628214" y="5735446"/>
            <a:ext cx="1472100" cy="1000800"/>
          </a:xfrm>
          <a:prstGeom prst="rect">
            <a:avLst/>
          </a:prstGeom>
          <a:noFill/>
          <a:ln>
            <a:noFill/>
          </a:ln>
        </p:spPr>
      </p:pic>
      <p:cxnSp>
        <p:nvCxnSpPr>
          <p:cNvPr id="159" name="Shape 159"/>
          <p:cNvCxnSpPr>
            <a:stCxn id="149" idx="3"/>
            <a:endCxn id="158" idx="1"/>
          </p:cNvCxnSpPr>
          <p:nvPr/>
        </p:nvCxnSpPr>
        <p:spPr>
          <a:xfrm>
            <a:off x="7435653" y="5622469"/>
            <a:ext cx="1192500" cy="613500"/>
          </a:xfrm>
          <a:prstGeom prst="bentConnector3">
            <a:avLst>
              <a:gd fmla="val 50000" name="adj1"/>
            </a:avLst>
          </a:prstGeom>
          <a:noFill/>
          <a:ln cap="flat" cmpd="sng" w="9525">
            <a:solidFill>
              <a:schemeClr val="accent1"/>
            </a:solidFill>
            <a:prstDash val="solid"/>
            <a:miter/>
            <a:headEnd len="med" w="med" type="none"/>
            <a:tailEnd len="lg" w="lg" type="triangle"/>
          </a:ln>
        </p:spPr>
      </p:cxnSp>
      <p:pic>
        <p:nvPicPr>
          <p:cNvPr id="160" name="Shape 160"/>
          <p:cNvPicPr preferRelativeResize="0"/>
          <p:nvPr/>
        </p:nvPicPr>
        <p:blipFill>
          <a:blip r:embed="rId11">
            <a:alphaModFix/>
          </a:blip>
          <a:stretch>
            <a:fillRect/>
          </a:stretch>
        </p:blipFill>
        <p:spPr>
          <a:xfrm>
            <a:off x="329425" y="1826062"/>
            <a:ext cx="806400" cy="806400"/>
          </a:xfrm>
          <a:prstGeom prst="rect">
            <a:avLst/>
          </a:prstGeom>
          <a:noFill/>
          <a:ln>
            <a:noFill/>
          </a:ln>
        </p:spPr>
      </p:pic>
      <p:sp>
        <p:nvSpPr>
          <p:cNvPr id="161" name="Shape 161"/>
          <p:cNvSpPr/>
          <p:nvPr/>
        </p:nvSpPr>
        <p:spPr>
          <a:xfrm>
            <a:off x="1239071" y="3924791"/>
            <a:ext cx="1058700" cy="410100"/>
          </a:xfrm>
          <a:prstGeom prst="rect">
            <a:avLst/>
          </a:prstGeom>
          <a:solidFill>
            <a:schemeClr val="dk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000">
                <a:solidFill>
                  <a:schemeClr val="lt1"/>
                </a:solidFill>
                <a:latin typeface="Calibri"/>
                <a:ea typeface="Calibri"/>
                <a:cs typeface="Calibri"/>
                <a:sym typeface="Calibri"/>
              </a:rPr>
              <a:t>Twitter API</a:t>
            </a:r>
          </a:p>
        </p:txBody>
      </p:sp>
      <p:cxnSp>
        <p:nvCxnSpPr>
          <p:cNvPr id="162" name="Shape 162"/>
          <p:cNvCxnSpPr>
            <a:stCxn id="161" idx="3"/>
            <a:endCxn id="128" idx="1"/>
          </p:cNvCxnSpPr>
          <p:nvPr/>
        </p:nvCxnSpPr>
        <p:spPr>
          <a:xfrm flipH="1" rot="10800000">
            <a:off x="2297771" y="4122941"/>
            <a:ext cx="814200" cy="6900"/>
          </a:xfrm>
          <a:prstGeom prst="straightConnector1">
            <a:avLst/>
          </a:prstGeom>
          <a:noFill/>
          <a:ln cap="flat" cmpd="sng" w="9525">
            <a:solidFill>
              <a:schemeClr val="accent1"/>
            </a:solidFill>
            <a:prstDash val="solid"/>
            <a:miter/>
            <a:headEnd len="med" w="med" type="none"/>
            <a:tailEnd len="lg" w="lg" type="triangle"/>
          </a:ln>
        </p:spPr>
      </p:cxnSp>
      <p:sp>
        <p:nvSpPr>
          <p:cNvPr id="163" name="Shape 163"/>
          <p:cNvSpPr/>
          <p:nvPr/>
        </p:nvSpPr>
        <p:spPr>
          <a:xfrm>
            <a:off x="2312750" y="302000"/>
            <a:ext cx="413400" cy="369300"/>
          </a:xfrm>
          <a:prstGeom prst="ellipse">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US"/>
              <a:t>1</a:t>
            </a:r>
          </a:p>
        </p:txBody>
      </p:sp>
      <p:sp>
        <p:nvSpPr>
          <p:cNvPr id="164" name="Shape 164"/>
          <p:cNvSpPr/>
          <p:nvPr/>
        </p:nvSpPr>
        <p:spPr>
          <a:xfrm>
            <a:off x="2312750" y="3494075"/>
            <a:ext cx="413400" cy="369300"/>
          </a:xfrm>
          <a:prstGeom prst="ellipse">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t>2</a:t>
            </a:r>
          </a:p>
        </p:txBody>
      </p:sp>
      <p:sp>
        <p:nvSpPr>
          <p:cNvPr id="165" name="Shape 165"/>
          <p:cNvSpPr/>
          <p:nvPr/>
        </p:nvSpPr>
        <p:spPr>
          <a:xfrm>
            <a:off x="2312750" y="5822175"/>
            <a:ext cx="413400" cy="369300"/>
          </a:xfrm>
          <a:prstGeom prst="ellipse">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t>3</a:t>
            </a:r>
          </a:p>
        </p:txBody>
      </p:sp>
      <p:pic>
        <p:nvPicPr>
          <p:cNvPr id="166" name="Shape 166"/>
          <p:cNvPicPr preferRelativeResize="0"/>
          <p:nvPr/>
        </p:nvPicPr>
        <p:blipFill>
          <a:blip r:embed="rId12">
            <a:alphaModFix/>
          </a:blip>
          <a:stretch>
            <a:fillRect/>
          </a:stretch>
        </p:blipFill>
        <p:spPr>
          <a:xfrm>
            <a:off x="3456525" y="3180725"/>
            <a:ext cx="1714500" cy="152400"/>
          </a:xfrm>
          <a:prstGeom prst="rect">
            <a:avLst/>
          </a:prstGeom>
          <a:noFill/>
          <a:ln>
            <a:noFill/>
          </a:ln>
        </p:spPr>
      </p:pic>
      <p:sp>
        <p:nvSpPr>
          <p:cNvPr id="167" name="Shape 167"/>
          <p:cNvSpPr txBox="1"/>
          <p:nvPr/>
        </p:nvSpPr>
        <p:spPr>
          <a:xfrm>
            <a:off x="6356874" y="4967637"/>
            <a:ext cx="1472100" cy="276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Calibri"/>
                <a:ea typeface="Calibri"/>
                <a:cs typeface="Calibri"/>
                <a:sym typeface="Calibri"/>
              </a:rPr>
              <a:t>sentiment  analysis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0" y="0"/>
            <a:ext cx="12192000" cy="687300"/>
          </a:xfrm>
          <a:prstGeom prst="rect">
            <a:avLst/>
          </a:prstGeom>
        </p:spPr>
        <p:txBody>
          <a:bodyPr anchorCtr="0" anchor="ctr" bIns="91425" lIns="91425" rIns="91425" tIns="91425">
            <a:noAutofit/>
          </a:bodyPr>
          <a:lstStyle/>
          <a:p>
            <a:pPr lvl="0" rtl="0">
              <a:spcBef>
                <a:spcPts val="0"/>
              </a:spcBef>
              <a:buNone/>
            </a:pPr>
            <a:r>
              <a:rPr lang="en-US"/>
              <a:t>Reddit Data Processing and Analysis (Batch Layer)</a:t>
            </a:r>
          </a:p>
        </p:txBody>
      </p:sp>
      <p:pic>
        <p:nvPicPr>
          <p:cNvPr id="173" name="Shape 173"/>
          <p:cNvPicPr preferRelativeResize="0"/>
          <p:nvPr/>
        </p:nvPicPr>
        <p:blipFill>
          <a:blip r:embed="rId3">
            <a:alphaModFix/>
          </a:blip>
          <a:stretch>
            <a:fillRect/>
          </a:stretch>
        </p:blipFill>
        <p:spPr>
          <a:xfrm>
            <a:off x="741575" y="757926"/>
            <a:ext cx="4135275" cy="4135275"/>
          </a:xfrm>
          <a:prstGeom prst="rect">
            <a:avLst/>
          </a:prstGeom>
          <a:noFill/>
          <a:ln>
            <a:noFill/>
          </a:ln>
        </p:spPr>
      </p:pic>
      <p:pic>
        <p:nvPicPr>
          <p:cNvPr id="174" name="Shape 174"/>
          <p:cNvPicPr preferRelativeResize="0"/>
          <p:nvPr/>
        </p:nvPicPr>
        <p:blipFill>
          <a:blip r:embed="rId4">
            <a:alphaModFix/>
          </a:blip>
          <a:stretch>
            <a:fillRect/>
          </a:stretch>
        </p:blipFill>
        <p:spPr>
          <a:xfrm>
            <a:off x="5507300" y="4722925"/>
            <a:ext cx="6515224" cy="991899"/>
          </a:xfrm>
          <a:prstGeom prst="rect">
            <a:avLst/>
          </a:prstGeom>
          <a:noFill/>
          <a:ln>
            <a:noFill/>
          </a:ln>
        </p:spPr>
      </p:pic>
      <p:pic>
        <p:nvPicPr>
          <p:cNvPr id="175" name="Shape 175"/>
          <p:cNvPicPr preferRelativeResize="0"/>
          <p:nvPr/>
        </p:nvPicPr>
        <p:blipFill>
          <a:blip r:embed="rId5">
            <a:alphaModFix/>
          </a:blip>
          <a:stretch>
            <a:fillRect/>
          </a:stretch>
        </p:blipFill>
        <p:spPr>
          <a:xfrm>
            <a:off x="5965050" y="980875"/>
            <a:ext cx="5599724" cy="3508775"/>
          </a:xfrm>
          <a:prstGeom prst="rect">
            <a:avLst/>
          </a:prstGeom>
          <a:noFill/>
          <a:ln>
            <a:noFill/>
          </a:ln>
        </p:spPr>
      </p:pic>
      <p:sp>
        <p:nvSpPr>
          <p:cNvPr id="176" name="Shape 176"/>
          <p:cNvSpPr txBox="1"/>
          <p:nvPr/>
        </p:nvSpPr>
        <p:spPr>
          <a:xfrm>
            <a:off x="141400" y="4822975"/>
            <a:ext cx="5101800" cy="1996500"/>
          </a:xfrm>
          <a:prstGeom prst="rect">
            <a:avLst/>
          </a:prstGeom>
          <a:noFill/>
          <a:ln>
            <a:noFill/>
          </a:ln>
        </p:spPr>
        <p:txBody>
          <a:bodyPr anchorCtr="0" anchor="t" bIns="91425" lIns="91425" rIns="91425" tIns="91425">
            <a:noAutofit/>
          </a:bodyPr>
          <a:lstStyle/>
          <a:p>
            <a:pPr indent="-298450" lvl="0" marL="457200" rtl="0">
              <a:lnSpc>
                <a:spcPct val="115000"/>
              </a:lnSpc>
              <a:spcBef>
                <a:spcPts val="0"/>
              </a:spcBef>
              <a:buClr>
                <a:schemeClr val="dk1"/>
              </a:buClr>
              <a:buSzPct val="100000"/>
              <a:buChar char="●"/>
            </a:pPr>
            <a:r>
              <a:rPr lang="en-US" sz="1100">
                <a:solidFill>
                  <a:schemeClr val="dk1"/>
                </a:solidFill>
              </a:rPr>
              <a:t>Post volume increased significantly leading into the 2016 election year and much greater than the 2008 election. </a:t>
            </a:r>
          </a:p>
          <a:p>
            <a:pPr indent="-298450" lvl="0" marL="457200" rtl="0">
              <a:lnSpc>
                <a:spcPct val="115000"/>
              </a:lnSpc>
              <a:spcBef>
                <a:spcPts val="0"/>
              </a:spcBef>
              <a:buClr>
                <a:schemeClr val="dk1"/>
              </a:buClr>
              <a:buSzPct val="100000"/>
              <a:buChar char="●"/>
            </a:pPr>
            <a:r>
              <a:rPr lang="en-US" sz="1100">
                <a:solidFill>
                  <a:schemeClr val="dk1"/>
                </a:solidFill>
              </a:rPr>
              <a:t>The number of posts including Hillary Clinton has remained fairly constant over the last few years while </a:t>
            </a:r>
            <a:r>
              <a:rPr b="1" lang="en-US" sz="1100">
                <a:solidFill>
                  <a:schemeClr val="dk1"/>
                </a:solidFill>
              </a:rPr>
              <a:t>Donald Trump and Bernie Sanders surged 1917% and 567% respectively from 2014 to 2015</a:t>
            </a:r>
            <a:r>
              <a:rPr lang="en-US" sz="1100">
                <a:solidFill>
                  <a:schemeClr val="dk1"/>
                </a:solidFill>
              </a:rPr>
              <a:t>. </a:t>
            </a:r>
          </a:p>
          <a:p>
            <a:pPr indent="-298450" lvl="0" marL="457200" rtl="0">
              <a:lnSpc>
                <a:spcPct val="115000"/>
              </a:lnSpc>
              <a:spcBef>
                <a:spcPts val="0"/>
              </a:spcBef>
              <a:buClr>
                <a:schemeClr val="dk1"/>
              </a:buClr>
              <a:buSzPct val="100000"/>
              <a:buChar char="●"/>
            </a:pPr>
            <a:r>
              <a:rPr lang="en-US" sz="1100">
                <a:solidFill>
                  <a:schemeClr val="dk1"/>
                </a:solidFill>
              </a:rPr>
              <a:t>Bernie Sanders was referenced in </a:t>
            </a:r>
            <a:r>
              <a:rPr b="1" lang="en-US" sz="1100">
                <a:solidFill>
                  <a:schemeClr val="dk1"/>
                </a:solidFill>
              </a:rPr>
              <a:t>48% of the 2015 posts</a:t>
            </a:r>
            <a:r>
              <a:rPr lang="en-US" sz="1100">
                <a:solidFill>
                  <a:schemeClr val="dk1"/>
                </a:solidFill>
              </a:rPr>
              <a:t> and over 38% of the posts from 2007-2015.  The 2015 surge suggests a growing interest in Bernie Sanders as a viable presidential candidate (blue line).  </a:t>
            </a:r>
          </a:p>
          <a:p>
            <a:pPr indent="-298450" lvl="0" marL="457200" rtl="0">
              <a:lnSpc>
                <a:spcPct val="115000"/>
              </a:lnSpc>
              <a:spcBef>
                <a:spcPts val="0"/>
              </a:spcBef>
              <a:buClr>
                <a:schemeClr val="dk1"/>
              </a:buClr>
              <a:buSzPct val="100000"/>
              <a:buChar char="●"/>
            </a:pPr>
            <a:r>
              <a:rPr lang="en-US" sz="1100">
                <a:solidFill>
                  <a:schemeClr val="dk1"/>
                </a:solidFill>
              </a:rPr>
              <a:t>Ted Cruz appeared on Reddit radar starting in 2012 but at a slower rise when compared to Sanders, Clinton and Trump.  </a:t>
            </a:r>
          </a:p>
        </p:txBody>
      </p:sp>
      <p:sp>
        <p:nvSpPr>
          <p:cNvPr id="177" name="Shape 177"/>
          <p:cNvSpPr/>
          <p:nvPr/>
        </p:nvSpPr>
        <p:spPr>
          <a:xfrm>
            <a:off x="7029925" y="1235400"/>
            <a:ext cx="2702100" cy="991800"/>
          </a:xfrm>
          <a:prstGeom prst="wedgeRectCallout">
            <a:avLst>
              <a:gd fmla="val 67791" name="adj1"/>
              <a:gd fmla="val 40041"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US" sz="1200"/>
              <a:t>Interest in Bernie Sanders surged</a:t>
            </a:r>
          </a:p>
          <a:p>
            <a:pPr lvl="0" rtl="0">
              <a:spcBef>
                <a:spcPts val="0"/>
              </a:spcBef>
              <a:buNone/>
            </a:pPr>
            <a:r>
              <a:t/>
            </a:r>
            <a:endParaRPr sz="1200"/>
          </a:p>
          <a:p>
            <a:pPr indent="-304800" lvl="0" marL="457200" rtl="0">
              <a:spcBef>
                <a:spcPts val="0"/>
              </a:spcBef>
              <a:buSzPct val="100000"/>
              <a:buChar char="●"/>
            </a:pPr>
            <a:r>
              <a:rPr lang="en-US" sz="1200"/>
              <a:t>48% of all 2015 posts</a:t>
            </a:r>
          </a:p>
          <a:p>
            <a:pPr indent="-304800" lvl="0" marL="457200" rtl="0">
              <a:spcBef>
                <a:spcPts val="0"/>
              </a:spcBef>
              <a:buSzPct val="100000"/>
              <a:buChar char="●"/>
            </a:pPr>
            <a:r>
              <a:rPr lang="en-US" sz="1200"/>
              <a:t>567% increase from 2014</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0" y="0"/>
            <a:ext cx="12192000" cy="687300"/>
          </a:xfrm>
          <a:prstGeom prst="rect">
            <a:avLst/>
          </a:prstGeom>
        </p:spPr>
        <p:txBody>
          <a:bodyPr anchorCtr="0" anchor="ctr" bIns="91425" lIns="91425" rIns="91425" tIns="91425">
            <a:noAutofit/>
          </a:bodyPr>
          <a:lstStyle/>
          <a:p>
            <a:pPr lvl="0" rtl="0">
              <a:spcBef>
                <a:spcPts val="0"/>
              </a:spcBef>
              <a:buNone/>
            </a:pPr>
            <a:r>
              <a:rPr lang="en-US"/>
              <a:t>NLP Analysis of Reddit Posts for Each Candidate</a:t>
            </a:r>
          </a:p>
        </p:txBody>
      </p:sp>
      <p:pic>
        <p:nvPicPr>
          <p:cNvPr id="183" name="Shape 183"/>
          <p:cNvPicPr preferRelativeResize="0"/>
          <p:nvPr/>
        </p:nvPicPr>
        <p:blipFill>
          <a:blip r:embed="rId3">
            <a:alphaModFix/>
          </a:blip>
          <a:stretch>
            <a:fillRect/>
          </a:stretch>
        </p:blipFill>
        <p:spPr>
          <a:xfrm>
            <a:off x="240900" y="964312"/>
            <a:ext cx="5543550" cy="5724525"/>
          </a:xfrm>
          <a:prstGeom prst="rect">
            <a:avLst/>
          </a:prstGeom>
          <a:noFill/>
          <a:ln>
            <a:noFill/>
          </a:ln>
        </p:spPr>
      </p:pic>
      <p:pic>
        <p:nvPicPr>
          <p:cNvPr id="184" name="Shape 184"/>
          <p:cNvPicPr preferRelativeResize="0"/>
          <p:nvPr/>
        </p:nvPicPr>
        <p:blipFill>
          <a:blip r:embed="rId4">
            <a:alphaModFix/>
          </a:blip>
          <a:stretch>
            <a:fillRect/>
          </a:stretch>
        </p:blipFill>
        <p:spPr>
          <a:xfrm>
            <a:off x="6169025" y="892937"/>
            <a:ext cx="5543550" cy="57435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0" y="0"/>
            <a:ext cx="12192000" cy="687300"/>
          </a:xfrm>
          <a:prstGeom prst="rect">
            <a:avLst/>
          </a:prstGeom>
        </p:spPr>
        <p:txBody>
          <a:bodyPr anchorCtr="0" anchor="ctr" bIns="91425" lIns="91425" rIns="91425" tIns="91425">
            <a:noAutofit/>
          </a:bodyPr>
          <a:lstStyle/>
          <a:p>
            <a:pPr lvl="0" rtl="0">
              <a:spcBef>
                <a:spcPts val="0"/>
              </a:spcBef>
              <a:buNone/>
            </a:pPr>
            <a:r>
              <a:rPr lang="en-US"/>
              <a:t>Real-Time Twitter Analysis</a:t>
            </a:r>
          </a:p>
        </p:txBody>
      </p:sp>
      <p:sp>
        <p:nvSpPr>
          <p:cNvPr id="190" name="Shape 190"/>
          <p:cNvSpPr txBox="1"/>
          <p:nvPr/>
        </p:nvSpPr>
        <p:spPr>
          <a:xfrm>
            <a:off x="611875" y="1490875"/>
            <a:ext cx="10999200" cy="4623000"/>
          </a:xfrm>
          <a:prstGeom prst="rect">
            <a:avLst/>
          </a:prstGeom>
          <a:noFill/>
          <a:ln>
            <a:noFill/>
          </a:ln>
        </p:spPr>
        <p:txBody>
          <a:bodyPr anchorCtr="0" anchor="t" bIns="91425" lIns="91425" rIns="91425" tIns="91425">
            <a:noAutofit/>
          </a:bodyPr>
          <a:lstStyle/>
          <a:p>
            <a:pPr lvl="0" rtl="0">
              <a:spcBef>
                <a:spcPts val="0"/>
              </a:spcBef>
              <a:buNone/>
            </a:pPr>
            <a:r>
              <a:rPr b="1" lang="en-US" sz="2200"/>
              <a:t>Real-time analysis of </a:t>
            </a:r>
            <a:r>
              <a:rPr b="1" lang="en-US" sz="2200"/>
              <a:t> tweets about candidates</a:t>
            </a:r>
          </a:p>
          <a:p>
            <a:pPr indent="-342900" lvl="0" marL="457200" rtl="0">
              <a:spcBef>
                <a:spcPts val="0"/>
              </a:spcBef>
              <a:buSzPct val="100000"/>
              <a:buChar char="●"/>
            </a:pPr>
            <a:r>
              <a:rPr b="1" lang="en-US" sz="1800"/>
              <a:t>S</a:t>
            </a:r>
            <a:r>
              <a:rPr b="1" lang="en-US" sz="1800"/>
              <a:t>ervers hosted for 2 candidates</a:t>
            </a:r>
          </a:p>
          <a:p>
            <a:pPr indent="-342900" lvl="0" marL="457200" rtl="0">
              <a:spcBef>
                <a:spcPts val="0"/>
              </a:spcBef>
              <a:buSzPct val="100000"/>
              <a:buChar char="●"/>
            </a:pPr>
            <a:r>
              <a:rPr b="1" lang="en-US" sz="1800"/>
              <a:t>Real Time Analysis contains:</a:t>
            </a:r>
          </a:p>
          <a:p>
            <a:pPr indent="-342900" lvl="0" marL="914400" rtl="0">
              <a:spcBef>
                <a:spcPts val="0"/>
              </a:spcBef>
              <a:buSzPct val="100000"/>
              <a:buChar char="●"/>
            </a:pPr>
            <a:r>
              <a:rPr lang="en-US" sz="1800"/>
              <a:t>Popular Hashtags every hour for a day (Trends)</a:t>
            </a:r>
          </a:p>
          <a:p>
            <a:pPr indent="-342900" lvl="0" marL="914400" rtl="0">
              <a:spcBef>
                <a:spcPts val="0"/>
              </a:spcBef>
              <a:buSzPct val="100000"/>
              <a:buChar char="●"/>
            </a:pPr>
            <a:r>
              <a:rPr lang="en-US" sz="1800"/>
              <a:t>Top Twittter users</a:t>
            </a:r>
          </a:p>
          <a:p>
            <a:pPr indent="-342900" lvl="0" marL="914400" rtl="0">
              <a:spcBef>
                <a:spcPts val="0"/>
              </a:spcBef>
              <a:buSzPct val="100000"/>
              <a:buChar char="●"/>
            </a:pPr>
            <a:r>
              <a:rPr lang="en-US" sz="1800"/>
              <a:t>Count of tweets </a:t>
            </a:r>
          </a:p>
          <a:p>
            <a:pPr indent="-342900" lvl="0" marL="914400" rtl="0">
              <a:spcBef>
                <a:spcPts val="0"/>
              </a:spcBef>
              <a:buSzPct val="100000"/>
              <a:buChar char="●"/>
            </a:pPr>
            <a:r>
              <a:rPr lang="en-US" sz="1800"/>
              <a:t>Unique Hastags counts</a:t>
            </a:r>
          </a:p>
          <a:p>
            <a:pPr indent="-342900" lvl="0" marL="914400" rtl="0">
              <a:spcBef>
                <a:spcPts val="0"/>
              </a:spcBef>
              <a:buSzPct val="100000"/>
              <a:buChar char="●"/>
            </a:pPr>
            <a:r>
              <a:rPr lang="en-US" sz="1800"/>
              <a:t>Unique users commenting on candidates</a:t>
            </a:r>
          </a:p>
          <a:p>
            <a:pPr lvl="0" rtl="0">
              <a:spcBef>
                <a:spcPts val="0"/>
              </a:spcBef>
              <a:buNone/>
            </a:pPr>
            <a:r>
              <a:t/>
            </a:r>
            <a:endParaRPr sz="1800"/>
          </a:p>
          <a:p>
            <a:pPr lvl="0">
              <a:spcBef>
                <a:spcPts val="0"/>
              </a:spcBef>
              <a:buNone/>
            </a:pPr>
            <a:r>
              <a:rPr b="1" lang="en-US" sz="1800"/>
              <a:t>Real-Time Twittter Analyis Dashboard </a:t>
            </a:r>
          </a:p>
          <a:p>
            <a:pPr indent="-342900" lvl="0" marL="457200">
              <a:spcBef>
                <a:spcPts val="0"/>
              </a:spcBef>
              <a:buSzPct val="100000"/>
              <a:buChar char="●"/>
            </a:pPr>
            <a:r>
              <a:rPr b="1" lang="en-US" sz="1800"/>
              <a:t>Hillary</a:t>
            </a:r>
          </a:p>
          <a:p>
            <a:pPr indent="457200" lvl="0" rtl="0">
              <a:spcBef>
                <a:spcPts val="0"/>
              </a:spcBef>
              <a:buNone/>
            </a:pPr>
            <a:r>
              <a:rPr b="1" lang="en-US" sz="1800" u="sng">
                <a:solidFill>
                  <a:srgbClr val="1155CC"/>
                </a:solidFill>
                <a:highlight>
                  <a:srgbClr val="FFFFFF"/>
                </a:highlight>
                <a:hlinkClick r:id="rId3"/>
              </a:rPr>
              <a:t>http://50.97.205.234:5601/#/dashboard/All-about-Hilary-tweet</a:t>
            </a:r>
          </a:p>
          <a:p>
            <a:pPr indent="-342900" lvl="0" marL="457200" rtl="0">
              <a:spcBef>
                <a:spcPts val="0"/>
              </a:spcBef>
              <a:buClr>
                <a:schemeClr val="dk1"/>
              </a:buClr>
              <a:buSzPct val="100000"/>
              <a:buChar char="●"/>
            </a:pPr>
            <a:r>
              <a:rPr b="1" lang="en-US" sz="1800">
                <a:solidFill>
                  <a:schemeClr val="dk1"/>
                </a:solidFill>
              </a:rPr>
              <a:t>Donald Trump </a:t>
            </a:r>
          </a:p>
          <a:p>
            <a:pPr indent="457200" lvl="0" rtl="0">
              <a:spcBef>
                <a:spcPts val="0"/>
              </a:spcBef>
              <a:buNone/>
            </a:pPr>
            <a:r>
              <a:rPr lang="en-US" sz="1800" u="sng">
                <a:solidFill>
                  <a:srgbClr val="1155CC"/>
                </a:solidFill>
                <a:highlight>
                  <a:srgbClr val="FFFFFF"/>
                </a:highlight>
                <a:hlinkClick r:id="rId4"/>
              </a:rPr>
              <a:t>http://198.11.220.112:5601/#/dashboard/All-About-Trump-Tweets</a:t>
            </a:r>
          </a:p>
        </p:txBody>
      </p:sp>
      <p:pic>
        <p:nvPicPr>
          <p:cNvPr id="191" name="Shape 191"/>
          <p:cNvPicPr preferRelativeResize="0"/>
          <p:nvPr/>
        </p:nvPicPr>
        <p:blipFill>
          <a:blip r:embed="rId5">
            <a:alphaModFix/>
          </a:blip>
          <a:stretch>
            <a:fillRect/>
          </a:stretch>
        </p:blipFill>
        <p:spPr>
          <a:xfrm>
            <a:off x="7723925" y="1623350"/>
            <a:ext cx="3558899" cy="283320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0" y="0"/>
            <a:ext cx="12192000" cy="687300"/>
          </a:xfrm>
          <a:prstGeom prst="rect">
            <a:avLst/>
          </a:prstGeom>
        </p:spPr>
        <p:txBody>
          <a:bodyPr anchorCtr="0" anchor="ctr" bIns="91425" lIns="91425" rIns="91425" tIns="91425">
            <a:noAutofit/>
          </a:bodyPr>
          <a:lstStyle/>
          <a:p>
            <a:pPr lvl="0" rtl="0">
              <a:spcBef>
                <a:spcPts val="0"/>
              </a:spcBef>
              <a:buNone/>
            </a:pPr>
            <a:r>
              <a:rPr lang="en-US"/>
              <a:t>Realtime Twitter Analysis Dashboard</a:t>
            </a:r>
          </a:p>
        </p:txBody>
      </p:sp>
      <p:sp>
        <p:nvSpPr>
          <p:cNvPr id="197" name="Shape 197"/>
          <p:cNvSpPr txBox="1"/>
          <p:nvPr/>
        </p:nvSpPr>
        <p:spPr>
          <a:xfrm>
            <a:off x="927350" y="1579625"/>
            <a:ext cx="4412400" cy="49203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US"/>
              <a:t>Searchable index</a:t>
            </a:r>
          </a:p>
          <a:p>
            <a:pPr indent="-228600" lvl="0" marL="457200" rtl="0">
              <a:spcBef>
                <a:spcPts val="0"/>
              </a:spcBef>
              <a:buChar char="●"/>
            </a:pPr>
            <a:r>
              <a:rPr lang="en-US"/>
              <a:t>Shows top hashtags for the day and number of active users tweeting </a:t>
            </a:r>
          </a:p>
          <a:p>
            <a:pPr indent="-228600" lvl="0" marL="457200" rtl="0">
              <a:spcBef>
                <a:spcPts val="0"/>
              </a:spcBef>
              <a:buChar char="●"/>
            </a:pPr>
            <a:r>
              <a:rPr lang="en-US"/>
              <a:t>on April 19th during new york primary some observations .</a:t>
            </a:r>
          </a:p>
          <a:p>
            <a:pPr indent="-228600" lvl="1" marL="914400" rtl="0">
              <a:spcBef>
                <a:spcPts val="0"/>
              </a:spcBef>
              <a:buChar char="○"/>
            </a:pPr>
            <a:r>
              <a:rPr lang="en-US"/>
              <a:t>top hastags on tweets for hillary were</a:t>
            </a:r>
          </a:p>
          <a:p>
            <a:pPr indent="-228600" lvl="2" marL="1371600" rtl="0">
              <a:lnSpc>
                <a:spcPct val="115000"/>
              </a:lnSpc>
              <a:spcBef>
                <a:spcPts val="0"/>
              </a:spcBef>
              <a:buChar char="■"/>
            </a:pPr>
            <a:r>
              <a:rPr lang="en-US" sz="1100">
                <a:solidFill>
                  <a:schemeClr val="dk1"/>
                </a:solidFill>
              </a:rPr>
              <a:t>#transcript, #vote, #nyprimary #bern,#imwithher</a:t>
            </a:r>
          </a:p>
          <a:p>
            <a:pPr indent="-228600" lvl="1" marL="914400" rtl="0">
              <a:spcBef>
                <a:spcPts val="0"/>
              </a:spcBef>
              <a:buClr>
                <a:schemeClr val="dk1"/>
              </a:buClr>
              <a:buChar char="○"/>
            </a:pPr>
            <a:r>
              <a:rPr lang="en-US">
                <a:solidFill>
                  <a:schemeClr val="dk1"/>
                </a:solidFill>
              </a:rPr>
              <a:t>top hastags on tweets for donald trump were</a:t>
            </a:r>
          </a:p>
          <a:p>
            <a:pPr indent="-298450" lvl="2" marL="1371600" rtl="0">
              <a:lnSpc>
                <a:spcPct val="115000"/>
              </a:lnSpc>
              <a:spcBef>
                <a:spcPts val="0"/>
              </a:spcBef>
              <a:buClr>
                <a:schemeClr val="dk1"/>
              </a:buClr>
              <a:buSzPct val="100000"/>
              <a:buChar char="■"/>
            </a:pPr>
            <a:r>
              <a:rPr i="1" lang="en-US" sz="1100">
                <a:solidFill>
                  <a:schemeClr val="dk1"/>
                </a:solidFill>
              </a:rPr>
              <a:t>#trump2016, #nyvalues, #nyprimary, #primaryday, #ny</a:t>
            </a:r>
          </a:p>
          <a:p>
            <a:pPr indent="-298450" lvl="0" marL="457200" rtl="0">
              <a:lnSpc>
                <a:spcPct val="115000"/>
              </a:lnSpc>
              <a:spcBef>
                <a:spcPts val="0"/>
              </a:spcBef>
              <a:buClr>
                <a:schemeClr val="dk1"/>
              </a:buClr>
              <a:buSzPct val="100000"/>
              <a:buChar char="●"/>
            </a:pPr>
            <a:r>
              <a:rPr i="1" lang="en-US" sz="1100">
                <a:solidFill>
                  <a:schemeClr val="dk1"/>
                </a:solidFill>
              </a:rPr>
              <a:t>Some observations about Different  Metrics on tweets :</a:t>
            </a:r>
          </a:p>
          <a:p>
            <a:pPr indent="-298450" lvl="1" marL="914400" rtl="0">
              <a:lnSpc>
                <a:spcPct val="115000"/>
              </a:lnSpc>
              <a:spcBef>
                <a:spcPts val="0"/>
              </a:spcBef>
              <a:buClr>
                <a:schemeClr val="dk1"/>
              </a:buClr>
              <a:buSzPct val="100000"/>
              <a:buChar char="○"/>
            </a:pPr>
            <a:r>
              <a:rPr i="1" lang="en-US" sz="1100">
                <a:solidFill>
                  <a:schemeClr val="dk1"/>
                </a:solidFill>
              </a:rPr>
              <a:t>Count of unique users for Donald Trump is about double  that of hillary but the tweet count for Donald is about 5 times that of hillary.This is perhaps showing </a:t>
            </a:r>
            <a:r>
              <a:rPr b="1" i="1" lang="en-US" sz="1100">
                <a:solidFill>
                  <a:schemeClr val="dk1"/>
                </a:solidFill>
              </a:rPr>
              <a:t>social media engagement</a:t>
            </a:r>
            <a:r>
              <a:rPr i="1" lang="en-US" sz="1100">
                <a:solidFill>
                  <a:schemeClr val="dk1"/>
                </a:solidFill>
              </a:rPr>
              <a:t> and </a:t>
            </a:r>
            <a:r>
              <a:rPr b="1" i="1" lang="en-US" sz="1100">
                <a:solidFill>
                  <a:schemeClr val="dk1"/>
                </a:solidFill>
              </a:rPr>
              <a:t>enthusiasm gap</a:t>
            </a:r>
            <a:r>
              <a:rPr i="1" lang="en-US" sz="1100">
                <a:solidFill>
                  <a:schemeClr val="dk1"/>
                </a:solidFill>
              </a:rPr>
              <a:t>.</a:t>
            </a:r>
          </a:p>
          <a:p>
            <a:pPr indent="-298450" lvl="1" marL="914400" rtl="0">
              <a:lnSpc>
                <a:spcPct val="115000"/>
              </a:lnSpc>
              <a:spcBef>
                <a:spcPts val="0"/>
              </a:spcBef>
              <a:buClr>
                <a:schemeClr val="dk1"/>
              </a:buClr>
              <a:buSzPct val="100000"/>
              <a:buChar char="○"/>
            </a:pPr>
            <a:r>
              <a:rPr i="1" lang="en-US" sz="1100">
                <a:solidFill>
                  <a:schemeClr val="dk1"/>
                </a:solidFill>
              </a:rPr>
              <a:t>Both had #nyprimary as hashtags during the primaryday. Showing </a:t>
            </a:r>
            <a:r>
              <a:rPr b="1" i="1" lang="en-US" sz="1100">
                <a:solidFill>
                  <a:schemeClr val="dk1"/>
                </a:solidFill>
              </a:rPr>
              <a:t>important event </a:t>
            </a:r>
            <a:r>
              <a:rPr i="1" lang="en-US" sz="1100">
                <a:solidFill>
                  <a:schemeClr val="dk1"/>
                </a:solidFill>
              </a:rPr>
              <a:t>related to the candidate on that day..</a:t>
            </a:r>
          </a:p>
          <a:p>
            <a:pPr indent="-298450" lvl="0" marL="457200" rtl="0">
              <a:lnSpc>
                <a:spcPct val="115000"/>
              </a:lnSpc>
              <a:spcBef>
                <a:spcPts val="0"/>
              </a:spcBef>
              <a:buClr>
                <a:schemeClr val="dk1"/>
              </a:buClr>
              <a:buSzPct val="100000"/>
              <a:buChar char="●"/>
            </a:pPr>
            <a:r>
              <a:rPr i="1" lang="en-US" sz="1100">
                <a:solidFill>
                  <a:schemeClr val="dk1"/>
                </a:solidFill>
              </a:rPr>
              <a:t>These are snapshot observations for the day , but gives  some insight to ongoing events and trends.</a:t>
            </a:r>
          </a:p>
        </p:txBody>
      </p:sp>
      <p:pic>
        <p:nvPicPr>
          <p:cNvPr id="198" name="Shape 198"/>
          <p:cNvPicPr preferRelativeResize="0"/>
          <p:nvPr/>
        </p:nvPicPr>
        <p:blipFill>
          <a:blip r:embed="rId3">
            <a:alphaModFix/>
          </a:blip>
          <a:stretch>
            <a:fillRect/>
          </a:stretch>
        </p:blipFill>
        <p:spPr>
          <a:xfrm>
            <a:off x="5339750" y="955812"/>
            <a:ext cx="6627175" cy="2531474"/>
          </a:xfrm>
          <a:prstGeom prst="rect">
            <a:avLst/>
          </a:prstGeom>
          <a:noFill/>
          <a:ln>
            <a:noFill/>
          </a:ln>
        </p:spPr>
      </p:pic>
      <p:pic>
        <p:nvPicPr>
          <p:cNvPr id="199" name="Shape 199"/>
          <p:cNvPicPr preferRelativeResize="0"/>
          <p:nvPr/>
        </p:nvPicPr>
        <p:blipFill>
          <a:blip r:embed="rId4">
            <a:alphaModFix/>
          </a:blip>
          <a:stretch>
            <a:fillRect/>
          </a:stretch>
        </p:blipFill>
        <p:spPr>
          <a:xfrm>
            <a:off x="5339750" y="3755799"/>
            <a:ext cx="6627173" cy="253145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0" y="0"/>
            <a:ext cx="12192000" cy="687300"/>
          </a:xfrm>
          <a:prstGeom prst="rect">
            <a:avLst/>
          </a:prstGeom>
        </p:spPr>
        <p:txBody>
          <a:bodyPr anchorCtr="0" anchor="ctr" bIns="91425" lIns="91425" rIns="91425" tIns="91425">
            <a:noAutofit/>
          </a:bodyPr>
          <a:lstStyle/>
          <a:p>
            <a:pPr lvl="0">
              <a:spcBef>
                <a:spcPts val="0"/>
              </a:spcBef>
              <a:buNone/>
            </a:pPr>
            <a:r>
              <a:rPr lang="en-US"/>
              <a:t>Twitter Sentiment Analysis</a:t>
            </a:r>
          </a:p>
        </p:txBody>
      </p:sp>
      <p:sp>
        <p:nvSpPr>
          <p:cNvPr id="205" name="Shape 205"/>
          <p:cNvSpPr txBox="1"/>
          <p:nvPr/>
        </p:nvSpPr>
        <p:spPr>
          <a:xfrm>
            <a:off x="379250" y="1074700"/>
            <a:ext cx="11077200" cy="56256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US" sz="3000">
                <a:solidFill>
                  <a:schemeClr val="dk1"/>
                </a:solidFill>
              </a:rPr>
              <a:t>Positive Sentiment Peaks</a:t>
            </a:r>
          </a:p>
          <a:p>
            <a:pPr lvl="0" rtl="0">
              <a:lnSpc>
                <a:spcPct val="115000"/>
              </a:lnSpc>
              <a:spcBef>
                <a:spcPts val="0"/>
              </a:spcBef>
              <a:buNone/>
            </a:pPr>
            <a:r>
              <a:t/>
            </a:r>
            <a:endParaRPr sz="3000">
              <a:solidFill>
                <a:schemeClr val="dk1"/>
              </a:solidFill>
            </a:endParaRPr>
          </a:p>
          <a:p>
            <a:pPr lvl="0" rtl="0">
              <a:lnSpc>
                <a:spcPct val="115000"/>
              </a:lnSpc>
              <a:spcBef>
                <a:spcPts val="0"/>
              </a:spcBef>
              <a:buNone/>
            </a:pPr>
            <a:r>
              <a:t/>
            </a:r>
            <a:endParaRPr sz="3000">
              <a:solidFill>
                <a:schemeClr val="dk1"/>
              </a:solidFill>
            </a:endParaRPr>
          </a:p>
        </p:txBody>
      </p:sp>
      <p:pic>
        <p:nvPicPr>
          <p:cNvPr id="206" name="Shape 206"/>
          <p:cNvPicPr preferRelativeResize="0"/>
          <p:nvPr/>
        </p:nvPicPr>
        <p:blipFill>
          <a:blip r:embed="rId3">
            <a:alphaModFix/>
          </a:blip>
          <a:stretch>
            <a:fillRect/>
          </a:stretch>
        </p:blipFill>
        <p:spPr>
          <a:xfrm>
            <a:off x="969987" y="1643050"/>
            <a:ext cx="5819775" cy="357187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0" y="0"/>
            <a:ext cx="12192000" cy="687300"/>
          </a:xfrm>
          <a:prstGeom prst="rect">
            <a:avLst/>
          </a:prstGeom>
        </p:spPr>
        <p:txBody>
          <a:bodyPr anchorCtr="0" anchor="ctr" bIns="91425" lIns="91425" rIns="91425" tIns="91425">
            <a:noAutofit/>
          </a:bodyPr>
          <a:lstStyle/>
          <a:p>
            <a:pPr lvl="0" rtl="0">
              <a:spcBef>
                <a:spcPts val="0"/>
              </a:spcBef>
              <a:buNone/>
            </a:pPr>
            <a:r>
              <a:rPr lang="en-US"/>
              <a:t>Twitter Sentiment Analysis</a:t>
            </a:r>
          </a:p>
        </p:txBody>
      </p:sp>
      <p:sp>
        <p:nvSpPr>
          <p:cNvPr id="212" name="Shape 212"/>
          <p:cNvSpPr txBox="1"/>
          <p:nvPr/>
        </p:nvSpPr>
        <p:spPr>
          <a:xfrm>
            <a:off x="379250" y="1074700"/>
            <a:ext cx="11077200" cy="5625600"/>
          </a:xfrm>
          <a:prstGeom prst="rect">
            <a:avLst/>
          </a:prstGeom>
          <a:noFill/>
          <a:ln>
            <a:noFill/>
          </a:ln>
        </p:spPr>
        <p:txBody>
          <a:bodyPr anchorCtr="0" anchor="t" bIns="91425" lIns="91425" rIns="91425" tIns="91425">
            <a:noAutofit/>
          </a:bodyPr>
          <a:lstStyle/>
          <a:p>
            <a:pPr indent="-419100" lvl="0" marL="457200" rtl="0">
              <a:lnSpc>
                <a:spcPct val="115000"/>
              </a:lnSpc>
              <a:spcBef>
                <a:spcPts val="0"/>
              </a:spcBef>
              <a:buSzPct val="100000"/>
              <a:buChar char="●"/>
            </a:pPr>
            <a:r>
              <a:rPr lang="en-US" sz="3000">
                <a:solidFill>
                  <a:schemeClr val="dk1"/>
                </a:solidFill>
              </a:rPr>
              <a:t>4 Softlayer virtual servers, each with 16GB of RAM, 4 vCPUs and two disks of 100GB each</a:t>
            </a:r>
          </a:p>
          <a:p>
            <a:pPr lvl="0" rtl="0">
              <a:lnSpc>
                <a:spcPct val="115000"/>
              </a:lnSpc>
              <a:spcBef>
                <a:spcPts val="0"/>
              </a:spcBef>
              <a:buNone/>
            </a:pPr>
            <a:r>
              <a:t/>
            </a:r>
            <a:endParaRPr sz="3000">
              <a:solidFill>
                <a:schemeClr val="dk1"/>
              </a:solidFill>
            </a:endParaRPr>
          </a:p>
          <a:p>
            <a:pPr indent="-419100" lvl="0" marL="457200" rtl="0">
              <a:lnSpc>
                <a:spcPct val="115000"/>
              </a:lnSpc>
              <a:spcBef>
                <a:spcPts val="0"/>
              </a:spcBef>
              <a:buClr>
                <a:schemeClr val="dk1"/>
              </a:buClr>
              <a:buSzPct val="100000"/>
              <a:buChar char="●"/>
            </a:pPr>
            <a:r>
              <a:rPr lang="en-US" sz="3000">
                <a:solidFill>
                  <a:schemeClr val="dk1"/>
                </a:solidFill>
              </a:rPr>
              <a:t>Used alchemyAPI to perform sentiment analysis on top 40 tweets obtained in the current analysis window</a:t>
            </a:r>
          </a:p>
          <a:p>
            <a:pPr lvl="0" rtl="0">
              <a:lnSpc>
                <a:spcPct val="115000"/>
              </a:lnSpc>
              <a:spcBef>
                <a:spcPts val="0"/>
              </a:spcBef>
              <a:buNone/>
            </a:pPr>
            <a:r>
              <a:t/>
            </a:r>
            <a:endParaRPr sz="3000">
              <a:solidFill>
                <a:schemeClr val="dk1"/>
              </a:solidFill>
            </a:endParaRPr>
          </a:p>
          <a:p>
            <a:pPr indent="-419100" lvl="0" marL="457200" rtl="0">
              <a:lnSpc>
                <a:spcPct val="115000"/>
              </a:lnSpc>
              <a:spcBef>
                <a:spcPts val="0"/>
              </a:spcBef>
              <a:buClr>
                <a:schemeClr val="dk1"/>
              </a:buClr>
              <a:buSzPct val="100000"/>
              <a:buChar char="●"/>
            </a:pPr>
            <a:r>
              <a:rPr lang="en-US" sz="3000">
                <a:solidFill>
                  <a:schemeClr val="dk1"/>
                </a:solidFill>
              </a:rPr>
              <a:t>Batch size of 1 seconds, that is, tweets are gathered every second, and sliding window duration of 1 hour and analysis window duration of 1 hour</a:t>
            </a:r>
          </a:p>
          <a:p>
            <a:pPr lvl="0" rtl="0">
              <a:lnSpc>
                <a:spcPct val="115000"/>
              </a:lnSpc>
              <a:spcBef>
                <a:spcPts val="0"/>
              </a:spcBef>
              <a:buNone/>
            </a:pPr>
            <a:r>
              <a:t/>
            </a:r>
            <a:endParaRPr sz="3000">
              <a:solidFill>
                <a:schemeClr val="dk1"/>
              </a:solidFil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