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png_r=594" ContentType="image/jpe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7" r:id="rId6"/>
    <p:sldId id="269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4D15E-A5D5-4581-B841-563F0811EBE7}" v="12" dt="2024-10-31T12:18:2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, James (LNG-LON)" userId="S::grayja02@legal.regn.net::cc02e72c-da54-46c2-b050-b35a4860af3f" providerId="AD" clId="Web-{C874D15E-A5D5-4581-B841-563F0811EBE7}"/>
    <pc:docChg chg="modSld">
      <pc:chgData name="Gray, James (LNG-LON)" userId="S::grayja02@legal.regn.net::cc02e72c-da54-46c2-b050-b35a4860af3f" providerId="AD" clId="Web-{C874D15E-A5D5-4581-B841-563F0811EBE7}" dt="2024-10-31T12:18:24.622" v="9" actId="1076"/>
      <pc:docMkLst>
        <pc:docMk/>
      </pc:docMkLst>
      <pc:sldChg chg="modSp">
        <pc:chgData name="Gray, James (LNG-LON)" userId="S::grayja02@legal.regn.net::cc02e72c-da54-46c2-b050-b35a4860af3f" providerId="AD" clId="Web-{C874D15E-A5D5-4581-B841-563F0811EBE7}" dt="2024-10-31T12:18:24.622" v="9" actId="1076"/>
        <pc:sldMkLst>
          <pc:docMk/>
          <pc:sldMk cId="2184720220" sldId="269"/>
        </pc:sldMkLst>
        <pc:spChg chg="mod">
          <ac:chgData name="Gray, James (LNG-LON)" userId="S::grayja02@legal.regn.net::cc02e72c-da54-46c2-b050-b35a4860af3f" providerId="AD" clId="Web-{C874D15E-A5D5-4581-B841-563F0811EBE7}" dt="2024-10-31T12:18:24.622" v="9" actId="1076"/>
          <ac:spMkLst>
            <pc:docMk/>
            <pc:sldMk cId="2184720220" sldId="269"/>
            <ac:spMk id="4" creationId="{97C019FE-0536-E603-F11F-D6F425682F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04DB-1335-4138-BC78-B283FCF4AC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1C8B-1249-6199-9CFA-B361A91B82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5C25-BFBC-C39B-8B5E-F929F95CED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7864A8-E971-45DB-9960-3CE7D1219775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3C0F-EBB4-9B93-9130-C25C331550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5C70-5C30-7B27-85D3-DEAA7B38D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C08E95-DF4E-4BED-9460-1F4FFB2798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664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4E39-D65D-DFDC-7F7C-9417823635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CA3BA-DF96-4E75-09AA-A09DC1C35A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F78E-91AF-4C54-92AE-EDE61C608E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61443E-1D3D-48F0-B203-61901A540DF7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A74E-E84A-22B4-2AE4-B145261738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CE-163C-36BF-855C-D41243A81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3CFE8-0E09-479D-BFF1-5062B0F0D5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1772-08DD-DF1E-15CF-9B1C0A4146C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B5DD7-2259-BF03-4806-2C300D81EB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2A52-8608-8658-7427-04A4AC5847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8DEF6F-238F-4200-82F8-270586F70D6D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AC61-F4A0-B23D-AB5B-CAACEA3F5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7E36-C3AF-69F9-3011-FE07EF259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B0B1B8-8BC6-462D-9433-F50D6120D02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EE78-4255-EAD2-C55A-10D2DC67C9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2D17-614C-ECDE-4D84-EE0916C3EC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98A6-BEBD-D915-7129-29B70CF573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013D0C-0788-45CB-A4E5-9DA191000D62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8007-C5B8-2928-6B8F-283D5BBD71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8AFE-4F6B-80E8-A04E-797E23CCF3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25798B-CF83-4391-B1B8-A794C569F09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717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D81E-DF7F-1EF5-C260-A1263B8B70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9379-068F-9AAA-2371-DEE33BF86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C008-F9EC-7C3A-297C-0DF18F61D7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3BDB0-4A55-4F19-9A66-48BC40E61391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F834-5B7E-CC91-EB8C-776489453E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6C83-0717-EC37-790A-54A35C737A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74A5BC-999A-4030-BBB0-CD1032C3317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4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F78C-4C44-7AD3-BE0D-21BC10D0C4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4AA3-80A9-4588-08B2-4703E4C6A8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4F405-0116-103E-9A8D-D0680B5E5F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7C94-C2E1-1FA3-3E55-4810C84A5F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86E002-3A54-4A80-865E-2C33770E1AEA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C5B2-4B0C-F7EE-CB84-7A2FE9D1D2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14AF-4D5A-CB9E-DDD1-C00A874DA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AAD455-AA35-46C6-A8A0-317EB5B46CE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0E2-B859-0C03-0121-B7E8390F0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5992-256E-3BBF-D755-7B3B1A91B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1CDD-9683-B3EE-9E7A-E7F769DAE07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6DE0D-A089-002C-9E4D-390A83BC31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DDE6A-09A3-37CD-754F-AEE98F91C46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A30FA-3A0C-3A53-784C-DB0331ED97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61958-FE07-4A47-A11D-3F074BC83FFA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35A46-3907-0E18-8FD4-8F80F78D1D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CB878-DCE0-C71E-944A-3F053296AD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62876-9117-434D-AAE1-9DB79E5BE1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8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9847-0D2E-CB78-FBA1-E3D6890367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31607-D8F9-6069-1A3A-C965A7500E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10BE68-B924-46BA-BB7D-0E57C9EA74C2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DBE58-DD13-2709-CC7A-CAD202BE64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D1F1-E0FB-0B46-567D-C904604C23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3B69D-7084-417B-9817-7381121179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4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7CA47-CC3A-402C-E16C-BC9609DD14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B459AD-9092-4269-A164-4D201D9F1574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8756F-34D1-5350-ED4D-1EDE3F7F1D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320C-FD1D-2767-0818-F082C3403E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0D7D0E-B000-4C82-9062-567C695346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2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47A2-A0A2-218F-5ED1-6BB89B62B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12DF-05E6-5152-CBBE-333EE74CEC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FE82-1CEE-ACB3-B596-B20EB6F682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FAFC-26F3-C238-DCF6-4E4936CFCB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17FBC6-21CD-40D5-9719-BB32B6FCE024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AC86-4688-15A1-6AF3-004401169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257AB-FBD0-9636-A3B6-5667986AB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8894B6-195E-45DF-920C-754081F0CD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7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BA7-9657-8F6F-E8EE-084A8C404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F2169-BACC-9ECA-CAE8-272D560864C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CCEF-35B2-4715-5420-3F6158CEA69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E7B9-D0F6-2A95-16AE-DB58713749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B5718-4FFD-4272-8C1D-CBA5D993FAC8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2BA9-5A60-56BA-AD70-81D64397AC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4F3BB-342F-4826-8D7D-F4B10892A4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C836F-BE8B-44E3-B4E4-866914D215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D966-9FC2-4DEA-3C41-DEE7DBBF5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F8B6-6ACF-196D-EC19-61E7317D4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FD01-2362-1D35-CEF5-5A94268A11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0182FAEC-4EE7-4486-9122-FC8FB49DB7CF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071E-8C8D-607F-9247-FACA9E80A7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594C-5FD3-D963-EEB4-6B47DED3A4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1322D51-BA18-4BB0-93FF-22D6D114D4B0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_r=594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28B408C-0D86-0338-30FE-0573AB377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81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3D6A36-7AEA-1FAD-5973-C3E07039F4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58819" y="812636"/>
            <a:ext cx="7625812" cy="4164817"/>
          </a:xfrm>
        </p:spPr>
        <p:txBody>
          <a:bodyPr anchor="t" anchorCtr="0">
            <a:normAutofit/>
          </a:bodyPr>
          <a:lstStyle/>
          <a:p>
            <a:pPr lvl="0" algn="r"/>
            <a:r>
              <a:rPr lang="en-GB" sz="8000" dirty="0">
                <a:solidFill>
                  <a:srgbClr val="FFFFFF"/>
                </a:solidFill>
              </a:rPr>
              <a:t>CIRCLE-AI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4400" dirty="0">
                <a:solidFill>
                  <a:srgbClr val="FFFFFF"/>
                </a:solidFill>
              </a:rPr>
              <a:t>Circular Innovation Recycling Classification &amp; Learning Engine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A27C4F-61BB-7351-5A74-D67FA0488E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15638" y="4766693"/>
            <a:ext cx="3408760" cy="1129612"/>
          </a:xfrm>
        </p:spPr>
        <p:txBody>
          <a:bodyPr anchorCtr="0">
            <a:normAutofit/>
          </a:bodyPr>
          <a:lstStyle/>
          <a:p>
            <a:pPr lvl="0" algn="l"/>
            <a:r>
              <a:rPr lang="en-IE" sz="3600" dirty="0">
                <a:solidFill>
                  <a:srgbClr val="FFFFFF"/>
                </a:solidFill>
              </a:rPr>
              <a:t>LNIP rulez</a:t>
            </a:r>
          </a:p>
          <a:p>
            <a:pPr lvl="0" algn="l"/>
            <a:r>
              <a:rPr lang="en-IE" sz="1400" dirty="0">
                <a:solidFill>
                  <a:srgbClr val="FFFFFF"/>
                </a:solidFill>
              </a:rPr>
              <a:t>Subash Ale Magar, Christoph Hartmann, Barbara Aghanenu, James Gray.</a:t>
            </a:r>
          </a:p>
          <a:p>
            <a:pPr lvl="0" algn="l"/>
            <a:endParaRPr lang="en-GB" sz="1100" dirty="0">
              <a:solidFill>
                <a:srgbClr val="FFFFFF"/>
              </a:solidFill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B280F30D-27D9-D49F-E259-5F60E25A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74363" y="583341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1C66C1E0-22C2-6EDA-AD5E-581936C55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833137" y="812636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AEFC9717-91B8-E05A-DEC7-C8AC0F9F3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58818" y="1037066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DF586829-24A0-EB3E-E68D-4021C48C9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9" name="Graphic 22">
            <a:extLst>
              <a:ext uri="{FF2B5EF4-FFF2-40B4-BE49-F238E27FC236}">
                <a16:creationId xmlns:a16="http://schemas.microsoft.com/office/drawing/2014/main" id="{94C4C7D8-C000-FFCE-84B8-BF8DFF1F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836426" y="5636681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27D8E91-6CF1-ACC8-5510-0DB761B8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45172" y="6096761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6474254-DA39-3B86-12E4-2209833FC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554288" y="6238027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7BF38-7F54-8BA8-64F1-531EF98C7ED8}"/>
              </a:ext>
            </a:extLst>
          </p:cNvPr>
          <p:cNvSpPr txBox="1"/>
          <p:nvPr/>
        </p:nvSpPr>
        <p:spPr>
          <a:xfrm>
            <a:off x="5562682" y="5016039"/>
            <a:ext cx="531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/>
                </a:solidFill>
              </a:rPr>
              <a:t>Generative AI World Cup 2024: So you think you can hack</a:t>
            </a:r>
          </a:p>
          <a:p>
            <a:pPr algn="r"/>
            <a:r>
              <a:rPr lang="en-GB" sz="1400" dirty="0">
                <a:solidFill>
                  <a:schemeClr val="bg2"/>
                </a:solidFill>
              </a:rPr>
              <a:t>Hosted by</a:t>
            </a:r>
          </a:p>
          <a:p>
            <a:pPr algn="r"/>
            <a:r>
              <a:rPr lang="en-GB" sz="1400" dirty="0">
                <a:solidFill>
                  <a:schemeClr val="bg2"/>
                </a:solidFill>
              </a:rPr>
              <a:t>Databricks</a:t>
            </a:r>
            <a:br>
              <a:rPr lang="en-GB" sz="1400" dirty="0">
                <a:solidFill>
                  <a:schemeClr val="bg2"/>
                </a:solidFill>
              </a:rPr>
            </a:br>
            <a:endParaRPr lang="en-GB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5D11B2-C658-E7EF-483D-DE86E4B29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46E5D716-7211-F251-BF5B-6050C11BE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99531" y="554153"/>
            <a:ext cx="5742185" cy="57421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0AA632-AFBE-D969-2BAC-4139B21F4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074" y="1289761"/>
            <a:ext cx="3651098" cy="4270961"/>
          </a:xfrm>
        </p:spPr>
        <p:txBody>
          <a:bodyPr anchorCtr="1"/>
          <a:lstStyle/>
          <a:p>
            <a:pPr lvl="0" algn="ctr"/>
            <a:r>
              <a:rPr lang="en-GB" sz="56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BC297553-0FDB-A05E-E5B1-1AA559F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3495" y="374391"/>
            <a:ext cx="171514" cy="1715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1515"/>
              <a:gd name="f7" fmla="val 159874"/>
              <a:gd name="f8" fmla="val 74116"/>
              <a:gd name="f9" fmla="val 97399"/>
              <a:gd name="f10" fmla="val 11641"/>
              <a:gd name="f11" fmla="val 5212"/>
              <a:gd name="f12" fmla="val 92187"/>
              <a:gd name="f13" fmla="val 85758"/>
              <a:gd name="f14" fmla="val 79328"/>
              <a:gd name="f15" fmla="val 166303"/>
              <a:gd name="f16" fmla="+- 0 0 -90"/>
              <a:gd name="f17" fmla="*/ f3 1 171515"/>
              <a:gd name="f18" fmla="*/ f4 1 171515"/>
              <a:gd name="f19" fmla="+- f6 0 f5"/>
              <a:gd name="f20" fmla="*/ f16 f0 1"/>
              <a:gd name="f21" fmla="*/ f19 1 171515"/>
              <a:gd name="f22" fmla="*/ 159874 f19 1"/>
              <a:gd name="f23" fmla="*/ 74116 f19 1"/>
              <a:gd name="f24" fmla="*/ 97399 f19 1"/>
              <a:gd name="f25" fmla="*/ 11641 f19 1"/>
              <a:gd name="f26" fmla="*/ 85758 f19 1"/>
              <a:gd name="f27" fmla="*/ 0 f19 1"/>
              <a:gd name="f28" fmla="*/ 171515 f19 1"/>
              <a:gd name="f29" fmla="*/ f20 1 f2"/>
              <a:gd name="f30" fmla="*/ f22 1 171515"/>
              <a:gd name="f31" fmla="*/ f23 1 171515"/>
              <a:gd name="f32" fmla="*/ f24 1 171515"/>
              <a:gd name="f33" fmla="*/ f25 1 171515"/>
              <a:gd name="f34" fmla="*/ f26 1 171515"/>
              <a:gd name="f35" fmla="*/ f27 1 171515"/>
              <a:gd name="f36" fmla="*/ f28 1 171515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71515" h="171515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B8642B18-6A9E-DE75-3426-B2A2F750C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50112" y="1084505"/>
            <a:ext cx="157541" cy="15754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545"/>
              <a:gd name="f7" fmla="val 78773"/>
              <a:gd name="f8" fmla="val 23283"/>
              <a:gd name="f9" fmla="val 109419"/>
              <a:gd name="f10" fmla="val 134262"/>
              <a:gd name="f11" fmla="val 48126"/>
              <a:gd name="f12" fmla="val 23312"/>
              <a:gd name="f13" fmla="val 48139"/>
              <a:gd name="f14" fmla="val 35268"/>
              <a:gd name="f15" fmla="val 122277"/>
              <a:gd name="f16" fmla="+- 0 0 -90"/>
              <a:gd name="f17" fmla="*/ f3 1 157545"/>
              <a:gd name="f18" fmla="*/ f4 1 157545"/>
              <a:gd name="f19" fmla="+- f6 0 f5"/>
              <a:gd name="f20" fmla="*/ f16 f0 1"/>
              <a:gd name="f21" fmla="*/ f19 1 157545"/>
              <a:gd name="f22" fmla="*/ 78773 f19 1"/>
              <a:gd name="f23" fmla="*/ 23283 f19 1"/>
              <a:gd name="f24" fmla="*/ 134262 f19 1"/>
              <a:gd name="f25" fmla="*/ 0 f19 1"/>
              <a:gd name="f26" fmla="*/ 157545 f19 1"/>
              <a:gd name="f27" fmla="*/ f20 1 f2"/>
              <a:gd name="f28" fmla="*/ f22 1 157545"/>
              <a:gd name="f29" fmla="*/ f23 1 157545"/>
              <a:gd name="f30" fmla="*/ f24 1 157545"/>
              <a:gd name="f31" fmla="*/ f25 1 157545"/>
              <a:gd name="f32" fmla="*/ f26 1 15754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57545" h="15754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AABAC-A114-7F97-0347-AED43A1EEC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5" y="518400"/>
            <a:ext cx="4771604" cy="583795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000" b="1" dirty="0"/>
              <a:t>Sustainable Innovation at Risk</a:t>
            </a:r>
            <a:br>
              <a:rPr lang="en-GB" sz="2000" b="1" dirty="0"/>
            </a:br>
            <a:r>
              <a:rPr lang="en-GB" sz="2000" dirty="0"/>
              <a:t>The race for emerging technologies is driving unprecedented demand for specialized materials</a:t>
            </a:r>
          </a:p>
          <a:p>
            <a:pPr marL="0" lvl="0" indent="0">
              <a:buNone/>
            </a:pPr>
            <a:r>
              <a:rPr lang="en-GB" sz="2000" dirty="0"/>
              <a:t>  🔍 Limited visibility into:</a:t>
            </a:r>
          </a:p>
          <a:p>
            <a:pPr lvl="1"/>
            <a:r>
              <a:rPr lang="en-GB" sz="1600" dirty="0"/>
              <a:t>Material composition of new innovations</a:t>
            </a:r>
          </a:p>
          <a:p>
            <a:pPr lvl="1"/>
            <a:r>
              <a:rPr lang="en-GB" sz="1600" dirty="0"/>
              <a:t>Recyclability/ end-of-life considerations of materials used in emerging tech</a:t>
            </a:r>
          </a:p>
          <a:p>
            <a:pPr marL="0" indent="0">
              <a:buNone/>
            </a:pPr>
            <a:r>
              <a:rPr lang="en-GB" sz="2000" dirty="0"/>
              <a:t>  ⚠️ Critical challenges:</a:t>
            </a:r>
          </a:p>
          <a:p>
            <a:pPr lvl="1"/>
            <a:r>
              <a:rPr lang="en-GB" sz="1600" dirty="0"/>
              <a:t>Circular economy goals compromised</a:t>
            </a:r>
          </a:p>
          <a:p>
            <a:pPr lvl="1"/>
            <a:r>
              <a:rPr lang="en-GB" sz="1600" dirty="0"/>
              <a:t>Potential environmental impact of new materials</a:t>
            </a:r>
          </a:p>
          <a:p>
            <a:pPr lvl="1"/>
            <a:r>
              <a:rPr lang="en-GB" sz="1600" dirty="0"/>
              <a:t>Missed opportunities for sustainable innovation early on in a product life-cycle</a:t>
            </a:r>
          </a:p>
        </p:txBody>
      </p:sp>
      <p:sp>
        <p:nvSpPr>
          <p:cNvPr id="8" name="Graphic 10">
            <a:extLst>
              <a:ext uri="{FF2B5EF4-FFF2-40B4-BE49-F238E27FC236}">
                <a16:creationId xmlns:a16="http://schemas.microsoft.com/office/drawing/2014/main" id="{D729BB57-F765-798E-C28D-0C28292A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436546" y="5751822"/>
            <a:ext cx="112425" cy="1124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2426"/>
              <a:gd name="f7" fmla="val 56213"/>
              <a:gd name="f8" fmla="val 87259"/>
              <a:gd name="f9" fmla="val 25167"/>
              <a:gd name="f10" fmla="+- 0 0 -90"/>
              <a:gd name="f11" fmla="*/ f3 1 112426"/>
              <a:gd name="f12" fmla="*/ f4 1 112426"/>
              <a:gd name="f13" fmla="+- f6 0 f5"/>
              <a:gd name="f14" fmla="*/ f10 f0 1"/>
              <a:gd name="f15" fmla="*/ f13 1 112426"/>
              <a:gd name="f16" fmla="*/ 112426 f13 1"/>
              <a:gd name="f17" fmla="*/ 56213 f13 1"/>
              <a:gd name="f18" fmla="*/ 0 f13 1"/>
              <a:gd name="f19" fmla="*/ f14 1 f2"/>
              <a:gd name="f20" fmla="*/ f16 1 112426"/>
              <a:gd name="f21" fmla="*/ f17 1 112426"/>
              <a:gd name="f22" fmla="*/ f18 1 112426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112426" h="112426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F6D0C48E-BDDA-4816-4861-1D0474857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48B6E83-AD0A-E227-1ECF-D36EE3F0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5F56980C-FF15-3F83-4EDF-45E88276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99531" y="554153"/>
            <a:ext cx="5742185" cy="57421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6CC7E-CA40-4142-6759-814AAAE31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074" y="1289761"/>
            <a:ext cx="3651098" cy="4270961"/>
          </a:xfrm>
        </p:spPr>
        <p:txBody>
          <a:bodyPr anchorCtr="1"/>
          <a:lstStyle/>
          <a:p>
            <a:pPr lvl="0" algn="ctr"/>
            <a:r>
              <a:rPr lang="en-GB" sz="560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513EDE7A-6B10-35CB-261E-D94E64D09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3495" y="374391"/>
            <a:ext cx="171514" cy="1715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1515"/>
              <a:gd name="f7" fmla="val 159874"/>
              <a:gd name="f8" fmla="val 74116"/>
              <a:gd name="f9" fmla="val 97399"/>
              <a:gd name="f10" fmla="val 11641"/>
              <a:gd name="f11" fmla="val 5212"/>
              <a:gd name="f12" fmla="val 92187"/>
              <a:gd name="f13" fmla="val 85758"/>
              <a:gd name="f14" fmla="val 79328"/>
              <a:gd name="f15" fmla="val 166303"/>
              <a:gd name="f16" fmla="+- 0 0 -90"/>
              <a:gd name="f17" fmla="*/ f3 1 171515"/>
              <a:gd name="f18" fmla="*/ f4 1 171515"/>
              <a:gd name="f19" fmla="+- f6 0 f5"/>
              <a:gd name="f20" fmla="*/ f16 f0 1"/>
              <a:gd name="f21" fmla="*/ f19 1 171515"/>
              <a:gd name="f22" fmla="*/ 159874 f19 1"/>
              <a:gd name="f23" fmla="*/ 74116 f19 1"/>
              <a:gd name="f24" fmla="*/ 97399 f19 1"/>
              <a:gd name="f25" fmla="*/ 11641 f19 1"/>
              <a:gd name="f26" fmla="*/ 85758 f19 1"/>
              <a:gd name="f27" fmla="*/ 0 f19 1"/>
              <a:gd name="f28" fmla="*/ 171515 f19 1"/>
              <a:gd name="f29" fmla="*/ f20 1 f2"/>
              <a:gd name="f30" fmla="*/ f22 1 171515"/>
              <a:gd name="f31" fmla="*/ f23 1 171515"/>
              <a:gd name="f32" fmla="*/ f24 1 171515"/>
              <a:gd name="f33" fmla="*/ f25 1 171515"/>
              <a:gd name="f34" fmla="*/ f26 1 171515"/>
              <a:gd name="f35" fmla="*/ f27 1 171515"/>
              <a:gd name="f36" fmla="*/ f28 1 171515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71515" h="171515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2FFEEEED-89DC-047E-D3FE-046EAE74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50112" y="1084505"/>
            <a:ext cx="157541" cy="15754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545"/>
              <a:gd name="f7" fmla="val 78773"/>
              <a:gd name="f8" fmla="val 23283"/>
              <a:gd name="f9" fmla="val 109419"/>
              <a:gd name="f10" fmla="val 134262"/>
              <a:gd name="f11" fmla="val 48126"/>
              <a:gd name="f12" fmla="val 23312"/>
              <a:gd name="f13" fmla="val 48139"/>
              <a:gd name="f14" fmla="val 35268"/>
              <a:gd name="f15" fmla="val 122277"/>
              <a:gd name="f16" fmla="+- 0 0 -90"/>
              <a:gd name="f17" fmla="*/ f3 1 157545"/>
              <a:gd name="f18" fmla="*/ f4 1 157545"/>
              <a:gd name="f19" fmla="+- f6 0 f5"/>
              <a:gd name="f20" fmla="*/ f16 f0 1"/>
              <a:gd name="f21" fmla="*/ f19 1 157545"/>
              <a:gd name="f22" fmla="*/ 78773 f19 1"/>
              <a:gd name="f23" fmla="*/ 23283 f19 1"/>
              <a:gd name="f24" fmla="*/ 134262 f19 1"/>
              <a:gd name="f25" fmla="*/ 0 f19 1"/>
              <a:gd name="f26" fmla="*/ 157545 f19 1"/>
              <a:gd name="f27" fmla="*/ f20 1 f2"/>
              <a:gd name="f28" fmla="*/ f22 1 157545"/>
              <a:gd name="f29" fmla="*/ f23 1 157545"/>
              <a:gd name="f30" fmla="*/ f24 1 157545"/>
              <a:gd name="f31" fmla="*/ f25 1 157545"/>
              <a:gd name="f32" fmla="*/ f26 1 15754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57545" h="15754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3BE6C3-459F-B435-7516-0F44F2EB80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5" y="518400"/>
            <a:ext cx="4771604" cy="5837950"/>
          </a:xfrm>
        </p:spPr>
        <p:txBody>
          <a:bodyPr anchor="ctr"/>
          <a:lstStyle/>
          <a:p>
            <a:pPr marL="0" indent="0">
              <a:buNone/>
            </a:pPr>
            <a:r>
              <a:rPr lang="en-GB" sz="2000" b="1" dirty="0"/>
              <a:t>CIRCLE-AI </a:t>
            </a:r>
            <a:br>
              <a:rPr lang="en-GB" sz="2000" b="1" dirty="0"/>
            </a:br>
            <a:r>
              <a:rPr lang="en-GB" sz="2000" dirty="0"/>
              <a:t>Circular Innovation Recycling Classification &amp; Learning Engine</a:t>
            </a:r>
          </a:p>
          <a:p>
            <a:pPr marL="0" indent="0">
              <a:buNone/>
            </a:pPr>
            <a:r>
              <a:rPr lang="en-GB" sz="2000" dirty="0"/>
              <a:t>  🤖 Harnesses Advanced AI:</a:t>
            </a:r>
          </a:p>
          <a:p>
            <a:pPr lvl="1"/>
            <a:r>
              <a:rPr lang="en-GB" sz="1600" dirty="0"/>
              <a:t>Automated patent analysis</a:t>
            </a:r>
          </a:p>
          <a:p>
            <a:pPr lvl="1"/>
            <a:r>
              <a:rPr lang="en-GB" sz="1600" dirty="0"/>
              <a:t>Material identification</a:t>
            </a:r>
          </a:p>
          <a:p>
            <a:pPr lvl="1"/>
            <a:r>
              <a:rPr lang="en-GB" sz="1600" dirty="0"/>
              <a:t>Recyclability assessment</a:t>
            </a:r>
          </a:p>
          <a:p>
            <a:pPr marL="0" indent="0">
              <a:buNone/>
            </a:pPr>
            <a:r>
              <a:rPr lang="en-GB" sz="2000" dirty="0"/>
              <a:t>  📑 Extracts Insights from Patent Data:</a:t>
            </a:r>
          </a:p>
          <a:p>
            <a:pPr lvl="1"/>
            <a:r>
              <a:rPr lang="en-GB" sz="1600" dirty="0"/>
              <a:t>Emerging technology development</a:t>
            </a:r>
          </a:p>
          <a:p>
            <a:pPr lvl="1"/>
            <a:r>
              <a:rPr lang="en-GB" sz="1600" dirty="0"/>
              <a:t>Material composition patterns</a:t>
            </a:r>
          </a:p>
          <a:p>
            <a:pPr lvl="1"/>
            <a:r>
              <a:rPr lang="en-GB" sz="1600" dirty="0"/>
              <a:t>Recyclability methods</a:t>
            </a:r>
          </a:p>
          <a:p>
            <a:pPr marL="0" indent="0">
              <a:buNone/>
            </a:pPr>
            <a:r>
              <a:rPr lang="en-GB" sz="2000" dirty="0"/>
              <a:t>  🎯 Serves Key Users:</a:t>
            </a:r>
          </a:p>
          <a:p>
            <a:pPr lvl="1"/>
            <a:r>
              <a:rPr lang="en-GB" sz="1600" dirty="0"/>
              <a:t>Technology Companies (R&amp;D)</a:t>
            </a:r>
          </a:p>
          <a:p>
            <a:pPr lvl="1"/>
            <a:r>
              <a:rPr lang="en-GB" sz="1600" dirty="0"/>
              <a:t>Materials Manufacturers</a:t>
            </a:r>
          </a:p>
          <a:p>
            <a:pPr lvl="1"/>
            <a:r>
              <a:rPr lang="en-GB" sz="1600" dirty="0"/>
              <a:t>Recycling Companies</a:t>
            </a:r>
          </a:p>
          <a:p>
            <a:pPr lvl="1"/>
            <a:r>
              <a:rPr lang="en-GB" sz="1600" dirty="0"/>
              <a:t>Research Institutions</a:t>
            </a:r>
          </a:p>
        </p:txBody>
      </p:sp>
      <p:sp>
        <p:nvSpPr>
          <p:cNvPr id="8" name="Graphic 10">
            <a:extLst>
              <a:ext uri="{FF2B5EF4-FFF2-40B4-BE49-F238E27FC236}">
                <a16:creationId xmlns:a16="http://schemas.microsoft.com/office/drawing/2014/main" id="{6D3C3950-D45A-7FD1-E270-36155CD25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436546" y="5751822"/>
            <a:ext cx="112425" cy="1124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2426"/>
              <a:gd name="f7" fmla="val 56213"/>
              <a:gd name="f8" fmla="val 87259"/>
              <a:gd name="f9" fmla="val 25167"/>
              <a:gd name="f10" fmla="+- 0 0 -90"/>
              <a:gd name="f11" fmla="*/ f3 1 112426"/>
              <a:gd name="f12" fmla="*/ f4 1 112426"/>
              <a:gd name="f13" fmla="+- f6 0 f5"/>
              <a:gd name="f14" fmla="*/ f10 f0 1"/>
              <a:gd name="f15" fmla="*/ f13 1 112426"/>
              <a:gd name="f16" fmla="*/ 112426 f13 1"/>
              <a:gd name="f17" fmla="*/ 56213 f13 1"/>
              <a:gd name="f18" fmla="*/ 0 f13 1"/>
              <a:gd name="f19" fmla="*/ f14 1 f2"/>
              <a:gd name="f20" fmla="*/ f16 1 112426"/>
              <a:gd name="f21" fmla="*/ f17 1 112426"/>
              <a:gd name="f22" fmla="*/ f18 1 112426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112426" h="112426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179D5AB3-A920-5587-4AB4-E744691D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>
            <a:extLst>
              <a:ext uri="{FF2B5EF4-FFF2-40B4-BE49-F238E27FC236}">
                <a16:creationId xmlns:a16="http://schemas.microsoft.com/office/drawing/2014/main" id="{2C453194-B8CB-5BAD-5120-FE6698FAF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FF4410-6291-FD32-DF14-A74DD8E85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/>
          <a:p>
            <a:pPr lvl="0"/>
            <a:r>
              <a:rPr lang="en-IE" sz="3600" dirty="0">
                <a:solidFill>
                  <a:srgbClr val="AEAEAE"/>
                </a:solidFill>
              </a:rPr>
              <a:t>Case Study </a:t>
            </a:r>
            <a:br>
              <a:rPr lang="en-IE" sz="3600" dirty="0"/>
            </a:br>
            <a:r>
              <a:rPr lang="en-IE" sz="3600" dirty="0"/>
              <a:t>Solid-State Batteries</a:t>
            </a:r>
            <a:endParaRPr lang="en-GB" sz="3600" dirty="0">
              <a:solidFill>
                <a:srgbClr val="747474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DD0EE15-FB35-1DFF-9F8E-B4BB8EFB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400013">
            <a:off x="853199" y="363391"/>
            <a:ext cx="73152" cy="548640"/>
          </a:xfrm>
          <a:prstGeom prst="rect">
            <a:avLst/>
          </a:pr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D82C358-2037-AFE1-3601-E6AC5D9C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618509" y="2935544"/>
            <a:ext cx="6217920" cy="18288"/>
          </a:xfrm>
          <a:prstGeom prst="rect">
            <a:avLst/>
          </a:prstGeom>
          <a:solidFill>
            <a:srgbClr val="D5D5D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BCA9AF-FDD3-FFE3-D17A-A71BE53673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2648" y="3355848"/>
            <a:ext cx="6272783" cy="2825496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Replaces liquid electrolytes with solid materials.</a:t>
            </a:r>
          </a:p>
          <a:p>
            <a:pPr hangingPunct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Offers higher energy density, enhanced safety, faster charging.</a:t>
            </a:r>
          </a:p>
          <a:p>
            <a:pPr hangingPunct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Currently in development with limited commercial use.</a:t>
            </a:r>
          </a:p>
          <a:p>
            <a:pPr marL="0" indent="0" hangingPunct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/>
          </a:p>
          <a:p>
            <a:pPr mar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747474"/>
                </a:solidFill>
              </a:rPr>
              <a:t>Demo: </a:t>
            </a:r>
          </a:p>
          <a:p>
            <a:pPr mar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747474"/>
                </a:solidFill>
              </a:rPr>
              <a:t>CIRCLE-AI Dashboard</a:t>
            </a:r>
            <a:endParaRPr lang="en-GB" sz="1100" b="1" dirty="0">
              <a:solidFill>
                <a:srgbClr val="747474"/>
              </a:solidFill>
            </a:endParaRPr>
          </a:p>
        </p:txBody>
      </p:sp>
      <p:pic>
        <p:nvPicPr>
          <p:cNvPr id="10" name="Graphic 9" descr="Battery charging with solid fill">
            <a:extLst>
              <a:ext uri="{FF2B5EF4-FFF2-40B4-BE49-F238E27FC236}">
                <a16:creationId xmlns:a16="http://schemas.microsoft.com/office/drawing/2014/main" id="{C2A5F1F9-FEB6-A7E9-7308-A1B0E953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040" y="180168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05BB0B-81F7-B376-B6F6-1B8C1544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326" y="601133"/>
            <a:ext cx="4557286" cy="5810692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5625B71-198D-1DDD-370A-515CD355F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24650"/>
              </p:ext>
            </p:extLst>
          </p:nvPr>
        </p:nvGraphicFramePr>
        <p:xfrm>
          <a:off x="4044533" y="5455920"/>
          <a:ext cx="2396907" cy="49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499360" imgH="518160" progId="Package">
                  <p:embed/>
                </p:oleObj>
              </mc:Choice>
              <mc:Fallback>
                <p:oleObj name="Packager Shell Object" showAsIcon="1" r:id="rId5" imgW="2499360" imgH="518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4533" y="5455920"/>
                        <a:ext cx="2396907" cy="4964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BA8A-89E9-1EE9-3E55-4C3901E54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239" y="919475"/>
            <a:ext cx="3256617" cy="821268"/>
          </a:xfrm>
        </p:spPr>
        <p:txBody>
          <a:bodyPr anchor="b"/>
          <a:lstStyle/>
          <a:p>
            <a:pPr lvl="0"/>
            <a:r>
              <a:rPr lang="en-IE" sz="3600" dirty="0">
                <a:solidFill>
                  <a:schemeClr val="bg2">
                    <a:lumMod val="75000"/>
                  </a:schemeClr>
                </a:solidFill>
              </a:rPr>
              <a:t>Workflow</a:t>
            </a:r>
            <a:endParaRPr lang="en-GB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: Rounded Corners 49">
            <a:extLst>
              <a:ext uri="{FF2B5EF4-FFF2-40B4-BE49-F238E27FC236}">
                <a16:creationId xmlns:a16="http://schemas.microsoft.com/office/drawing/2014/main" id="{0D87E392-1116-C820-7889-2D2F89058F61}"/>
              </a:ext>
            </a:extLst>
          </p:cNvPr>
          <p:cNvSpPr/>
          <p:nvPr/>
        </p:nvSpPr>
        <p:spPr>
          <a:xfrm>
            <a:off x="4914040" y="2289163"/>
            <a:ext cx="3567869" cy="193477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97132"/>
            </a:solidFill>
            <a:custDash>
              <a:ds d="300000" sp="30000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cxnSp>
        <p:nvCxnSpPr>
          <p:cNvPr id="4" name="Straight Arrow Connector 31">
            <a:extLst>
              <a:ext uri="{FF2B5EF4-FFF2-40B4-BE49-F238E27FC236}">
                <a16:creationId xmlns:a16="http://schemas.microsoft.com/office/drawing/2014/main" id="{62C07D0C-F075-F2B6-38A3-9452FF800C48}"/>
              </a:ext>
            </a:extLst>
          </p:cNvPr>
          <p:cNvCxnSpPr>
            <a:endCxn id="8" idx="3"/>
          </p:cNvCxnSpPr>
          <p:nvPr/>
        </p:nvCxnSpPr>
        <p:spPr>
          <a:xfrm>
            <a:off x="2411016" y="3555104"/>
            <a:ext cx="989015" cy="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5" name="Graphic 6" descr="Database outline">
            <a:extLst>
              <a:ext uri="{FF2B5EF4-FFF2-40B4-BE49-F238E27FC236}">
                <a16:creationId xmlns:a16="http://schemas.microsoft.com/office/drawing/2014/main" id="{EADAB6F9-8BED-1E45-4B17-31A01243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34" y="2228813"/>
            <a:ext cx="2404533" cy="24172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04B39E5D-CB61-D836-F001-85D9535BC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35" y="3017968"/>
            <a:ext cx="1351702" cy="11846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4" descr="A logo of an eagle&#10;&#10;Description automatically generated">
            <a:extLst>
              <a:ext uri="{FF2B5EF4-FFF2-40B4-BE49-F238E27FC236}">
                <a16:creationId xmlns:a16="http://schemas.microsoft.com/office/drawing/2014/main" id="{8ED7CF92-563E-9A93-6D40-F5D40AE85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81557" y="3621755"/>
            <a:ext cx="680295" cy="680295"/>
          </a:xfrm>
        </p:spPr>
      </p:pic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2FD89C6C-85BA-1093-8BB2-BCD9735B81B9}"/>
              </a:ext>
            </a:extLst>
          </p:cNvPr>
          <p:cNvSpPr/>
          <p:nvPr/>
        </p:nvSpPr>
        <p:spPr>
          <a:xfrm>
            <a:off x="3400031" y="3144475"/>
            <a:ext cx="1261533" cy="8212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F9ED5"/>
          </a:solidFill>
          <a:ln w="19046" cap="flat">
            <a:solidFill>
              <a:srgbClr val="0240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Filter Patents on CPC codes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9" name="Graphic 10" descr="Folder Search outline">
            <a:extLst>
              <a:ext uri="{FF2B5EF4-FFF2-40B4-BE49-F238E27FC236}">
                <a16:creationId xmlns:a16="http://schemas.microsoft.com/office/drawing/2014/main" id="{8419A64E-0FAB-A4DE-C352-B6F05A548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8416" y="459766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CB03D756-9CA2-DCD6-C6A6-D383B19E2469}"/>
              </a:ext>
            </a:extLst>
          </p:cNvPr>
          <p:cNvSpPr txBox="1"/>
          <p:nvPr/>
        </p:nvSpPr>
        <p:spPr>
          <a:xfrm>
            <a:off x="1105756" y="2979837"/>
            <a:ext cx="123189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US Patent and Trademark Office (</a:t>
            </a: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USPTO)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1F733C0-BECE-1938-F0EF-491F2EE4E8B4}"/>
              </a:ext>
            </a:extLst>
          </p:cNvPr>
          <p:cNvSpPr txBox="1"/>
          <p:nvPr/>
        </p:nvSpPr>
        <p:spPr>
          <a:xfrm>
            <a:off x="3414845" y="5372420"/>
            <a:ext cx="123189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CPC codes for hierarchical patent classification 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63C1B226-55C2-01F3-76B0-4BA5A57C2DD7}"/>
              </a:ext>
            </a:extLst>
          </p:cNvPr>
          <p:cNvSpPr/>
          <p:nvPr/>
        </p:nvSpPr>
        <p:spPr>
          <a:xfrm>
            <a:off x="4915567" y="3144466"/>
            <a:ext cx="1261533" cy="8212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F9ED5"/>
          </a:solidFill>
          <a:ln w="19046" cap="flat">
            <a:solidFill>
              <a:srgbClr val="0240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Technology classification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(LLM 7B)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B2A234FA-0C3B-088D-E092-886AFCE2990F}"/>
              </a:ext>
            </a:extLst>
          </p:cNvPr>
          <p:cNvSpPr/>
          <p:nvPr/>
        </p:nvSpPr>
        <p:spPr>
          <a:xfrm>
            <a:off x="6873736" y="3070975"/>
            <a:ext cx="1261533" cy="98957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F9ED5"/>
          </a:solidFill>
          <a:ln w="19046" cap="flat">
            <a:solidFill>
              <a:srgbClr val="0240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Material recyclability Scoring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(LLM 70B)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4" name="Graphic 20" descr="Pie chart outline">
            <a:extLst>
              <a:ext uri="{FF2B5EF4-FFF2-40B4-BE49-F238E27FC236}">
                <a16:creationId xmlns:a16="http://schemas.microsoft.com/office/drawing/2014/main" id="{56273D38-2ADB-CD85-3379-D6F96796F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774" y="3028538"/>
            <a:ext cx="603878" cy="6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Graphic 22" descr="Laptop outline">
            <a:extLst>
              <a:ext uri="{FF2B5EF4-FFF2-40B4-BE49-F238E27FC236}">
                <a16:creationId xmlns:a16="http://schemas.microsoft.com/office/drawing/2014/main" id="{81ADFD38-C92E-16A7-E631-9742F0DDF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1758" y="2228813"/>
            <a:ext cx="2350574" cy="23505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phic 24" descr="Bar graph with upward trend outline">
            <a:extLst>
              <a:ext uri="{FF2B5EF4-FFF2-40B4-BE49-F238E27FC236}">
                <a16:creationId xmlns:a16="http://schemas.microsoft.com/office/drawing/2014/main" id="{B08643CE-9A3F-0BF7-AC84-8CA384A73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0699" y="2977103"/>
            <a:ext cx="700494" cy="700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TextBox 27">
            <a:extLst>
              <a:ext uri="{FF2B5EF4-FFF2-40B4-BE49-F238E27FC236}">
                <a16:creationId xmlns:a16="http://schemas.microsoft.com/office/drawing/2014/main" id="{4AE9EEB3-65CE-551C-CD53-4DC8FA4B49CD}"/>
              </a:ext>
            </a:extLst>
          </p:cNvPr>
          <p:cNvSpPr txBox="1"/>
          <p:nvPr/>
        </p:nvSpPr>
        <p:spPr>
          <a:xfrm>
            <a:off x="9369564" y="1982346"/>
            <a:ext cx="123189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Databricks Dashboard for Analytics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F8A68798-D219-E2C8-4136-B56382A01521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flipV="1">
            <a:off x="4661564" y="3555100"/>
            <a:ext cx="254003" cy="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19" name="Straight Arrow Connector 36">
            <a:extLst>
              <a:ext uri="{FF2B5EF4-FFF2-40B4-BE49-F238E27FC236}">
                <a16:creationId xmlns:a16="http://schemas.microsoft.com/office/drawing/2014/main" id="{03E612EE-65E0-6852-9DC4-233E414A24B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>
            <a:off x="6177100" y="3555100"/>
            <a:ext cx="696636" cy="1066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20" name="Straight Arrow Connector 39">
            <a:extLst>
              <a:ext uri="{FF2B5EF4-FFF2-40B4-BE49-F238E27FC236}">
                <a16:creationId xmlns:a16="http://schemas.microsoft.com/office/drawing/2014/main" id="{16953635-530F-230C-B408-8F34F3E1758A}"/>
              </a:ext>
            </a:extLst>
          </p:cNvPr>
          <p:cNvCxnSpPr>
            <a:stCxn id="13" idx="1"/>
          </p:cNvCxnSpPr>
          <p:nvPr/>
        </p:nvCxnSpPr>
        <p:spPr>
          <a:xfrm>
            <a:off x="8135270" y="3565757"/>
            <a:ext cx="1008730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21" name="Straight Arrow Connector 42">
            <a:extLst>
              <a:ext uri="{FF2B5EF4-FFF2-40B4-BE49-F238E27FC236}">
                <a16:creationId xmlns:a16="http://schemas.microsoft.com/office/drawing/2014/main" id="{AD4D9CDD-A3C0-B472-7567-A0E75DE8B38B}"/>
              </a:ext>
            </a:extLst>
          </p:cNvPr>
          <p:cNvCxnSpPr>
            <a:endCxn id="8" idx="2"/>
          </p:cNvCxnSpPr>
          <p:nvPr/>
        </p:nvCxnSpPr>
        <p:spPr>
          <a:xfrm flipV="1">
            <a:off x="4030794" y="3965734"/>
            <a:ext cx="0" cy="78632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sp>
        <p:nvSpPr>
          <p:cNvPr id="22" name="TextBox 54">
            <a:extLst>
              <a:ext uri="{FF2B5EF4-FFF2-40B4-BE49-F238E27FC236}">
                <a16:creationId xmlns:a16="http://schemas.microsoft.com/office/drawing/2014/main" id="{ED608656-6CA6-28A3-BC0E-38D6223C8C87}"/>
              </a:ext>
            </a:extLst>
          </p:cNvPr>
          <p:cNvSpPr txBox="1"/>
          <p:nvPr/>
        </p:nvSpPr>
        <p:spPr>
          <a:xfrm>
            <a:off x="6472132" y="2397849"/>
            <a:ext cx="195071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AI Functions on Databricks</a:t>
            </a:r>
            <a:endParaRPr lang="en-GB" sz="1200" b="1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23" name="Picture 61">
            <a:extLst>
              <a:ext uri="{FF2B5EF4-FFF2-40B4-BE49-F238E27FC236}">
                <a16:creationId xmlns:a16="http://schemas.microsoft.com/office/drawing/2014/main" id="{D3126C61-8B2D-8F48-A249-C39FEF29D9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493516" cy="9399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A0CAC2DE-35E1-3868-E9B9-E25E3789414B}"/>
              </a:ext>
            </a:extLst>
          </p:cNvPr>
          <p:cNvSpPr/>
          <p:nvPr/>
        </p:nvSpPr>
        <p:spPr>
          <a:xfrm>
            <a:off x="3127741" y="2444035"/>
            <a:ext cx="3062179" cy="19201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97132"/>
            </a:solidFill>
            <a:custDash>
              <a:ds d="300000" sp="30000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156082"/>
              </a:solidFill>
              <a:uFillTx/>
              <a:latin typeface="Aptos"/>
            </a:endParaRP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52AFACC2-7C0F-EA2C-C066-B03E1C6FB007}"/>
              </a:ext>
            </a:extLst>
          </p:cNvPr>
          <p:cNvSpPr txBox="1"/>
          <p:nvPr/>
        </p:nvSpPr>
        <p:spPr>
          <a:xfrm>
            <a:off x="2946498" y="2591894"/>
            <a:ext cx="195071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Patent Filtering</a:t>
            </a:r>
            <a:endParaRPr lang="en-GB" sz="1200" b="1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26" name="Picture 72">
            <a:extLst>
              <a:ext uri="{FF2B5EF4-FFF2-40B4-BE49-F238E27FC236}">
                <a16:creationId xmlns:a16="http://schemas.microsoft.com/office/drawing/2014/main" id="{7017A520-1F26-B8AB-2414-544386BB9E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8623" y="4186232"/>
            <a:ext cx="786319" cy="7863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FB2BD8C-94EB-77FA-8A05-71819DF1E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87BA29-2355-E139-DDB9-70E8352C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019FE-0536-E603-F11F-D6F42568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8070" y="1416077"/>
            <a:ext cx="4008583" cy="4386916"/>
          </a:xfrm>
        </p:spPr>
        <p:txBody>
          <a:bodyPr>
            <a:normAutofit/>
          </a:bodyPr>
          <a:lstStyle/>
          <a:p>
            <a:r>
              <a:rPr lang="en-IE" sz="3200" dirty="0">
                <a:solidFill>
                  <a:srgbClr val="FFFFFF"/>
                </a:solidFill>
              </a:rPr>
              <a:t>Battery Patent Classification</a:t>
            </a:r>
            <a:br>
              <a:rPr lang="en-IE" sz="3200" dirty="0">
                <a:solidFill>
                  <a:srgbClr val="FFFFFF"/>
                </a:solidFill>
              </a:rPr>
            </a:br>
            <a:r>
              <a:rPr lang="en-IE" sz="3200" dirty="0">
                <a:solidFill>
                  <a:srgbClr val="FFFFFF"/>
                </a:solidFill>
              </a:rPr>
              <a:t>Prompt</a:t>
            </a:r>
            <a:br>
              <a:rPr lang="en-IE" sz="3200" dirty="0">
                <a:solidFill>
                  <a:srgbClr val="FFFFFF"/>
                </a:solidFill>
              </a:rPr>
            </a:br>
            <a:br>
              <a:rPr lang="en-IE" sz="1600" dirty="0">
                <a:solidFill>
                  <a:srgbClr val="FFFFFF"/>
                </a:solidFill>
              </a:rPr>
            </a:br>
            <a:r>
              <a:rPr lang="en-IE" sz="1600" dirty="0">
                <a:solidFill>
                  <a:srgbClr val="FFFFFF"/>
                </a:solidFill>
              </a:rPr>
              <a:t>databricks-mixtral-8x7b-instruct</a:t>
            </a:r>
            <a:endParaRPr lang="en-GB" sz="3200" dirty="0">
              <a:solidFill>
                <a:srgbClr val="FFFFFF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406A65B-E346-1F16-4C1E-DA805E12ECF8}"/>
              </a:ext>
            </a:extLst>
          </p:cNvPr>
          <p:cNvGrpSpPr/>
          <p:nvPr/>
        </p:nvGrpSpPr>
        <p:grpSpPr>
          <a:xfrm>
            <a:off x="613891" y="554153"/>
            <a:ext cx="574179" cy="1075864"/>
            <a:chOff x="613891" y="554153"/>
            <a:chExt cx="574179" cy="107586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175B0C16-9ECD-0547-4755-BB00A128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057" y="554153"/>
              <a:ext cx="171514" cy="171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515"/>
                <a:gd name="f7" fmla="val 159874"/>
                <a:gd name="f8" fmla="val 74116"/>
                <a:gd name="f9" fmla="val 97399"/>
                <a:gd name="f10" fmla="val 11641"/>
                <a:gd name="f11" fmla="val 5212"/>
                <a:gd name="f12" fmla="val 92187"/>
                <a:gd name="f13" fmla="val 85758"/>
                <a:gd name="f14" fmla="val 79328"/>
                <a:gd name="f15" fmla="val 166303"/>
                <a:gd name="f16" fmla="+- 0 0 -90"/>
                <a:gd name="f17" fmla="*/ f3 1 171515"/>
                <a:gd name="f18" fmla="*/ f4 1 171515"/>
                <a:gd name="f19" fmla="+- f6 0 f5"/>
                <a:gd name="f20" fmla="*/ f16 f0 1"/>
                <a:gd name="f21" fmla="*/ f19 1 171515"/>
                <a:gd name="f22" fmla="*/ 159874 f19 1"/>
                <a:gd name="f23" fmla="*/ 74116 f19 1"/>
                <a:gd name="f24" fmla="*/ 97399 f19 1"/>
                <a:gd name="f25" fmla="*/ 11641 f19 1"/>
                <a:gd name="f26" fmla="*/ 85758 f19 1"/>
                <a:gd name="f27" fmla="*/ 0 f19 1"/>
                <a:gd name="f28" fmla="*/ 171515 f19 1"/>
                <a:gd name="f29" fmla="*/ f20 1 f2"/>
                <a:gd name="f30" fmla="*/ f22 1 171515"/>
                <a:gd name="f31" fmla="*/ f23 1 171515"/>
                <a:gd name="f32" fmla="*/ f24 1 171515"/>
                <a:gd name="f33" fmla="*/ f25 1 171515"/>
                <a:gd name="f34" fmla="*/ f26 1 171515"/>
                <a:gd name="f35" fmla="*/ f27 1 171515"/>
                <a:gd name="f36" fmla="*/ f28 1 171515"/>
                <a:gd name="f37" fmla="*/ f5 1 f21"/>
                <a:gd name="f38" fmla="*/ f6 1 f21"/>
                <a:gd name="f39" fmla="+- f29 0 f1"/>
                <a:gd name="f40" fmla="*/ f30 1 f21"/>
                <a:gd name="f41" fmla="*/ f31 1 f21"/>
                <a:gd name="f42" fmla="*/ f32 1 f21"/>
                <a:gd name="f43" fmla="*/ f33 1 f21"/>
                <a:gd name="f44" fmla="*/ f34 1 f21"/>
                <a:gd name="f45" fmla="*/ f35 1 f21"/>
                <a:gd name="f46" fmla="*/ f36 1 f21"/>
                <a:gd name="f47" fmla="*/ f37 f17 1"/>
                <a:gd name="f48" fmla="*/ f38 f17 1"/>
                <a:gd name="f49" fmla="*/ f38 f18 1"/>
                <a:gd name="f50" fmla="*/ f37 f18 1"/>
                <a:gd name="f51" fmla="*/ f40 f17 1"/>
                <a:gd name="f52" fmla="*/ f41 f18 1"/>
                <a:gd name="f53" fmla="*/ f42 f17 1"/>
                <a:gd name="f54" fmla="*/ f43 f18 1"/>
                <a:gd name="f55" fmla="*/ f44 f17 1"/>
                <a:gd name="f56" fmla="*/ f45 f18 1"/>
                <a:gd name="f57" fmla="*/ f41 f17 1"/>
                <a:gd name="f58" fmla="*/ f43 f17 1"/>
                <a:gd name="f59" fmla="*/ f45 f17 1"/>
                <a:gd name="f60" fmla="*/ f44 f18 1"/>
                <a:gd name="f61" fmla="*/ f42 f18 1"/>
                <a:gd name="f62" fmla="*/ f40 f18 1"/>
                <a:gd name="f63" fmla="*/ f46 f18 1"/>
                <a:gd name="f64" fmla="*/ f46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7" y="f54"/>
                </a:cxn>
                <a:cxn ang="f39">
                  <a:pos x="f57" y="f52"/>
                </a:cxn>
                <a:cxn ang="f39">
                  <a:pos x="f58" y="f52"/>
                </a:cxn>
                <a:cxn ang="f39">
                  <a:pos x="f59" y="f60"/>
                </a:cxn>
                <a:cxn ang="f39">
                  <a:pos x="f58" y="f61"/>
                </a:cxn>
                <a:cxn ang="f39">
                  <a:pos x="f57" y="f61"/>
                </a:cxn>
                <a:cxn ang="f39">
                  <a:pos x="f57" y="f62"/>
                </a:cxn>
                <a:cxn ang="f39">
                  <a:pos x="f55" y="f63"/>
                </a:cxn>
                <a:cxn ang="f39">
                  <a:pos x="f53" y="f62"/>
                </a:cxn>
                <a:cxn ang="f39">
                  <a:pos x="f53" y="f61"/>
                </a:cxn>
                <a:cxn ang="f39">
                  <a:pos x="f51" y="f61"/>
                </a:cxn>
                <a:cxn ang="f39">
                  <a:pos x="f64" y="f60"/>
                </a:cxn>
                <a:cxn ang="f39">
                  <a:pos x="f51" y="f52"/>
                </a:cxn>
              </a:cxnLst>
              <a:rect l="f47" t="f50" r="f48" b="f49"/>
              <a:pathLst>
                <a:path w="171515" h="171515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9" y="f11"/>
                    <a:pt x="f12" y="f5"/>
                    <a:pt x="f13" y="f5"/>
                  </a:cubicBezTo>
                  <a:cubicBezTo>
                    <a:pt x="f14" y="f5"/>
                    <a:pt x="f8" y="f11"/>
                    <a:pt x="f8" y="f10"/>
                  </a:cubicBezTo>
                  <a:lnTo>
                    <a:pt x="f8" y="f8"/>
                  </a:lnTo>
                  <a:lnTo>
                    <a:pt x="f10" y="f8"/>
                  </a:lnTo>
                  <a:cubicBezTo>
                    <a:pt x="f11" y="f8"/>
                    <a:pt x="f5" y="f14"/>
                    <a:pt x="f5" y="f13"/>
                  </a:cubicBezTo>
                  <a:cubicBezTo>
                    <a:pt x="f5" y="f12"/>
                    <a:pt x="f11" y="f9"/>
                    <a:pt x="f10" y="f9"/>
                  </a:cubicBezTo>
                  <a:lnTo>
                    <a:pt x="f8" y="f9"/>
                  </a:lnTo>
                  <a:lnTo>
                    <a:pt x="f8" y="f7"/>
                  </a:lnTo>
                  <a:cubicBezTo>
                    <a:pt x="f8" y="f15"/>
                    <a:pt x="f14" y="f6"/>
                    <a:pt x="f13" y="f6"/>
                  </a:cubicBezTo>
                  <a:cubicBezTo>
                    <a:pt x="f12" y="f6"/>
                    <a:pt x="f9" y="f15"/>
                    <a:pt x="f9" y="f7"/>
                  </a:cubicBezTo>
                  <a:lnTo>
                    <a:pt x="f9" y="f9"/>
                  </a:lnTo>
                  <a:lnTo>
                    <a:pt x="f7" y="f9"/>
                  </a:lnTo>
                  <a:cubicBezTo>
                    <a:pt x="f15" y="f9"/>
                    <a:pt x="f6" y="f12"/>
                    <a:pt x="f6" y="f13"/>
                  </a:cubicBezTo>
                  <a:cubicBezTo>
                    <a:pt x="f6" y="f14"/>
                    <a:pt x="f15" y="f8"/>
                    <a:pt x="f7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96152029-F6CD-855C-C279-1F3A6059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5645" y="837005"/>
              <a:ext cx="112425" cy="112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426"/>
                <a:gd name="f7" fmla="val 56213"/>
                <a:gd name="f8" fmla="val 87259"/>
                <a:gd name="f9" fmla="val 25167"/>
                <a:gd name="f10" fmla="+- 0 0 -90"/>
                <a:gd name="f11" fmla="*/ f3 1 112426"/>
                <a:gd name="f12" fmla="*/ f4 1 112426"/>
                <a:gd name="f13" fmla="+- f6 0 f5"/>
                <a:gd name="f14" fmla="*/ f10 f0 1"/>
                <a:gd name="f15" fmla="*/ f13 1 112426"/>
                <a:gd name="f16" fmla="*/ 112426 f13 1"/>
                <a:gd name="f17" fmla="*/ 56213 f13 1"/>
                <a:gd name="f18" fmla="*/ 0 f13 1"/>
                <a:gd name="f19" fmla="*/ f14 1 f2"/>
                <a:gd name="f20" fmla="*/ f16 1 112426"/>
                <a:gd name="f21" fmla="*/ f17 1 112426"/>
                <a:gd name="f22" fmla="*/ f18 1 112426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12426" h="112426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988EB205-13FE-F2E7-541C-5AA66CC5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891" y="1472476"/>
              <a:ext cx="157541" cy="157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545"/>
                <a:gd name="f7" fmla="val 78773"/>
                <a:gd name="f8" fmla="val 23283"/>
                <a:gd name="f9" fmla="val 109419"/>
                <a:gd name="f10" fmla="val 134262"/>
                <a:gd name="f11" fmla="val 48126"/>
                <a:gd name="f12" fmla="val 23312"/>
                <a:gd name="f13" fmla="val 48139"/>
                <a:gd name="f14" fmla="val 35268"/>
                <a:gd name="f15" fmla="val 122277"/>
                <a:gd name="f16" fmla="+- 0 0 -90"/>
                <a:gd name="f17" fmla="*/ f3 1 157545"/>
                <a:gd name="f18" fmla="*/ f4 1 157545"/>
                <a:gd name="f19" fmla="+- f6 0 f5"/>
                <a:gd name="f20" fmla="*/ f16 f0 1"/>
                <a:gd name="f21" fmla="*/ f19 1 157545"/>
                <a:gd name="f22" fmla="*/ 78773 f19 1"/>
                <a:gd name="f23" fmla="*/ 23283 f19 1"/>
                <a:gd name="f24" fmla="*/ 134262 f19 1"/>
                <a:gd name="f25" fmla="*/ 0 f19 1"/>
                <a:gd name="f26" fmla="*/ 157545 f19 1"/>
                <a:gd name="f27" fmla="*/ f20 1 f2"/>
                <a:gd name="f28" fmla="*/ f22 1 157545"/>
                <a:gd name="f29" fmla="*/ f23 1 157545"/>
                <a:gd name="f30" fmla="*/ f24 1 157545"/>
                <a:gd name="f31" fmla="*/ f25 1 157545"/>
                <a:gd name="f32" fmla="*/ f26 1 157545"/>
                <a:gd name="f33" fmla="*/ f5 1 f21"/>
                <a:gd name="f34" fmla="*/ f6 1 f21"/>
                <a:gd name="f35" fmla="+- f27 0 f1"/>
                <a:gd name="f36" fmla="*/ f28 1 f21"/>
                <a:gd name="f37" fmla="*/ f29 1 f21"/>
                <a:gd name="f38" fmla="*/ f30 1 f21"/>
                <a:gd name="f39" fmla="*/ f31 1 f21"/>
                <a:gd name="f40" fmla="*/ f32 1 f21"/>
                <a:gd name="f41" fmla="*/ f33 f17 1"/>
                <a:gd name="f42" fmla="*/ f34 f17 1"/>
                <a:gd name="f43" fmla="*/ f34 f18 1"/>
                <a:gd name="f44" fmla="*/ f33 f18 1"/>
                <a:gd name="f45" fmla="*/ f36 f17 1"/>
                <a:gd name="f46" fmla="*/ f37 f18 1"/>
                <a:gd name="f47" fmla="*/ f38 f17 1"/>
                <a:gd name="f48" fmla="*/ f36 f18 1"/>
                <a:gd name="f49" fmla="*/ f38 f18 1"/>
                <a:gd name="f50" fmla="*/ f37 f17 1"/>
                <a:gd name="f51" fmla="*/ f39 f18 1"/>
                <a:gd name="f52" fmla="*/ f39 f17 1"/>
                <a:gd name="f53" fmla="*/ f40 f18 1"/>
                <a:gd name="f54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6"/>
                </a:cxn>
                <a:cxn ang="f35">
                  <a:pos x="f47" y="f48"/>
                </a:cxn>
                <a:cxn ang="f35">
                  <a:pos x="f45" y="f49"/>
                </a:cxn>
                <a:cxn ang="f35">
                  <a:pos x="f50" y="f48"/>
                </a:cxn>
                <a:cxn ang="f35">
                  <a:pos x="f45" y="f46"/>
                </a:cxn>
                <a:cxn ang="f35">
                  <a:pos x="f45" y="f51"/>
                </a:cxn>
                <a:cxn ang="f35">
                  <a:pos x="f52" y="f48"/>
                </a:cxn>
                <a:cxn ang="f35">
                  <a:pos x="f45" y="f53"/>
                </a:cxn>
                <a:cxn ang="f35">
                  <a:pos x="f54" y="f48"/>
                </a:cxn>
                <a:cxn ang="f35">
                  <a:pos x="f45" y="f51"/>
                </a:cxn>
              </a:cxnLst>
              <a:rect l="f41" t="f44" r="f42" b="f43"/>
              <a:pathLst>
                <a:path w="157545" h="157545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628EAE8B-622D-91D4-5D5C-2640636B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16348-4981-6C38-3D39-5939846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1" y="1"/>
            <a:ext cx="731905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55140-1C94-B1C1-4BC5-EE8227E06B5F}"/>
              </a:ext>
            </a:extLst>
          </p:cNvPr>
          <p:cNvSpPr txBox="1"/>
          <p:nvPr/>
        </p:nvSpPr>
        <p:spPr>
          <a:xfrm>
            <a:off x="5477002" y="367128"/>
            <a:ext cx="64120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BATTERY PATENT CLASSIFICATION</a:t>
            </a:r>
          </a:p>
          <a:p>
            <a:endParaRPr lang="en-GB" sz="1200" dirty="0"/>
          </a:p>
          <a:p>
            <a:r>
              <a:rPr lang="en-GB" sz="1200" dirty="0"/>
              <a:t>Analyze the patent text to determine if it pertains to solid-state batteries, traditional lithium-ion batteries, or if it's an unrelated patent. Look out for the following key indicators in the patent text.</a:t>
            </a:r>
          </a:p>
          <a:p>
            <a:endParaRPr lang="en-GB" sz="1200" dirty="0"/>
          </a:p>
          <a:p>
            <a:r>
              <a:rPr lang="en-GB" sz="1200" dirty="0"/>
              <a:t>**Key Indicators:**</a:t>
            </a:r>
          </a:p>
          <a:p>
            <a:endParaRPr lang="en-GB" sz="1200" dirty="0"/>
          </a:p>
          <a:p>
            <a:r>
              <a:rPr lang="en-GB" sz="1200" dirty="0"/>
              <a:t>**Solid-State Batteries:**</a:t>
            </a:r>
          </a:p>
          <a:p>
            <a:r>
              <a:rPr lang="en-GB" sz="1200" dirty="0"/>
              <a:t>- Clear mention of solid electrolytes (ceramic or polymer)</a:t>
            </a:r>
          </a:p>
          <a:p>
            <a:r>
              <a:rPr lang="en-GB" sz="1200" dirty="0"/>
              <a:t>- No separate separator present</a:t>
            </a:r>
          </a:p>
          <a:p>
            <a:r>
              <a:rPr lang="en-GB" sz="1200" dirty="0"/>
              <a:t>- Specific architectures like thin films or bulk solid-state designs- Mention of materials such as LLZO, LAGP, or solid polymer electrolytes</a:t>
            </a:r>
          </a:p>
          <a:p>
            <a:endParaRPr lang="en-GB" sz="1200" dirty="0"/>
          </a:p>
          <a:p>
            <a:r>
              <a:rPr lang="en-GB" sz="1200" dirty="0"/>
              <a:t>**Traditional Li-ion Batteries:**</a:t>
            </a:r>
          </a:p>
          <a:p>
            <a:r>
              <a:rPr lang="en-GB" sz="1200" dirty="0"/>
              <a:t>- Clear presence of liquid or gel electrolytes</a:t>
            </a:r>
          </a:p>
          <a:p>
            <a:r>
              <a:rPr lang="en-GB" sz="1200" dirty="0"/>
              <a:t>- Mention of separators or membranes</a:t>
            </a:r>
          </a:p>
          <a:p>
            <a:r>
              <a:rPr lang="en-GB" sz="1200" dirty="0"/>
              <a:t>- Reference to anodes, cathodes, or current collectors</a:t>
            </a:r>
          </a:p>
          <a:p>
            <a:r>
              <a:rPr lang="en-GB" sz="1200" dirty="0"/>
              <a:t>- Focus on liquid solvents or polyethylene/polypropylene separators </a:t>
            </a:r>
          </a:p>
          <a:p>
            <a:endParaRPr lang="en-GB" sz="1200" dirty="0"/>
          </a:p>
          <a:p>
            <a:r>
              <a:rPr lang="en-GB" sz="1200" dirty="0"/>
              <a:t>**Important Notes:**</a:t>
            </a:r>
          </a:p>
          <a:p>
            <a:r>
              <a:rPr lang="en-GB" sz="1200" dirty="0"/>
              <a:t>- Look for explicit and unambiguous mentions of battery type.</a:t>
            </a:r>
          </a:p>
          <a:p>
            <a:r>
              <a:rPr lang="en-GB" sz="1200" dirty="0"/>
              <a:t>- Some patents may discuss hybrid systems; classify as 'unclear' if it's not definitively one type.</a:t>
            </a:r>
          </a:p>
          <a:p>
            <a:r>
              <a:rPr lang="en-GB" sz="1200" dirty="0"/>
              <a:t>- If the patent does not relate to batteries or their components, please classify as 'unrelated'.</a:t>
            </a:r>
          </a:p>
          <a:p>
            <a:r>
              <a:rPr lang="en-GB" sz="1200" dirty="0"/>
              <a:t>- Use all of your evidence at hand to provide a confidence rating of high, medium or low.</a:t>
            </a:r>
          </a:p>
          <a:p>
            <a:endParaRPr lang="en-GB" sz="1200" dirty="0"/>
          </a:p>
          <a:p>
            <a:r>
              <a:rPr lang="en-GB" sz="1200" dirty="0"/>
              <a:t>**Output JSON Format:**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"classification": "solid-state battery" | "traditional lithium-ion battery" | "unclear" | "unrelated",</a:t>
            </a:r>
          </a:p>
          <a:p>
            <a:r>
              <a:rPr lang="en-GB" sz="1200" dirty="0"/>
              <a:t>  "confidence": "high" | "medium" | "low"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Please strictly adhere to this JSON format and do not provide any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8472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FB2BD8C-94EB-77FA-8A05-71819DF1E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87BA29-2355-E139-DDB9-70E8352C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019FE-0536-E603-F11F-D6F42568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2585" y="441792"/>
            <a:ext cx="4008583" cy="5974415"/>
          </a:xfrm>
        </p:spPr>
        <p:txBody>
          <a:bodyPr>
            <a:normAutofit/>
          </a:bodyPr>
          <a:lstStyle/>
          <a:p>
            <a:pPr lvl="0"/>
            <a:r>
              <a:rPr lang="en-IE" sz="3200" dirty="0">
                <a:solidFill>
                  <a:srgbClr val="FFFFFF"/>
                </a:solidFill>
              </a:rPr>
              <a:t>Evaluation</a:t>
            </a:r>
            <a:br>
              <a:rPr lang="en-IE" sz="3200" dirty="0">
                <a:solidFill>
                  <a:srgbClr val="FFFFFF"/>
                </a:solidFill>
              </a:rPr>
            </a:br>
            <a:r>
              <a:rPr lang="en-IE" sz="1600" dirty="0">
                <a:solidFill>
                  <a:srgbClr val="FFFFFF"/>
                </a:solidFill>
              </a:rPr>
              <a:t>databricks-meta-llama-3-1-405b-instruct</a:t>
            </a:r>
            <a:br>
              <a:rPr lang="en-IE" sz="1600" dirty="0">
                <a:solidFill>
                  <a:srgbClr val="FFFFFF"/>
                </a:solidFill>
              </a:rPr>
            </a:br>
            <a:r>
              <a:rPr lang="en-IE" sz="1600" dirty="0">
                <a:solidFill>
                  <a:srgbClr val="FFFFFF"/>
                </a:solidFill>
              </a:rPr>
              <a:t>databricks-mixtral-8x7b-instruct</a:t>
            </a:r>
            <a:endParaRPr lang="en-GB" sz="3200" dirty="0">
              <a:solidFill>
                <a:srgbClr val="FFFFFF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406A65B-E346-1F16-4C1E-DA805E12ECF8}"/>
              </a:ext>
            </a:extLst>
          </p:cNvPr>
          <p:cNvGrpSpPr/>
          <p:nvPr/>
        </p:nvGrpSpPr>
        <p:grpSpPr>
          <a:xfrm>
            <a:off x="613891" y="554153"/>
            <a:ext cx="574179" cy="1075864"/>
            <a:chOff x="613891" y="554153"/>
            <a:chExt cx="574179" cy="107586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175B0C16-9ECD-0547-4755-BB00A128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057" y="554153"/>
              <a:ext cx="171514" cy="171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515"/>
                <a:gd name="f7" fmla="val 159874"/>
                <a:gd name="f8" fmla="val 74116"/>
                <a:gd name="f9" fmla="val 97399"/>
                <a:gd name="f10" fmla="val 11641"/>
                <a:gd name="f11" fmla="val 5212"/>
                <a:gd name="f12" fmla="val 92187"/>
                <a:gd name="f13" fmla="val 85758"/>
                <a:gd name="f14" fmla="val 79328"/>
                <a:gd name="f15" fmla="val 166303"/>
                <a:gd name="f16" fmla="+- 0 0 -90"/>
                <a:gd name="f17" fmla="*/ f3 1 171515"/>
                <a:gd name="f18" fmla="*/ f4 1 171515"/>
                <a:gd name="f19" fmla="+- f6 0 f5"/>
                <a:gd name="f20" fmla="*/ f16 f0 1"/>
                <a:gd name="f21" fmla="*/ f19 1 171515"/>
                <a:gd name="f22" fmla="*/ 159874 f19 1"/>
                <a:gd name="f23" fmla="*/ 74116 f19 1"/>
                <a:gd name="f24" fmla="*/ 97399 f19 1"/>
                <a:gd name="f25" fmla="*/ 11641 f19 1"/>
                <a:gd name="f26" fmla="*/ 85758 f19 1"/>
                <a:gd name="f27" fmla="*/ 0 f19 1"/>
                <a:gd name="f28" fmla="*/ 171515 f19 1"/>
                <a:gd name="f29" fmla="*/ f20 1 f2"/>
                <a:gd name="f30" fmla="*/ f22 1 171515"/>
                <a:gd name="f31" fmla="*/ f23 1 171515"/>
                <a:gd name="f32" fmla="*/ f24 1 171515"/>
                <a:gd name="f33" fmla="*/ f25 1 171515"/>
                <a:gd name="f34" fmla="*/ f26 1 171515"/>
                <a:gd name="f35" fmla="*/ f27 1 171515"/>
                <a:gd name="f36" fmla="*/ f28 1 171515"/>
                <a:gd name="f37" fmla="*/ f5 1 f21"/>
                <a:gd name="f38" fmla="*/ f6 1 f21"/>
                <a:gd name="f39" fmla="+- f29 0 f1"/>
                <a:gd name="f40" fmla="*/ f30 1 f21"/>
                <a:gd name="f41" fmla="*/ f31 1 f21"/>
                <a:gd name="f42" fmla="*/ f32 1 f21"/>
                <a:gd name="f43" fmla="*/ f33 1 f21"/>
                <a:gd name="f44" fmla="*/ f34 1 f21"/>
                <a:gd name="f45" fmla="*/ f35 1 f21"/>
                <a:gd name="f46" fmla="*/ f36 1 f21"/>
                <a:gd name="f47" fmla="*/ f37 f17 1"/>
                <a:gd name="f48" fmla="*/ f38 f17 1"/>
                <a:gd name="f49" fmla="*/ f38 f18 1"/>
                <a:gd name="f50" fmla="*/ f37 f18 1"/>
                <a:gd name="f51" fmla="*/ f40 f17 1"/>
                <a:gd name="f52" fmla="*/ f41 f18 1"/>
                <a:gd name="f53" fmla="*/ f42 f17 1"/>
                <a:gd name="f54" fmla="*/ f43 f18 1"/>
                <a:gd name="f55" fmla="*/ f44 f17 1"/>
                <a:gd name="f56" fmla="*/ f45 f18 1"/>
                <a:gd name="f57" fmla="*/ f41 f17 1"/>
                <a:gd name="f58" fmla="*/ f43 f17 1"/>
                <a:gd name="f59" fmla="*/ f45 f17 1"/>
                <a:gd name="f60" fmla="*/ f44 f18 1"/>
                <a:gd name="f61" fmla="*/ f42 f18 1"/>
                <a:gd name="f62" fmla="*/ f40 f18 1"/>
                <a:gd name="f63" fmla="*/ f46 f18 1"/>
                <a:gd name="f64" fmla="*/ f46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7" y="f54"/>
                </a:cxn>
                <a:cxn ang="f39">
                  <a:pos x="f57" y="f52"/>
                </a:cxn>
                <a:cxn ang="f39">
                  <a:pos x="f58" y="f52"/>
                </a:cxn>
                <a:cxn ang="f39">
                  <a:pos x="f59" y="f60"/>
                </a:cxn>
                <a:cxn ang="f39">
                  <a:pos x="f58" y="f61"/>
                </a:cxn>
                <a:cxn ang="f39">
                  <a:pos x="f57" y="f61"/>
                </a:cxn>
                <a:cxn ang="f39">
                  <a:pos x="f57" y="f62"/>
                </a:cxn>
                <a:cxn ang="f39">
                  <a:pos x="f55" y="f63"/>
                </a:cxn>
                <a:cxn ang="f39">
                  <a:pos x="f53" y="f62"/>
                </a:cxn>
                <a:cxn ang="f39">
                  <a:pos x="f53" y="f61"/>
                </a:cxn>
                <a:cxn ang="f39">
                  <a:pos x="f51" y="f61"/>
                </a:cxn>
                <a:cxn ang="f39">
                  <a:pos x="f64" y="f60"/>
                </a:cxn>
                <a:cxn ang="f39">
                  <a:pos x="f51" y="f52"/>
                </a:cxn>
              </a:cxnLst>
              <a:rect l="f47" t="f50" r="f48" b="f49"/>
              <a:pathLst>
                <a:path w="171515" h="171515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9" y="f11"/>
                    <a:pt x="f12" y="f5"/>
                    <a:pt x="f13" y="f5"/>
                  </a:cubicBezTo>
                  <a:cubicBezTo>
                    <a:pt x="f14" y="f5"/>
                    <a:pt x="f8" y="f11"/>
                    <a:pt x="f8" y="f10"/>
                  </a:cubicBezTo>
                  <a:lnTo>
                    <a:pt x="f8" y="f8"/>
                  </a:lnTo>
                  <a:lnTo>
                    <a:pt x="f10" y="f8"/>
                  </a:lnTo>
                  <a:cubicBezTo>
                    <a:pt x="f11" y="f8"/>
                    <a:pt x="f5" y="f14"/>
                    <a:pt x="f5" y="f13"/>
                  </a:cubicBezTo>
                  <a:cubicBezTo>
                    <a:pt x="f5" y="f12"/>
                    <a:pt x="f11" y="f9"/>
                    <a:pt x="f10" y="f9"/>
                  </a:cubicBezTo>
                  <a:lnTo>
                    <a:pt x="f8" y="f9"/>
                  </a:lnTo>
                  <a:lnTo>
                    <a:pt x="f8" y="f7"/>
                  </a:lnTo>
                  <a:cubicBezTo>
                    <a:pt x="f8" y="f15"/>
                    <a:pt x="f14" y="f6"/>
                    <a:pt x="f13" y="f6"/>
                  </a:cubicBezTo>
                  <a:cubicBezTo>
                    <a:pt x="f12" y="f6"/>
                    <a:pt x="f9" y="f15"/>
                    <a:pt x="f9" y="f7"/>
                  </a:cubicBezTo>
                  <a:lnTo>
                    <a:pt x="f9" y="f9"/>
                  </a:lnTo>
                  <a:lnTo>
                    <a:pt x="f7" y="f9"/>
                  </a:lnTo>
                  <a:cubicBezTo>
                    <a:pt x="f15" y="f9"/>
                    <a:pt x="f6" y="f12"/>
                    <a:pt x="f6" y="f13"/>
                  </a:cubicBezTo>
                  <a:cubicBezTo>
                    <a:pt x="f6" y="f14"/>
                    <a:pt x="f15" y="f8"/>
                    <a:pt x="f7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96152029-F6CD-855C-C279-1F3A6059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5645" y="837005"/>
              <a:ext cx="112425" cy="112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426"/>
                <a:gd name="f7" fmla="val 56213"/>
                <a:gd name="f8" fmla="val 87259"/>
                <a:gd name="f9" fmla="val 25167"/>
                <a:gd name="f10" fmla="+- 0 0 -90"/>
                <a:gd name="f11" fmla="*/ f3 1 112426"/>
                <a:gd name="f12" fmla="*/ f4 1 112426"/>
                <a:gd name="f13" fmla="+- f6 0 f5"/>
                <a:gd name="f14" fmla="*/ f10 f0 1"/>
                <a:gd name="f15" fmla="*/ f13 1 112426"/>
                <a:gd name="f16" fmla="*/ 112426 f13 1"/>
                <a:gd name="f17" fmla="*/ 56213 f13 1"/>
                <a:gd name="f18" fmla="*/ 0 f13 1"/>
                <a:gd name="f19" fmla="*/ f14 1 f2"/>
                <a:gd name="f20" fmla="*/ f16 1 112426"/>
                <a:gd name="f21" fmla="*/ f17 1 112426"/>
                <a:gd name="f22" fmla="*/ f18 1 112426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12426" h="112426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988EB205-13FE-F2E7-541C-5AA66CC5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891" y="1472476"/>
              <a:ext cx="157541" cy="157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545"/>
                <a:gd name="f7" fmla="val 78773"/>
                <a:gd name="f8" fmla="val 23283"/>
                <a:gd name="f9" fmla="val 109419"/>
                <a:gd name="f10" fmla="val 134262"/>
                <a:gd name="f11" fmla="val 48126"/>
                <a:gd name="f12" fmla="val 23312"/>
                <a:gd name="f13" fmla="val 48139"/>
                <a:gd name="f14" fmla="val 35268"/>
                <a:gd name="f15" fmla="val 122277"/>
                <a:gd name="f16" fmla="+- 0 0 -90"/>
                <a:gd name="f17" fmla="*/ f3 1 157545"/>
                <a:gd name="f18" fmla="*/ f4 1 157545"/>
                <a:gd name="f19" fmla="+- f6 0 f5"/>
                <a:gd name="f20" fmla="*/ f16 f0 1"/>
                <a:gd name="f21" fmla="*/ f19 1 157545"/>
                <a:gd name="f22" fmla="*/ 78773 f19 1"/>
                <a:gd name="f23" fmla="*/ 23283 f19 1"/>
                <a:gd name="f24" fmla="*/ 134262 f19 1"/>
                <a:gd name="f25" fmla="*/ 0 f19 1"/>
                <a:gd name="f26" fmla="*/ 157545 f19 1"/>
                <a:gd name="f27" fmla="*/ f20 1 f2"/>
                <a:gd name="f28" fmla="*/ f22 1 157545"/>
                <a:gd name="f29" fmla="*/ f23 1 157545"/>
                <a:gd name="f30" fmla="*/ f24 1 157545"/>
                <a:gd name="f31" fmla="*/ f25 1 157545"/>
                <a:gd name="f32" fmla="*/ f26 1 157545"/>
                <a:gd name="f33" fmla="*/ f5 1 f21"/>
                <a:gd name="f34" fmla="*/ f6 1 f21"/>
                <a:gd name="f35" fmla="+- f27 0 f1"/>
                <a:gd name="f36" fmla="*/ f28 1 f21"/>
                <a:gd name="f37" fmla="*/ f29 1 f21"/>
                <a:gd name="f38" fmla="*/ f30 1 f21"/>
                <a:gd name="f39" fmla="*/ f31 1 f21"/>
                <a:gd name="f40" fmla="*/ f32 1 f21"/>
                <a:gd name="f41" fmla="*/ f33 f17 1"/>
                <a:gd name="f42" fmla="*/ f34 f17 1"/>
                <a:gd name="f43" fmla="*/ f34 f18 1"/>
                <a:gd name="f44" fmla="*/ f33 f18 1"/>
                <a:gd name="f45" fmla="*/ f36 f17 1"/>
                <a:gd name="f46" fmla="*/ f37 f18 1"/>
                <a:gd name="f47" fmla="*/ f38 f17 1"/>
                <a:gd name="f48" fmla="*/ f36 f18 1"/>
                <a:gd name="f49" fmla="*/ f38 f18 1"/>
                <a:gd name="f50" fmla="*/ f37 f17 1"/>
                <a:gd name="f51" fmla="*/ f39 f18 1"/>
                <a:gd name="f52" fmla="*/ f39 f17 1"/>
                <a:gd name="f53" fmla="*/ f40 f18 1"/>
                <a:gd name="f54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6"/>
                </a:cxn>
                <a:cxn ang="f35">
                  <a:pos x="f47" y="f48"/>
                </a:cxn>
                <a:cxn ang="f35">
                  <a:pos x="f45" y="f49"/>
                </a:cxn>
                <a:cxn ang="f35">
                  <a:pos x="f50" y="f48"/>
                </a:cxn>
                <a:cxn ang="f35">
                  <a:pos x="f45" y="f46"/>
                </a:cxn>
                <a:cxn ang="f35">
                  <a:pos x="f45" y="f51"/>
                </a:cxn>
                <a:cxn ang="f35">
                  <a:pos x="f52" y="f48"/>
                </a:cxn>
                <a:cxn ang="f35">
                  <a:pos x="f45" y="f53"/>
                </a:cxn>
                <a:cxn ang="f35">
                  <a:pos x="f54" y="f48"/>
                </a:cxn>
                <a:cxn ang="f35">
                  <a:pos x="f45" y="f51"/>
                </a:cxn>
              </a:cxnLst>
              <a:rect l="f41" t="f44" r="f42" b="f43"/>
              <a:pathLst>
                <a:path w="157545" h="157545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628EAE8B-622D-91D4-5D5C-2640636B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16348-4981-6C38-3D39-5939846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1" y="-20319"/>
            <a:ext cx="731905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55140-1C94-B1C1-4BC5-EE8227E06B5F}"/>
              </a:ext>
            </a:extLst>
          </p:cNvPr>
          <p:cNvSpPr txBox="1"/>
          <p:nvPr/>
        </p:nvSpPr>
        <p:spPr>
          <a:xfrm>
            <a:off x="5477002" y="367128"/>
            <a:ext cx="641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pic>
        <p:nvPicPr>
          <p:cNvPr id="11" name="Picture 10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2654EA13-2724-F344-2091-7DEE2B25C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26" y="1373390"/>
            <a:ext cx="5696723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FB2BD8C-94EB-77FA-8A05-71819DF1E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87BA29-2355-E139-DDB9-70E8352C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019FE-0536-E603-F11F-D6F42568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029" y="554153"/>
            <a:ext cx="3509691" cy="5974415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FFFFFF"/>
                </a:solidFill>
              </a:rPr>
              <a:t>Material Extraction and Recyclability Scoring Prompt</a:t>
            </a:r>
            <a:br>
              <a:rPr lang="en-GB" sz="1600" dirty="0">
                <a:solidFill>
                  <a:srgbClr val="FFFFFF"/>
                </a:solidFill>
              </a:rPr>
            </a:b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databricks-meta-llama-3-1-70b-instruct</a:t>
            </a:r>
            <a:endParaRPr lang="en-GB" sz="3200" dirty="0">
              <a:solidFill>
                <a:srgbClr val="FFFFFF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406A65B-E346-1F16-4C1E-DA805E12ECF8}"/>
              </a:ext>
            </a:extLst>
          </p:cNvPr>
          <p:cNvGrpSpPr/>
          <p:nvPr/>
        </p:nvGrpSpPr>
        <p:grpSpPr>
          <a:xfrm>
            <a:off x="613891" y="554153"/>
            <a:ext cx="574179" cy="1075864"/>
            <a:chOff x="613891" y="554153"/>
            <a:chExt cx="574179" cy="107586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175B0C16-9ECD-0547-4755-BB00A128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057" y="554153"/>
              <a:ext cx="171514" cy="171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515"/>
                <a:gd name="f7" fmla="val 159874"/>
                <a:gd name="f8" fmla="val 74116"/>
                <a:gd name="f9" fmla="val 97399"/>
                <a:gd name="f10" fmla="val 11641"/>
                <a:gd name="f11" fmla="val 5212"/>
                <a:gd name="f12" fmla="val 92187"/>
                <a:gd name="f13" fmla="val 85758"/>
                <a:gd name="f14" fmla="val 79328"/>
                <a:gd name="f15" fmla="val 166303"/>
                <a:gd name="f16" fmla="+- 0 0 -90"/>
                <a:gd name="f17" fmla="*/ f3 1 171515"/>
                <a:gd name="f18" fmla="*/ f4 1 171515"/>
                <a:gd name="f19" fmla="+- f6 0 f5"/>
                <a:gd name="f20" fmla="*/ f16 f0 1"/>
                <a:gd name="f21" fmla="*/ f19 1 171515"/>
                <a:gd name="f22" fmla="*/ 159874 f19 1"/>
                <a:gd name="f23" fmla="*/ 74116 f19 1"/>
                <a:gd name="f24" fmla="*/ 97399 f19 1"/>
                <a:gd name="f25" fmla="*/ 11641 f19 1"/>
                <a:gd name="f26" fmla="*/ 85758 f19 1"/>
                <a:gd name="f27" fmla="*/ 0 f19 1"/>
                <a:gd name="f28" fmla="*/ 171515 f19 1"/>
                <a:gd name="f29" fmla="*/ f20 1 f2"/>
                <a:gd name="f30" fmla="*/ f22 1 171515"/>
                <a:gd name="f31" fmla="*/ f23 1 171515"/>
                <a:gd name="f32" fmla="*/ f24 1 171515"/>
                <a:gd name="f33" fmla="*/ f25 1 171515"/>
                <a:gd name="f34" fmla="*/ f26 1 171515"/>
                <a:gd name="f35" fmla="*/ f27 1 171515"/>
                <a:gd name="f36" fmla="*/ f28 1 171515"/>
                <a:gd name="f37" fmla="*/ f5 1 f21"/>
                <a:gd name="f38" fmla="*/ f6 1 f21"/>
                <a:gd name="f39" fmla="+- f29 0 f1"/>
                <a:gd name="f40" fmla="*/ f30 1 f21"/>
                <a:gd name="f41" fmla="*/ f31 1 f21"/>
                <a:gd name="f42" fmla="*/ f32 1 f21"/>
                <a:gd name="f43" fmla="*/ f33 1 f21"/>
                <a:gd name="f44" fmla="*/ f34 1 f21"/>
                <a:gd name="f45" fmla="*/ f35 1 f21"/>
                <a:gd name="f46" fmla="*/ f36 1 f21"/>
                <a:gd name="f47" fmla="*/ f37 f17 1"/>
                <a:gd name="f48" fmla="*/ f38 f17 1"/>
                <a:gd name="f49" fmla="*/ f38 f18 1"/>
                <a:gd name="f50" fmla="*/ f37 f18 1"/>
                <a:gd name="f51" fmla="*/ f40 f17 1"/>
                <a:gd name="f52" fmla="*/ f41 f18 1"/>
                <a:gd name="f53" fmla="*/ f42 f17 1"/>
                <a:gd name="f54" fmla="*/ f43 f18 1"/>
                <a:gd name="f55" fmla="*/ f44 f17 1"/>
                <a:gd name="f56" fmla="*/ f45 f18 1"/>
                <a:gd name="f57" fmla="*/ f41 f17 1"/>
                <a:gd name="f58" fmla="*/ f43 f17 1"/>
                <a:gd name="f59" fmla="*/ f45 f17 1"/>
                <a:gd name="f60" fmla="*/ f44 f18 1"/>
                <a:gd name="f61" fmla="*/ f42 f18 1"/>
                <a:gd name="f62" fmla="*/ f40 f18 1"/>
                <a:gd name="f63" fmla="*/ f46 f18 1"/>
                <a:gd name="f64" fmla="*/ f46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7" y="f54"/>
                </a:cxn>
                <a:cxn ang="f39">
                  <a:pos x="f57" y="f52"/>
                </a:cxn>
                <a:cxn ang="f39">
                  <a:pos x="f58" y="f52"/>
                </a:cxn>
                <a:cxn ang="f39">
                  <a:pos x="f59" y="f60"/>
                </a:cxn>
                <a:cxn ang="f39">
                  <a:pos x="f58" y="f61"/>
                </a:cxn>
                <a:cxn ang="f39">
                  <a:pos x="f57" y="f61"/>
                </a:cxn>
                <a:cxn ang="f39">
                  <a:pos x="f57" y="f62"/>
                </a:cxn>
                <a:cxn ang="f39">
                  <a:pos x="f55" y="f63"/>
                </a:cxn>
                <a:cxn ang="f39">
                  <a:pos x="f53" y="f62"/>
                </a:cxn>
                <a:cxn ang="f39">
                  <a:pos x="f53" y="f61"/>
                </a:cxn>
                <a:cxn ang="f39">
                  <a:pos x="f51" y="f61"/>
                </a:cxn>
                <a:cxn ang="f39">
                  <a:pos x="f64" y="f60"/>
                </a:cxn>
                <a:cxn ang="f39">
                  <a:pos x="f51" y="f52"/>
                </a:cxn>
              </a:cxnLst>
              <a:rect l="f47" t="f50" r="f48" b="f49"/>
              <a:pathLst>
                <a:path w="171515" h="171515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9" y="f11"/>
                    <a:pt x="f12" y="f5"/>
                    <a:pt x="f13" y="f5"/>
                  </a:cubicBezTo>
                  <a:cubicBezTo>
                    <a:pt x="f14" y="f5"/>
                    <a:pt x="f8" y="f11"/>
                    <a:pt x="f8" y="f10"/>
                  </a:cubicBezTo>
                  <a:lnTo>
                    <a:pt x="f8" y="f8"/>
                  </a:lnTo>
                  <a:lnTo>
                    <a:pt x="f10" y="f8"/>
                  </a:lnTo>
                  <a:cubicBezTo>
                    <a:pt x="f11" y="f8"/>
                    <a:pt x="f5" y="f14"/>
                    <a:pt x="f5" y="f13"/>
                  </a:cubicBezTo>
                  <a:cubicBezTo>
                    <a:pt x="f5" y="f12"/>
                    <a:pt x="f11" y="f9"/>
                    <a:pt x="f10" y="f9"/>
                  </a:cubicBezTo>
                  <a:lnTo>
                    <a:pt x="f8" y="f9"/>
                  </a:lnTo>
                  <a:lnTo>
                    <a:pt x="f8" y="f7"/>
                  </a:lnTo>
                  <a:cubicBezTo>
                    <a:pt x="f8" y="f15"/>
                    <a:pt x="f14" y="f6"/>
                    <a:pt x="f13" y="f6"/>
                  </a:cubicBezTo>
                  <a:cubicBezTo>
                    <a:pt x="f12" y="f6"/>
                    <a:pt x="f9" y="f15"/>
                    <a:pt x="f9" y="f7"/>
                  </a:cubicBezTo>
                  <a:lnTo>
                    <a:pt x="f9" y="f9"/>
                  </a:lnTo>
                  <a:lnTo>
                    <a:pt x="f7" y="f9"/>
                  </a:lnTo>
                  <a:cubicBezTo>
                    <a:pt x="f15" y="f9"/>
                    <a:pt x="f6" y="f12"/>
                    <a:pt x="f6" y="f13"/>
                  </a:cubicBezTo>
                  <a:cubicBezTo>
                    <a:pt x="f6" y="f14"/>
                    <a:pt x="f15" y="f8"/>
                    <a:pt x="f7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96152029-F6CD-855C-C279-1F3A6059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5645" y="837005"/>
              <a:ext cx="112425" cy="112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426"/>
                <a:gd name="f7" fmla="val 56213"/>
                <a:gd name="f8" fmla="val 87259"/>
                <a:gd name="f9" fmla="val 25167"/>
                <a:gd name="f10" fmla="+- 0 0 -90"/>
                <a:gd name="f11" fmla="*/ f3 1 112426"/>
                <a:gd name="f12" fmla="*/ f4 1 112426"/>
                <a:gd name="f13" fmla="+- f6 0 f5"/>
                <a:gd name="f14" fmla="*/ f10 f0 1"/>
                <a:gd name="f15" fmla="*/ f13 1 112426"/>
                <a:gd name="f16" fmla="*/ 112426 f13 1"/>
                <a:gd name="f17" fmla="*/ 56213 f13 1"/>
                <a:gd name="f18" fmla="*/ 0 f13 1"/>
                <a:gd name="f19" fmla="*/ f14 1 f2"/>
                <a:gd name="f20" fmla="*/ f16 1 112426"/>
                <a:gd name="f21" fmla="*/ f17 1 112426"/>
                <a:gd name="f22" fmla="*/ f18 1 112426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12426" h="112426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988EB205-13FE-F2E7-541C-5AA66CC5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891" y="1472476"/>
              <a:ext cx="157541" cy="157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545"/>
                <a:gd name="f7" fmla="val 78773"/>
                <a:gd name="f8" fmla="val 23283"/>
                <a:gd name="f9" fmla="val 109419"/>
                <a:gd name="f10" fmla="val 134262"/>
                <a:gd name="f11" fmla="val 48126"/>
                <a:gd name="f12" fmla="val 23312"/>
                <a:gd name="f13" fmla="val 48139"/>
                <a:gd name="f14" fmla="val 35268"/>
                <a:gd name="f15" fmla="val 122277"/>
                <a:gd name="f16" fmla="+- 0 0 -90"/>
                <a:gd name="f17" fmla="*/ f3 1 157545"/>
                <a:gd name="f18" fmla="*/ f4 1 157545"/>
                <a:gd name="f19" fmla="+- f6 0 f5"/>
                <a:gd name="f20" fmla="*/ f16 f0 1"/>
                <a:gd name="f21" fmla="*/ f19 1 157545"/>
                <a:gd name="f22" fmla="*/ 78773 f19 1"/>
                <a:gd name="f23" fmla="*/ 23283 f19 1"/>
                <a:gd name="f24" fmla="*/ 134262 f19 1"/>
                <a:gd name="f25" fmla="*/ 0 f19 1"/>
                <a:gd name="f26" fmla="*/ 157545 f19 1"/>
                <a:gd name="f27" fmla="*/ f20 1 f2"/>
                <a:gd name="f28" fmla="*/ f22 1 157545"/>
                <a:gd name="f29" fmla="*/ f23 1 157545"/>
                <a:gd name="f30" fmla="*/ f24 1 157545"/>
                <a:gd name="f31" fmla="*/ f25 1 157545"/>
                <a:gd name="f32" fmla="*/ f26 1 157545"/>
                <a:gd name="f33" fmla="*/ f5 1 f21"/>
                <a:gd name="f34" fmla="*/ f6 1 f21"/>
                <a:gd name="f35" fmla="+- f27 0 f1"/>
                <a:gd name="f36" fmla="*/ f28 1 f21"/>
                <a:gd name="f37" fmla="*/ f29 1 f21"/>
                <a:gd name="f38" fmla="*/ f30 1 f21"/>
                <a:gd name="f39" fmla="*/ f31 1 f21"/>
                <a:gd name="f40" fmla="*/ f32 1 f21"/>
                <a:gd name="f41" fmla="*/ f33 f17 1"/>
                <a:gd name="f42" fmla="*/ f34 f17 1"/>
                <a:gd name="f43" fmla="*/ f34 f18 1"/>
                <a:gd name="f44" fmla="*/ f33 f18 1"/>
                <a:gd name="f45" fmla="*/ f36 f17 1"/>
                <a:gd name="f46" fmla="*/ f37 f18 1"/>
                <a:gd name="f47" fmla="*/ f38 f17 1"/>
                <a:gd name="f48" fmla="*/ f36 f18 1"/>
                <a:gd name="f49" fmla="*/ f38 f18 1"/>
                <a:gd name="f50" fmla="*/ f37 f17 1"/>
                <a:gd name="f51" fmla="*/ f39 f18 1"/>
                <a:gd name="f52" fmla="*/ f39 f17 1"/>
                <a:gd name="f53" fmla="*/ f40 f18 1"/>
                <a:gd name="f54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6"/>
                </a:cxn>
                <a:cxn ang="f35">
                  <a:pos x="f47" y="f48"/>
                </a:cxn>
                <a:cxn ang="f35">
                  <a:pos x="f45" y="f49"/>
                </a:cxn>
                <a:cxn ang="f35">
                  <a:pos x="f50" y="f48"/>
                </a:cxn>
                <a:cxn ang="f35">
                  <a:pos x="f45" y="f46"/>
                </a:cxn>
                <a:cxn ang="f35">
                  <a:pos x="f45" y="f51"/>
                </a:cxn>
                <a:cxn ang="f35">
                  <a:pos x="f52" y="f48"/>
                </a:cxn>
                <a:cxn ang="f35">
                  <a:pos x="f45" y="f53"/>
                </a:cxn>
                <a:cxn ang="f35">
                  <a:pos x="f54" y="f48"/>
                </a:cxn>
                <a:cxn ang="f35">
                  <a:pos x="f45" y="f51"/>
                </a:cxn>
              </a:cxnLst>
              <a:rect l="f41" t="f44" r="f42" b="f43"/>
              <a:pathLst>
                <a:path w="157545" h="157545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628EAE8B-622D-91D4-5D5C-2640636B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16348-4981-6C38-3D39-5939846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1" y="1"/>
            <a:ext cx="731905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55140-1C94-B1C1-4BC5-EE8227E06B5F}"/>
              </a:ext>
            </a:extLst>
          </p:cNvPr>
          <p:cNvSpPr txBox="1"/>
          <p:nvPr/>
        </p:nvSpPr>
        <p:spPr>
          <a:xfrm>
            <a:off x="5476998" y="863340"/>
            <a:ext cx="64120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following patent paragraph describes a solid-state battery and its materials. Please identify and extract all materials mentioned that are specifically part of the solid-state battery. Ignore any materials that do not belong to the solid-state battery.</a:t>
            </a:r>
          </a:p>
          <a:p>
            <a:endParaRPr lang="en-GB" sz="1200" dirty="0"/>
          </a:p>
          <a:p>
            <a:r>
              <a:rPr lang="en-GB" sz="1200" dirty="0"/>
              <a:t>For each solid-state battery material, generate a key-value structure as JSON, with the following fields and just give </a:t>
            </a:r>
            <a:r>
              <a:rPr lang="en-GB" sz="1200" dirty="0" err="1"/>
              <a:t>json</a:t>
            </a:r>
            <a:r>
              <a:rPr lang="en-GB" sz="1200" dirty="0"/>
              <a:t> response only.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material_name</a:t>
            </a:r>
            <a:r>
              <a:rPr lang="en-GB" sz="1200" dirty="0"/>
              <a:t>'</a:t>
            </a:r>
          </a:p>
          <a:p>
            <a:r>
              <a:rPr lang="en-GB" sz="1200" dirty="0"/>
              <a:t>Value: The name of the material.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material_recycle_score</a:t>
            </a:r>
            <a:r>
              <a:rPr lang="en-GB" sz="1200" dirty="0"/>
              <a:t>'</a:t>
            </a:r>
          </a:p>
          <a:p>
            <a:r>
              <a:rPr lang="en-GB" sz="1200" dirty="0"/>
              <a:t>Value: Rate the general ability to recycle this material on a scale of 0 to 10. A score of 0 means this material is usually not recycled and is discarded, 5 means about 50% of this material is typically recycled, and 10 means nearly all of this material is generally recycled.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material_recycle_score_reason</a:t>
            </a:r>
            <a:r>
              <a:rPr lang="en-GB" sz="1200" dirty="0"/>
              <a:t>'</a:t>
            </a:r>
          </a:p>
          <a:p>
            <a:r>
              <a:rPr lang="en-GB" sz="1200" dirty="0"/>
              <a:t>Value: Explain the rationale for the assigned recycling score based on general recycling trends or challenges related to this material.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patent_recycle_score</a:t>
            </a:r>
            <a:r>
              <a:rPr lang="en-GB" sz="1200" dirty="0"/>
              <a:t>'</a:t>
            </a:r>
          </a:p>
          <a:p>
            <a:r>
              <a:rPr lang="en-GB" sz="1200" dirty="0"/>
              <a:t>Value: Rate the specific recycling methods or procedures described in the patent for this material, on a scale of 0 to 10. A score of 0 means no recycling methods are mentioned, 5 means an established method is described, and 10 means a new or innovative recycling method is presented.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patent_recycle_score_reason</a:t>
            </a:r>
            <a:r>
              <a:rPr lang="en-GB" sz="1200" dirty="0"/>
              <a:t>'</a:t>
            </a:r>
          </a:p>
          <a:p>
            <a:r>
              <a:rPr lang="en-GB" sz="1200" dirty="0"/>
              <a:t>Value: Explain why you gave the patent recycling score, referencing how the material's recycling is handled in the patent.</a:t>
            </a:r>
          </a:p>
        </p:txBody>
      </p:sp>
    </p:spTree>
    <p:extLst>
      <p:ext uri="{BB962C8B-B14F-4D97-AF65-F5344CB8AC3E}">
        <p14:creationId xmlns:p14="http://schemas.microsoft.com/office/powerpoint/2010/main" val="195901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28B408C-0D86-0338-30FE-0573AB377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81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3D6A36-7AEA-1FAD-5973-C3E07039F4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37738" y="2528170"/>
            <a:ext cx="7625812" cy="2966440"/>
          </a:xfrm>
        </p:spPr>
        <p:txBody>
          <a:bodyPr anchor="t" anchorCtr="0">
            <a:normAutofit/>
          </a:bodyPr>
          <a:lstStyle/>
          <a:p>
            <a:pPr lvl="0"/>
            <a:r>
              <a:rPr lang="en-GB" sz="8000" dirty="0">
                <a:solidFill>
                  <a:srgbClr val="FFFFFF"/>
                </a:solidFill>
              </a:rPr>
              <a:t>Thank You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Github link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B280F30D-27D9-D49F-E259-5F60E25A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74363" y="583341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1C66C1E0-22C2-6EDA-AD5E-581936C55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833137" y="812636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AEFC9717-91B8-E05A-DEC7-C8AC0F9F3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58818" y="1037066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DF586829-24A0-EB3E-E68D-4021C48C9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9" name="Graphic 22">
            <a:extLst>
              <a:ext uri="{FF2B5EF4-FFF2-40B4-BE49-F238E27FC236}">
                <a16:creationId xmlns:a16="http://schemas.microsoft.com/office/drawing/2014/main" id="{94C4C7D8-C000-FFCE-84B8-BF8DFF1F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836426" y="5636681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27D8E91-6CF1-ACC8-5510-0DB761B8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45172" y="6096761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6474254-DA39-3B86-12E4-2209833FC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554288" y="6238027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15890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792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CIRCLE-AI  Circular Innovation Recycling Classification &amp; Learning Engine</vt:lpstr>
      <vt:lpstr>Problem</vt:lpstr>
      <vt:lpstr>Solution</vt:lpstr>
      <vt:lpstr>Case Study  Solid-State Batteries</vt:lpstr>
      <vt:lpstr>Workflow</vt:lpstr>
      <vt:lpstr>Battery Patent Classification Prompt  databricks-mixtral-8x7b-instruct</vt:lpstr>
      <vt:lpstr>Evaluation databricks-meta-llama-3-1-405b-instruct databricks-mixtral-8x7b-instruct</vt:lpstr>
      <vt:lpstr>Material Extraction and Recyclability Scoring Prompt  databricks-meta-llama-3-1-70b-instruct</vt:lpstr>
      <vt:lpstr>Thank You 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Gray, James (LNG-LON)</dc:creator>
  <cp:lastModifiedBy>Gray, James (LNG-LON)</cp:lastModifiedBy>
  <cp:revision>29</cp:revision>
  <dcterms:created xsi:type="dcterms:W3CDTF">2024-09-27T09:03:29Z</dcterms:created>
  <dcterms:modified xsi:type="dcterms:W3CDTF">2024-10-31T12:18:32Z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2024-09-27T11:13:54Z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2afe470c-7169-42f0-aee8-914b13b474b6</vt:lpwstr>
  </property>
  <property fmtid="{D5CDD505-2E9C-101B-9397-08002B2CF9AE}" pid="8" name="MSIP_Label_549ac42a-3eb4-4074-b885-aea26bd6241e_ContentBits">
    <vt:lpwstr>0</vt:lpwstr>
  </property>
</Properties>
</file>