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3" r:id="rId13"/>
    <p:sldId id="269"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80"/>
    <p:restoredTop sz="95915"/>
  </p:normalViewPr>
  <p:slideViewPr>
    <p:cSldViewPr snapToGrid="0">
      <p:cViewPr varScale="1">
        <p:scale>
          <a:sx n="111" d="100"/>
          <a:sy n="111" d="100"/>
        </p:scale>
        <p:origin x="2944" y="1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Users/jamesguffogg/Desktop/housing_price_data_Captstone_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jamesguffogg\Desktop\housing_price_data_Captstone_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jamesguffogg\Desktop\housing_price_data_Captstone_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jamesguffogg\Desktop\housing_price_data_Captstone_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jamesguffogg/Desktop/housing_price_data_Captstone_2.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jamesguffogg\Desktop\housing_price_data_Captstone_2.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jamesguffogg/Desktop/housing_price_data_Captstone_2.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jamesguffogg/Desktop/housing_price_data_Captstone_2.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[housing_price_data_Captstone_2.xlsx]sale_price_by_month_sold!PivotTable11</c:name>
    <c:fmtId val="1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a:t>Mean Sale Price by Month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5">
              <a:lumMod val="60000"/>
              <a:lumOff val="40000"/>
            </a:schemeClr>
          </a:solidFill>
          <a:ln>
            <a:noFill/>
          </a:ln>
          <a:effectLst/>
        </c:spPr>
      </c:pivotFmt>
      <c:pivotFmt>
        <c:idx val="2"/>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sale_price_by_month_sold!$M$1</c:f>
              <c:strCache>
                <c:ptCount val="1"/>
                <c:pt idx="0">
                  <c:v>Total</c:v>
                </c:pt>
              </c:strCache>
            </c:strRef>
          </c:tx>
          <c:spPr>
            <a:solidFill>
              <a:schemeClr val="accent2">
                <a:lumMod val="75000"/>
              </a:schemeClr>
            </a:solidFill>
            <a:ln>
              <a:noFill/>
            </a:ln>
            <a:effectLst/>
          </c:spPr>
          <c:invertIfNegative val="0"/>
          <c:cat>
            <c:strRef>
              <c:f>sale_price_by_month_sold!$L$2:$L$13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sale_price_by_month_sold!$M$2:$M$13</c:f>
              <c:numCache>
                <c:formatCode>[$$-409]#,##0</c:formatCode>
                <c:ptCount val="12"/>
                <c:pt idx="0">
                  <c:v>183256.25862068965</c:v>
                </c:pt>
                <c:pt idx="1">
                  <c:v>177882</c:v>
                </c:pt>
                <c:pt idx="2">
                  <c:v>183253.9245283019</c:v>
                </c:pt>
                <c:pt idx="3">
                  <c:v>171503.26241134753</c:v>
                </c:pt>
                <c:pt idx="4">
                  <c:v>172307.26960784313</c:v>
                </c:pt>
                <c:pt idx="5">
                  <c:v>177395.7351778656</c:v>
                </c:pt>
                <c:pt idx="6">
                  <c:v>186331.19230769231</c:v>
                </c:pt>
                <c:pt idx="7">
                  <c:v>184651.82786885247</c:v>
                </c:pt>
                <c:pt idx="8">
                  <c:v>195683.20634920636</c:v>
                </c:pt>
                <c:pt idx="9">
                  <c:v>179563.97752808989</c:v>
                </c:pt>
                <c:pt idx="10">
                  <c:v>192210.91139240508</c:v>
                </c:pt>
                <c:pt idx="11">
                  <c:v>186518.96610169491</c:v>
                </c:pt>
              </c:numCache>
            </c:numRef>
          </c:val>
          <c:extLst>
            <c:ext xmlns:c16="http://schemas.microsoft.com/office/drawing/2014/chart" uri="{C3380CC4-5D6E-409C-BE32-E72D297353CC}">
              <c16:uniqueId val="{00000000-32B0-834F-A840-0FF067706272}"/>
            </c:ext>
          </c:extLst>
        </c:ser>
        <c:dLbls>
          <c:showLegendKey val="0"/>
          <c:showVal val="0"/>
          <c:showCatName val="0"/>
          <c:showSerName val="0"/>
          <c:showPercent val="0"/>
          <c:showBubbleSize val="0"/>
        </c:dLbls>
        <c:gapWidth val="219"/>
        <c:overlap val="-27"/>
        <c:axId val="214794208"/>
        <c:axId val="214706080"/>
      </c:barChart>
      <c:catAx>
        <c:axId val="214794208"/>
        <c:scaling>
          <c:orientation val="minMax"/>
        </c:scaling>
        <c:delete val="0"/>
        <c:axPos val="b"/>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b="1" dirty="0"/>
                  <a:t>Month of Sale</a:t>
                </a:r>
              </a:p>
            </c:rich>
          </c:tx>
          <c:layout>
            <c:manualLayout>
              <c:xMode val="edge"/>
              <c:yMode val="edge"/>
              <c:x val="0.49083613422905531"/>
              <c:y val="0.93524292475778337"/>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14706080"/>
        <c:crosses val="autoZero"/>
        <c:auto val="1"/>
        <c:lblAlgn val="ctr"/>
        <c:lblOffset val="100"/>
        <c:noMultiLvlLbl val="0"/>
      </c:catAx>
      <c:valAx>
        <c:axId val="2147060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b="1" dirty="0"/>
                  <a:t>Sale Price</a:t>
                </a:r>
              </a:p>
            </c:rich>
          </c:tx>
          <c:layout>
            <c:manualLayout>
              <c:xMode val="edge"/>
              <c:yMode val="edge"/>
              <c:x val="1.3943700388306175E-2"/>
              <c:y val="0.4162893294931555"/>
            </c:manualLayout>
          </c:layout>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147942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GB" sz="1800"/>
              <a:t>Overall Quality against Sale Price</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2">
                <a:lumMod val="60000"/>
                <a:lumOff val="40000"/>
              </a:schemeClr>
            </a:solidFill>
            <a:ln>
              <a:noFill/>
            </a:ln>
            <a:effectLst/>
          </c:spPr>
          <c:invertIfNegative val="0"/>
          <c:dLbls>
            <c:dLbl>
              <c:idx val="0"/>
              <c:layout>
                <c:manualLayout>
                  <c:x val="0"/>
                  <c:y val="-1.744640931975425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DEB-5840-A8C2-4D5BE50B1507}"/>
                </c:ext>
              </c:extLst>
            </c:dLbl>
            <c:dLbl>
              <c:idx val="1"/>
              <c:layout>
                <c:manualLayout>
                  <c:x val="-1.0118754988386229E-3"/>
                  <c:y val="-5.89873637990768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DEB-5840-A8C2-4D5BE50B1507}"/>
                </c:ext>
              </c:extLst>
            </c:dLbl>
            <c:numFmt formatCode="[$$-409]#,##0" sourceLinked="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errBars>
            <c:errBarType val="both"/>
            <c:errValType val="cust"/>
            <c:noEndCap val="0"/>
            <c:plus>
              <c:numRef>
                <c:f>'overallqual_t-test'!$M$13:$N$13</c:f>
                <c:numCache>
                  <c:formatCode>General</c:formatCode>
                  <c:ptCount val="2"/>
                  <c:pt idx="0">
                    <c:v>5252.7305667489518</c:v>
                  </c:pt>
                  <c:pt idx="1">
                    <c:v>2621.8919732919462</c:v>
                  </c:pt>
                </c:numCache>
              </c:numRef>
            </c:plus>
            <c:minus>
              <c:numRef>
                <c:f>'overallqual_t-test'!$M$14:$N$14</c:f>
                <c:numCache>
                  <c:formatCode>General</c:formatCode>
                  <c:ptCount val="2"/>
                  <c:pt idx="0">
                    <c:v>5252.7305667489518</c:v>
                  </c:pt>
                  <c:pt idx="1">
                    <c:v>2621.8919732919462</c:v>
                  </c:pt>
                </c:numCache>
              </c:numRef>
            </c:minus>
            <c:spPr>
              <a:noFill/>
              <a:ln w="9525" cap="flat" cmpd="sng" algn="ctr">
                <a:solidFill>
                  <a:schemeClr val="tx1">
                    <a:lumMod val="65000"/>
                    <a:lumOff val="35000"/>
                  </a:schemeClr>
                </a:solidFill>
                <a:round/>
              </a:ln>
              <a:effectLst/>
            </c:spPr>
          </c:errBars>
          <c:cat>
            <c:strRef>
              <c:f>'overallqual_t-test'!$M$8:$N$8</c:f>
              <c:strCache>
                <c:ptCount val="2"/>
                <c:pt idx="0">
                  <c:v>OverallQual &gt;5</c:v>
                </c:pt>
                <c:pt idx="1">
                  <c:v>OverallQual &lt;=5</c:v>
                </c:pt>
              </c:strCache>
            </c:strRef>
          </c:cat>
          <c:val>
            <c:numRef>
              <c:f>'overallqual_t-test'!$M$9:$N$9</c:f>
              <c:numCache>
                <c:formatCode>0.00</c:formatCode>
                <c:ptCount val="2"/>
                <c:pt idx="0">
                  <c:v>213182.53253796094</c:v>
                </c:pt>
                <c:pt idx="1">
                  <c:v>125633.18029739778</c:v>
                </c:pt>
              </c:numCache>
            </c:numRef>
          </c:val>
          <c:extLst>
            <c:ext xmlns:c16="http://schemas.microsoft.com/office/drawing/2014/chart" uri="{C3380CC4-5D6E-409C-BE32-E72D297353CC}">
              <c16:uniqueId val="{00000002-3DEB-5840-A8C2-4D5BE50B1507}"/>
            </c:ext>
          </c:extLst>
        </c:ser>
        <c:dLbls>
          <c:showLegendKey val="0"/>
          <c:showVal val="0"/>
          <c:showCatName val="0"/>
          <c:showSerName val="0"/>
          <c:showPercent val="0"/>
          <c:showBubbleSize val="0"/>
        </c:dLbls>
        <c:gapWidth val="219"/>
        <c:overlap val="-27"/>
        <c:axId val="1959929487"/>
        <c:axId val="1959931135"/>
      </c:barChart>
      <c:catAx>
        <c:axId val="195992948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b="1" dirty="0"/>
                  <a:t>Overall</a:t>
                </a:r>
                <a:r>
                  <a:rPr lang="en-US" sz="1100" b="1" baseline="0" dirty="0"/>
                  <a:t> Quality</a:t>
                </a:r>
                <a:endParaRPr lang="en-US" sz="1100" b="1" dirty="0"/>
              </a:p>
            </c:rich>
          </c:tx>
          <c:layout>
            <c:manualLayout>
              <c:xMode val="edge"/>
              <c:yMode val="edge"/>
              <c:x val="0.41473681078280128"/>
              <c:y val="0.89716601335580237"/>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959931135"/>
        <c:crosses val="autoZero"/>
        <c:auto val="1"/>
        <c:lblAlgn val="ctr"/>
        <c:lblOffset val="100"/>
        <c:noMultiLvlLbl val="0"/>
      </c:catAx>
      <c:valAx>
        <c:axId val="195993113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b="1" dirty="0"/>
                  <a:t>Sale Price</a:t>
                </a:r>
              </a:p>
            </c:rich>
          </c:tx>
          <c:layout>
            <c:manualLayout>
              <c:xMode val="edge"/>
              <c:yMode val="edge"/>
              <c:x val="1.4222250094348391E-2"/>
              <c:y val="0.42387500130836619"/>
            </c:manualLayout>
          </c:layout>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409]#,##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959929487"/>
        <c:crosses val="autoZero"/>
        <c:crossBetween val="between"/>
      </c:valAx>
      <c:spPr>
        <a:noFill/>
        <a:ln>
          <a:noFill/>
        </a:ln>
        <a:effectLst/>
      </c:spPr>
    </c:plotArea>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GB" sz="1800"/>
              <a:t>Year</a:t>
            </a:r>
            <a:r>
              <a:rPr lang="en-GB" sz="1800" baseline="0"/>
              <a:t> Built against Sale Price</a:t>
            </a:r>
            <a:endParaRPr lang="en-GB" sz="1800"/>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2">
                <a:lumMod val="60000"/>
                <a:lumOff val="40000"/>
              </a:schemeClr>
            </a:solidFill>
            <a:ln>
              <a:noFill/>
            </a:ln>
            <a:effectLst/>
          </c:spPr>
          <c:invertIfNegative val="0"/>
          <c:dLbls>
            <c:dLbl>
              <c:idx val="0"/>
              <c:layout>
                <c:manualLayout>
                  <c:x val="1.8034265103696694E-3"/>
                  <c:y val="-3.2163742690058506E-2"/>
                </c:manualLayout>
              </c:layout>
              <c:numFmt formatCode="[$$-409]#,##0" sourceLinked="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114-E340-AFD0-CD601BD80552}"/>
                </c:ext>
              </c:extLst>
            </c:dLbl>
            <c:dLbl>
              <c:idx val="1"/>
              <c:layout>
                <c:manualLayout>
                  <c:x val="1.8034265103695703E-3"/>
                  <c:y val="-2.6315789473684265E-2"/>
                </c:manualLayout>
              </c:layout>
              <c:numFmt formatCode="[$$-409]#,##0" sourceLinked="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114-E340-AFD0-CD601BD80552}"/>
                </c:ext>
              </c:extLst>
            </c:dLbl>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errBars>
            <c:errBarType val="both"/>
            <c:errValType val="cust"/>
            <c:noEndCap val="0"/>
            <c:plus>
              <c:numRef>
                <c:f>'year_built_t-test'!$L$13:$M$13</c:f>
                <c:numCache>
                  <c:formatCode>General</c:formatCode>
                  <c:ptCount val="2"/>
                  <c:pt idx="0">
                    <c:v>8704.7032628342204</c:v>
                  </c:pt>
                  <c:pt idx="1">
                    <c:v>3867.9996905083644</c:v>
                  </c:pt>
                </c:numCache>
              </c:numRef>
            </c:plus>
            <c:minus>
              <c:numRef>
                <c:f>'year_built_t-test'!$L$14:$M$14</c:f>
                <c:numCache>
                  <c:formatCode>General</c:formatCode>
                  <c:ptCount val="2"/>
                  <c:pt idx="0">
                    <c:v>8704.7032628342204</c:v>
                  </c:pt>
                  <c:pt idx="1">
                    <c:v>3867.9996905083644</c:v>
                  </c:pt>
                </c:numCache>
              </c:numRef>
            </c:minus>
            <c:spPr>
              <a:noFill/>
              <a:ln w="9525" cap="flat" cmpd="sng" algn="ctr">
                <a:solidFill>
                  <a:schemeClr val="tx1">
                    <a:lumMod val="65000"/>
                    <a:lumOff val="35000"/>
                  </a:schemeClr>
                </a:solidFill>
                <a:round/>
              </a:ln>
              <a:effectLst/>
            </c:spPr>
          </c:errBars>
          <c:cat>
            <c:strRef>
              <c:f>'year_built_t-test'!$L$8:$M$8</c:f>
              <c:strCache>
                <c:ptCount val="2"/>
                <c:pt idx="0">
                  <c:v>&gt;2000</c:v>
                </c:pt>
                <c:pt idx="1">
                  <c:v>&lt;=2000</c:v>
                </c:pt>
              </c:strCache>
            </c:strRef>
          </c:cat>
          <c:val>
            <c:numRef>
              <c:f>'year_built_t-test'!$L$9:$M$9</c:f>
              <c:numCache>
                <c:formatCode>0.00</c:formatCode>
                <c:ptCount val="2"/>
                <c:pt idx="0">
                  <c:v>244527.4587912088</c:v>
                </c:pt>
                <c:pt idx="1">
                  <c:v>159796.48813868614</c:v>
                </c:pt>
              </c:numCache>
            </c:numRef>
          </c:val>
          <c:extLst>
            <c:ext xmlns:c16="http://schemas.microsoft.com/office/drawing/2014/chart" uri="{C3380CC4-5D6E-409C-BE32-E72D297353CC}">
              <c16:uniqueId val="{00000002-F114-E340-AFD0-CD601BD80552}"/>
            </c:ext>
          </c:extLst>
        </c:ser>
        <c:dLbls>
          <c:showLegendKey val="0"/>
          <c:showVal val="0"/>
          <c:showCatName val="0"/>
          <c:showSerName val="0"/>
          <c:showPercent val="0"/>
          <c:showBubbleSize val="0"/>
        </c:dLbls>
        <c:gapWidth val="219"/>
        <c:overlap val="-27"/>
        <c:axId val="26496848"/>
        <c:axId val="26498496"/>
      </c:barChart>
      <c:catAx>
        <c:axId val="2649684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b="1" dirty="0"/>
                  <a:t>Year Built</a:t>
                </a:r>
              </a:p>
            </c:rich>
          </c:tx>
          <c:layout>
            <c:manualLayout>
              <c:xMode val="edge"/>
              <c:yMode val="edge"/>
              <c:x val="0.43992027220970731"/>
              <c:y val="0.8993588383093869"/>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6498496"/>
        <c:crosses val="autoZero"/>
        <c:auto val="1"/>
        <c:lblAlgn val="ctr"/>
        <c:lblOffset val="100"/>
        <c:noMultiLvlLbl val="0"/>
      </c:catAx>
      <c:valAx>
        <c:axId val="264984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b="1" dirty="0"/>
                  <a:t>Sale Price</a:t>
                </a:r>
              </a:p>
            </c:rich>
          </c:tx>
          <c:layout>
            <c:manualLayout>
              <c:xMode val="edge"/>
              <c:yMode val="edge"/>
              <c:x val="1.4222250094348391E-2"/>
              <c:y val="0.42143296388667739"/>
            </c:manualLayout>
          </c:layout>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409]#,##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6496848"/>
        <c:crosses val="autoZero"/>
        <c:crossBetween val="between"/>
      </c:valAx>
      <c:spPr>
        <a:noFill/>
        <a:ln>
          <a:noFill/>
        </a:ln>
        <a:effectLst/>
      </c:spPr>
    </c:plotArea>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GB" sz="1800"/>
              <a:t>Car Garage against Sale</a:t>
            </a:r>
            <a:r>
              <a:rPr lang="en-GB" sz="1800" baseline="0"/>
              <a:t> Price</a:t>
            </a:r>
            <a:endParaRPr lang="en-GB" sz="1800"/>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2">
                <a:lumMod val="60000"/>
                <a:lumOff val="40000"/>
              </a:schemeClr>
            </a:solidFill>
            <a:ln>
              <a:noFill/>
            </a:ln>
            <a:effectLst/>
          </c:spPr>
          <c:invertIfNegative val="0"/>
          <c:dLbls>
            <c:dLbl>
              <c:idx val="0"/>
              <c:layout>
                <c:manualLayout>
                  <c:x val="3.1607623999561261E-3"/>
                  <c:y val="-2.481582237842589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4AD-D940-97BF-695CCDA948C7}"/>
                </c:ext>
              </c:extLst>
            </c:dLbl>
            <c:dLbl>
              <c:idx val="1"/>
              <c:layout>
                <c:manualLayout>
                  <c:x val="-6.3071812418143917E-4"/>
                  <c:y val="-2.434828157209962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4AD-D940-97BF-695CCDA948C7}"/>
                </c:ext>
              </c:extLst>
            </c:dLbl>
            <c:numFmt formatCode="[$$-409]#,##0" sourceLinked="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errBars>
            <c:errBarType val="both"/>
            <c:errValType val="cust"/>
            <c:noEndCap val="0"/>
            <c:plus>
              <c:numRef>
                <c:f>'garage_cars_t-test'!$L$13:$M$13</c:f>
                <c:numCache>
                  <c:formatCode>General</c:formatCode>
                  <c:ptCount val="2"/>
                  <c:pt idx="0">
                    <c:v>4994.7381706611195</c:v>
                  </c:pt>
                  <c:pt idx="1">
                    <c:v>2983.3902570486007</c:v>
                  </c:pt>
                </c:numCache>
              </c:numRef>
            </c:plus>
            <c:minus>
              <c:numRef>
                <c:f>'garage_cars_t-test'!$L$14:$M$14</c:f>
                <c:numCache>
                  <c:formatCode>General</c:formatCode>
                  <c:ptCount val="2"/>
                  <c:pt idx="0">
                    <c:v>4994.7381706611195</c:v>
                  </c:pt>
                  <c:pt idx="1">
                    <c:v>2983.3902570486007</c:v>
                  </c:pt>
                </c:numCache>
              </c:numRef>
            </c:minus>
            <c:spPr>
              <a:noFill/>
              <a:ln w="9525" cap="flat" cmpd="sng" algn="ctr">
                <a:solidFill>
                  <a:schemeClr val="tx1">
                    <a:lumMod val="65000"/>
                    <a:lumOff val="35000"/>
                  </a:schemeClr>
                </a:solidFill>
                <a:round/>
              </a:ln>
              <a:effectLst/>
            </c:spPr>
          </c:errBars>
          <c:cat>
            <c:strRef>
              <c:f>'garage_cars_t-test'!$L$8:$M$8</c:f>
              <c:strCache>
                <c:ptCount val="2"/>
                <c:pt idx="0">
                  <c:v>&gt;=2 Car Garage</c:v>
                </c:pt>
                <c:pt idx="1">
                  <c:v>&lt;2 Car Garage</c:v>
                </c:pt>
              </c:strCache>
            </c:strRef>
          </c:cat>
          <c:val>
            <c:numRef>
              <c:f>'garage_cars_t-test'!$L$9:$M$9</c:f>
              <c:numCache>
                <c:formatCode>General</c:formatCode>
                <c:ptCount val="2"/>
                <c:pt idx="0">
                  <c:v>206436.81980198019</c:v>
                </c:pt>
                <c:pt idx="1">
                  <c:v>123652.79555555555</c:v>
                </c:pt>
              </c:numCache>
            </c:numRef>
          </c:val>
          <c:extLst>
            <c:ext xmlns:c16="http://schemas.microsoft.com/office/drawing/2014/chart" uri="{C3380CC4-5D6E-409C-BE32-E72D297353CC}">
              <c16:uniqueId val="{00000002-04AD-D940-97BF-695CCDA948C7}"/>
            </c:ext>
          </c:extLst>
        </c:ser>
        <c:dLbls>
          <c:showLegendKey val="0"/>
          <c:showVal val="0"/>
          <c:showCatName val="0"/>
          <c:showSerName val="0"/>
          <c:showPercent val="0"/>
          <c:showBubbleSize val="0"/>
        </c:dLbls>
        <c:gapWidth val="219"/>
        <c:overlap val="-27"/>
        <c:axId val="423068880"/>
        <c:axId val="423070528"/>
      </c:barChart>
      <c:catAx>
        <c:axId val="4230688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b="1" dirty="0"/>
                  <a:t>Car Garage</a:t>
                </a:r>
              </a:p>
            </c:rich>
          </c:tx>
          <c:layout>
            <c:manualLayout>
              <c:xMode val="edge"/>
              <c:yMode val="edge"/>
              <c:x val="0.44696961860514889"/>
              <c:y val="0.92202483255893464"/>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23070528"/>
        <c:crosses val="autoZero"/>
        <c:auto val="1"/>
        <c:lblAlgn val="ctr"/>
        <c:lblOffset val="100"/>
        <c:noMultiLvlLbl val="0"/>
      </c:catAx>
      <c:valAx>
        <c:axId val="4230705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b="1" dirty="0"/>
                  <a:t>Sale Price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409]#,##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23068880"/>
        <c:crosses val="autoZero"/>
        <c:crossBetween val="between"/>
      </c:valAx>
      <c:spPr>
        <a:noFill/>
        <a:ln>
          <a:noFill/>
        </a:ln>
        <a:effectLst/>
      </c:spPr>
    </c:plotArea>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800"/>
              <a:t>Basement Sq. Ft against Sale Price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2">
                <a:lumMod val="60000"/>
                <a:lumOff val="40000"/>
              </a:schemeClr>
            </a:solidFill>
            <a:ln>
              <a:noFill/>
            </a:ln>
            <a:effectLst/>
          </c:spPr>
          <c:invertIfNegative val="0"/>
          <c:dLbls>
            <c:dLbl>
              <c:idx val="0"/>
              <c:layout>
                <c:manualLayout>
                  <c:x val="6.2959076600210247E-3"/>
                  <c:y val="-5.6426332288401257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85A-7D40-AC6C-0F7C88516748}"/>
                </c:ext>
              </c:extLst>
            </c:dLbl>
            <c:dLbl>
              <c:idx val="1"/>
              <c:layout>
                <c:manualLayout>
                  <c:x val="-2.0986358866736622E-3"/>
                  <c:y val="-1.253918495297805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85A-7D40-AC6C-0F7C88516748}"/>
                </c:ext>
              </c:extLst>
            </c:dLbl>
            <c:numFmt formatCode="[$$-409]#,##0" sourceLinked="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errBars>
            <c:errBarType val="both"/>
            <c:errValType val="cust"/>
            <c:noEndCap val="0"/>
            <c:plus>
              <c:numRef>
                <c:f>'total_basement_sq_ft_t-test'!$L$13:$M$13</c:f>
                <c:numCache>
                  <c:formatCode>General</c:formatCode>
                  <c:ptCount val="2"/>
                  <c:pt idx="0">
                    <c:v>14629.497142061589</c:v>
                  </c:pt>
                  <c:pt idx="1">
                    <c:v>3269.1881340502491</c:v>
                  </c:pt>
                </c:numCache>
              </c:numRef>
            </c:plus>
            <c:minus>
              <c:numRef>
                <c:f>'total_basement_sq_ft_t-test'!$L$14:$M$14</c:f>
                <c:numCache>
                  <c:formatCode>General</c:formatCode>
                  <c:ptCount val="2"/>
                  <c:pt idx="0">
                    <c:v>14629.497142061589</c:v>
                  </c:pt>
                  <c:pt idx="1">
                    <c:v>3269.1881340502491</c:v>
                  </c:pt>
                </c:numCache>
              </c:numRef>
            </c:minus>
            <c:spPr>
              <a:noFill/>
              <a:ln w="9525" cap="flat" cmpd="sng" algn="ctr">
                <a:solidFill>
                  <a:schemeClr val="tx1">
                    <a:lumMod val="65000"/>
                    <a:lumOff val="35000"/>
                  </a:schemeClr>
                </a:solidFill>
                <a:round/>
              </a:ln>
              <a:effectLst/>
            </c:spPr>
          </c:errBars>
          <c:cat>
            <c:strRef>
              <c:f>'total_basement_sq_ft_t-test'!$L$8:$M$8</c:f>
              <c:strCache>
                <c:ptCount val="2"/>
                <c:pt idx="0">
                  <c:v>&gt;=1500</c:v>
                </c:pt>
                <c:pt idx="1">
                  <c:v>&lt;1500</c:v>
                </c:pt>
              </c:strCache>
            </c:strRef>
          </c:cat>
          <c:val>
            <c:numRef>
              <c:f>'total_basement_sq_ft_t-test'!$L$9:$M$9</c:f>
              <c:numCache>
                <c:formatCode>General</c:formatCode>
                <c:ptCount val="2"/>
                <c:pt idx="0">
                  <c:v>284759.27317073173</c:v>
                </c:pt>
                <c:pt idx="1">
                  <c:v>163959.59760956175</c:v>
                </c:pt>
              </c:numCache>
            </c:numRef>
          </c:val>
          <c:extLst>
            <c:ext xmlns:c16="http://schemas.microsoft.com/office/drawing/2014/chart" uri="{C3380CC4-5D6E-409C-BE32-E72D297353CC}">
              <c16:uniqueId val="{00000002-685A-7D40-AC6C-0F7C88516748}"/>
            </c:ext>
          </c:extLst>
        </c:ser>
        <c:dLbls>
          <c:showLegendKey val="0"/>
          <c:showVal val="0"/>
          <c:showCatName val="0"/>
          <c:showSerName val="0"/>
          <c:showPercent val="0"/>
          <c:showBubbleSize val="0"/>
        </c:dLbls>
        <c:gapWidth val="219"/>
        <c:overlap val="-27"/>
        <c:axId val="272480303"/>
        <c:axId val="272213519"/>
      </c:barChart>
      <c:catAx>
        <c:axId val="2724803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72213519"/>
        <c:crosses val="autoZero"/>
        <c:auto val="1"/>
        <c:lblAlgn val="ctr"/>
        <c:lblOffset val="100"/>
        <c:noMultiLvlLbl val="0"/>
      </c:catAx>
      <c:valAx>
        <c:axId val="2722135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b="1" dirty="0"/>
                  <a:t>Sale Price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409]#,##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72480303"/>
        <c:crosses val="autoZero"/>
        <c:crossBetween val="between"/>
      </c:valAx>
      <c:spPr>
        <a:noFill/>
        <a:ln>
          <a:noFill/>
        </a:ln>
        <a:effectLst/>
      </c:spPr>
    </c:plotArea>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GB" sz="1600" dirty="0"/>
              <a:t>Kitchen Quality against</a:t>
            </a:r>
            <a:r>
              <a:rPr lang="en-GB" sz="1600" baseline="0" dirty="0"/>
              <a:t> Sale Price</a:t>
            </a:r>
            <a:endParaRPr lang="en-GB" sz="1600" dirty="0"/>
          </a:p>
        </c:rich>
      </c:tx>
      <c:layout>
        <c:manualLayout>
          <c:xMode val="edge"/>
          <c:yMode val="edge"/>
          <c:x val="0.24728943228943229"/>
          <c:y val="1.160631383472609E-2"/>
        </c:manualLayout>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2">
                <a:lumMod val="60000"/>
                <a:lumOff val="40000"/>
              </a:schemeClr>
            </a:solidFill>
            <a:ln>
              <a:noFill/>
            </a:ln>
            <a:effectLst/>
          </c:spPr>
          <c:invertIfNegative val="0"/>
          <c:dLbls>
            <c:dLbl>
              <c:idx val="0"/>
              <c:layout>
                <c:manualLayout>
                  <c:x val="-6.544759044759086E-3"/>
                  <c:y val="-3.406442327788503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22F-C645-B486-075093432E1E}"/>
                </c:ext>
              </c:extLst>
            </c:dLbl>
            <c:dLbl>
              <c:idx val="1"/>
              <c:layout>
                <c:manualLayout>
                  <c:x val="-3.4275921165382575E-3"/>
                  <c:y val="-4.464285714285714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22F-C645-B486-075093432E1E}"/>
                </c:ext>
              </c:extLst>
            </c:dLbl>
            <c:numFmt formatCode="[$$-409]#,##0" sourceLinked="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errBars>
            <c:errBarType val="both"/>
            <c:errValType val="cust"/>
            <c:noEndCap val="0"/>
            <c:plus>
              <c:numRef>
                <c:f>'kitchen_quality_t-test'!$L$13:$M$13</c:f>
                <c:numCache>
                  <c:formatCode>General</c:formatCode>
                  <c:ptCount val="2"/>
                  <c:pt idx="0">
                    <c:v>6402.8453787359877</c:v>
                  </c:pt>
                  <c:pt idx="1">
                    <c:v>2783.4425976911502</c:v>
                  </c:pt>
                </c:numCache>
              </c:numRef>
            </c:plus>
            <c:minus>
              <c:numRef>
                <c:f>'kitchen_quality_t-test'!$L$14:$M$14</c:f>
                <c:numCache>
                  <c:formatCode>General</c:formatCode>
                  <c:ptCount val="2"/>
                  <c:pt idx="0">
                    <c:v>6402.8453787359877</c:v>
                  </c:pt>
                  <c:pt idx="1">
                    <c:v>2783.4425976911502</c:v>
                  </c:pt>
                </c:numCache>
              </c:numRef>
            </c:minus>
            <c:spPr>
              <a:noFill/>
              <a:ln w="9525" cap="flat" cmpd="sng" algn="ctr">
                <a:solidFill>
                  <a:schemeClr val="tx1">
                    <a:lumMod val="65000"/>
                    <a:lumOff val="35000"/>
                  </a:schemeClr>
                </a:solidFill>
                <a:round/>
              </a:ln>
              <a:effectLst/>
            </c:spPr>
          </c:errBars>
          <c:cat>
            <c:strRef>
              <c:f>'kitchen_quality_t-test'!$L$8:$M$8</c:f>
              <c:strCache>
                <c:ptCount val="2"/>
                <c:pt idx="0">
                  <c:v>Excellent, Good</c:v>
                </c:pt>
                <c:pt idx="1">
                  <c:v>Fair, Typical/Average</c:v>
                </c:pt>
              </c:strCache>
            </c:strRef>
          </c:cat>
          <c:val>
            <c:numRef>
              <c:f>'kitchen_quality_t-test'!$L$9:$M$9</c:f>
              <c:numCache>
                <c:formatCode>General</c:formatCode>
                <c:ptCount val="2"/>
                <c:pt idx="0">
                  <c:v>229089.58746355685</c:v>
                </c:pt>
                <c:pt idx="1">
                  <c:v>138229.31395348837</c:v>
                </c:pt>
              </c:numCache>
            </c:numRef>
          </c:val>
          <c:extLst>
            <c:ext xmlns:c16="http://schemas.microsoft.com/office/drawing/2014/chart" uri="{C3380CC4-5D6E-409C-BE32-E72D297353CC}">
              <c16:uniqueId val="{00000002-422F-C645-B486-075093432E1E}"/>
            </c:ext>
          </c:extLst>
        </c:ser>
        <c:dLbls>
          <c:dLblPos val="outEnd"/>
          <c:showLegendKey val="0"/>
          <c:showVal val="1"/>
          <c:showCatName val="0"/>
          <c:showSerName val="0"/>
          <c:showPercent val="0"/>
          <c:showBubbleSize val="0"/>
        </c:dLbls>
        <c:gapWidth val="182"/>
        <c:axId val="313359727"/>
        <c:axId val="313342543"/>
      </c:barChart>
      <c:catAx>
        <c:axId val="31335972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b="1" dirty="0"/>
                  <a:t>Kitchen Quality</a:t>
                </a:r>
              </a:p>
            </c:rich>
          </c:tx>
          <c:layout>
            <c:manualLayout>
              <c:xMode val="edge"/>
              <c:yMode val="edge"/>
              <c:x val="0.40277509652509652"/>
              <c:y val="0.90758448129240454"/>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13342543"/>
        <c:crosses val="autoZero"/>
        <c:auto val="1"/>
        <c:lblAlgn val="ctr"/>
        <c:lblOffset val="100"/>
        <c:noMultiLvlLbl val="0"/>
      </c:catAx>
      <c:valAx>
        <c:axId val="3133425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dirty="0"/>
                  <a:t>Sale Price</a:t>
                </a:r>
              </a:p>
            </c:rich>
          </c:tx>
          <c:layout>
            <c:manualLayout>
              <c:xMode val="edge"/>
              <c:yMode val="edge"/>
              <c:x val="1.8161018161018162E-2"/>
              <c:y val="0.42790377177783134"/>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409]#,##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13359727"/>
        <c:crosses val="autoZero"/>
        <c:crossBetween val="between"/>
      </c:valAx>
      <c:spPr>
        <a:noFill/>
        <a:ln>
          <a:noFill/>
        </a:ln>
        <a:effectLst/>
      </c:spPr>
    </c:plotArea>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[housing_price_data_Captstone_2.xlsx]sale_price_by_neighborhood!PivotTable8</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dirty="0"/>
              <a:t>Top 10 Neighborhoods</a:t>
            </a:r>
            <a:r>
              <a:rPr lang="en-US" sz="1800" baseline="0" dirty="0"/>
              <a:t> by Mean Sale Price</a:t>
            </a:r>
            <a:endParaRPr lang="en-US" sz="18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lumMod val="40000"/>
              <a:lumOff val="60000"/>
            </a:schemeClr>
          </a:solidFill>
          <a:ln>
            <a:noFill/>
          </a:ln>
          <a:effectLst/>
        </c:spPr>
      </c:pivotFmt>
      <c:pivotFmt>
        <c:idx val="2"/>
        <c:spPr>
          <a:solidFill>
            <a:schemeClr val="accent6">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sale_price_by_neighborhood!$E$1</c:f>
              <c:strCache>
                <c:ptCount val="1"/>
                <c:pt idx="0">
                  <c:v>Total</c:v>
                </c:pt>
              </c:strCache>
            </c:strRef>
          </c:tx>
          <c:spPr>
            <a:solidFill>
              <a:schemeClr val="accent2">
                <a:lumMod val="60000"/>
                <a:lumOff val="40000"/>
              </a:schemeClr>
            </a:solidFill>
            <a:ln>
              <a:noFill/>
            </a:ln>
            <a:effectLst/>
          </c:spPr>
          <c:invertIfNegative val="0"/>
          <c:cat>
            <c:strRef>
              <c:f>sale_price_by_neighborhood!$D$2:$D$11</c:f>
              <c:strCache>
                <c:ptCount val="10"/>
                <c:pt idx="0">
                  <c:v>Blmngtn</c:v>
                </c:pt>
                <c:pt idx="1">
                  <c:v>CollgCr</c:v>
                </c:pt>
                <c:pt idx="2">
                  <c:v>Crawfor</c:v>
                </c:pt>
                <c:pt idx="3">
                  <c:v>ClearCr</c:v>
                </c:pt>
                <c:pt idx="4">
                  <c:v>Somerst</c:v>
                </c:pt>
                <c:pt idx="5">
                  <c:v>Veenker</c:v>
                </c:pt>
                <c:pt idx="6">
                  <c:v>Timber</c:v>
                </c:pt>
                <c:pt idx="7">
                  <c:v>StoneBr</c:v>
                </c:pt>
                <c:pt idx="8">
                  <c:v>NridgHt</c:v>
                </c:pt>
                <c:pt idx="9">
                  <c:v>NoRidge</c:v>
                </c:pt>
              </c:strCache>
            </c:strRef>
          </c:cat>
          <c:val>
            <c:numRef>
              <c:f>sale_price_by_neighborhood!$E$2:$E$11</c:f>
              <c:numCache>
                <c:formatCode>[$$-409]#,##0</c:formatCode>
                <c:ptCount val="10"/>
                <c:pt idx="0">
                  <c:v>194870.88235294117</c:v>
                </c:pt>
                <c:pt idx="1">
                  <c:v>197965.77333333335</c:v>
                </c:pt>
                <c:pt idx="2">
                  <c:v>210624.72549019608</c:v>
                </c:pt>
                <c:pt idx="3">
                  <c:v>212565.42857142858</c:v>
                </c:pt>
                <c:pt idx="4">
                  <c:v>225379.83720930232</c:v>
                </c:pt>
                <c:pt idx="5">
                  <c:v>238772.72727272726</c:v>
                </c:pt>
                <c:pt idx="6">
                  <c:v>242247.44736842104</c:v>
                </c:pt>
                <c:pt idx="7">
                  <c:v>310499</c:v>
                </c:pt>
                <c:pt idx="8">
                  <c:v>316270.62337662338</c:v>
                </c:pt>
                <c:pt idx="9">
                  <c:v>335295.31707317074</c:v>
                </c:pt>
              </c:numCache>
            </c:numRef>
          </c:val>
          <c:extLst>
            <c:ext xmlns:c16="http://schemas.microsoft.com/office/drawing/2014/chart" uri="{C3380CC4-5D6E-409C-BE32-E72D297353CC}">
              <c16:uniqueId val="{00000000-B321-1E46-846E-5AA4CDEA949B}"/>
            </c:ext>
          </c:extLst>
        </c:ser>
        <c:dLbls>
          <c:showLegendKey val="0"/>
          <c:showVal val="0"/>
          <c:showCatName val="0"/>
          <c:showSerName val="0"/>
          <c:showPercent val="0"/>
          <c:showBubbleSize val="0"/>
        </c:dLbls>
        <c:gapWidth val="219"/>
        <c:overlap val="-27"/>
        <c:axId val="325310623"/>
        <c:axId val="314835391"/>
      </c:barChart>
      <c:catAx>
        <c:axId val="32531062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b="1" dirty="0"/>
                  <a:t>Neighborhood</a:t>
                </a:r>
              </a:p>
            </c:rich>
          </c:tx>
          <c:layout>
            <c:manualLayout>
              <c:xMode val="edge"/>
              <c:yMode val="edge"/>
              <c:x val="0.42788850075737167"/>
              <c:y val="0.93302758261774654"/>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14835391"/>
        <c:crosses val="autoZero"/>
        <c:auto val="1"/>
        <c:lblAlgn val="ctr"/>
        <c:lblOffset val="100"/>
        <c:noMultiLvlLbl val="0"/>
      </c:catAx>
      <c:valAx>
        <c:axId val="3148353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b="1" dirty="0"/>
                  <a:t>Sale Price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253106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[housing_price_data_Captstone_2.xlsx]sale_price_by_month_sold!PivotTable10</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a:t>Sum</a:t>
            </a:r>
            <a:r>
              <a:rPr lang="en-US" sz="1800" baseline="0"/>
              <a:t> of</a:t>
            </a:r>
            <a:r>
              <a:rPr lang="en-US" sz="1800"/>
              <a:t> Sales by Month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sale_price_by_month_sold!$B$1</c:f>
              <c:strCache>
                <c:ptCount val="1"/>
                <c:pt idx="0">
                  <c:v>Total</c:v>
                </c:pt>
              </c:strCache>
            </c:strRef>
          </c:tx>
          <c:spPr>
            <a:solidFill>
              <a:schemeClr val="accent2">
                <a:lumMod val="60000"/>
                <a:lumOff val="40000"/>
              </a:schemeClr>
            </a:solidFill>
            <a:ln>
              <a:noFill/>
            </a:ln>
            <a:effectLst/>
          </c:spPr>
          <c:invertIfNegative val="0"/>
          <c:cat>
            <c:strRef>
              <c:f>sale_price_by_month_sold!$A$2:$A$13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sale_price_by_month_sold!$B$2:$B$13</c:f>
              <c:numCache>
                <c:formatCode>[$$-409]#,##0</c:formatCode>
                <c:ptCount val="12"/>
                <c:pt idx="0">
                  <c:v>10628863</c:v>
                </c:pt>
                <c:pt idx="1">
                  <c:v>9249864</c:v>
                </c:pt>
                <c:pt idx="2">
                  <c:v>19424916</c:v>
                </c:pt>
                <c:pt idx="3">
                  <c:v>24181960</c:v>
                </c:pt>
                <c:pt idx="4">
                  <c:v>35150683</c:v>
                </c:pt>
                <c:pt idx="5">
                  <c:v>44881121</c:v>
                </c:pt>
                <c:pt idx="6">
                  <c:v>43601499</c:v>
                </c:pt>
                <c:pt idx="7">
                  <c:v>22527523</c:v>
                </c:pt>
                <c:pt idx="8">
                  <c:v>12328042</c:v>
                </c:pt>
                <c:pt idx="9">
                  <c:v>15981194</c:v>
                </c:pt>
                <c:pt idx="10">
                  <c:v>15184662</c:v>
                </c:pt>
                <c:pt idx="11">
                  <c:v>11004619</c:v>
                </c:pt>
              </c:numCache>
            </c:numRef>
          </c:val>
          <c:extLst>
            <c:ext xmlns:c16="http://schemas.microsoft.com/office/drawing/2014/chart" uri="{C3380CC4-5D6E-409C-BE32-E72D297353CC}">
              <c16:uniqueId val="{00000000-D9E2-E141-A526-2BF0B3359C19}"/>
            </c:ext>
          </c:extLst>
        </c:ser>
        <c:dLbls>
          <c:showLegendKey val="0"/>
          <c:showVal val="0"/>
          <c:showCatName val="0"/>
          <c:showSerName val="0"/>
          <c:showPercent val="0"/>
          <c:showBubbleSize val="0"/>
        </c:dLbls>
        <c:gapWidth val="219"/>
        <c:overlap val="-27"/>
        <c:axId val="1936314415"/>
        <c:axId val="1936591711"/>
      </c:barChart>
      <c:catAx>
        <c:axId val="193631441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b="1" dirty="0"/>
                  <a:t>Month of</a:t>
                </a:r>
                <a:r>
                  <a:rPr lang="en-US" sz="1100" b="1" baseline="0" dirty="0"/>
                  <a:t> Sale</a:t>
                </a:r>
                <a:endParaRPr lang="en-US" sz="1100" b="1"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936591711"/>
        <c:crosses val="autoZero"/>
        <c:auto val="1"/>
        <c:lblAlgn val="ctr"/>
        <c:lblOffset val="100"/>
        <c:noMultiLvlLbl val="0"/>
      </c:catAx>
      <c:valAx>
        <c:axId val="193659171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b="1" dirty="0"/>
                  <a:t>Sale Price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9363144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B0BB5730-27FD-FC40-AE09-54C851E7DE42}" type="datetimeFigureOut">
              <a:rPr lang="en-US" smtClean="0"/>
              <a:t>2/25/23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8C1E43-2AEA-314E-9FA4-0F94E6082CD6}" type="slidenum">
              <a:rPr lang="en-US" smtClean="0"/>
              <a:t>‹#›</a:t>
            </a:fld>
            <a:endParaRPr lang="en-US"/>
          </a:p>
        </p:txBody>
      </p:sp>
    </p:spTree>
    <p:extLst>
      <p:ext uri="{BB962C8B-B14F-4D97-AF65-F5344CB8AC3E}">
        <p14:creationId xmlns:p14="http://schemas.microsoft.com/office/powerpoint/2010/main" val="66153207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0BB5730-27FD-FC40-AE09-54C851E7DE42}" type="datetimeFigureOut">
              <a:rPr lang="en-US" smtClean="0"/>
              <a:t>2/25/23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C1E43-2AEA-314E-9FA4-0F94E6082CD6}" type="slidenum">
              <a:rPr lang="en-US" smtClean="0"/>
              <a:t>‹#›</a:t>
            </a:fld>
            <a:endParaRPr lang="en-US"/>
          </a:p>
        </p:txBody>
      </p:sp>
    </p:spTree>
    <p:extLst>
      <p:ext uri="{BB962C8B-B14F-4D97-AF65-F5344CB8AC3E}">
        <p14:creationId xmlns:p14="http://schemas.microsoft.com/office/powerpoint/2010/main" val="832048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0BB5730-27FD-FC40-AE09-54C851E7DE42}" type="datetimeFigureOut">
              <a:rPr lang="en-US" smtClean="0"/>
              <a:t>2/25/23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C1E43-2AEA-314E-9FA4-0F94E6082CD6}" type="slidenum">
              <a:rPr lang="en-US" smtClean="0"/>
              <a:t>‹#›</a:t>
            </a:fld>
            <a:endParaRPr lang="en-US"/>
          </a:p>
        </p:txBody>
      </p:sp>
    </p:spTree>
    <p:extLst>
      <p:ext uri="{BB962C8B-B14F-4D97-AF65-F5344CB8AC3E}">
        <p14:creationId xmlns:p14="http://schemas.microsoft.com/office/powerpoint/2010/main" val="22476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0BB5730-27FD-FC40-AE09-54C851E7DE42}" type="datetimeFigureOut">
              <a:rPr lang="en-US" smtClean="0"/>
              <a:t>2/25/23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8C1E43-2AEA-314E-9FA4-0F94E6082CD6}" type="slidenum">
              <a:rPr lang="en-US" smtClean="0"/>
              <a:t>‹#›</a:t>
            </a:fld>
            <a:endParaRPr lang="en-US"/>
          </a:p>
        </p:txBody>
      </p:sp>
    </p:spTree>
    <p:extLst>
      <p:ext uri="{BB962C8B-B14F-4D97-AF65-F5344CB8AC3E}">
        <p14:creationId xmlns:p14="http://schemas.microsoft.com/office/powerpoint/2010/main" val="86637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B0BB5730-27FD-FC40-AE09-54C851E7DE42}" type="datetimeFigureOut">
              <a:rPr lang="en-US" smtClean="0"/>
              <a:t>2/25/23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8C1E43-2AEA-314E-9FA4-0F94E6082CD6}" type="slidenum">
              <a:rPr lang="en-US" smtClean="0"/>
              <a:t>‹#›</a:t>
            </a:fld>
            <a:endParaRPr lang="en-US"/>
          </a:p>
        </p:txBody>
      </p:sp>
    </p:spTree>
    <p:extLst>
      <p:ext uri="{BB962C8B-B14F-4D97-AF65-F5344CB8AC3E}">
        <p14:creationId xmlns:p14="http://schemas.microsoft.com/office/powerpoint/2010/main" val="229678125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B0BB5730-27FD-FC40-AE09-54C851E7DE42}" type="datetimeFigureOut">
              <a:rPr lang="en-US" smtClean="0"/>
              <a:t>2/25/23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D8C1E43-2AEA-314E-9FA4-0F94E6082CD6}" type="slidenum">
              <a:rPr lang="en-US" smtClean="0"/>
              <a:t>‹#›</a:t>
            </a:fld>
            <a:endParaRPr lang="en-US"/>
          </a:p>
        </p:txBody>
      </p:sp>
    </p:spTree>
    <p:extLst>
      <p:ext uri="{BB962C8B-B14F-4D97-AF65-F5344CB8AC3E}">
        <p14:creationId xmlns:p14="http://schemas.microsoft.com/office/powerpoint/2010/main" val="4243087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B0BB5730-27FD-FC40-AE09-54C851E7DE42}" type="datetimeFigureOut">
              <a:rPr lang="en-US" smtClean="0"/>
              <a:t>2/25/23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8C1E43-2AEA-314E-9FA4-0F94E6082CD6}"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599021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0BB5730-27FD-FC40-AE09-54C851E7DE42}" type="datetimeFigureOut">
              <a:rPr lang="en-US" smtClean="0"/>
              <a:t>2/25/23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8C1E43-2AEA-314E-9FA4-0F94E6082CD6}" type="slidenum">
              <a:rPr lang="en-US" smtClean="0"/>
              <a:t>‹#›</a:t>
            </a:fld>
            <a:endParaRPr lang="en-US"/>
          </a:p>
        </p:txBody>
      </p:sp>
    </p:spTree>
    <p:extLst>
      <p:ext uri="{BB962C8B-B14F-4D97-AF65-F5344CB8AC3E}">
        <p14:creationId xmlns:p14="http://schemas.microsoft.com/office/powerpoint/2010/main" val="1530848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BB5730-27FD-FC40-AE09-54C851E7DE42}" type="datetimeFigureOut">
              <a:rPr lang="en-US" smtClean="0"/>
              <a:t>2/25/23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8C1E43-2AEA-314E-9FA4-0F94E6082CD6}" type="slidenum">
              <a:rPr lang="en-US" smtClean="0"/>
              <a:t>‹#›</a:t>
            </a:fld>
            <a:endParaRPr lang="en-US"/>
          </a:p>
        </p:txBody>
      </p:sp>
    </p:spTree>
    <p:extLst>
      <p:ext uri="{BB962C8B-B14F-4D97-AF65-F5344CB8AC3E}">
        <p14:creationId xmlns:p14="http://schemas.microsoft.com/office/powerpoint/2010/main" val="2380926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B0BB5730-27FD-FC40-AE09-54C851E7DE42}" type="datetimeFigureOut">
              <a:rPr lang="en-US" smtClean="0"/>
              <a:t>2/25/23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7D8C1E43-2AEA-314E-9FA4-0F94E6082CD6}" type="slidenum">
              <a:rPr lang="en-US" smtClean="0"/>
              <a:t>‹#›</a:t>
            </a:fld>
            <a:endParaRPr lang="en-US"/>
          </a:p>
        </p:txBody>
      </p:sp>
    </p:spTree>
    <p:extLst>
      <p:ext uri="{BB962C8B-B14F-4D97-AF65-F5344CB8AC3E}">
        <p14:creationId xmlns:p14="http://schemas.microsoft.com/office/powerpoint/2010/main" val="2493174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0BB5730-27FD-FC40-AE09-54C851E7DE42}" type="datetimeFigureOut">
              <a:rPr lang="en-US" smtClean="0"/>
              <a:t>2/25/23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7D8C1E43-2AEA-314E-9FA4-0F94E6082CD6}" type="slidenum">
              <a:rPr lang="en-US" smtClean="0"/>
              <a:t>‹#›</a:t>
            </a:fld>
            <a:endParaRPr lang="en-US"/>
          </a:p>
        </p:txBody>
      </p:sp>
    </p:spTree>
    <p:extLst>
      <p:ext uri="{BB962C8B-B14F-4D97-AF65-F5344CB8AC3E}">
        <p14:creationId xmlns:p14="http://schemas.microsoft.com/office/powerpoint/2010/main" val="1449784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0BB5730-27FD-FC40-AE09-54C851E7DE42}" type="datetimeFigureOut">
              <a:rPr lang="en-US" smtClean="0"/>
              <a:t>2/25/23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7D8C1E43-2AEA-314E-9FA4-0F94E6082CD6}" type="slidenum">
              <a:rPr lang="en-US" smtClean="0"/>
              <a:t>‹#›</a:t>
            </a:fld>
            <a:endParaRPr lang="en-US"/>
          </a:p>
        </p:txBody>
      </p:sp>
    </p:spTree>
    <p:extLst>
      <p:ext uri="{BB962C8B-B14F-4D97-AF65-F5344CB8AC3E}">
        <p14:creationId xmlns:p14="http://schemas.microsoft.com/office/powerpoint/2010/main" val="41547536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hyperlink" Target="https://www.kaggle.com/c/house-prices-advanced-regression-techniques/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D4036-66DF-AC76-AF46-38BAAB55F48A}"/>
              </a:ext>
            </a:extLst>
          </p:cNvPr>
          <p:cNvSpPr>
            <a:spLocks noGrp="1"/>
          </p:cNvSpPr>
          <p:nvPr>
            <p:ph type="ctrTitle"/>
          </p:nvPr>
        </p:nvSpPr>
        <p:spPr>
          <a:xfrm>
            <a:off x="1600200" y="930583"/>
            <a:ext cx="8991600" cy="1373293"/>
          </a:xfrm>
        </p:spPr>
        <p:txBody>
          <a:bodyPr>
            <a:normAutofit/>
          </a:bodyPr>
          <a:lstStyle/>
          <a:p>
            <a:r>
              <a:rPr lang="en-US" dirty="0"/>
              <a:t>factors driving home prices</a:t>
            </a:r>
          </a:p>
        </p:txBody>
      </p:sp>
      <p:sp>
        <p:nvSpPr>
          <p:cNvPr id="3" name="Subtitle 2">
            <a:extLst>
              <a:ext uri="{FF2B5EF4-FFF2-40B4-BE49-F238E27FC236}">
                <a16:creationId xmlns:a16="http://schemas.microsoft.com/office/drawing/2014/main" id="{541B0BC1-AB18-FCA1-7EFD-D31F4C978060}"/>
              </a:ext>
            </a:extLst>
          </p:cNvPr>
          <p:cNvSpPr>
            <a:spLocks noGrp="1"/>
          </p:cNvSpPr>
          <p:nvPr>
            <p:ph type="subTitle" idx="1"/>
          </p:nvPr>
        </p:nvSpPr>
        <p:spPr>
          <a:xfrm>
            <a:off x="2695194" y="4352543"/>
            <a:ext cx="6801612" cy="1740759"/>
          </a:xfrm>
        </p:spPr>
        <p:txBody>
          <a:bodyPr>
            <a:normAutofit/>
          </a:bodyPr>
          <a:lstStyle/>
          <a:p>
            <a:r>
              <a:rPr lang="en-US" dirty="0"/>
              <a:t>Presented by  James Guffogg</a:t>
            </a:r>
          </a:p>
          <a:p>
            <a:endParaRPr lang="en-US" dirty="0"/>
          </a:p>
          <a:p>
            <a:r>
              <a:rPr lang="en-US" dirty="0"/>
              <a:t>Presented to Jay Padhya</a:t>
            </a:r>
          </a:p>
          <a:p>
            <a:r>
              <a:rPr lang="en-US" dirty="0"/>
              <a:t>02/26/2023</a:t>
            </a:r>
          </a:p>
        </p:txBody>
      </p:sp>
    </p:spTree>
    <p:extLst>
      <p:ext uri="{BB962C8B-B14F-4D97-AF65-F5344CB8AC3E}">
        <p14:creationId xmlns:p14="http://schemas.microsoft.com/office/powerpoint/2010/main" val="4982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868D08-51C6-58A0-1CB6-99AAF506BD65}"/>
              </a:ext>
            </a:extLst>
          </p:cNvPr>
          <p:cNvSpPr>
            <a:spLocks noGrp="1"/>
          </p:cNvSpPr>
          <p:nvPr>
            <p:ph type="title"/>
          </p:nvPr>
        </p:nvSpPr>
        <p:spPr>
          <a:xfrm>
            <a:off x="645161" y="571125"/>
            <a:ext cx="3363974" cy="861165"/>
          </a:xfrm>
          <a:noFill/>
          <a:ln>
            <a:solidFill>
              <a:schemeClr val="bg1"/>
            </a:solidFill>
          </a:ln>
        </p:spPr>
        <p:txBody>
          <a:bodyPr wrap="square">
            <a:normAutofit/>
          </a:bodyPr>
          <a:lstStyle/>
          <a:p>
            <a:r>
              <a:rPr lang="en-US" sz="1800" dirty="0">
                <a:solidFill>
                  <a:schemeClr val="bg1"/>
                </a:solidFill>
              </a:rPr>
              <a:t>Total basement sq. ft.</a:t>
            </a:r>
          </a:p>
        </p:txBody>
      </p:sp>
      <p:sp>
        <p:nvSpPr>
          <p:cNvPr id="7" name="Content Placeholder 2">
            <a:extLst>
              <a:ext uri="{FF2B5EF4-FFF2-40B4-BE49-F238E27FC236}">
                <a16:creationId xmlns:a16="http://schemas.microsoft.com/office/drawing/2014/main" id="{81F37C02-937B-11E0-2583-79574B80C71E}"/>
              </a:ext>
            </a:extLst>
          </p:cNvPr>
          <p:cNvSpPr txBox="1">
            <a:spLocks noGrp="1"/>
          </p:cNvSpPr>
          <p:nvPr>
            <p:ph idx="1"/>
          </p:nvPr>
        </p:nvSpPr>
        <p:spPr>
          <a:xfrm>
            <a:off x="570075" y="1874626"/>
            <a:ext cx="3514145" cy="441224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1600" dirty="0">
                <a:solidFill>
                  <a:schemeClr val="bg1"/>
                </a:solidFill>
              </a:rPr>
              <a:t>Total square feet of the basement area.</a:t>
            </a:r>
          </a:p>
          <a:p>
            <a:r>
              <a:rPr lang="en-US" sz="1600" dirty="0">
                <a:solidFill>
                  <a:schemeClr val="bg1"/>
                </a:solidFill>
              </a:rPr>
              <a:t>The basement areas were split into two groups, &gt;=1500 and &lt;1500.</a:t>
            </a:r>
          </a:p>
          <a:p>
            <a:r>
              <a:rPr lang="en-US" sz="1600" dirty="0">
                <a:solidFill>
                  <a:schemeClr val="bg1"/>
                </a:solidFill>
              </a:rPr>
              <a:t>Ho – There is no significant difference between the total basement area and the sale price.</a:t>
            </a:r>
          </a:p>
          <a:p>
            <a:r>
              <a:rPr lang="en-US" sz="1600" dirty="0">
                <a:solidFill>
                  <a:schemeClr val="bg1"/>
                </a:solidFill>
              </a:rPr>
              <a:t>We can reject the null hypothesis at 95% confidence, p-value 1.35566E-38</a:t>
            </a:r>
          </a:p>
          <a:p>
            <a:r>
              <a:rPr lang="en-US" sz="1600" dirty="0">
                <a:solidFill>
                  <a:schemeClr val="bg1"/>
                </a:solidFill>
              </a:rPr>
              <a:t>P value is displayed in scientific notation. Value is equivalent to 38 zeros after the decimal point.</a:t>
            </a:r>
          </a:p>
          <a:p>
            <a:r>
              <a:rPr lang="en-GB" sz="1600" dirty="0">
                <a:solidFill>
                  <a:schemeClr val="bg1"/>
                </a:solidFill>
                <a:latin typeface="Calibri" panose="020F0502020204030204" pitchFamily="34" charset="0"/>
              </a:rPr>
              <a:t>The confidence intervals (</a:t>
            </a:r>
            <a:r>
              <a:rPr lang="en-GB" sz="1600" dirty="0" err="1">
                <a:solidFill>
                  <a:schemeClr val="bg1"/>
                </a:solidFill>
                <a:latin typeface="Calibri" panose="020F0502020204030204" pitchFamily="34" charset="0"/>
              </a:rPr>
              <a:t>c.i.</a:t>
            </a:r>
            <a:r>
              <a:rPr lang="en-GB" sz="1600" dirty="0">
                <a:solidFill>
                  <a:schemeClr val="bg1"/>
                </a:solidFill>
                <a:latin typeface="Calibri" panose="020F0502020204030204" pitchFamily="34" charset="0"/>
              </a:rPr>
              <a:t>) displayed on the column chart don’t intersect, further cementing a significant difference in sample means, and supporting the result of the t-test.</a:t>
            </a:r>
            <a:endParaRPr lang="en-GB" sz="1600" dirty="0">
              <a:solidFill>
                <a:srgbClr val="000000"/>
              </a:solidFill>
              <a:latin typeface="Calibri" panose="020F0502020204030204" pitchFamily="34" charset="0"/>
            </a:endParaRPr>
          </a:p>
          <a:p>
            <a:endParaRPr lang="en-US" sz="1600" dirty="0">
              <a:solidFill>
                <a:schemeClr val="bg1"/>
              </a:solidFill>
            </a:endParaRPr>
          </a:p>
          <a:p>
            <a:endParaRPr lang="en-US" sz="1600" dirty="0">
              <a:solidFill>
                <a:schemeClr val="bg1"/>
              </a:solidFill>
            </a:endParaRPr>
          </a:p>
          <a:p>
            <a:endParaRPr lang="en-US" sz="1600" dirty="0">
              <a:solidFill>
                <a:schemeClr val="bg1"/>
              </a:solidFill>
            </a:endParaRPr>
          </a:p>
        </p:txBody>
      </p:sp>
      <p:graphicFrame>
        <p:nvGraphicFramePr>
          <p:cNvPr id="8" name="Chart 7">
            <a:extLst>
              <a:ext uri="{FF2B5EF4-FFF2-40B4-BE49-F238E27FC236}">
                <a16:creationId xmlns:a16="http://schemas.microsoft.com/office/drawing/2014/main" id="{53B76C21-3FDF-B438-DA12-875652C11A02}"/>
              </a:ext>
            </a:extLst>
          </p:cNvPr>
          <p:cNvGraphicFramePr>
            <a:graphicFrameLocks/>
          </p:cNvGraphicFramePr>
          <p:nvPr>
            <p:extLst>
              <p:ext uri="{D42A27DB-BD31-4B8C-83A1-F6EECF244321}">
                <p14:modId xmlns:p14="http://schemas.microsoft.com/office/powerpoint/2010/main" val="2894834843"/>
              </p:ext>
            </p:extLst>
          </p:nvPr>
        </p:nvGraphicFramePr>
        <p:xfrm>
          <a:off x="5952439" y="459000"/>
          <a:ext cx="5594400" cy="297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Table 9">
            <a:extLst>
              <a:ext uri="{FF2B5EF4-FFF2-40B4-BE49-F238E27FC236}">
                <a16:creationId xmlns:a16="http://schemas.microsoft.com/office/drawing/2014/main" id="{086F20BE-024D-3B8E-329A-1E0050E9B2C5}"/>
              </a:ext>
            </a:extLst>
          </p:cNvPr>
          <p:cNvGraphicFramePr>
            <a:graphicFrameLocks noGrp="1"/>
          </p:cNvGraphicFramePr>
          <p:nvPr>
            <p:extLst>
              <p:ext uri="{D42A27DB-BD31-4B8C-83A1-F6EECF244321}">
                <p14:modId xmlns:p14="http://schemas.microsoft.com/office/powerpoint/2010/main" val="3751877522"/>
              </p:ext>
            </p:extLst>
          </p:nvPr>
        </p:nvGraphicFramePr>
        <p:xfrm>
          <a:off x="5874258" y="3810000"/>
          <a:ext cx="5600700" cy="2667000"/>
        </p:xfrm>
        <a:graphic>
          <a:graphicData uri="http://schemas.openxmlformats.org/drawingml/2006/table">
            <a:tbl>
              <a:tblPr>
                <a:tableStyleId>{5C22544A-7EE6-4342-B048-85BDC9FD1C3A}</a:tableStyleId>
              </a:tblPr>
              <a:tblGrid>
                <a:gridCol w="2476500">
                  <a:extLst>
                    <a:ext uri="{9D8B030D-6E8A-4147-A177-3AD203B41FA5}">
                      <a16:colId xmlns:a16="http://schemas.microsoft.com/office/drawing/2014/main" val="3671689967"/>
                    </a:ext>
                  </a:extLst>
                </a:gridCol>
                <a:gridCol w="1219200">
                  <a:extLst>
                    <a:ext uri="{9D8B030D-6E8A-4147-A177-3AD203B41FA5}">
                      <a16:colId xmlns:a16="http://schemas.microsoft.com/office/drawing/2014/main" val="2012700778"/>
                    </a:ext>
                  </a:extLst>
                </a:gridCol>
                <a:gridCol w="1905000">
                  <a:extLst>
                    <a:ext uri="{9D8B030D-6E8A-4147-A177-3AD203B41FA5}">
                      <a16:colId xmlns:a16="http://schemas.microsoft.com/office/drawing/2014/main" val="504221790"/>
                    </a:ext>
                  </a:extLst>
                </a:gridCol>
              </a:tblGrid>
              <a:tr h="203200">
                <a:tc gridSpan="2">
                  <a:txBody>
                    <a:bodyPr/>
                    <a:lstStyle/>
                    <a:p>
                      <a:pPr algn="ctr" fontAlgn="b"/>
                      <a:r>
                        <a:rPr lang="en-GB" sz="1200" u="none" strike="noStrike" dirty="0">
                          <a:effectLst/>
                        </a:rPr>
                        <a:t>t-Test: Two-Sample Assuming Unequal Variances</a:t>
                      </a:r>
                      <a:endParaRPr lang="en-GB" sz="12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hMerge="1">
                  <a:txBody>
                    <a:bodyPr/>
                    <a:lstStyle/>
                    <a:p>
                      <a:endParaRPr lang="en-US"/>
                    </a:p>
                  </a:txBody>
                  <a:tcPr/>
                </a:tc>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296989234"/>
                  </a:ext>
                </a:extLst>
              </a:tr>
              <a:tr h="215900">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1287595279"/>
                  </a:ext>
                </a:extLst>
              </a:tr>
              <a:tr h="203200">
                <a:tc>
                  <a:txBody>
                    <a:bodyPr/>
                    <a:lstStyle/>
                    <a:p>
                      <a:pPr algn="ctr" fontAlgn="b"/>
                      <a:r>
                        <a:rPr lang="en-GB" sz="1200" u="none" strike="noStrike">
                          <a:effectLst/>
                        </a:rPr>
                        <a:t> </a:t>
                      </a:r>
                      <a:endParaRPr lang="en-GB" sz="1200" b="0" i="1"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&gt;=1500</a:t>
                      </a:r>
                      <a:endParaRPr lang="en-GB" sz="1200" b="0" i="1"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&lt;1500</a:t>
                      </a:r>
                      <a:endParaRPr lang="en-GB" sz="1200" b="0" i="1"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794816066"/>
                  </a:ext>
                </a:extLst>
              </a:tr>
              <a:tr h="203200">
                <a:tc>
                  <a:txBody>
                    <a:bodyPr/>
                    <a:lstStyle/>
                    <a:p>
                      <a:pPr algn="l" fontAlgn="b"/>
                      <a:r>
                        <a:rPr lang="en-GB" sz="1200" u="none" strike="noStrike">
                          <a:effectLst/>
                        </a:rPr>
                        <a:t>Mean</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284759.2732</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163959.5976</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1609947336"/>
                  </a:ext>
                </a:extLst>
              </a:tr>
              <a:tr h="203200">
                <a:tc>
                  <a:txBody>
                    <a:bodyPr/>
                    <a:lstStyle/>
                    <a:p>
                      <a:pPr algn="l" fontAlgn="b"/>
                      <a:r>
                        <a:rPr lang="en-GB" sz="1200" u="none" strike="noStrike">
                          <a:effectLst/>
                        </a:rPr>
                        <a:t>Variance</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11298787421</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3454162250</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2333223864"/>
                  </a:ext>
                </a:extLst>
              </a:tr>
              <a:tr h="203200">
                <a:tc>
                  <a:txBody>
                    <a:bodyPr/>
                    <a:lstStyle/>
                    <a:p>
                      <a:pPr algn="l" fontAlgn="b"/>
                      <a:r>
                        <a:rPr lang="en-GB" sz="1200" u="none" strike="noStrike">
                          <a:effectLst/>
                        </a:rPr>
                        <a:t>Observations</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205</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1255</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3885419121"/>
                  </a:ext>
                </a:extLst>
              </a:tr>
              <a:tr h="203200">
                <a:tc>
                  <a:txBody>
                    <a:bodyPr/>
                    <a:lstStyle/>
                    <a:p>
                      <a:pPr algn="l" fontAlgn="b"/>
                      <a:r>
                        <a:rPr lang="en-GB" sz="1200" u="none" strike="noStrike">
                          <a:effectLst/>
                        </a:rPr>
                        <a:t>Hypothesized Mean Difference</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dirty="0">
                          <a:effectLst/>
                        </a:rPr>
                        <a:t>0</a:t>
                      </a:r>
                      <a:endParaRPr lang="en-GB" sz="12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1566224304"/>
                  </a:ext>
                </a:extLst>
              </a:tr>
              <a:tr h="203200">
                <a:tc>
                  <a:txBody>
                    <a:bodyPr/>
                    <a:lstStyle/>
                    <a:p>
                      <a:pPr algn="l" fontAlgn="b"/>
                      <a:r>
                        <a:rPr lang="en-GB" sz="1200" u="none" strike="noStrike">
                          <a:effectLst/>
                        </a:rPr>
                        <a:t>df</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225</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335534776"/>
                  </a:ext>
                </a:extLst>
              </a:tr>
              <a:tr h="203200">
                <a:tc>
                  <a:txBody>
                    <a:bodyPr/>
                    <a:lstStyle/>
                    <a:p>
                      <a:pPr algn="l" fontAlgn="b"/>
                      <a:r>
                        <a:rPr lang="en-GB" sz="1200" u="none" strike="noStrike">
                          <a:effectLst/>
                        </a:rPr>
                        <a:t>t Stat</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15.87980602</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1223775328"/>
                  </a:ext>
                </a:extLst>
              </a:tr>
              <a:tr h="203200">
                <a:tc>
                  <a:txBody>
                    <a:bodyPr/>
                    <a:lstStyle/>
                    <a:p>
                      <a:pPr algn="l" fontAlgn="b"/>
                      <a:r>
                        <a:rPr lang="en-GB" sz="1200" u="none" strike="noStrike">
                          <a:effectLst/>
                        </a:rPr>
                        <a:t>P(T&lt;=t) one-tail</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6.77832E-39</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1812020913"/>
                  </a:ext>
                </a:extLst>
              </a:tr>
              <a:tr h="203200">
                <a:tc>
                  <a:txBody>
                    <a:bodyPr/>
                    <a:lstStyle/>
                    <a:p>
                      <a:pPr algn="l" fontAlgn="b"/>
                      <a:r>
                        <a:rPr lang="en-GB" sz="1200" u="none" strike="noStrike">
                          <a:effectLst/>
                        </a:rPr>
                        <a:t>t Critical one-tail</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1.651654074</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1738463383"/>
                  </a:ext>
                </a:extLst>
              </a:tr>
              <a:tr h="203200">
                <a:tc>
                  <a:txBody>
                    <a:bodyPr/>
                    <a:lstStyle/>
                    <a:p>
                      <a:pPr algn="l" fontAlgn="b"/>
                      <a:r>
                        <a:rPr lang="en-GB" sz="1200" u="none" strike="noStrike">
                          <a:effectLst/>
                        </a:rPr>
                        <a:t>P(T&lt;=t) two-tail</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1.35566E-38</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3417570625"/>
                  </a:ext>
                </a:extLst>
              </a:tr>
              <a:tr h="215900">
                <a:tc>
                  <a:txBody>
                    <a:bodyPr/>
                    <a:lstStyle/>
                    <a:p>
                      <a:pPr algn="l" fontAlgn="b"/>
                      <a:r>
                        <a:rPr lang="en-GB" sz="1200" u="none" strike="noStrike">
                          <a:effectLst/>
                        </a:rPr>
                        <a:t>t Critical two-tail</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dirty="0">
                          <a:effectLst/>
                        </a:rPr>
                        <a:t>1.97056339</a:t>
                      </a:r>
                      <a:endParaRPr lang="en-GB" sz="12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dirty="0">
                          <a:effectLst/>
                        </a:rPr>
                        <a:t> </a:t>
                      </a:r>
                      <a:endParaRPr lang="en-GB" sz="12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3315198771"/>
                  </a:ext>
                </a:extLst>
              </a:tr>
            </a:tbl>
          </a:graphicData>
        </a:graphic>
      </p:graphicFrame>
    </p:spTree>
    <p:extLst>
      <p:ext uri="{BB962C8B-B14F-4D97-AF65-F5344CB8AC3E}">
        <p14:creationId xmlns:p14="http://schemas.microsoft.com/office/powerpoint/2010/main" val="3799592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CF2D74-A9F1-4EC5-3479-4019844B87A0}"/>
              </a:ext>
            </a:extLst>
          </p:cNvPr>
          <p:cNvSpPr>
            <a:spLocks noGrp="1"/>
          </p:cNvSpPr>
          <p:nvPr>
            <p:ph type="title"/>
          </p:nvPr>
        </p:nvSpPr>
        <p:spPr>
          <a:xfrm>
            <a:off x="645160" y="365759"/>
            <a:ext cx="3363974" cy="866769"/>
          </a:xfrm>
          <a:noFill/>
          <a:ln>
            <a:solidFill>
              <a:schemeClr val="bg1"/>
            </a:solidFill>
          </a:ln>
        </p:spPr>
        <p:txBody>
          <a:bodyPr wrap="square">
            <a:normAutofit/>
          </a:bodyPr>
          <a:lstStyle/>
          <a:p>
            <a:r>
              <a:rPr lang="en-US" sz="1800" dirty="0">
                <a:solidFill>
                  <a:schemeClr val="bg1"/>
                </a:solidFill>
              </a:rPr>
              <a:t>Kitchen quality</a:t>
            </a:r>
          </a:p>
        </p:txBody>
      </p:sp>
      <p:graphicFrame>
        <p:nvGraphicFramePr>
          <p:cNvPr id="7" name="Content Placeholder 3">
            <a:extLst>
              <a:ext uri="{FF2B5EF4-FFF2-40B4-BE49-F238E27FC236}">
                <a16:creationId xmlns:a16="http://schemas.microsoft.com/office/drawing/2014/main" id="{ED13B388-3C35-5BE2-18E6-995FA31C0201}"/>
              </a:ext>
            </a:extLst>
          </p:cNvPr>
          <p:cNvGraphicFramePr>
            <a:graphicFrameLocks noGrp="1"/>
          </p:cNvGraphicFramePr>
          <p:nvPr>
            <p:ph idx="1"/>
            <p:extLst>
              <p:ext uri="{D42A27DB-BD31-4B8C-83A1-F6EECF244321}">
                <p14:modId xmlns:p14="http://schemas.microsoft.com/office/powerpoint/2010/main" val="2130396872"/>
              </p:ext>
            </p:extLst>
          </p:nvPr>
        </p:nvGraphicFramePr>
        <p:xfrm>
          <a:off x="5720334" y="365759"/>
          <a:ext cx="5594400" cy="340190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a:extLst>
              <a:ext uri="{FF2B5EF4-FFF2-40B4-BE49-F238E27FC236}">
                <a16:creationId xmlns:a16="http://schemas.microsoft.com/office/drawing/2014/main" id="{99061EFD-82CF-5D8B-92CC-AAF7D7F4920B}"/>
              </a:ext>
            </a:extLst>
          </p:cNvPr>
          <p:cNvGraphicFramePr>
            <a:graphicFrameLocks noGrp="1"/>
          </p:cNvGraphicFramePr>
          <p:nvPr>
            <p:extLst>
              <p:ext uri="{D42A27DB-BD31-4B8C-83A1-F6EECF244321}">
                <p14:modId xmlns:p14="http://schemas.microsoft.com/office/powerpoint/2010/main" val="2041835782"/>
              </p:ext>
            </p:extLst>
          </p:nvPr>
        </p:nvGraphicFramePr>
        <p:xfrm>
          <a:off x="5920384" y="3919728"/>
          <a:ext cx="5194300" cy="2667000"/>
        </p:xfrm>
        <a:graphic>
          <a:graphicData uri="http://schemas.openxmlformats.org/drawingml/2006/table">
            <a:tbl>
              <a:tblPr>
                <a:tableStyleId>{5C22544A-7EE6-4342-B048-85BDC9FD1C3A}</a:tableStyleId>
              </a:tblPr>
              <a:tblGrid>
                <a:gridCol w="2473476">
                  <a:extLst>
                    <a:ext uri="{9D8B030D-6E8A-4147-A177-3AD203B41FA5}">
                      <a16:colId xmlns:a16="http://schemas.microsoft.com/office/drawing/2014/main" val="570668844"/>
                    </a:ext>
                  </a:extLst>
                </a:gridCol>
                <a:gridCol w="1208198">
                  <a:extLst>
                    <a:ext uri="{9D8B030D-6E8A-4147-A177-3AD203B41FA5}">
                      <a16:colId xmlns:a16="http://schemas.microsoft.com/office/drawing/2014/main" val="4165743557"/>
                    </a:ext>
                  </a:extLst>
                </a:gridCol>
                <a:gridCol w="1512626">
                  <a:extLst>
                    <a:ext uri="{9D8B030D-6E8A-4147-A177-3AD203B41FA5}">
                      <a16:colId xmlns:a16="http://schemas.microsoft.com/office/drawing/2014/main" val="2677939369"/>
                    </a:ext>
                  </a:extLst>
                </a:gridCol>
              </a:tblGrid>
              <a:tr h="203200">
                <a:tc gridSpan="2">
                  <a:txBody>
                    <a:bodyPr/>
                    <a:lstStyle/>
                    <a:p>
                      <a:pPr algn="ctr" fontAlgn="b"/>
                      <a:r>
                        <a:rPr lang="en-GB" sz="1200" u="none" strike="noStrike" dirty="0">
                          <a:effectLst/>
                        </a:rPr>
                        <a:t>t-Test: Two-Sample Assuming Unequal Variances</a:t>
                      </a:r>
                      <a:endParaRPr lang="en-GB" sz="12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hMerge="1">
                  <a:txBody>
                    <a:bodyPr/>
                    <a:lstStyle/>
                    <a:p>
                      <a:endParaRPr lang="en-US"/>
                    </a:p>
                  </a:txBody>
                  <a:tcPr/>
                </a:tc>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662424589"/>
                  </a:ext>
                </a:extLst>
              </a:tr>
              <a:tr h="215900">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1499370708"/>
                  </a:ext>
                </a:extLst>
              </a:tr>
              <a:tr h="203200">
                <a:tc>
                  <a:txBody>
                    <a:bodyPr/>
                    <a:lstStyle/>
                    <a:p>
                      <a:pPr algn="ctr" fontAlgn="b"/>
                      <a:r>
                        <a:rPr lang="en-GB" sz="1200" u="none" strike="noStrike">
                          <a:effectLst/>
                        </a:rPr>
                        <a:t> </a:t>
                      </a:r>
                      <a:endParaRPr lang="en-GB" sz="1200" b="0" i="1"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Excellent, Good</a:t>
                      </a:r>
                      <a:endParaRPr lang="en-GB" sz="1200" b="0" i="1"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Fair, Typical/Average</a:t>
                      </a:r>
                      <a:endParaRPr lang="en-GB" sz="1200" b="0" i="1"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944516773"/>
                  </a:ext>
                </a:extLst>
              </a:tr>
              <a:tr h="203200">
                <a:tc>
                  <a:txBody>
                    <a:bodyPr/>
                    <a:lstStyle/>
                    <a:p>
                      <a:pPr algn="l" fontAlgn="b"/>
                      <a:r>
                        <a:rPr lang="en-GB" sz="1200" u="none" strike="noStrike">
                          <a:effectLst/>
                        </a:rPr>
                        <a:t>Mean</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229089.5875</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138229.314</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4096207907"/>
                  </a:ext>
                </a:extLst>
              </a:tr>
              <a:tr h="203200">
                <a:tc>
                  <a:txBody>
                    <a:bodyPr/>
                    <a:lstStyle/>
                    <a:p>
                      <a:pPr algn="l" fontAlgn="b"/>
                      <a:r>
                        <a:rPr lang="en-GB" sz="1200" u="none" strike="noStrike">
                          <a:effectLst/>
                        </a:rPr>
                        <a:t>Variance</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7302198923</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1557001442</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2541403716"/>
                  </a:ext>
                </a:extLst>
              </a:tr>
              <a:tr h="203200">
                <a:tc>
                  <a:txBody>
                    <a:bodyPr/>
                    <a:lstStyle/>
                    <a:p>
                      <a:pPr algn="l" fontAlgn="b"/>
                      <a:r>
                        <a:rPr lang="en-GB" sz="1200" u="none" strike="noStrike">
                          <a:effectLst/>
                        </a:rPr>
                        <a:t>Observations</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686</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774</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3775894517"/>
                  </a:ext>
                </a:extLst>
              </a:tr>
              <a:tr h="203200">
                <a:tc>
                  <a:txBody>
                    <a:bodyPr/>
                    <a:lstStyle/>
                    <a:p>
                      <a:pPr algn="l" fontAlgn="b"/>
                      <a:r>
                        <a:rPr lang="en-GB" sz="1200" u="none" strike="noStrike">
                          <a:effectLst/>
                        </a:rPr>
                        <a:t>Hypothesized Mean Difference</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0</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4016475665"/>
                  </a:ext>
                </a:extLst>
              </a:tr>
              <a:tr h="203200">
                <a:tc>
                  <a:txBody>
                    <a:bodyPr/>
                    <a:lstStyle/>
                    <a:p>
                      <a:pPr algn="l" fontAlgn="b"/>
                      <a:r>
                        <a:rPr lang="en-GB" sz="1200" u="none" strike="noStrike">
                          <a:effectLst/>
                        </a:rPr>
                        <a:t>df</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939</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33898892"/>
                  </a:ext>
                </a:extLst>
              </a:tr>
              <a:tr h="203200">
                <a:tc>
                  <a:txBody>
                    <a:bodyPr/>
                    <a:lstStyle/>
                    <a:p>
                      <a:pPr algn="l" fontAlgn="b"/>
                      <a:r>
                        <a:rPr lang="en-GB" sz="1200" u="none" strike="noStrike">
                          <a:effectLst/>
                        </a:rPr>
                        <a:t>t Stat</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25.54005225</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1824955092"/>
                  </a:ext>
                </a:extLst>
              </a:tr>
              <a:tr h="203200">
                <a:tc>
                  <a:txBody>
                    <a:bodyPr/>
                    <a:lstStyle/>
                    <a:p>
                      <a:pPr algn="l" fontAlgn="b"/>
                      <a:r>
                        <a:rPr lang="en-GB" sz="1200" u="none" strike="noStrike">
                          <a:effectLst/>
                        </a:rPr>
                        <a:t>P(T&lt;=t) one-tail</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5.6505E-110</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32238491"/>
                  </a:ext>
                </a:extLst>
              </a:tr>
              <a:tr h="203200">
                <a:tc>
                  <a:txBody>
                    <a:bodyPr/>
                    <a:lstStyle/>
                    <a:p>
                      <a:pPr algn="l" fontAlgn="b"/>
                      <a:r>
                        <a:rPr lang="en-GB" sz="1200" u="none" strike="noStrike">
                          <a:effectLst/>
                        </a:rPr>
                        <a:t>t Critical one-tail</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1.646477996</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493230027"/>
                  </a:ext>
                </a:extLst>
              </a:tr>
              <a:tr h="203200">
                <a:tc>
                  <a:txBody>
                    <a:bodyPr/>
                    <a:lstStyle/>
                    <a:p>
                      <a:pPr algn="l" fontAlgn="b"/>
                      <a:r>
                        <a:rPr lang="en-GB" sz="1200" u="none" strike="noStrike">
                          <a:effectLst/>
                        </a:rPr>
                        <a:t>P(T&lt;=t) two-tail</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1.1301E-109</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1840179771"/>
                  </a:ext>
                </a:extLst>
              </a:tr>
              <a:tr h="215900">
                <a:tc>
                  <a:txBody>
                    <a:bodyPr/>
                    <a:lstStyle/>
                    <a:p>
                      <a:pPr algn="l" fontAlgn="b"/>
                      <a:r>
                        <a:rPr lang="en-GB" sz="1200" u="none" strike="noStrike">
                          <a:effectLst/>
                        </a:rPr>
                        <a:t>t Critical two-tail</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1.962493569</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dirty="0">
                          <a:effectLst/>
                        </a:rPr>
                        <a:t> </a:t>
                      </a:r>
                      <a:endParaRPr lang="en-GB" sz="12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37280809"/>
                  </a:ext>
                </a:extLst>
              </a:tr>
            </a:tbl>
          </a:graphicData>
        </a:graphic>
      </p:graphicFrame>
      <p:sp>
        <p:nvSpPr>
          <p:cNvPr id="6" name="Content Placeholder 2">
            <a:extLst>
              <a:ext uri="{FF2B5EF4-FFF2-40B4-BE49-F238E27FC236}">
                <a16:creationId xmlns:a16="http://schemas.microsoft.com/office/drawing/2014/main" id="{DFAACD6C-F243-AA78-2712-AA1D1C0D27B9}"/>
              </a:ext>
            </a:extLst>
          </p:cNvPr>
          <p:cNvSpPr txBox="1">
            <a:spLocks/>
          </p:cNvSpPr>
          <p:nvPr/>
        </p:nvSpPr>
        <p:spPr>
          <a:xfrm>
            <a:off x="570074" y="1451292"/>
            <a:ext cx="3514145" cy="441224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1600" dirty="0">
                <a:solidFill>
                  <a:schemeClr val="bg1"/>
                </a:solidFill>
              </a:rPr>
              <a:t>Quality of the kitchen installed </a:t>
            </a:r>
          </a:p>
          <a:p>
            <a:r>
              <a:rPr lang="en-US" sz="1600" dirty="0">
                <a:solidFill>
                  <a:schemeClr val="bg1"/>
                </a:solidFill>
              </a:rPr>
              <a:t>The kitchen qualities were split into two groups, excellent/good and fair/typical average.</a:t>
            </a:r>
          </a:p>
          <a:p>
            <a:r>
              <a:rPr lang="en-US" sz="1600" dirty="0">
                <a:solidFill>
                  <a:schemeClr val="bg1"/>
                </a:solidFill>
              </a:rPr>
              <a:t>Ho – There is no significant difference between the kitchen quality and the sale price.</a:t>
            </a:r>
          </a:p>
          <a:p>
            <a:r>
              <a:rPr lang="en-US" sz="1600" dirty="0">
                <a:solidFill>
                  <a:schemeClr val="bg1"/>
                </a:solidFill>
              </a:rPr>
              <a:t>We can reject the null hypothesis at 95% confidence, p-value 1.3101E-109.</a:t>
            </a:r>
          </a:p>
          <a:p>
            <a:r>
              <a:rPr lang="en-US" sz="1600" dirty="0">
                <a:solidFill>
                  <a:schemeClr val="bg1"/>
                </a:solidFill>
              </a:rPr>
              <a:t>P value is displayed in scientific notation. Value is equivalent to 109 zeros after the decimal point.</a:t>
            </a:r>
          </a:p>
          <a:p>
            <a:r>
              <a:rPr lang="en-GB" sz="1600" dirty="0">
                <a:solidFill>
                  <a:schemeClr val="bg1"/>
                </a:solidFill>
                <a:latin typeface="Calibri" panose="020F0502020204030204" pitchFamily="34" charset="0"/>
              </a:rPr>
              <a:t>The confidence intervals (</a:t>
            </a:r>
            <a:r>
              <a:rPr lang="en-GB" sz="1600" dirty="0" err="1">
                <a:solidFill>
                  <a:schemeClr val="bg1"/>
                </a:solidFill>
                <a:latin typeface="Calibri" panose="020F0502020204030204" pitchFamily="34" charset="0"/>
              </a:rPr>
              <a:t>c.i.</a:t>
            </a:r>
            <a:r>
              <a:rPr lang="en-GB" sz="1600" dirty="0">
                <a:solidFill>
                  <a:schemeClr val="bg1"/>
                </a:solidFill>
                <a:latin typeface="Calibri" panose="020F0502020204030204" pitchFamily="34" charset="0"/>
              </a:rPr>
              <a:t>) displayed on the column chart don’t intersect, further cementing a significant difference in sample means, and supporting the result of the t-test.</a:t>
            </a:r>
            <a:endParaRPr lang="en-GB" sz="1600" dirty="0">
              <a:solidFill>
                <a:srgbClr val="000000"/>
              </a:solidFill>
              <a:latin typeface="Calibri" panose="020F0502020204030204" pitchFamily="34" charset="0"/>
            </a:endParaRPr>
          </a:p>
          <a:p>
            <a:endParaRPr lang="en-US" sz="1600" dirty="0">
              <a:solidFill>
                <a:schemeClr val="bg1"/>
              </a:solidFill>
            </a:endParaRPr>
          </a:p>
          <a:p>
            <a:pPr marL="0" indent="0">
              <a:buNone/>
            </a:pPr>
            <a:endParaRPr lang="en-US" sz="1600" dirty="0">
              <a:solidFill>
                <a:schemeClr val="bg1"/>
              </a:solidFill>
            </a:endParaRPr>
          </a:p>
          <a:p>
            <a:endParaRPr lang="en-US" sz="1600" dirty="0">
              <a:solidFill>
                <a:schemeClr val="bg1"/>
              </a:solidFill>
            </a:endParaRPr>
          </a:p>
        </p:txBody>
      </p:sp>
    </p:spTree>
    <p:extLst>
      <p:ext uri="{BB962C8B-B14F-4D97-AF65-F5344CB8AC3E}">
        <p14:creationId xmlns:p14="http://schemas.microsoft.com/office/powerpoint/2010/main" val="3873241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99F72E-1458-B9E8-4906-5AEFDDE8CB77}"/>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1600" dirty="0">
                <a:solidFill>
                  <a:srgbClr val="FFFFFF"/>
                </a:solidFill>
              </a:rPr>
              <a:t>Recommendation</a:t>
            </a:r>
            <a:endParaRPr lang="en-US" sz="1400" dirty="0">
              <a:solidFill>
                <a:srgbClr val="FFFFFF"/>
              </a:solidFill>
            </a:endParaRPr>
          </a:p>
        </p:txBody>
      </p:sp>
      <p:sp>
        <p:nvSpPr>
          <p:cNvPr id="3" name="Content Placeholder 2">
            <a:extLst>
              <a:ext uri="{FF2B5EF4-FFF2-40B4-BE49-F238E27FC236}">
                <a16:creationId xmlns:a16="http://schemas.microsoft.com/office/drawing/2014/main" id="{42364D89-EEC5-9F6C-7337-B0B4F2DE66BE}"/>
              </a:ext>
            </a:extLst>
          </p:cNvPr>
          <p:cNvSpPr>
            <a:spLocks noGrp="1"/>
          </p:cNvSpPr>
          <p:nvPr>
            <p:ph idx="1"/>
          </p:nvPr>
        </p:nvSpPr>
        <p:spPr>
          <a:xfrm>
            <a:off x="5753881" y="358207"/>
            <a:ext cx="5320696" cy="6310221"/>
          </a:xfrm>
        </p:spPr>
        <p:txBody>
          <a:bodyPr anchor="ctr">
            <a:normAutofit/>
          </a:bodyPr>
          <a:lstStyle/>
          <a:p>
            <a:r>
              <a:rPr lang="en-US" sz="1600" dirty="0"/>
              <a:t>Based on the data, I recommend the factors to be considered when allocating dollars are;</a:t>
            </a:r>
          </a:p>
          <a:p>
            <a:pPr lvl="1"/>
            <a:r>
              <a:rPr lang="en-US" sz="1400" dirty="0"/>
              <a:t>Overall quality &gt; 5</a:t>
            </a:r>
          </a:p>
          <a:p>
            <a:pPr lvl="1"/>
            <a:r>
              <a:rPr lang="en-US" sz="1400" dirty="0"/>
              <a:t>Year built &gt; 2000</a:t>
            </a:r>
          </a:p>
          <a:p>
            <a:pPr lvl="1"/>
            <a:r>
              <a:rPr lang="en-US" sz="1400" dirty="0"/>
              <a:t>Car garage &gt;= 2 vehicles</a:t>
            </a:r>
          </a:p>
          <a:p>
            <a:pPr lvl="1"/>
            <a:r>
              <a:rPr lang="en-US" sz="1400" dirty="0"/>
              <a:t>Total basement Sq. Ft. &gt;= 1500 sq ft</a:t>
            </a:r>
          </a:p>
          <a:p>
            <a:pPr lvl="1"/>
            <a:r>
              <a:rPr lang="en-US" sz="1400" dirty="0"/>
              <a:t>Kitchen quality is Excellent or Good. </a:t>
            </a:r>
          </a:p>
          <a:p>
            <a:r>
              <a:rPr lang="en-US" sz="1600" dirty="0"/>
              <a:t>All of the above variables significantly affected the sale price of homes. p &lt; 0.05. </a:t>
            </a:r>
          </a:p>
          <a:p>
            <a:endParaRPr lang="en-US" sz="1600" dirty="0"/>
          </a:p>
          <a:p>
            <a:pPr marL="228600" lvl="1" indent="0">
              <a:buNone/>
            </a:pPr>
            <a:endParaRPr lang="en-US" sz="1400" dirty="0"/>
          </a:p>
          <a:p>
            <a:pPr marL="0" indent="0">
              <a:buNone/>
            </a:pPr>
            <a:endParaRPr lang="en-US" dirty="0"/>
          </a:p>
        </p:txBody>
      </p:sp>
    </p:spTree>
    <p:extLst>
      <p:ext uri="{BB962C8B-B14F-4D97-AF65-F5344CB8AC3E}">
        <p14:creationId xmlns:p14="http://schemas.microsoft.com/office/powerpoint/2010/main" val="2408199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7BFB3B-4C9F-E6BC-8FFF-A929DAD54763}"/>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600" dirty="0">
                <a:solidFill>
                  <a:srgbClr val="FFFFFF"/>
                </a:solidFill>
              </a:rPr>
              <a:t>Discussion</a:t>
            </a:r>
          </a:p>
        </p:txBody>
      </p:sp>
      <p:sp>
        <p:nvSpPr>
          <p:cNvPr id="3" name="Content Placeholder 2">
            <a:extLst>
              <a:ext uri="{FF2B5EF4-FFF2-40B4-BE49-F238E27FC236}">
                <a16:creationId xmlns:a16="http://schemas.microsoft.com/office/drawing/2014/main" id="{48956491-2431-E9D5-B7DE-84035CA1AB94}"/>
              </a:ext>
            </a:extLst>
          </p:cNvPr>
          <p:cNvSpPr>
            <a:spLocks noGrp="1"/>
          </p:cNvSpPr>
          <p:nvPr>
            <p:ph idx="1"/>
          </p:nvPr>
        </p:nvSpPr>
        <p:spPr>
          <a:xfrm>
            <a:off x="6096000" y="861906"/>
            <a:ext cx="5320696" cy="5134187"/>
          </a:xfrm>
        </p:spPr>
        <p:txBody>
          <a:bodyPr anchor="ctr">
            <a:normAutofit/>
          </a:bodyPr>
          <a:lstStyle/>
          <a:p>
            <a:endParaRPr lang="en-US" sz="1600" dirty="0"/>
          </a:p>
          <a:p>
            <a:r>
              <a:rPr lang="en-US" dirty="0"/>
              <a:t>Factors that can enhance our decision-making;</a:t>
            </a:r>
          </a:p>
          <a:p>
            <a:pPr lvl="1"/>
            <a:r>
              <a:rPr lang="en-US" dirty="0"/>
              <a:t>Data on sentiment towards MBS during an economic slowdown.</a:t>
            </a:r>
          </a:p>
          <a:p>
            <a:pPr lvl="1"/>
            <a:r>
              <a:rPr lang="en-US" dirty="0"/>
              <a:t>Data on investor sentiment towards MBS in a rising interest rate environment.</a:t>
            </a:r>
          </a:p>
          <a:p>
            <a:pPr lvl="1"/>
            <a:r>
              <a:rPr lang="en-US" dirty="0"/>
              <a:t>How risk averse is the investor? Can we create various investment packages based on varying risk tolerances?</a:t>
            </a:r>
          </a:p>
          <a:p>
            <a:pPr lvl="1"/>
            <a:r>
              <a:rPr lang="en-US" dirty="0"/>
              <a:t>How do we respond when borrowers (homeowners) refinance or pay off their mortgage early?</a:t>
            </a:r>
          </a:p>
          <a:p>
            <a:pPr lvl="1"/>
            <a:endParaRPr lang="en-US" sz="1400" dirty="0"/>
          </a:p>
          <a:p>
            <a:endParaRPr lang="en-US" sz="1600" dirty="0"/>
          </a:p>
          <a:p>
            <a:endParaRPr lang="en-US" dirty="0"/>
          </a:p>
        </p:txBody>
      </p:sp>
    </p:spTree>
    <p:extLst>
      <p:ext uri="{BB962C8B-B14F-4D97-AF65-F5344CB8AC3E}">
        <p14:creationId xmlns:p14="http://schemas.microsoft.com/office/powerpoint/2010/main" val="3941099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1D16E-00C5-91D3-44FD-B21F951445F5}"/>
              </a:ext>
            </a:extLst>
          </p:cNvPr>
          <p:cNvSpPr>
            <a:spLocks noGrp="1"/>
          </p:cNvSpPr>
          <p:nvPr>
            <p:ph type="title"/>
          </p:nvPr>
        </p:nvSpPr>
        <p:spPr>
          <a:xfrm>
            <a:off x="2231136" y="308729"/>
            <a:ext cx="7729728" cy="809244"/>
          </a:xfrm>
        </p:spPr>
        <p:txBody>
          <a:bodyPr/>
          <a:lstStyle/>
          <a:p>
            <a:r>
              <a:rPr lang="en-US" dirty="0"/>
              <a:t>additional areas to explore</a:t>
            </a:r>
          </a:p>
        </p:txBody>
      </p:sp>
      <p:graphicFrame>
        <p:nvGraphicFramePr>
          <p:cNvPr id="4" name="Chart 3">
            <a:extLst>
              <a:ext uri="{FF2B5EF4-FFF2-40B4-BE49-F238E27FC236}">
                <a16:creationId xmlns:a16="http://schemas.microsoft.com/office/drawing/2014/main" id="{13976011-582A-ED06-121A-F8400607DD33}"/>
              </a:ext>
            </a:extLst>
          </p:cNvPr>
          <p:cNvGraphicFramePr>
            <a:graphicFrameLocks/>
          </p:cNvGraphicFramePr>
          <p:nvPr>
            <p:extLst>
              <p:ext uri="{D42A27DB-BD31-4B8C-83A1-F6EECF244321}">
                <p14:modId xmlns:p14="http://schemas.microsoft.com/office/powerpoint/2010/main" val="1802497606"/>
              </p:ext>
            </p:extLst>
          </p:nvPr>
        </p:nvGraphicFramePr>
        <p:xfrm>
          <a:off x="252983" y="1385316"/>
          <a:ext cx="5504349" cy="408736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605CD8A8-2AE9-8EA6-D4C9-C5224E6EC3C2}"/>
              </a:ext>
            </a:extLst>
          </p:cNvPr>
          <p:cNvGraphicFramePr>
            <a:graphicFrameLocks/>
          </p:cNvGraphicFramePr>
          <p:nvPr>
            <p:extLst>
              <p:ext uri="{D42A27DB-BD31-4B8C-83A1-F6EECF244321}">
                <p14:modId xmlns:p14="http://schemas.microsoft.com/office/powerpoint/2010/main" val="2878885930"/>
              </p:ext>
            </p:extLst>
          </p:nvPr>
        </p:nvGraphicFramePr>
        <p:xfrm>
          <a:off x="6114288" y="1385316"/>
          <a:ext cx="5708904" cy="40873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60733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0FFA6A-74B3-38E4-AEE3-F476C43800CD}"/>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100">
                <a:solidFill>
                  <a:srgbClr val="FFFFFF"/>
                </a:solidFill>
              </a:rPr>
              <a:t>Goals of this presentation</a:t>
            </a:r>
            <a:endParaRPr lang="en-US" sz="2100" dirty="0">
              <a:solidFill>
                <a:srgbClr val="FFFFFF"/>
              </a:solidFill>
            </a:endParaRPr>
          </a:p>
        </p:txBody>
      </p:sp>
      <p:sp>
        <p:nvSpPr>
          <p:cNvPr id="3" name="Content Placeholder 2">
            <a:extLst>
              <a:ext uri="{FF2B5EF4-FFF2-40B4-BE49-F238E27FC236}">
                <a16:creationId xmlns:a16="http://schemas.microsoft.com/office/drawing/2014/main" id="{7C33CDE2-FFBF-6712-BEDB-A12AA22FAD02}"/>
              </a:ext>
            </a:extLst>
          </p:cNvPr>
          <p:cNvSpPr>
            <a:spLocks noGrp="1"/>
          </p:cNvSpPr>
          <p:nvPr>
            <p:ph idx="1"/>
          </p:nvPr>
        </p:nvSpPr>
        <p:spPr>
          <a:xfrm>
            <a:off x="5591695" y="1402080"/>
            <a:ext cx="5320696" cy="4053840"/>
          </a:xfrm>
        </p:spPr>
        <p:txBody>
          <a:bodyPr anchor="ctr">
            <a:normAutofit/>
          </a:bodyPr>
          <a:lstStyle/>
          <a:p>
            <a:r>
              <a:rPr lang="en-US"/>
              <a:t>Explore factors that drive home prices.</a:t>
            </a:r>
          </a:p>
          <a:p>
            <a:endParaRPr lang="en-US"/>
          </a:p>
          <a:p>
            <a:r>
              <a:rPr lang="en-US"/>
              <a:t>To understand how to allocate dollars that are earmarked for investment into mortgage-backed securities (MBS).</a:t>
            </a:r>
            <a:endParaRPr lang="en-US" dirty="0"/>
          </a:p>
        </p:txBody>
      </p:sp>
    </p:spTree>
    <p:extLst>
      <p:ext uri="{BB962C8B-B14F-4D97-AF65-F5344CB8AC3E}">
        <p14:creationId xmlns:p14="http://schemas.microsoft.com/office/powerpoint/2010/main" val="960770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17665-E002-1C3F-15FB-CC9BE8F1797D}"/>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dirty="0">
                <a:solidFill>
                  <a:schemeClr val="tx1"/>
                </a:solidFill>
              </a:rPr>
              <a:t>Introduction</a:t>
            </a:r>
          </a:p>
        </p:txBody>
      </p:sp>
      <p:sp>
        <p:nvSpPr>
          <p:cNvPr id="5"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19BB7BD-A286-2DA9-607E-6A372AB10181}"/>
              </a:ext>
            </a:extLst>
          </p:cNvPr>
          <p:cNvSpPr>
            <a:spLocks noGrp="1"/>
          </p:cNvSpPr>
          <p:nvPr>
            <p:ph idx="1"/>
          </p:nvPr>
        </p:nvSpPr>
        <p:spPr>
          <a:xfrm>
            <a:off x="6049182" y="802638"/>
            <a:ext cx="5408696" cy="5252722"/>
          </a:xfrm>
        </p:spPr>
        <p:txBody>
          <a:bodyPr anchor="ctr">
            <a:normAutofit/>
          </a:bodyPr>
          <a:lstStyle/>
          <a:p>
            <a:pPr>
              <a:lnSpc>
                <a:spcPct val="90000"/>
              </a:lnSpc>
            </a:pPr>
            <a:r>
              <a:rPr lang="en-US" sz="1600" dirty="0">
                <a:solidFill>
                  <a:schemeClr val="bg1"/>
                </a:solidFill>
              </a:rPr>
              <a:t>So, what is a Mortgage-Backed security? </a:t>
            </a:r>
          </a:p>
          <a:p>
            <a:pPr lvl="1">
              <a:lnSpc>
                <a:spcPct val="90000"/>
              </a:lnSpc>
            </a:pPr>
            <a:r>
              <a:rPr lang="en-GB" sz="1400" b="0" i="0" dirty="0">
                <a:solidFill>
                  <a:srgbClr val="111111"/>
                </a:solidFill>
                <a:effectLst/>
              </a:rPr>
              <a:t>“Mortgage-backed securities (MBS) are investment products similar to bonds. Each MBS consists of a bundle of home loans and other real estate debt bought from the banks that issued them. Investors in mortgage-backed securities receive periodic payments similar to bond coupon payments.” (Investopedia, 2023)</a:t>
            </a:r>
          </a:p>
          <a:p>
            <a:pPr marL="228600" lvl="1" indent="0">
              <a:lnSpc>
                <a:spcPct val="90000"/>
              </a:lnSpc>
              <a:buNone/>
            </a:pPr>
            <a:endParaRPr lang="en-US" sz="1500" dirty="0">
              <a:solidFill>
                <a:schemeClr val="bg1"/>
              </a:solidFill>
            </a:endParaRPr>
          </a:p>
          <a:p>
            <a:pPr>
              <a:lnSpc>
                <a:spcPct val="90000"/>
              </a:lnSpc>
            </a:pPr>
            <a:r>
              <a:rPr lang="en-US" sz="1600" dirty="0">
                <a:solidFill>
                  <a:schemeClr val="bg1"/>
                </a:solidFill>
              </a:rPr>
              <a:t>The success of the process very much depends on the issuers ability to identify solid investments to include. In this case, we want to assess how different factors weigh on the sale price of homes. </a:t>
            </a:r>
          </a:p>
          <a:p>
            <a:pPr marL="0" indent="0">
              <a:lnSpc>
                <a:spcPct val="90000"/>
              </a:lnSpc>
              <a:buNone/>
            </a:pPr>
            <a:endParaRPr lang="en-US" sz="1500" dirty="0">
              <a:solidFill>
                <a:schemeClr val="bg1"/>
              </a:solidFill>
            </a:endParaRPr>
          </a:p>
          <a:p>
            <a:pPr>
              <a:lnSpc>
                <a:spcPct val="90000"/>
              </a:lnSpc>
            </a:pPr>
            <a:r>
              <a:rPr lang="en-US" sz="1600" dirty="0">
                <a:solidFill>
                  <a:schemeClr val="bg1"/>
                </a:solidFill>
              </a:rPr>
              <a:t>Factors that will be considered in this analysis include;</a:t>
            </a:r>
          </a:p>
          <a:p>
            <a:pPr lvl="1">
              <a:lnSpc>
                <a:spcPct val="90000"/>
              </a:lnSpc>
            </a:pPr>
            <a:r>
              <a:rPr lang="en-US" sz="1400" dirty="0">
                <a:solidFill>
                  <a:schemeClr val="bg1"/>
                </a:solidFill>
              </a:rPr>
              <a:t>Overall quality (scale of 1-10)</a:t>
            </a:r>
          </a:p>
          <a:p>
            <a:pPr lvl="1">
              <a:lnSpc>
                <a:spcPct val="90000"/>
              </a:lnSpc>
            </a:pPr>
            <a:r>
              <a:rPr lang="en-US" sz="1400" dirty="0">
                <a:solidFill>
                  <a:schemeClr val="bg1"/>
                </a:solidFill>
              </a:rPr>
              <a:t>Year built </a:t>
            </a:r>
          </a:p>
          <a:p>
            <a:pPr lvl="1">
              <a:lnSpc>
                <a:spcPct val="90000"/>
              </a:lnSpc>
            </a:pPr>
            <a:r>
              <a:rPr lang="en-US" sz="1400" dirty="0">
                <a:solidFill>
                  <a:schemeClr val="bg1"/>
                </a:solidFill>
              </a:rPr>
              <a:t>Total basement Sq. Ft</a:t>
            </a:r>
          </a:p>
          <a:p>
            <a:pPr lvl="1">
              <a:lnSpc>
                <a:spcPct val="90000"/>
              </a:lnSpc>
            </a:pPr>
            <a:r>
              <a:rPr lang="en-US" sz="1400" dirty="0">
                <a:solidFill>
                  <a:schemeClr val="bg1"/>
                </a:solidFill>
              </a:rPr>
              <a:t>Kitchen quality</a:t>
            </a:r>
          </a:p>
          <a:p>
            <a:pPr lvl="1">
              <a:lnSpc>
                <a:spcPct val="90000"/>
              </a:lnSpc>
            </a:pPr>
            <a:r>
              <a:rPr lang="en-US" sz="1400" dirty="0">
                <a:solidFill>
                  <a:schemeClr val="bg1"/>
                </a:solidFill>
              </a:rPr>
              <a:t>Garage cars (car capacity of the garage)</a:t>
            </a:r>
          </a:p>
          <a:p>
            <a:pPr lvl="1">
              <a:lnSpc>
                <a:spcPct val="90000"/>
              </a:lnSpc>
            </a:pPr>
            <a:endParaRPr lang="en-US" sz="1500" dirty="0">
              <a:solidFill>
                <a:schemeClr val="bg1"/>
              </a:solidFill>
            </a:endParaRPr>
          </a:p>
        </p:txBody>
      </p:sp>
    </p:spTree>
    <p:extLst>
      <p:ext uri="{BB962C8B-B14F-4D97-AF65-F5344CB8AC3E}">
        <p14:creationId xmlns:p14="http://schemas.microsoft.com/office/powerpoint/2010/main" val="245103661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77D90-8C3B-9A26-5F46-6E425886816C}"/>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a:solidFill>
                  <a:schemeClr val="tx1"/>
                </a:solidFill>
              </a:rPr>
              <a:t>hypotheses</a:t>
            </a:r>
            <a:endParaRPr lang="en-US" sz="2400" dirty="0">
              <a:solidFill>
                <a:schemeClr val="tx1"/>
              </a:solidFill>
            </a:endParaRPr>
          </a:p>
        </p:txBody>
      </p:sp>
      <p:sp>
        <p:nvSpPr>
          <p:cNvPr id="9" name="Rectangle 10">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7DC03691-FA2E-F2A0-66D6-79A4CFEC57C1}"/>
              </a:ext>
            </a:extLst>
          </p:cNvPr>
          <p:cNvSpPr>
            <a:spLocks noGrp="1"/>
          </p:cNvSpPr>
          <p:nvPr>
            <p:ph idx="1"/>
          </p:nvPr>
        </p:nvSpPr>
        <p:spPr>
          <a:xfrm>
            <a:off x="6096000" y="239479"/>
            <a:ext cx="5408696" cy="6379040"/>
          </a:xfrm>
        </p:spPr>
        <p:txBody>
          <a:bodyPr anchor="ctr">
            <a:normAutofit fontScale="55000" lnSpcReduction="20000"/>
          </a:bodyPr>
          <a:lstStyle/>
          <a:p>
            <a:pPr>
              <a:lnSpc>
                <a:spcPct val="90000"/>
              </a:lnSpc>
            </a:pPr>
            <a:endParaRPr lang="en-US" sz="1300" dirty="0">
              <a:solidFill>
                <a:schemeClr val="bg1"/>
              </a:solidFill>
            </a:endParaRPr>
          </a:p>
          <a:p>
            <a:pPr>
              <a:lnSpc>
                <a:spcPct val="90000"/>
              </a:lnSpc>
            </a:pPr>
            <a:r>
              <a:rPr lang="en-US" sz="2000" dirty="0">
                <a:solidFill>
                  <a:schemeClr val="bg1"/>
                </a:solidFill>
              </a:rPr>
              <a:t>Overall Quality</a:t>
            </a:r>
          </a:p>
          <a:p>
            <a:pPr lvl="1">
              <a:lnSpc>
                <a:spcPct val="90000"/>
              </a:lnSpc>
            </a:pPr>
            <a:endParaRPr lang="en-US" sz="2000" dirty="0">
              <a:solidFill>
                <a:schemeClr val="bg1"/>
              </a:solidFill>
            </a:endParaRPr>
          </a:p>
          <a:p>
            <a:pPr lvl="1">
              <a:lnSpc>
                <a:spcPct val="90000"/>
              </a:lnSpc>
            </a:pPr>
            <a:r>
              <a:rPr lang="en-US" sz="2000" dirty="0">
                <a:solidFill>
                  <a:schemeClr val="bg1"/>
                </a:solidFill>
              </a:rPr>
              <a:t>Null: There is no significant difference between the overall quality (IV) of the home and the sale price (DV). Ho: </a:t>
            </a:r>
            <a:r>
              <a:rPr lang="el-GR" sz="2000" dirty="0">
                <a:solidFill>
                  <a:schemeClr val="bg1"/>
                </a:solidFill>
              </a:rPr>
              <a:t>μ1 - μ2 = 0</a:t>
            </a:r>
            <a:r>
              <a:rPr lang="en-US" sz="2000" dirty="0">
                <a:solidFill>
                  <a:schemeClr val="bg1"/>
                </a:solidFill>
              </a:rPr>
              <a:t>.</a:t>
            </a:r>
          </a:p>
          <a:p>
            <a:pPr lvl="1">
              <a:lnSpc>
                <a:spcPct val="90000"/>
              </a:lnSpc>
            </a:pPr>
            <a:r>
              <a:rPr lang="en-US" sz="2000" dirty="0">
                <a:solidFill>
                  <a:schemeClr val="bg1"/>
                </a:solidFill>
              </a:rPr>
              <a:t>Alternate: There is a significant difference between the overall quality (IV) of the home and the sale price (IV). Ha: </a:t>
            </a:r>
            <a:r>
              <a:rPr lang="el-GR" sz="2000" dirty="0">
                <a:solidFill>
                  <a:schemeClr val="bg1"/>
                </a:solidFill>
              </a:rPr>
              <a:t>μ1 - μ2 ≠ 0</a:t>
            </a:r>
            <a:endParaRPr lang="en-US" sz="2000" dirty="0">
              <a:solidFill>
                <a:schemeClr val="bg1"/>
              </a:solidFill>
            </a:endParaRPr>
          </a:p>
          <a:p>
            <a:pPr marL="228600" lvl="1" indent="0">
              <a:lnSpc>
                <a:spcPct val="90000"/>
              </a:lnSpc>
              <a:buNone/>
            </a:pPr>
            <a:endParaRPr lang="en-US" sz="2000" dirty="0">
              <a:solidFill>
                <a:schemeClr val="bg1"/>
              </a:solidFill>
            </a:endParaRPr>
          </a:p>
          <a:p>
            <a:pPr>
              <a:lnSpc>
                <a:spcPct val="90000"/>
              </a:lnSpc>
            </a:pPr>
            <a:r>
              <a:rPr lang="en-US" sz="2000" dirty="0">
                <a:solidFill>
                  <a:schemeClr val="bg1"/>
                </a:solidFill>
              </a:rPr>
              <a:t>Year Built</a:t>
            </a:r>
          </a:p>
          <a:p>
            <a:pPr lvl="1">
              <a:lnSpc>
                <a:spcPct val="90000"/>
              </a:lnSpc>
            </a:pPr>
            <a:r>
              <a:rPr lang="en-US" sz="2000" dirty="0">
                <a:solidFill>
                  <a:schemeClr val="bg1"/>
                </a:solidFill>
              </a:rPr>
              <a:t>Null: There is no significant difference between the year that the house is built (IV) and the sale price (DV). Ho: </a:t>
            </a:r>
            <a:r>
              <a:rPr lang="el-GR" sz="2000" dirty="0">
                <a:solidFill>
                  <a:schemeClr val="bg1"/>
                </a:solidFill>
              </a:rPr>
              <a:t>μ1 - μ2 = 0</a:t>
            </a:r>
            <a:r>
              <a:rPr lang="en-US" sz="2000" dirty="0">
                <a:solidFill>
                  <a:schemeClr val="bg1"/>
                </a:solidFill>
              </a:rPr>
              <a:t>.</a:t>
            </a:r>
          </a:p>
          <a:p>
            <a:pPr lvl="1">
              <a:lnSpc>
                <a:spcPct val="90000"/>
              </a:lnSpc>
            </a:pPr>
            <a:r>
              <a:rPr lang="en-US" sz="2000" dirty="0">
                <a:solidFill>
                  <a:schemeClr val="bg1"/>
                </a:solidFill>
              </a:rPr>
              <a:t>Alternate: There is a significant difference between the year the house is built (IV) and the sale price (DV). Ha: </a:t>
            </a:r>
            <a:r>
              <a:rPr lang="el-GR" sz="2000" dirty="0">
                <a:solidFill>
                  <a:schemeClr val="bg1"/>
                </a:solidFill>
              </a:rPr>
              <a:t>μ1 - μ2 ≠ 0</a:t>
            </a:r>
            <a:endParaRPr lang="en-US" sz="2000" dirty="0">
              <a:solidFill>
                <a:schemeClr val="bg1"/>
              </a:solidFill>
            </a:endParaRPr>
          </a:p>
          <a:p>
            <a:pPr lvl="1">
              <a:lnSpc>
                <a:spcPct val="90000"/>
              </a:lnSpc>
            </a:pPr>
            <a:endParaRPr lang="en-US" sz="2000" dirty="0">
              <a:solidFill>
                <a:schemeClr val="bg1"/>
              </a:solidFill>
            </a:endParaRPr>
          </a:p>
          <a:p>
            <a:pPr>
              <a:lnSpc>
                <a:spcPct val="90000"/>
              </a:lnSpc>
            </a:pPr>
            <a:r>
              <a:rPr lang="en-US" sz="2000" dirty="0">
                <a:solidFill>
                  <a:schemeClr val="bg1"/>
                </a:solidFill>
              </a:rPr>
              <a:t>Total Basement Sq. Ft</a:t>
            </a:r>
          </a:p>
          <a:p>
            <a:pPr lvl="1">
              <a:lnSpc>
                <a:spcPct val="90000"/>
              </a:lnSpc>
            </a:pPr>
            <a:r>
              <a:rPr lang="en-US" sz="2000" dirty="0">
                <a:solidFill>
                  <a:schemeClr val="bg1"/>
                </a:solidFill>
              </a:rPr>
              <a:t>Null: There is no significant difference between the total basement sq. ft (IV) and the sale price (DV). Ho: </a:t>
            </a:r>
            <a:r>
              <a:rPr lang="el-GR" sz="2000" dirty="0">
                <a:solidFill>
                  <a:schemeClr val="bg1"/>
                </a:solidFill>
              </a:rPr>
              <a:t>μ1 - μ2 = 0</a:t>
            </a:r>
            <a:r>
              <a:rPr lang="en-US" sz="2000" dirty="0">
                <a:solidFill>
                  <a:schemeClr val="bg1"/>
                </a:solidFill>
              </a:rPr>
              <a:t>.</a:t>
            </a:r>
          </a:p>
          <a:p>
            <a:pPr lvl="1">
              <a:lnSpc>
                <a:spcPct val="90000"/>
              </a:lnSpc>
            </a:pPr>
            <a:r>
              <a:rPr lang="en-US" sz="2000" dirty="0">
                <a:solidFill>
                  <a:schemeClr val="bg1"/>
                </a:solidFill>
              </a:rPr>
              <a:t>Alternate: There is a significant difference between the total basement sq. ft. (IV) and the sale price (DV). Ha: </a:t>
            </a:r>
            <a:r>
              <a:rPr lang="el-GR" sz="2000" dirty="0">
                <a:solidFill>
                  <a:schemeClr val="bg1"/>
                </a:solidFill>
              </a:rPr>
              <a:t>μ1 - μ2 ≠ 0</a:t>
            </a:r>
            <a:endParaRPr lang="en-US" sz="2000" dirty="0">
              <a:solidFill>
                <a:schemeClr val="bg1"/>
              </a:solidFill>
            </a:endParaRPr>
          </a:p>
          <a:p>
            <a:pPr lvl="1">
              <a:lnSpc>
                <a:spcPct val="90000"/>
              </a:lnSpc>
            </a:pPr>
            <a:endParaRPr lang="en-US" sz="2000" dirty="0">
              <a:solidFill>
                <a:schemeClr val="bg1"/>
              </a:solidFill>
            </a:endParaRPr>
          </a:p>
          <a:p>
            <a:pPr>
              <a:lnSpc>
                <a:spcPct val="90000"/>
              </a:lnSpc>
            </a:pPr>
            <a:r>
              <a:rPr lang="en-US" sz="2000" dirty="0">
                <a:solidFill>
                  <a:schemeClr val="bg1"/>
                </a:solidFill>
              </a:rPr>
              <a:t>Kitchen Quality</a:t>
            </a:r>
          </a:p>
          <a:p>
            <a:pPr lvl="1">
              <a:lnSpc>
                <a:spcPct val="90000"/>
              </a:lnSpc>
            </a:pPr>
            <a:r>
              <a:rPr lang="en-US" sz="2000" dirty="0">
                <a:solidFill>
                  <a:schemeClr val="bg1"/>
                </a:solidFill>
              </a:rPr>
              <a:t>Null: There is no significant difference between the kitchen quality (IV) and the sale price (DV). Ho: </a:t>
            </a:r>
            <a:r>
              <a:rPr lang="el-GR" sz="2000" dirty="0">
                <a:solidFill>
                  <a:schemeClr val="bg1"/>
                </a:solidFill>
              </a:rPr>
              <a:t>μ1 - μ2 = 0</a:t>
            </a:r>
            <a:r>
              <a:rPr lang="en-US" sz="2000" dirty="0">
                <a:solidFill>
                  <a:schemeClr val="bg1"/>
                </a:solidFill>
              </a:rPr>
              <a:t>.</a:t>
            </a:r>
          </a:p>
          <a:p>
            <a:pPr lvl="1">
              <a:lnSpc>
                <a:spcPct val="90000"/>
              </a:lnSpc>
            </a:pPr>
            <a:r>
              <a:rPr lang="en-US" sz="2000" dirty="0">
                <a:solidFill>
                  <a:schemeClr val="bg1"/>
                </a:solidFill>
              </a:rPr>
              <a:t>Alternate: There is a significant difference between the kitchen quality (IV) and the sale price (DV). Ha: </a:t>
            </a:r>
            <a:r>
              <a:rPr lang="el-GR" sz="2000" dirty="0">
                <a:solidFill>
                  <a:schemeClr val="bg1"/>
                </a:solidFill>
              </a:rPr>
              <a:t>μ1 - μ2 ≠ 0</a:t>
            </a:r>
            <a:endParaRPr lang="en-US" sz="2000" dirty="0">
              <a:solidFill>
                <a:schemeClr val="bg1"/>
              </a:solidFill>
            </a:endParaRPr>
          </a:p>
          <a:p>
            <a:pPr lvl="1">
              <a:lnSpc>
                <a:spcPct val="90000"/>
              </a:lnSpc>
            </a:pPr>
            <a:endParaRPr lang="en-US" sz="2000" dirty="0">
              <a:solidFill>
                <a:schemeClr val="bg1"/>
              </a:solidFill>
            </a:endParaRPr>
          </a:p>
          <a:p>
            <a:pPr>
              <a:lnSpc>
                <a:spcPct val="90000"/>
              </a:lnSpc>
            </a:pPr>
            <a:r>
              <a:rPr lang="en-US" sz="2000" dirty="0">
                <a:solidFill>
                  <a:schemeClr val="bg1"/>
                </a:solidFill>
              </a:rPr>
              <a:t>Garage Cars</a:t>
            </a:r>
          </a:p>
          <a:p>
            <a:pPr lvl="1">
              <a:lnSpc>
                <a:spcPct val="90000"/>
              </a:lnSpc>
            </a:pPr>
            <a:r>
              <a:rPr lang="en-US" sz="2000" dirty="0">
                <a:solidFill>
                  <a:schemeClr val="bg1"/>
                </a:solidFill>
              </a:rPr>
              <a:t>Null: There is no significant difference between the garage cars (IV) and the sale price (DV). Ho: </a:t>
            </a:r>
            <a:r>
              <a:rPr lang="el-GR" sz="2000" dirty="0">
                <a:solidFill>
                  <a:schemeClr val="bg1"/>
                </a:solidFill>
              </a:rPr>
              <a:t>μ1 - μ2 = 0</a:t>
            </a:r>
            <a:r>
              <a:rPr lang="en-US" sz="2000" dirty="0">
                <a:solidFill>
                  <a:schemeClr val="bg1"/>
                </a:solidFill>
              </a:rPr>
              <a:t>.</a:t>
            </a:r>
          </a:p>
          <a:p>
            <a:pPr lvl="1">
              <a:lnSpc>
                <a:spcPct val="90000"/>
              </a:lnSpc>
            </a:pPr>
            <a:r>
              <a:rPr lang="en-US" sz="2000" dirty="0">
                <a:solidFill>
                  <a:schemeClr val="bg1"/>
                </a:solidFill>
              </a:rPr>
              <a:t>Alternate: There is a significant difference between the garage cars (IV) and the sale price (DV). Ha: </a:t>
            </a:r>
            <a:r>
              <a:rPr lang="el-GR" sz="2000" dirty="0">
                <a:solidFill>
                  <a:schemeClr val="bg1"/>
                </a:solidFill>
              </a:rPr>
              <a:t>μ1 - μ2 ≠ 0</a:t>
            </a:r>
            <a:endParaRPr lang="en-US" sz="2000" dirty="0">
              <a:solidFill>
                <a:schemeClr val="bg1"/>
              </a:solidFill>
            </a:endParaRPr>
          </a:p>
          <a:p>
            <a:pPr lvl="1">
              <a:lnSpc>
                <a:spcPct val="90000"/>
              </a:lnSpc>
            </a:pPr>
            <a:endParaRPr lang="en-US" sz="800" dirty="0">
              <a:solidFill>
                <a:schemeClr val="bg1"/>
              </a:solidFill>
            </a:endParaRPr>
          </a:p>
          <a:p>
            <a:pPr>
              <a:lnSpc>
                <a:spcPct val="90000"/>
              </a:lnSpc>
            </a:pPr>
            <a:endParaRPr lang="en-US" sz="1100" dirty="0">
              <a:solidFill>
                <a:schemeClr val="bg1"/>
              </a:solidFill>
            </a:endParaRPr>
          </a:p>
        </p:txBody>
      </p:sp>
    </p:spTree>
    <p:extLst>
      <p:ext uri="{BB962C8B-B14F-4D97-AF65-F5344CB8AC3E}">
        <p14:creationId xmlns:p14="http://schemas.microsoft.com/office/powerpoint/2010/main" val="251472424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 name="Title 18">
            <a:extLst>
              <a:ext uri="{FF2B5EF4-FFF2-40B4-BE49-F238E27FC236}">
                <a16:creationId xmlns:a16="http://schemas.microsoft.com/office/drawing/2014/main" id="{E4ED84F7-7605-7424-03B5-81EF5B94A8CB}"/>
              </a:ext>
            </a:extLst>
          </p:cNvPr>
          <p:cNvSpPr>
            <a:spLocks noGrp="1"/>
          </p:cNvSpPr>
          <p:nvPr>
            <p:ph type="title"/>
          </p:nvPr>
        </p:nvSpPr>
        <p:spPr>
          <a:xfrm>
            <a:off x="643468" y="426106"/>
            <a:ext cx="3363974" cy="756455"/>
          </a:xfrm>
          <a:noFill/>
          <a:ln>
            <a:solidFill>
              <a:schemeClr val="bg1"/>
            </a:solidFill>
          </a:ln>
        </p:spPr>
        <p:txBody>
          <a:bodyPr wrap="square">
            <a:normAutofit fontScale="90000"/>
          </a:bodyPr>
          <a:lstStyle/>
          <a:p>
            <a:r>
              <a:rPr lang="en-US" dirty="0">
                <a:solidFill>
                  <a:schemeClr val="bg1"/>
                </a:solidFill>
              </a:rPr>
              <a:t>About the data</a:t>
            </a:r>
          </a:p>
        </p:txBody>
      </p:sp>
      <p:sp>
        <p:nvSpPr>
          <p:cNvPr id="23" name="Content Placeholder 22">
            <a:extLst>
              <a:ext uri="{FF2B5EF4-FFF2-40B4-BE49-F238E27FC236}">
                <a16:creationId xmlns:a16="http://schemas.microsoft.com/office/drawing/2014/main" id="{DB73EDBE-C869-AB79-DE80-17A70477618A}"/>
              </a:ext>
            </a:extLst>
          </p:cNvPr>
          <p:cNvSpPr>
            <a:spLocks noGrp="1"/>
          </p:cNvSpPr>
          <p:nvPr>
            <p:ph idx="1"/>
          </p:nvPr>
        </p:nvSpPr>
        <p:spPr>
          <a:xfrm>
            <a:off x="643468" y="1399921"/>
            <a:ext cx="3363974" cy="3123527"/>
          </a:xfrm>
        </p:spPr>
        <p:txBody>
          <a:bodyPr>
            <a:normAutofit lnSpcReduction="10000"/>
          </a:bodyPr>
          <a:lstStyle/>
          <a:p>
            <a:pPr>
              <a:buClr>
                <a:schemeClr val="bg1"/>
              </a:buClr>
            </a:pPr>
            <a:r>
              <a:rPr lang="en-US" sz="1600" dirty="0">
                <a:solidFill>
                  <a:schemeClr val="bg1"/>
                </a:solidFill>
              </a:rPr>
              <a:t>For this analysis, the data set was a sample of 1460 residential homes in Ames, Iowa, sold between 2006 and 2010.</a:t>
            </a:r>
          </a:p>
          <a:p>
            <a:pPr>
              <a:buClr>
                <a:schemeClr val="bg1"/>
              </a:buClr>
            </a:pPr>
            <a:r>
              <a:rPr lang="en-US" sz="1600" dirty="0">
                <a:solidFill>
                  <a:schemeClr val="bg1"/>
                </a:solidFill>
              </a:rPr>
              <a:t>There were 81 columns in the data set describing each home, a mix of categorical and continuous variables.</a:t>
            </a:r>
          </a:p>
          <a:p>
            <a:pPr>
              <a:buClr>
                <a:schemeClr val="bg1"/>
              </a:buClr>
            </a:pPr>
            <a:r>
              <a:rPr lang="en-GB" sz="1600" dirty="0">
                <a:solidFill>
                  <a:schemeClr val="bg1"/>
                </a:solidFill>
                <a:hlinkClick r:id="rId2"/>
              </a:rPr>
              <a:t>Original Data Source</a:t>
            </a:r>
            <a:endParaRPr lang="en-US" sz="1600" dirty="0">
              <a:solidFill>
                <a:schemeClr val="bg1"/>
              </a:solidFill>
            </a:endParaRPr>
          </a:p>
          <a:p>
            <a:pPr>
              <a:buClr>
                <a:schemeClr val="bg1"/>
              </a:buClr>
            </a:pPr>
            <a:r>
              <a:rPr lang="en-US" sz="1600" dirty="0">
                <a:solidFill>
                  <a:schemeClr val="bg1"/>
                </a:solidFill>
              </a:rPr>
              <a:t>Descriptive stats for Sale Price are below.  Sale price is the dependent variable for this analysis.</a:t>
            </a:r>
          </a:p>
          <a:p>
            <a:pPr marL="0" indent="0">
              <a:buNone/>
            </a:pPr>
            <a:endParaRPr lang="en-US" dirty="0">
              <a:solidFill>
                <a:schemeClr val="bg1"/>
              </a:solidFill>
            </a:endParaRPr>
          </a:p>
        </p:txBody>
      </p:sp>
      <p:graphicFrame>
        <p:nvGraphicFramePr>
          <p:cNvPr id="30" name="Table 29">
            <a:extLst>
              <a:ext uri="{FF2B5EF4-FFF2-40B4-BE49-F238E27FC236}">
                <a16:creationId xmlns:a16="http://schemas.microsoft.com/office/drawing/2014/main" id="{CA2BCC2E-DBC0-D7BB-745F-5678E4D969D7}"/>
              </a:ext>
            </a:extLst>
          </p:cNvPr>
          <p:cNvGraphicFramePr>
            <a:graphicFrameLocks noGrp="1"/>
          </p:cNvGraphicFramePr>
          <p:nvPr>
            <p:extLst>
              <p:ext uri="{D42A27DB-BD31-4B8C-83A1-F6EECF244321}">
                <p14:modId xmlns:p14="http://schemas.microsoft.com/office/powerpoint/2010/main" val="3580403539"/>
              </p:ext>
            </p:extLst>
          </p:nvPr>
        </p:nvGraphicFramePr>
        <p:xfrm>
          <a:off x="964803" y="4650524"/>
          <a:ext cx="2698428" cy="1781370"/>
        </p:xfrm>
        <a:graphic>
          <a:graphicData uri="http://schemas.openxmlformats.org/drawingml/2006/table">
            <a:tbl>
              <a:tblPr>
                <a:tableStyleId>{93296810-A885-4BE3-A3E7-6D5BEEA58F35}</a:tableStyleId>
              </a:tblPr>
              <a:tblGrid>
                <a:gridCol w="1349214">
                  <a:extLst>
                    <a:ext uri="{9D8B030D-6E8A-4147-A177-3AD203B41FA5}">
                      <a16:colId xmlns:a16="http://schemas.microsoft.com/office/drawing/2014/main" val="2577376690"/>
                    </a:ext>
                  </a:extLst>
                </a:gridCol>
                <a:gridCol w="1349214">
                  <a:extLst>
                    <a:ext uri="{9D8B030D-6E8A-4147-A177-3AD203B41FA5}">
                      <a16:colId xmlns:a16="http://schemas.microsoft.com/office/drawing/2014/main" val="397784487"/>
                    </a:ext>
                  </a:extLst>
                </a:gridCol>
              </a:tblGrid>
              <a:tr h="225920">
                <a:tc>
                  <a:txBody>
                    <a:bodyPr/>
                    <a:lstStyle/>
                    <a:p>
                      <a:pPr algn="ctr" fontAlgn="b"/>
                      <a:r>
                        <a:rPr lang="en-GB" sz="1200" u="none" strike="noStrike" dirty="0">
                          <a:effectLst/>
                        </a:rPr>
                        <a:t>Mean</a:t>
                      </a:r>
                      <a:endParaRPr lang="en-GB"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GB" sz="1200" u="none" strike="noStrike" dirty="0">
                          <a:effectLst/>
                        </a:rPr>
                        <a:t>$180,921</a:t>
                      </a:r>
                      <a:endParaRPr lang="en-GB"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4014026461"/>
                  </a:ext>
                </a:extLst>
              </a:tr>
              <a:tr h="225920">
                <a:tc>
                  <a:txBody>
                    <a:bodyPr/>
                    <a:lstStyle/>
                    <a:p>
                      <a:pPr algn="ctr" fontAlgn="b"/>
                      <a:r>
                        <a:rPr lang="en-GB" sz="1200" u="none" strike="noStrike" dirty="0">
                          <a:effectLst/>
                        </a:rPr>
                        <a:t>Standard Error</a:t>
                      </a:r>
                      <a:endParaRPr lang="en-GB"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GB" sz="1200" u="none" strike="noStrike" dirty="0">
                          <a:effectLst/>
                        </a:rPr>
                        <a:t>$2,079</a:t>
                      </a:r>
                      <a:endParaRPr lang="en-GB"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1274563942"/>
                  </a:ext>
                </a:extLst>
              </a:tr>
              <a:tr h="225920">
                <a:tc>
                  <a:txBody>
                    <a:bodyPr/>
                    <a:lstStyle/>
                    <a:p>
                      <a:pPr algn="ctr" fontAlgn="b"/>
                      <a:r>
                        <a:rPr lang="en-GB" sz="1200" u="none" strike="noStrike" dirty="0">
                          <a:effectLst/>
                        </a:rPr>
                        <a:t>Median</a:t>
                      </a:r>
                      <a:endParaRPr lang="en-GB"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GB" sz="1200" u="none" strike="noStrike" dirty="0">
                          <a:effectLst/>
                        </a:rPr>
                        <a:t>$163,000</a:t>
                      </a:r>
                      <a:endParaRPr lang="en-GB"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2362899456"/>
                  </a:ext>
                </a:extLst>
              </a:tr>
              <a:tr h="225920">
                <a:tc>
                  <a:txBody>
                    <a:bodyPr/>
                    <a:lstStyle/>
                    <a:p>
                      <a:pPr algn="ctr" fontAlgn="b"/>
                      <a:r>
                        <a:rPr lang="en-GB" sz="1200" u="none" strike="noStrike" dirty="0">
                          <a:effectLst/>
                        </a:rPr>
                        <a:t>Mode</a:t>
                      </a:r>
                      <a:endParaRPr lang="en-GB"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GB" sz="1200" u="none" strike="noStrike" dirty="0">
                          <a:effectLst/>
                        </a:rPr>
                        <a:t>$140,000</a:t>
                      </a:r>
                      <a:endParaRPr lang="en-GB"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2902248851"/>
                  </a:ext>
                </a:extLst>
              </a:tr>
              <a:tr h="225920">
                <a:tc>
                  <a:txBody>
                    <a:bodyPr/>
                    <a:lstStyle/>
                    <a:p>
                      <a:pPr algn="ctr" fontAlgn="b"/>
                      <a:r>
                        <a:rPr lang="en-GB" sz="1200" u="none" strike="noStrike" dirty="0">
                          <a:effectLst/>
                        </a:rPr>
                        <a:t>Range</a:t>
                      </a:r>
                      <a:endParaRPr lang="en-GB"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GB" sz="1200" u="none" strike="noStrike">
                          <a:effectLst/>
                        </a:rPr>
                        <a:t>$720,100</a:t>
                      </a:r>
                      <a:endParaRPr lang="en-GB"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900417911"/>
                  </a:ext>
                </a:extLst>
              </a:tr>
              <a:tr h="225920">
                <a:tc>
                  <a:txBody>
                    <a:bodyPr/>
                    <a:lstStyle/>
                    <a:p>
                      <a:pPr algn="ctr" fontAlgn="b"/>
                      <a:r>
                        <a:rPr lang="en-GB" sz="1200" u="none" strike="noStrike" dirty="0">
                          <a:effectLst/>
                        </a:rPr>
                        <a:t>Minimum</a:t>
                      </a:r>
                      <a:endParaRPr lang="en-GB"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GB" sz="1200" u="none" strike="noStrike">
                          <a:effectLst/>
                        </a:rPr>
                        <a:t>$34,900</a:t>
                      </a:r>
                      <a:endParaRPr lang="en-GB"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1931820607"/>
                  </a:ext>
                </a:extLst>
              </a:tr>
              <a:tr h="225920">
                <a:tc>
                  <a:txBody>
                    <a:bodyPr/>
                    <a:lstStyle/>
                    <a:p>
                      <a:pPr algn="ctr" fontAlgn="b"/>
                      <a:r>
                        <a:rPr lang="en-GB" sz="1200" u="none" strike="noStrike" dirty="0">
                          <a:effectLst/>
                        </a:rPr>
                        <a:t>Maximum</a:t>
                      </a:r>
                      <a:endParaRPr lang="en-GB"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GB" sz="1200" u="none" strike="noStrike">
                          <a:effectLst/>
                        </a:rPr>
                        <a:t>$755,000</a:t>
                      </a:r>
                      <a:endParaRPr lang="en-GB"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1221092920"/>
                  </a:ext>
                </a:extLst>
              </a:tr>
              <a:tr h="199930">
                <a:tc>
                  <a:txBody>
                    <a:bodyPr/>
                    <a:lstStyle/>
                    <a:p>
                      <a:pPr algn="ctr" fontAlgn="b"/>
                      <a:r>
                        <a:rPr lang="en-GB" sz="1200" u="none" strike="noStrike" dirty="0">
                          <a:effectLst/>
                        </a:rPr>
                        <a:t>Count</a:t>
                      </a:r>
                      <a:endParaRPr lang="en-GB"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GB" sz="1200" u="none" strike="noStrike" dirty="0">
                          <a:effectLst/>
                        </a:rPr>
                        <a:t>1460</a:t>
                      </a:r>
                      <a:endParaRPr lang="en-GB"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3698482072"/>
                  </a:ext>
                </a:extLst>
              </a:tr>
            </a:tbl>
          </a:graphicData>
        </a:graphic>
      </p:graphicFrame>
      <p:graphicFrame>
        <p:nvGraphicFramePr>
          <p:cNvPr id="32" name="Chart 31">
            <a:extLst>
              <a:ext uri="{FF2B5EF4-FFF2-40B4-BE49-F238E27FC236}">
                <a16:creationId xmlns:a16="http://schemas.microsoft.com/office/drawing/2014/main" id="{2F5068A5-10B9-9E4D-C698-98FD67F9E5F3}"/>
              </a:ext>
            </a:extLst>
          </p:cNvPr>
          <p:cNvGraphicFramePr>
            <a:graphicFrameLocks/>
          </p:cNvGraphicFramePr>
          <p:nvPr>
            <p:extLst>
              <p:ext uri="{D42A27DB-BD31-4B8C-83A1-F6EECF244321}">
                <p14:modId xmlns:p14="http://schemas.microsoft.com/office/powerpoint/2010/main" val="3483286447"/>
              </p:ext>
            </p:extLst>
          </p:nvPr>
        </p:nvGraphicFramePr>
        <p:xfrm>
          <a:off x="5370593" y="1409475"/>
          <a:ext cx="6375639" cy="403904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14676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0577F-B79C-20DD-3C31-1511A0CC2808}"/>
              </a:ext>
            </a:extLst>
          </p:cNvPr>
          <p:cNvSpPr>
            <a:spLocks noGrp="1"/>
          </p:cNvSpPr>
          <p:nvPr>
            <p:ph type="title"/>
          </p:nvPr>
        </p:nvSpPr>
        <p:spPr>
          <a:xfrm>
            <a:off x="793920" y="275048"/>
            <a:ext cx="3698803" cy="1440394"/>
          </a:xfrm>
          <a:noFill/>
          <a:ln>
            <a:solidFill>
              <a:schemeClr val="tx1"/>
            </a:solidFill>
          </a:ln>
        </p:spPr>
        <p:txBody>
          <a:bodyPr>
            <a:normAutofit/>
          </a:bodyPr>
          <a:lstStyle/>
          <a:p>
            <a:r>
              <a:rPr lang="en-US" sz="2400">
                <a:solidFill>
                  <a:schemeClr val="tx1"/>
                </a:solidFill>
              </a:rPr>
              <a:t>methods</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BA44106-22C2-C335-1781-A32C701760F4}"/>
              </a:ext>
            </a:extLst>
          </p:cNvPr>
          <p:cNvSpPr>
            <a:spLocks noGrp="1"/>
          </p:cNvSpPr>
          <p:nvPr>
            <p:ph idx="1"/>
          </p:nvPr>
        </p:nvSpPr>
        <p:spPr>
          <a:xfrm>
            <a:off x="5989384" y="194733"/>
            <a:ext cx="5408696" cy="4757768"/>
          </a:xfrm>
        </p:spPr>
        <p:txBody>
          <a:bodyPr anchor="ctr">
            <a:normAutofit fontScale="92500" lnSpcReduction="10000"/>
          </a:bodyPr>
          <a:lstStyle/>
          <a:p>
            <a:pPr marL="0" indent="0">
              <a:lnSpc>
                <a:spcPct val="90000"/>
              </a:lnSpc>
              <a:buNone/>
            </a:pPr>
            <a:endParaRPr lang="en-US" sz="1600" dirty="0">
              <a:solidFill>
                <a:schemeClr val="bg1"/>
              </a:solidFill>
            </a:endParaRPr>
          </a:p>
          <a:p>
            <a:pPr>
              <a:lnSpc>
                <a:spcPct val="90000"/>
              </a:lnSpc>
            </a:pPr>
            <a:r>
              <a:rPr lang="en-US" sz="1400" dirty="0">
                <a:solidFill>
                  <a:schemeClr val="bg1"/>
                </a:solidFill>
              </a:rPr>
              <a:t>This analysis was done in Excel utilizing pivot tables and the Data Analysis ToolPak. </a:t>
            </a:r>
            <a:r>
              <a:rPr lang="en-GB" sz="1400" b="0" i="0" baseline="0" dirty="0">
                <a:solidFill>
                  <a:schemeClr val="bg1"/>
                </a:solidFill>
                <a:effectLst/>
                <a:latin typeface="+mn-lt"/>
                <a:ea typeface="+mn-ea"/>
                <a:cs typeface="+mn-cs"/>
              </a:rPr>
              <a:t>Descriptive statistics (mean, median, etc) and inferential statistics (t-tests) were </a:t>
            </a:r>
            <a:r>
              <a:rPr lang="en-GB" sz="1400" dirty="0">
                <a:solidFill>
                  <a:schemeClr val="bg1"/>
                </a:solidFill>
              </a:rPr>
              <a:t>used.</a:t>
            </a:r>
            <a:endParaRPr lang="en-GB" sz="1400" b="0" i="0" baseline="0" dirty="0">
              <a:solidFill>
                <a:schemeClr val="bg1"/>
              </a:solidFill>
              <a:effectLst/>
              <a:latin typeface="+mn-lt"/>
              <a:ea typeface="+mn-ea"/>
              <a:cs typeface="+mn-cs"/>
            </a:endParaRPr>
          </a:p>
          <a:p>
            <a:pPr>
              <a:lnSpc>
                <a:spcPct val="90000"/>
              </a:lnSpc>
            </a:pPr>
            <a:r>
              <a:rPr lang="en-GB" sz="1400" b="0" i="0" baseline="0" dirty="0">
                <a:solidFill>
                  <a:schemeClr val="bg1"/>
                </a:solidFill>
                <a:effectLst/>
                <a:latin typeface="+mn-lt"/>
                <a:ea typeface="+mn-ea"/>
                <a:cs typeface="+mn-cs"/>
              </a:rPr>
              <a:t>T-tests – </a:t>
            </a:r>
            <a:r>
              <a:rPr lang="en-GB" sz="1400" dirty="0">
                <a:solidFill>
                  <a:schemeClr val="bg1"/>
                </a:solidFill>
              </a:rPr>
              <a:t>T</a:t>
            </a:r>
            <a:r>
              <a:rPr lang="en-GB" sz="1400" b="0" i="0" baseline="0" dirty="0">
                <a:solidFill>
                  <a:schemeClr val="bg1"/>
                </a:solidFill>
                <a:effectLst/>
                <a:latin typeface="+mn-lt"/>
                <a:ea typeface="+mn-ea"/>
                <a:cs typeface="+mn-cs"/>
              </a:rPr>
              <a:t>wo sample assuming unequal variance were run on eac</a:t>
            </a:r>
            <a:r>
              <a:rPr lang="en-GB" sz="1400" dirty="0">
                <a:solidFill>
                  <a:schemeClr val="bg1"/>
                </a:solidFill>
              </a:rPr>
              <a:t>h of the variables to assess their influence on the sale price.  </a:t>
            </a:r>
          </a:p>
          <a:p>
            <a:pPr>
              <a:lnSpc>
                <a:spcPct val="90000"/>
              </a:lnSpc>
            </a:pPr>
            <a:r>
              <a:rPr lang="en-GB" sz="1400" dirty="0">
                <a:solidFill>
                  <a:schemeClr val="bg1"/>
                </a:solidFill>
              </a:rPr>
              <a:t>Alpha (</a:t>
            </a:r>
            <a:r>
              <a:rPr lang="en-GB" sz="1400" dirty="0" err="1">
                <a:solidFill>
                  <a:schemeClr val="bg1"/>
                </a:solidFill>
              </a:rPr>
              <a:t>ɑ</a:t>
            </a:r>
            <a:r>
              <a:rPr lang="en-GB" sz="1400" dirty="0">
                <a:solidFill>
                  <a:schemeClr val="bg1"/>
                </a:solidFill>
              </a:rPr>
              <a:t>) for 95% confidence is 5% or 0.05.  All t-tests executed were set with </a:t>
            </a:r>
            <a:r>
              <a:rPr lang="en-GB" sz="1400" dirty="0" err="1">
                <a:solidFill>
                  <a:schemeClr val="bg1"/>
                </a:solidFill>
              </a:rPr>
              <a:t>ɑ</a:t>
            </a:r>
            <a:r>
              <a:rPr lang="en-GB" sz="1400" dirty="0">
                <a:solidFill>
                  <a:schemeClr val="bg1"/>
                </a:solidFill>
              </a:rPr>
              <a:t> at 0.05.  Any value that falls outside the confidence level (below </a:t>
            </a:r>
            <a:r>
              <a:rPr lang="en-GB" sz="1400" dirty="0" err="1">
                <a:solidFill>
                  <a:schemeClr val="bg1"/>
                </a:solidFill>
              </a:rPr>
              <a:t>ɑ</a:t>
            </a:r>
            <a:r>
              <a:rPr lang="en-GB" sz="1400" dirty="0">
                <a:solidFill>
                  <a:schemeClr val="bg1"/>
                </a:solidFill>
              </a:rPr>
              <a:t>) suggests that there is a significant difference between means.</a:t>
            </a:r>
          </a:p>
          <a:p>
            <a:pPr>
              <a:lnSpc>
                <a:spcPct val="90000"/>
              </a:lnSpc>
            </a:pPr>
            <a:r>
              <a:rPr lang="en-GB" sz="1400" dirty="0">
                <a:solidFill>
                  <a:schemeClr val="bg1"/>
                </a:solidFill>
              </a:rPr>
              <a:t>P values were all taken from Two-tail results. </a:t>
            </a:r>
          </a:p>
          <a:p>
            <a:pPr>
              <a:lnSpc>
                <a:spcPct val="90000"/>
              </a:lnSpc>
            </a:pPr>
            <a:r>
              <a:rPr lang="en-GB" sz="1400" b="0" i="0" dirty="0">
                <a:solidFill>
                  <a:schemeClr val="bg1"/>
                </a:solidFill>
                <a:effectLst/>
              </a:rPr>
              <a:t>Why two-tail? It looks for a relationship in both directions.</a:t>
            </a:r>
          </a:p>
          <a:p>
            <a:pPr lvl="1">
              <a:lnSpc>
                <a:spcPct val="90000"/>
              </a:lnSpc>
            </a:pPr>
            <a:r>
              <a:rPr lang="en-GB" sz="1200" dirty="0">
                <a:solidFill>
                  <a:schemeClr val="bg1"/>
                </a:solidFill>
              </a:rPr>
              <a:t>A</a:t>
            </a:r>
            <a:r>
              <a:rPr lang="en-GB" sz="1200" b="0" i="0" dirty="0">
                <a:solidFill>
                  <a:schemeClr val="bg1"/>
                </a:solidFill>
                <a:effectLst/>
              </a:rPr>
              <a:t> two-tailed test allots half of the alpha (2.5%) to test the statistical significance in one direction, and the other half of your alpha (2.5%) to test statistical significance in the other direction.</a:t>
            </a:r>
          </a:p>
          <a:p>
            <a:pPr>
              <a:lnSpc>
                <a:spcPct val="90000"/>
              </a:lnSpc>
            </a:pPr>
            <a:r>
              <a:rPr lang="en-GB" sz="1400" dirty="0">
                <a:solidFill>
                  <a:schemeClr val="bg1"/>
                </a:solidFill>
              </a:rPr>
              <a:t>All column charts show confidence intervals. They’re calculated by multiplying the standard error by the t Critical two-tail value. The standard error is calculated by the SQRT of the variance divided by the observations.</a:t>
            </a:r>
          </a:p>
          <a:p>
            <a:pPr>
              <a:lnSpc>
                <a:spcPct val="90000"/>
              </a:lnSpc>
            </a:pPr>
            <a:r>
              <a:rPr lang="en-GB" sz="1400" b="0" i="0" dirty="0">
                <a:solidFill>
                  <a:schemeClr val="bg1"/>
                </a:solidFill>
                <a:effectLst/>
              </a:rPr>
              <a:t>Confidence interval is so called because we assign a specified level of confidence (95% being the most common) that a given range likely contains the population mean.</a:t>
            </a:r>
          </a:p>
          <a:p>
            <a:pPr>
              <a:lnSpc>
                <a:spcPct val="90000"/>
              </a:lnSpc>
            </a:pPr>
            <a:endParaRPr lang="en-US" sz="1400" dirty="0">
              <a:solidFill>
                <a:schemeClr val="bg1"/>
              </a:solidFill>
            </a:endParaRPr>
          </a:p>
          <a:p>
            <a:pPr marL="0" indent="0">
              <a:lnSpc>
                <a:spcPct val="90000"/>
              </a:lnSpc>
              <a:buNone/>
            </a:pPr>
            <a:endParaRPr lang="en-GB" dirty="0">
              <a:solidFill>
                <a:schemeClr val="bg1"/>
              </a:solidFill>
            </a:endParaRPr>
          </a:p>
        </p:txBody>
      </p:sp>
      <p:graphicFrame>
        <p:nvGraphicFramePr>
          <p:cNvPr id="4" name="Table 3">
            <a:extLst>
              <a:ext uri="{FF2B5EF4-FFF2-40B4-BE49-F238E27FC236}">
                <a16:creationId xmlns:a16="http://schemas.microsoft.com/office/drawing/2014/main" id="{EC019F30-A72C-B913-5C52-CE61BAF115FC}"/>
              </a:ext>
            </a:extLst>
          </p:cNvPr>
          <p:cNvGraphicFramePr>
            <a:graphicFrameLocks noGrp="1"/>
          </p:cNvGraphicFramePr>
          <p:nvPr>
            <p:extLst>
              <p:ext uri="{D42A27DB-BD31-4B8C-83A1-F6EECF244321}">
                <p14:modId xmlns:p14="http://schemas.microsoft.com/office/powerpoint/2010/main" val="2725238185"/>
              </p:ext>
            </p:extLst>
          </p:nvPr>
        </p:nvGraphicFramePr>
        <p:xfrm>
          <a:off x="280217" y="1843087"/>
          <a:ext cx="4623675" cy="2867025"/>
        </p:xfrm>
        <a:graphic>
          <a:graphicData uri="http://schemas.openxmlformats.org/drawingml/2006/table">
            <a:tbl>
              <a:tblPr>
                <a:tableStyleId>{5C22544A-7EE6-4342-B048-85BDC9FD1C3A}</a:tableStyleId>
              </a:tblPr>
              <a:tblGrid>
                <a:gridCol w="1739919">
                  <a:extLst>
                    <a:ext uri="{9D8B030D-6E8A-4147-A177-3AD203B41FA5}">
                      <a16:colId xmlns:a16="http://schemas.microsoft.com/office/drawing/2014/main" val="3751622493"/>
                    </a:ext>
                  </a:extLst>
                </a:gridCol>
                <a:gridCol w="1184112">
                  <a:extLst>
                    <a:ext uri="{9D8B030D-6E8A-4147-A177-3AD203B41FA5}">
                      <a16:colId xmlns:a16="http://schemas.microsoft.com/office/drawing/2014/main" val="3243928386"/>
                    </a:ext>
                  </a:extLst>
                </a:gridCol>
                <a:gridCol w="1699644">
                  <a:extLst>
                    <a:ext uri="{9D8B030D-6E8A-4147-A177-3AD203B41FA5}">
                      <a16:colId xmlns:a16="http://schemas.microsoft.com/office/drawing/2014/main" val="3026477459"/>
                    </a:ext>
                  </a:extLst>
                </a:gridCol>
              </a:tblGrid>
              <a:tr h="152622">
                <a:tc gridSpan="2">
                  <a:txBody>
                    <a:bodyPr/>
                    <a:lstStyle/>
                    <a:p>
                      <a:pPr algn="ctr" fontAlgn="b"/>
                      <a:r>
                        <a:rPr lang="en-GB" sz="1200" u="none" strike="noStrike" dirty="0">
                          <a:effectLst/>
                        </a:rPr>
                        <a:t>t-Test: Two-Sample Assuming Unequal Variances</a:t>
                      </a:r>
                      <a:endParaRPr lang="en-GB" sz="12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hMerge="1">
                  <a:txBody>
                    <a:bodyPr/>
                    <a:lstStyle/>
                    <a:p>
                      <a:endParaRPr lang="en-US"/>
                    </a:p>
                  </a:txBody>
                  <a:tcPr/>
                </a:tc>
                <a:tc>
                  <a:txBody>
                    <a:bodyPr/>
                    <a:lstStyle/>
                    <a:p>
                      <a:pPr algn="l" fontAlgn="b"/>
                      <a:endParaRPr lang="en-GB" sz="12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3488288415"/>
                  </a:ext>
                </a:extLst>
              </a:tr>
              <a:tr h="152622">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l" fontAlgn="b"/>
                      <a:endParaRPr lang="en-GB" sz="12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1334721045"/>
                  </a:ext>
                </a:extLst>
              </a:tr>
              <a:tr h="152622">
                <a:tc>
                  <a:txBody>
                    <a:bodyPr/>
                    <a:lstStyle/>
                    <a:p>
                      <a:pPr algn="ctr" fontAlgn="b"/>
                      <a:r>
                        <a:rPr lang="en-GB" sz="1200" u="none" strike="noStrike">
                          <a:effectLst/>
                        </a:rPr>
                        <a:t> </a:t>
                      </a:r>
                      <a:endParaRPr lang="en-GB" sz="1200" b="0" i="1"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dirty="0">
                          <a:effectLst/>
                        </a:rPr>
                        <a:t>&gt;5</a:t>
                      </a:r>
                      <a:endParaRPr lang="en-GB" sz="1200" b="0" i="1"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dirty="0">
                          <a:effectLst/>
                        </a:rPr>
                        <a:t>&lt;=5</a:t>
                      </a:r>
                      <a:endParaRPr lang="en-GB" sz="1200" b="0" i="1"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1186554246"/>
                  </a:ext>
                </a:extLst>
              </a:tr>
              <a:tr h="152622">
                <a:tc>
                  <a:txBody>
                    <a:bodyPr/>
                    <a:lstStyle/>
                    <a:p>
                      <a:pPr algn="l" fontAlgn="b"/>
                      <a:r>
                        <a:rPr lang="en-GB" sz="1200" u="none" strike="noStrike">
                          <a:effectLst/>
                        </a:rPr>
                        <a:t>Mean</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213182.5325</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125633.1803</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2574659420"/>
                  </a:ext>
                </a:extLst>
              </a:tr>
              <a:tr h="152622">
                <a:tc>
                  <a:txBody>
                    <a:bodyPr/>
                    <a:lstStyle/>
                    <a:p>
                      <a:pPr algn="l" fontAlgn="b"/>
                      <a:r>
                        <a:rPr lang="en-GB" sz="1200" u="none" strike="noStrike">
                          <a:effectLst/>
                        </a:rPr>
                        <a:t>Variance</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6609906283</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960961515</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1511167403"/>
                  </a:ext>
                </a:extLst>
              </a:tr>
              <a:tr h="152622">
                <a:tc>
                  <a:txBody>
                    <a:bodyPr/>
                    <a:lstStyle/>
                    <a:p>
                      <a:pPr algn="l" fontAlgn="b"/>
                      <a:r>
                        <a:rPr lang="en-GB" sz="1200" u="none" strike="noStrike">
                          <a:effectLst/>
                        </a:rPr>
                        <a:t>Observations</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922</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538</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2723657597"/>
                  </a:ext>
                </a:extLst>
              </a:tr>
              <a:tr h="152622">
                <a:tc>
                  <a:txBody>
                    <a:bodyPr/>
                    <a:lstStyle/>
                    <a:p>
                      <a:pPr algn="l" fontAlgn="b"/>
                      <a:r>
                        <a:rPr lang="en-GB" sz="1200" u="none" strike="noStrike">
                          <a:effectLst/>
                        </a:rPr>
                        <a:t>Hypothesized Mean Difference</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0</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854439043"/>
                  </a:ext>
                </a:extLst>
              </a:tr>
              <a:tr h="152622">
                <a:tc>
                  <a:txBody>
                    <a:bodyPr/>
                    <a:lstStyle/>
                    <a:p>
                      <a:pPr algn="l" fontAlgn="b"/>
                      <a:r>
                        <a:rPr lang="en-GB" sz="1200" u="none" strike="noStrike">
                          <a:effectLst/>
                        </a:rPr>
                        <a:t>df</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1299</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3769810808"/>
                  </a:ext>
                </a:extLst>
              </a:tr>
              <a:tr h="152622">
                <a:tc>
                  <a:txBody>
                    <a:bodyPr/>
                    <a:lstStyle/>
                    <a:p>
                      <a:pPr algn="l" fontAlgn="b"/>
                      <a:r>
                        <a:rPr lang="en-GB" sz="1200" u="none" strike="noStrike">
                          <a:effectLst/>
                        </a:rPr>
                        <a:t>t Stat</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29.2559096</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309188625"/>
                  </a:ext>
                </a:extLst>
              </a:tr>
              <a:tr h="152622">
                <a:tc>
                  <a:txBody>
                    <a:bodyPr/>
                    <a:lstStyle/>
                    <a:p>
                      <a:pPr algn="l" fontAlgn="b"/>
                      <a:r>
                        <a:rPr lang="en-GB" sz="1200" u="none" strike="noStrike">
                          <a:effectLst/>
                        </a:rPr>
                        <a:t>P(T&lt;=t) one-tail</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2.9591E-145</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93437542"/>
                  </a:ext>
                </a:extLst>
              </a:tr>
              <a:tr h="152622">
                <a:tc>
                  <a:txBody>
                    <a:bodyPr/>
                    <a:lstStyle/>
                    <a:p>
                      <a:pPr algn="l" fontAlgn="b"/>
                      <a:r>
                        <a:rPr lang="en-GB" sz="1200" u="none" strike="noStrike">
                          <a:effectLst/>
                        </a:rPr>
                        <a:t>t Critical one-tail</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1.646027501</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1036655442"/>
                  </a:ext>
                </a:extLst>
              </a:tr>
              <a:tr h="152622">
                <a:tc>
                  <a:txBody>
                    <a:bodyPr/>
                    <a:lstStyle/>
                    <a:p>
                      <a:pPr algn="l" fontAlgn="b"/>
                      <a:r>
                        <a:rPr lang="en-GB" sz="1200" u="none" strike="noStrike">
                          <a:effectLst/>
                        </a:rPr>
                        <a:t>P(T&lt;=t) two-tail</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5.9183E-145</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1627193728"/>
                  </a:ext>
                </a:extLst>
              </a:tr>
              <a:tr h="152622">
                <a:tc>
                  <a:txBody>
                    <a:bodyPr/>
                    <a:lstStyle/>
                    <a:p>
                      <a:pPr algn="l" fontAlgn="b"/>
                      <a:r>
                        <a:rPr lang="en-GB" sz="1200" u="none" strike="noStrike">
                          <a:effectLst/>
                        </a:rPr>
                        <a:t>t Critical two-tail</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1.961791887</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dirty="0">
                          <a:effectLst/>
                        </a:rPr>
                        <a:t> </a:t>
                      </a:r>
                      <a:endParaRPr lang="en-GB" sz="12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2257730065"/>
                  </a:ext>
                </a:extLst>
              </a:tr>
            </a:tbl>
          </a:graphicData>
        </a:graphic>
      </p:graphicFrame>
      <p:sp>
        <p:nvSpPr>
          <p:cNvPr id="5" name="TextBox 4">
            <a:extLst>
              <a:ext uri="{FF2B5EF4-FFF2-40B4-BE49-F238E27FC236}">
                <a16:creationId xmlns:a16="http://schemas.microsoft.com/office/drawing/2014/main" id="{88E7BCA1-14D2-1984-FE4F-9119A92AD683}"/>
              </a:ext>
            </a:extLst>
          </p:cNvPr>
          <p:cNvSpPr txBox="1"/>
          <p:nvPr/>
        </p:nvSpPr>
        <p:spPr>
          <a:xfrm>
            <a:off x="260274" y="4837757"/>
            <a:ext cx="4643618" cy="800219"/>
          </a:xfrm>
          <a:prstGeom prst="rect">
            <a:avLst/>
          </a:prstGeom>
          <a:noFill/>
        </p:spPr>
        <p:txBody>
          <a:bodyPr wrap="square" rtlCol="0">
            <a:spAutoFit/>
          </a:bodyPr>
          <a:lstStyle/>
          <a:p>
            <a:r>
              <a:rPr lang="en-US" sz="1400" dirty="0">
                <a:solidFill>
                  <a:schemeClr val="bg1"/>
                </a:solidFill>
              </a:rPr>
              <a:t>Variables were split into two samples using Excel’s pivot table function. The data output for Overall Quality is shown above. </a:t>
            </a:r>
          </a:p>
          <a:p>
            <a:endParaRPr lang="en-US" dirty="0"/>
          </a:p>
        </p:txBody>
      </p:sp>
      <p:sp>
        <p:nvSpPr>
          <p:cNvPr id="7" name="AutoShape 8" descr="Graph of the normal distribution bell curve with arrows along the x-axis indicating uncommon values.">
            <a:extLst>
              <a:ext uri="{FF2B5EF4-FFF2-40B4-BE49-F238E27FC236}">
                <a16:creationId xmlns:a16="http://schemas.microsoft.com/office/drawing/2014/main" id="{8DB1103D-4D3B-69AA-9A23-8AA8E143028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60" name="Picture 12" descr="Graph of the normal distribution bell curve with the 95% confidence interval labeled.">
            <a:extLst>
              <a:ext uri="{FF2B5EF4-FFF2-40B4-BE49-F238E27FC236}">
                <a16:creationId xmlns:a16="http://schemas.microsoft.com/office/drawing/2014/main" id="{6F9FEE57-5B9B-7DAA-F8C9-A19099A219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6484" y="4499883"/>
            <a:ext cx="5834091" cy="2269067"/>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graphicFrame>
        <p:nvGraphicFramePr>
          <p:cNvPr id="9" name="Table 8">
            <a:extLst>
              <a:ext uri="{FF2B5EF4-FFF2-40B4-BE49-F238E27FC236}">
                <a16:creationId xmlns:a16="http://schemas.microsoft.com/office/drawing/2014/main" id="{42E336D6-1B15-F6BE-BC0F-D17745A1502F}"/>
              </a:ext>
            </a:extLst>
          </p:cNvPr>
          <p:cNvGraphicFramePr>
            <a:graphicFrameLocks noGrp="1"/>
          </p:cNvGraphicFramePr>
          <p:nvPr>
            <p:extLst>
              <p:ext uri="{D42A27DB-BD31-4B8C-83A1-F6EECF244321}">
                <p14:modId xmlns:p14="http://schemas.microsoft.com/office/powerpoint/2010/main" val="1143880997"/>
              </p:ext>
            </p:extLst>
          </p:nvPr>
        </p:nvGraphicFramePr>
        <p:xfrm>
          <a:off x="931083" y="5346550"/>
          <a:ext cx="3302000" cy="1422400"/>
        </p:xfrm>
        <a:graphic>
          <a:graphicData uri="http://schemas.openxmlformats.org/drawingml/2006/table">
            <a:tbl>
              <a:tblPr>
                <a:tableStyleId>{5C22544A-7EE6-4342-B048-85BDC9FD1C3A}</a:tableStyleId>
              </a:tblPr>
              <a:tblGrid>
                <a:gridCol w="1041400">
                  <a:extLst>
                    <a:ext uri="{9D8B030D-6E8A-4147-A177-3AD203B41FA5}">
                      <a16:colId xmlns:a16="http://schemas.microsoft.com/office/drawing/2014/main" val="612644791"/>
                    </a:ext>
                  </a:extLst>
                </a:gridCol>
                <a:gridCol w="1079500">
                  <a:extLst>
                    <a:ext uri="{9D8B030D-6E8A-4147-A177-3AD203B41FA5}">
                      <a16:colId xmlns:a16="http://schemas.microsoft.com/office/drawing/2014/main" val="3418953499"/>
                    </a:ext>
                  </a:extLst>
                </a:gridCol>
                <a:gridCol w="1181100">
                  <a:extLst>
                    <a:ext uri="{9D8B030D-6E8A-4147-A177-3AD203B41FA5}">
                      <a16:colId xmlns:a16="http://schemas.microsoft.com/office/drawing/2014/main" val="2849877718"/>
                    </a:ext>
                  </a:extLst>
                </a:gridCol>
              </a:tblGrid>
              <a:tr h="203200">
                <a:tc>
                  <a:txBody>
                    <a:bodyPr/>
                    <a:lstStyle/>
                    <a:p>
                      <a:pPr algn="l" fontAlgn="b"/>
                      <a:r>
                        <a:rPr lang="en-GB" sz="1200" u="none" strike="noStrike">
                          <a:effectLst/>
                        </a:rPr>
                        <a:t> </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OverallQual &gt;5</a:t>
                      </a:r>
                      <a:endParaRPr lang="en-GB" sz="1200" b="0" i="1"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OverallQual &lt;=5</a:t>
                      </a:r>
                      <a:endParaRPr lang="en-GB" sz="1200" b="0" i="1"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3719631305"/>
                  </a:ext>
                </a:extLst>
              </a:tr>
              <a:tr h="203200">
                <a:tc>
                  <a:txBody>
                    <a:bodyPr/>
                    <a:lstStyle/>
                    <a:p>
                      <a:pPr algn="l" fontAlgn="b"/>
                      <a:r>
                        <a:rPr lang="en-GB" sz="1200" u="none" strike="noStrike">
                          <a:effectLst/>
                        </a:rPr>
                        <a:t>Mean</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r" fontAlgn="b"/>
                      <a:r>
                        <a:rPr lang="en-GB" sz="1200" u="none" strike="noStrike">
                          <a:effectLst/>
                        </a:rPr>
                        <a:t>213182.53</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r" fontAlgn="b"/>
                      <a:r>
                        <a:rPr lang="en-GB" sz="1200" u="none" strike="noStrike">
                          <a:effectLst/>
                        </a:rPr>
                        <a:t>125633.18</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3114256949"/>
                  </a:ext>
                </a:extLst>
              </a:tr>
              <a:tr h="203200">
                <a:tc>
                  <a:txBody>
                    <a:bodyPr/>
                    <a:lstStyle/>
                    <a:p>
                      <a:pPr algn="l" fontAlgn="b"/>
                      <a:r>
                        <a:rPr lang="en-GB" sz="1200" u="none" strike="noStrike">
                          <a:effectLst/>
                        </a:rPr>
                        <a:t>Variance</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r" fontAlgn="b"/>
                      <a:r>
                        <a:rPr lang="en-GB" sz="1200" u="none" strike="noStrike">
                          <a:effectLst/>
                        </a:rPr>
                        <a:t>6609906283</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r" fontAlgn="b"/>
                      <a:r>
                        <a:rPr lang="en-GB" sz="1200" u="none" strike="noStrike">
                          <a:effectLst/>
                        </a:rPr>
                        <a:t>960961515</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3114523992"/>
                  </a:ext>
                </a:extLst>
              </a:tr>
              <a:tr h="203200">
                <a:tc>
                  <a:txBody>
                    <a:bodyPr/>
                    <a:lstStyle/>
                    <a:p>
                      <a:pPr algn="l" fontAlgn="b"/>
                      <a:r>
                        <a:rPr lang="en-GB" sz="1200" u="none" strike="noStrike">
                          <a:effectLst/>
                        </a:rPr>
                        <a:t>Observations</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r" fontAlgn="b"/>
                      <a:r>
                        <a:rPr lang="en-GB" sz="1200" u="none" strike="noStrike">
                          <a:effectLst/>
                        </a:rPr>
                        <a:t>922</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r" fontAlgn="b"/>
                      <a:r>
                        <a:rPr lang="en-GB" sz="1200" u="none" strike="noStrike">
                          <a:effectLst/>
                        </a:rPr>
                        <a:t>538</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566093493"/>
                  </a:ext>
                </a:extLst>
              </a:tr>
              <a:tr h="203200">
                <a:tc>
                  <a:txBody>
                    <a:bodyPr/>
                    <a:lstStyle/>
                    <a:p>
                      <a:pPr algn="l" fontAlgn="b"/>
                      <a:r>
                        <a:rPr lang="en-GB" sz="1200" u="none" strike="noStrike">
                          <a:effectLst/>
                        </a:rPr>
                        <a:t>Standard Error</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r" fontAlgn="b"/>
                      <a:r>
                        <a:rPr lang="en-GB" sz="1200" u="none" strike="noStrike">
                          <a:effectLst/>
                        </a:rPr>
                        <a:t>2677.516714</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r" fontAlgn="b"/>
                      <a:r>
                        <a:rPr lang="en-GB" sz="1200" u="none" strike="noStrike" dirty="0">
                          <a:effectLst/>
                        </a:rPr>
                        <a:t>1336.47814</a:t>
                      </a:r>
                      <a:endParaRPr lang="en-GB" sz="12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350612958"/>
                  </a:ext>
                </a:extLst>
              </a:tr>
              <a:tr h="203200">
                <a:tc>
                  <a:txBody>
                    <a:bodyPr/>
                    <a:lstStyle/>
                    <a:p>
                      <a:pPr algn="l" fontAlgn="b"/>
                      <a:r>
                        <a:rPr lang="en-GB" sz="1200" u="none" strike="noStrike">
                          <a:effectLst/>
                        </a:rPr>
                        <a:t>length c.i.</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r" fontAlgn="b"/>
                      <a:r>
                        <a:rPr lang="en-GB" sz="1200" u="none" strike="noStrike">
                          <a:effectLst/>
                        </a:rPr>
                        <a:t>5252.730567</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r" fontAlgn="b"/>
                      <a:r>
                        <a:rPr lang="en-GB" sz="1200" u="none" strike="noStrike">
                          <a:effectLst/>
                        </a:rPr>
                        <a:t>2621.891973</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4287659224"/>
                  </a:ext>
                </a:extLst>
              </a:tr>
              <a:tr h="203200">
                <a:tc>
                  <a:txBody>
                    <a:bodyPr/>
                    <a:lstStyle/>
                    <a:p>
                      <a:pPr algn="l" fontAlgn="b"/>
                      <a:r>
                        <a:rPr lang="en-GB" sz="1200" u="none" strike="noStrike">
                          <a:effectLst/>
                        </a:rPr>
                        <a:t>length c.i.</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r" fontAlgn="b"/>
                      <a:r>
                        <a:rPr lang="en-GB" sz="1200" u="none" strike="noStrike">
                          <a:effectLst/>
                        </a:rPr>
                        <a:t>5252.730567</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r" fontAlgn="b"/>
                      <a:r>
                        <a:rPr lang="en-GB" sz="1200" u="none" strike="noStrike" dirty="0">
                          <a:effectLst/>
                        </a:rPr>
                        <a:t>2621.891973</a:t>
                      </a:r>
                      <a:endParaRPr lang="en-GB" sz="12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4133296199"/>
                  </a:ext>
                </a:extLst>
              </a:tr>
            </a:tbl>
          </a:graphicData>
        </a:graphic>
      </p:graphicFrame>
    </p:spTree>
    <p:extLst>
      <p:ext uri="{BB962C8B-B14F-4D97-AF65-F5344CB8AC3E}">
        <p14:creationId xmlns:p14="http://schemas.microsoft.com/office/powerpoint/2010/main" val="237229492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5858B5-AE71-0426-8649-409362174066}"/>
              </a:ext>
            </a:extLst>
          </p:cNvPr>
          <p:cNvSpPr>
            <a:spLocks noGrp="1"/>
          </p:cNvSpPr>
          <p:nvPr>
            <p:ph type="title"/>
          </p:nvPr>
        </p:nvSpPr>
        <p:spPr>
          <a:xfrm>
            <a:off x="428624" y="402486"/>
            <a:ext cx="3797049" cy="929386"/>
          </a:xfrm>
          <a:noFill/>
          <a:ln>
            <a:solidFill>
              <a:schemeClr val="bg1"/>
            </a:solidFill>
          </a:ln>
        </p:spPr>
        <p:txBody>
          <a:bodyPr wrap="square">
            <a:noAutofit/>
          </a:bodyPr>
          <a:lstStyle/>
          <a:p>
            <a:r>
              <a:rPr lang="en-US" sz="1800" dirty="0">
                <a:solidFill>
                  <a:schemeClr val="bg1"/>
                </a:solidFill>
              </a:rPr>
              <a:t>Results – </a:t>
            </a:r>
            <a:br>
              <a:rPr lang="en-US" sz="1800" dirty="0">
                <a:solidFill>
                  <a:schemeClr val="bg1"/>
                </a:solidFill>
              </a:rPr>
            </a:br>
            <a:r>
              <a:rPr lang="en-US" sz="1800" dirty="0">
                <a:solidFill>
                  <a:schemeClr val="bg1"/>
                </a:solidFill>
              </a:rPr>
              <a:t>overall quality</a:t>
            </a:r>
          </a:p>
        </p:txBody>
      </p:sp>
      <p:sp>
        <p:nvSpPr>
          <p:cNvPr id="3" name="Content Placeholder 2">
            <a:extLst>
              <a:ext uri="{FF2B5EF4-FFF2-40B4-BE49-F238E27FC236}">
                <a16:creationId xmlns:a16="http://schemas.microsoft.com/office/drawing/2014/main" id="{F52E5FC4-1537-51EA-D084-973BF694029A}"/>
              </a:ext>
            </a:extLst>
          </p:cNvPr>
          <p:cNvSpPr>
            <a:spLocks noGrp="1"/>
          </p:cNvSpPr>
          <p:nvPr>
            <p:ph idx="1"/>
          </p:nvPr>
        </p:nvSpPr>
        <p:spPr>
          <a:xfrm>
            <a:off x="428623" y="1624710"/>
            <a:ext cx="3797050" cy="4830803"/>
          </a:xfrm>
        </p:spPr>
        <p:txBody>
          <a:bodyPr>
            <a:normAutofit/>
          </a:bodyPr>
          <a:lstStyle/>
          <a:p>
            <a:r>
              <a:rPr lang="en-US" sz="1400" dirty="0">
                <a:solidFill>
                  <a:schemeClr val="bg1"/>
                </a:solidFill>
              </a:rPr>
              <a:t>Rates the overall material and finish of the house. On a scale of 1-10.</a:t>
            </a:r>
          </a:p>
          <a:p>
            <a:r>
              <a:rPr lang="en-US" sz="1400" dirty="0">
                <a:solidFill>
                  <a:schemeClr val="bg1"/>
                </a:solidFill>
              </a:rPr>
              <a:t>Homes were split into &gt;5 and &lt;=5.</a:t>
            </a:r>
          </a:p>
          <a:p>
            <a:r>
              <a:rPr lang="en-US" sz="1400" dirty="0">
                <a:solidFill>
                  <a:schemeClr val="bg1"/>
                </a:solidFill>
              </a:rPr>
              <a:t>Ho – There is no significant difference between the overall quality and sale price. </a:t>
            </a:r>
          </a:p>
          <a:p>
            <a:r>
              <a:rPr lang="en-US" sz="1400" dirty="0">
                <a:solidFill>
                  <a:schemeClr val="bg1"/>
                </a:solidFill>
              </a:rPr>
              <a:t>We can reject the null hypothesis at 95% confidence levels, p-value &lt; </a:t>
            </a:r>
            <a:r>
              <a:rPr lang="en-GB" sz="1400" dirty="0">
                <a:solidFill>
                  <a:schemeClr val="bg1"/>
                </a:solidFill>
              </a:rPr>
              <a:t>5.9183E-145. </a:t>
            </a:r>
          </a:p>
          <a:p>
            <a:r>
              <a:rPr lang="en-GB" sz="1400" b="0" i="0" u="none" strike="noStrike" dirty="0">
                <a:solidFill>
                  <a:schemeClr val="bg1"/>
                </a:solidFill>
                <a:effectLst/>
                <a:latin typeface="Calibri" panose="020F0502020204030204" pitchFamily="34" charset="0"/>
              </a:rPr>
              <a:t>P value is displayed in scientific </a:t>
            </a:r>
            <a:r>
              <a:rPr lang="en-GB" sz="1400" dirty="0">
                <a:solidFill>
                  <a:schemeClr val="bg1"/>
                </a:solidFill>
                <a:latin typeface="Calibri" panose="020F0502020204030204" pitchFamily="34" charset="0"/>
              </a:rPr>
              <a:t>notation. Value is equivalent to 145 zeros after the decimal point.</a:t>
            </a:r>
          </a:p>
          <a:p>
            <a:r>
              <a:rPr lang="en-GB" sz="1400" b="0" i="0" u="none" strike="noStrike" dirty="0">
                <a:solidFill>
                  <a:schemeClr val="bg1"/>
                </a:solidFill>
                <a:effectLst/>
                <a:latin typeface="Calibri" panose="020F0502020204030204" pitchFamily="34" charset="0"/>
              </a:rPr>
              <a:t>The confidence intervals (</a:t>
            </a:r>
            <a:r>
              <a:rPr lang="en-GB" sz="1400" b="0" i="0" u="none" strike="noStrike" dirty="0" err="1">
                <a:solidFill>
                  <a:schemeClr val="bg1"/>
                </a:solidFill>
                <a:effectLst/>
                <a:latin typeface="Calibri" panose="020F0502020204030204" pitchFamily="34" charset="0"/>
              </a:rPr>
              <a:t>c.i.</a:t>
            </a:r>
            <a:r>
              <a:rPr lang="en-GB" sz="1400" b="0" i="0" u="none" strike="noStrike" dirty="0">
                <a:solidFill>
                  <a:schemeClr val="bg1"/>
                </a:solidFill>
                <a:effectLst/>
                <a:latin typeface="Calibri" panose="020F0502020204030204" pitchFamily="34" charset="0"/>
              </a:rPr>
              <a:t>) displayed on the column chart don’t intersect, further cementing a significant difference in sample means, and supporting the result of the t-test.</a:t>
            </a:r>
            <a:endParaRPr lang="en-GB" sz="1400" b="0" i="0" u="none" strike="noStrike" dirty="0">
              <a:solidFill>
                <a:srgbClr val="000000"/>
              </a:solidFill>
              <a:effectLst/>
              <a:latin typeface="Calibri" panose="020F0502020204030204" pitchFamily="34" charset="0"/>
            </a:endParaRPr>
          </a:p>
        </p:txBody>
      </p:sp>
      <p:graphicFrame>
        <p:nvGraphicFramePr>
          <p:cNvPr id="4" name="Chart 3">
            <a:extLst>
              <a:ext uri="{FF2B5EF4-FFF2-40B4-BE49-F238E27FC236}">
                <a16:creationId xmlns:a16="http://schemas.microsoft.com/office/drawing/2014/main" id="{3EBC33FD-490F-5022-2483-781510A80F13}"/>
              </a:ext>
            </a:extLst>
          </p:cNvPr>
          <p:cNvGraphicFramePr>
            <a:graphicFrameLocks/>
          </p:cNvGraphicFramePr>
          <p:nvPr>
            <p:extLst>
              <p:ext uri="{D42A27DB-BD31-4B8C-83A1-F6EECF244321}">
                <p14:modId xmlns:p14="http://schemas.microsoft.com/office/powerpoint/2010/main" val="1215600829"/>
              </p:ext>
            </p:extLst>
          </p:nvPr>
        </p:nvGraphicFramePr>
        <p:xfrm>
          <a:off x="5297763" y="201637"/>
          <a:ext cx="6250769" cy="305724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a:extLst>
              <a:ext uri="{FF2B5EF4-FFF2-40B4-BE49-F238E27FC236}">
                <a16:creationId xmlns:a16="http://schemas.microsoft.com/office/drawing/2014/main" id="{BB120F15-7236-96C0-6132-BBEEAB18F5BE}"/>
              </a:ext>
            </a:extLst>
          </p:cNvPr>
          <p:cNvGraphicFramePr>
            <a:graphicFrameLocks noGrp="1"/>
          </p:cNvGraphicFramePr>
          <p:nvPr>
            <p:extLst>
              <p:ext uri="{D42A27DB-BD31-4B8C-83A1-F6EECF244321}">
                <p14:modId xmlns:p14="http://schemas.microsoft.com/office/powerpoint/2010/main" val="1063045033"/>
              </p:ext>
            </p:extLst>
          </p:nvPr>
        </p:nvGraphicFramePr>
        <p:xfrm>
          <a:off x="5692647" y="3429000"/>
          <a:ext cx="5461000" cy="2667000"/>
        </p:xfrm>
        <a:graphic>
          <a:graphicData uri="http://schemas.openxmlformats.org/drawingml/2006/table">
            <a:tbl>
              <a:tblPr>
                <a:tableStyleId>{5C22544A-7EE6-4342-B048-85BDC9FD1C3A}</a:tableStyleId>
              </a:tblPr>
              <a:tblGrid>
                <a:gridCol w="2055010">
                  <a:extLst>
                    <a:ext uri="{9D8B030D-6E8A-4147-A177-3AD203B41FA5}">
                      <a16:colId xmlns:a16="http://schemas.microsoft.com/office/drawing/2014/main" val="2405789065"/>
                    </a:ext>
                  </a:extLst>
                </a:gridCol>
                <a:gridCol w="1398549">
                  <a:extLst>
                    <a:ext uri="{9D8B030D-6E8A-4147-A177-3AD203B41FA5}">
                      <a16:colId xmlns:a16="http://schemas.microsoft.com/office/drawing/2014/main" val="24519168"/>
                    </a:ext>
                  </a:extLst>
                </a:gridCol>
                <a:gridCol w="2007441">
                  <a:extLst>
                    <a:ext uri="{9D8B030D-6E8A-4147-A177-3AD203B41FA5}">
                      <a16:colId xmlns:a16="http://schemas.microsoft.com/office/drawing/2014/main" val="3376653082"/>
                    </a:ext>
                  </a:extLst>
                </a:gridCol>
              </a:tblGrid>
              <a:tr h="203200">
                <a:tc gridSpan="2">
                  <a:txBody>
                    <a:bodyPr/>
                    <a:lstStyle/>
                    <a:p>
                      <a:pPr algn="ctr" fontAlgn="b"/>
                      <a:r>
                        <a:rPr lang="en-GB" sz="1200" u="none" strike="noStrike" dirty="0">
                          <a:effectLst/>
                        </a:rPr>
                        <a:t>t-Test: Two-Sample Assuming Unequal Variances</a:t>
                      </a:r>
                      <a:endParaRPr lang="en-GB" sz="12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hMerge="1">
                  <a:txBody>
                    <a:bodyPr/>
                    <a:lstStyle/>
                    <a:p>
                      <a:endParaRPr lang="en-US"/>
                    </a:p>
                  </a:txBody>
                  <a:tcPr/>
                </a:tc>
                <a:tc>
                  <a:txBody>
                    <a:bodyPr/>
                    <a:lstStyle/>
                    <a:p>
                      <a:pPr algn="l" fontAlgn="b"/>
                      <a:endParaRPr lang="en-GB" sz="12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966405872"/>
                  </a:ext>
                </a:extLst>
              </a:tr>
              <a:tr h="215900">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1978596303"/>
                  </a:ext>
                </a:extLst>
              </a:tr>
              <a:tr h="203200">
                <a:tc>
                  <a:txBody>
                    <a:bodyPr/>
                    <a:lstStyle/>
                    <a:p>
                      <a:pPr algn="ctr" fontAlgn="b"/>
                      <a:r>
                        <a:rPr lang="en-GB" sz="1200" u="none" strike="noStrike">
                          <a:effectLst/>
                        </a:rPr>
                        <a:t> </a:t>
                      </a:r>
                      <a:endParaRPr lang="en-GB" sz="1200" b="0" i="1"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&gt;5</a:t>
                      </a:r>
                      <a:endParaRPr lang="en-GB" sz="1200" b="0" i="1"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&lt;=5</a:t>
                      </a:r>
                      <a:endParaRPr lang="en-GB" sz="1200" b="0" i="1"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2005981775"/>
                  </a:ext>
                </a:extLst>
              </a:tr>
              <a:tr h="203200">
                <a:tc>
                  <a:txBody>
                    <a:bodyPr/>
                    <a:lstStyle/>
                    <a:p>
                      <a:pPr algn="l" fontAlgn="b"/>
                      <a:r>
                        <a:rPr lang="en-GB" sz="1200" u="none" strike="noStrike">
                          <a:effectLst/>
                        </a:rPr>
                        <a:t>Mean</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213182.5325</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125633.1803</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913722259"/>
                  </a:ext>
                </a:extLst>
              </a:tr>
              <a:tr h="203200">
                <a:tc>
                  <a:txBody>
                    <a:bodyPr/>
                    <a:lstStyle/>
                    <a:p>
                      <a:pPr algn="l" fontAlgn="b"/>
                      <a:r>
                        <a:rPr lang="en-GB" sz="1200" u="none" strike="noStrike">
                          <a:effectLst/>
                        </a:rPr>
                        <a:t>Variance</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6609906283</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960961515</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1513374358"/>
                  </a:ext>
                </a:extLst>
              </a:tr>
              <a:tr h="203200">
                <a:tc>
                  <a:txBody>
                    <a:bodyPr/>
                    <a:lstStyle/>
                    <a:p>
                      <a:pPr algn="l" fontAlgn="b"/>
                      <a:r>
                        <a:rPr lang="en-GB" sz="1200" u="none" strike="noStrike">
                          <a:effectLst/>
                        </a:rPr>
                        <a:t>Observations</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922</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538</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534916546"/>
                  </a:ext>
                </a:extLst>
              </a:tr>
              <a:tr h="203200">
                <a:tc>
                  <a:txBody>
                    <a:bodyPr/>
                    <a:lstStyle/>
                    <a:p>
                      <a:pPr algn="l" fontAlgn="b"/>
                      <a:r>
                        <a:rPr lang="en-GB" sz="1200" u="none" strike="noStrike">
                          <a:effectLst/>
                        </a:rPr>
                        <a:t>Hypothesized Mean Difference</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0</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3187813562"/>
                  </a:ext>
                </a:extLst>
              </a:tr>
              <a:tr h="203200">
                <a:tc>
                  <a:txBody>
                    <a:bodyPr/>
                    <a:lstStyle/>
                    <a:p>
                      <a:pPr algn="l" fontAlgn="b"/>
                      <a:r>
                        <a:rPr lang="en-GB" sz="1200" u="none" strike="noStrike">
                          <a:effectLst/>
                        </a:rPr>
                        <a:t>df</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1299</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2698643309"/>
                  </a:ext>
                </a:extLst>
              </a:tr>
              <a:tr h="203200">
                <a:tc>
                  <a:txBody>
                    <a:bodyPr/>
                    <a:lstStyle/>
                    <a:p>
                      <a:pPr algn="l" fontAlgn="b"/>
                      <a:r>
                        <a:rPr lang="en-GB" sz="1200" u="none" strike="noStrike">
                          <a:effectLst/>
                        </a:rPr>
                        <a:t>t Stat</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29.2559096</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3586070283"/>
                  </a:ext>
                </a:extLst>
              </a:tr>
              <a:tr h="203200">
                <a:tc>
                  <a:txBody>
                    <a:bodyPr/>
                    <a:lstStyle/>
                    <a:p>
                      <a:pPr algn="l" fontAlgn="b"/>
                      <a:r>
                        <a:rPr lang="en-GB" sz="1200" u="none" strike="noStrike">
                          <a:effectLst/>
                        </a:rPr>
                        <a:t>P(T&lt;=t) one-tail</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2.9591E-145</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1841291652"/>
                  </a:ext>
                </a:extLst>
              </a:tr>
              <a:tr h="203200">
                <a:tc>
                  <a:txBody>
                    <a:bodyPr/>
                    <a:lstStyle/>
                    <a:p>
                      <a:pPr algn="l" fontAlgn="b"/>
                      <a:r>
                        <a:rPr lang="en-GB" sz="1200" u="none" strike="noStrike">
                          <a:effectLst/>
                        </a:rPr>
                        <a:t>t Critical one-tail</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1.646027501</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3393308034"/>
                  </a:ext>
                </a:extLst>
              </a:tr>
              <a:tr h="203200">
                <a:tc>
                  <a:txBody>
                    <a:bodyPr/>
                    <a:lstStyle/>
                    <a:p>
                      <a:pPr algn="l" fontAlgn="b"/>
                      <a:r>
                        <a:rPr lang="en-GB" sz="1200" u="none" strike="noStrike">
                          <a:effectLst/>
                        </a:rPr>
                        <a:t>P(T&lt;=t) two-tail</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dirty="0">
                          <a:effectLst/>
                        </a:rPr>
                        <a:t>5.9183E-145</a:t>
                      </a:r>
                      <a:endParaRPr lang="en-GB" sz="12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2220116984"/>
                  </a:ext>
                </a:extLst>
              </a:tr>
              <a:tr h="215900">
                <a:tc>
                  <a:txBody>
                    <a:bodyPr/>
                    <a:lstStyle/>
                    <a:p>
                      <a:pPr algn="l" fontAlgn="b"/>
                      <a:r>
                        <a:rPr lang="en-GB" sz="1200" u="none" strike="noStrike">
                          <a:effectLst/>
                        </a:rPr>
                        <a:t>t Critical two-tail</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1.961791887</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dirty="0">
                          <a:effectLst/>
                        </a:rPr>
                        <a:t> </a:t>
                      </a:r>
                      <a:endParaRPr lang="en-GB" sz="12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647950514"/>
                  </a:ext>
                </a:extLst>
              </a:tr>
            </a:tbl>
          </a:graphicData>
        </a:graphic>
      </p:graphicFrame>
    </p:spTree>
    <p:extLst>
      <p:ext uri="{BB962C8B-B14F-4D97-AF65-F5344CB8AC3E}">
        <p14:creationId xmlns:p14="http://schemas.microsoft.com/office/powerpoint/2010/main" val="4255198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B5AB09-F909-A2C9-2519-1396E332C1B7}"/>
              </a:ext>
            </a:extLst>
          </p:cNvPr>
          <p:cNvSpPr>
            <a:spLocks noGrp="1"/>
          </p:cNvSpPr>
          <p:nvPr>
            <p:ph type="title"/>
          </p:nvPr>
        </p:nvSpPr>
        <p:spPr>
          <a:xfrm>
            <a:off x="643468" y="429768"/>
            <a:ext cx="3415288" cy="771045"/>
          </a:xfrm>
          <a:noFill/>
          <a:ln>
            <a:solidFill>
              <a:schemeClr val="bg1"/>
            </a:solidFill>
          </a:ln>
        </p:spPr>
        <p:txBody>
          <a:bodyPr vert="horz" lIns="274320" tIns="182880" rIns="274320" bIns="182880" rtlCol="0" anchor="ctr" anchorCtr="1">
            <a:normAutofit/>
          </a:bodyPr>
          <a:lstStyle/>
          <a:p>
            <a:r>
              <a:rPr lang="en-US" dirty="0">
                <a:solidFill>
                  <a:schemeClr val="bg1"/>
                </a:solidFill>
              </a:rPr>
              <a:t>Year Built</a:t>
            </a:r>
          </a:p>
        </p:txBody>
      </p:sp>
      <p:sp>
        <p:nvSpPr>
          <p:cNvPr id="3" name="Content Placeholder 2">
            <a:extLst>
              <a:ext uri="{FF2B5EF4-FFF2-40B4-BE49-F238E27FC236}">
                <a16:creationId xmlns:a16="http://schemas.microsoft.com/office/drawing/2014/main" id="{5CBAF071-08E4-51BF-D659-87C9E2626AE7}"/>
              </a:ext>
            </a:extLst>
          </p:cNvPr>
          <p:cNvSpPr>
            <a:spLocks noGrp="1"/>
          </p:cNvSpPr>
          <p:nvPr>
            <p:ph idx="1"/>
          </p:nvPr>
        </p:nvSpPr>
        <p:spPr>
          <a:xfrm>
            <a:off x="416961" y="1563624"/>
            <a:ext cx="3798000" cy="4407408"/>
          </a:xfrm>
        </p:spPr>
        <p:txBody>
          <a:bodyPr vert="horz" lIns="91440" tIns="45720" rIns="91440" bIns="45720" rtlCol="0">
            <a:normAutofit lnSpcReduction="10000"/>
          </a:bodyPr>
          <a:lstStyle/>
          <a:p>
            <a:r>
              <a:rPr lang="en-US" sz="1600" kern="1200" dirty="0">
                <a:solidFill>
                  <a:schemeClr val="bg1"/>
                </a:solidFill>
                <a:latin typeface="+mn-lt"/>
                <a:ea typeface="+mn-ea"/>
                <a:cs typeface="+mn-cs"/>
              </a:rPr>
              <a:t>Original construction date.</a:t>
            </a:r>
          </a:p>
          <a:p>
            <a:r>
              <a:rPr lang="en-US" sz="1600" dirty="0">
                <a:solidFill>
                  <a:schemeClr val="bg1"/>
                </a:solidFill>
              </a:rPr>
              <a:t>The year built were split into two groups, &gt;2000 and &lt;=2000.</a:t>
            </a:r>
          </a:p>
          <a:p>
            <a:r>
              <a:rPr lang="en-US" sz="1600" dirty="0">
                <a:solidFill>
                  <a:schemeClr val="bg1"/>
                </a:solidFill>
              </a:rPr>
              <a:t>Ho – There is no significant difference between the year built and the sale price.</a:t>
            </a:r>
          </a:p>
          <a:p>
            <a:r>
              <a:rPr lang="en-US" sz="1600" dirty="0">
                <a:solidFill>
                  <a:schemeClr val="bg1"/>
                </a:solidFill>
              </a:rPr>
              <a:t>We can reject the null hypothesis at 95% confidence, p-value 5.11598E-54. </a:t>
            </a:r>
          </a:p>
          <a:p>
            <a:r>
              <a:rPr lang="en-US" sz="1600" dirty="0">
                <a:solidFill>
                  <a:schemeClr val="bg1"/>
                </a:solidFill>
              </a:rPr>
              <a:t>P value is displayed in scientific notation. Value is equivalent to 54 zeros after the decimal point.</a:t>
            </a:r>
          </a:p>
          <a:p>
            <a:r>
              <a:rPr lang="en-GB" sz="1600" b="0" i="0" u="none" strike="noStrike" dirty="0">
                <a:solidFill>
                  <a:schemeClr val="bg1"/>
                </a:solidFill>
                <a:effectLst/>
                <a:latin typeface="Calibri" panose="020F0502020204030204" pitchFamily="34" charset="0"/>
              </a:rPr>
              <a:t>The confidence intervals (</a:t>
            </a:r>
            <a:r>
              <a:rPr lang="en-GB" sz="1600" b="0" i="0" u="none" strike="noStrike" dirty="0" err="1">
                <a:solidFill>
                  <a:schemeClr val="bg1"/>
                </a:solidFill>
                <a:effectLst/>
                <a:latin typeface="Calibri" panose="020F0502020204030204" pitchFamily="34" charset="0"/>
              </a:rPr>
              <a:t>c.i.</a:t>
            </a:r>
            <a:r>
              <a:rPr lang="en-GB" sz="1600" b="0" i="0" u="none" strike="noStrike" dirty="0">
                <a:solidFill>
                  <a:schemeClr val="bg1"/>
                </a:solidFill>
                <a:effectLst/>
                <a:latin typeface="Calibri" panose="020F0502020204030204" pitchFamily="34" charset="0"/>
              </a:rPr>
              <a:t>) displayed on the column chart don’t intersect, further cementing a significant difference in sample means, and supporting the result of the t-test.</a:t>
            </a:r>
            <a:endParaRPr lang="en-GB" sz="1600" b="0" i="0" u="none" strike="noStrike" dirty="0">
              <a:solidFill>
                <a:srgbClr val="000000"/>
              </a:solidFill>
              <a:effectLst/>
              <a:latin typeface="Calibri" panose="020F0502020204030204" pitchFamily="34" charset="0"/>
            </a:endParaRPr>
          </a:p>
          <a:p>
            <a:endParaRPr lang="en-US" sz="1600" dirty="0">
              <a:solidFill>
                <a:schemeClr val="bg1"/>
              </a:solidFill>
            </a:endParaRPr>
          </a:p>
          <a:p>
            <a:endParaRPr lang="en-US" sz="1600" kern="1200" dirty="0">
              <a:solidFill>
                <a:schemeClr val="bg1"/>
              </a:solidFill>
              <a:latin typeface="+mn-lt"/>
              <a:ea typeface="+mn-ea"/>
              <a:cs typeface="+mn-cs"/>
            </a:endParaRPr>
          </a:p>
          <a:p>
            <a:endParaRPr lang="en-US" sz="1600" kern="1200" dirty="0">
              <a:solidFill>
                <a:schemeClr val="bg1"/>
              </a:solidFill>
              <a:latin typeface="+mn-lt"/>
              <a:ea typeface="+mn-ea"/>
              <a:cs typeface="+mn-cs"/>
            </a:endParaRPr>
          </a:p>
        </p:txBody>
      </p:sp>
      <p:graphicFrame>
        <p:nvGraphicFramePr>
          <p:cNvPr id="4" name="Chart 3">
            <a:extLst>
              <a:ext uri="{FF2B5EF4-FFF2-40B4-BE49-F238E27FC236}">
                <a16:creationId xmlns:a16="http://schemas.microsoft.com/office/drawing/2014/main" id="{694B7869-D746-98A8-B5CB-CB62D36E34D7}"/>
              </a:ext>
            </a:extLst>
          </p:cNvPr>
          <p:cNvGraphicFramePr>
            <a:graphicFrameLocks/>
          </p:cNvGraphicFramePr>
          <p:nvPr>
            <p:extLst>
              <p:ext uri="{D42A27DB-BD31-4B8C-83A1-F6EECF244321}">
                <p14:modId xmlns:p14="http://schemas.microsoft.com/office/powerpoint/2010/main" val="4006278480"/>
              </p:ext>
            </p:extLst>
          </p:nvPr>
        </p:nvGraphicFramePr>
        <p:xfrm>
          <a:off x="5297763" y="429768"/>
          <a:ext cx="6250769" cy="312386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5">
            <a:extLst>
              <a:ext uri="{FF2B5EF4-FFF2-40B4-BE49-F238E27FC236}">
                <a16:creationId xmlns:a16="http://schemas.microsoft.com/office/drawing/2014/main" id="{A9888AD5-D03A-A3C9-CC52-62B5FDFB0212}"/>
              </a:ext>
            </a:extLst>
          </p:cNvPr>
          <p:cNvGraphicFramePr>
            <a:graphicFrameLocks noGrp="1"/>
          </p:cNvGraphicFramePr>
          <p:nvPr>
            <p:extLst>
              <p:ext uri="{D42A27DB-BD31-4B8C-83A1-F6EECF244321}">
                <p14:modId xmlns:p14="http://schemas.microsoft.com/office/powerpoint/2010/main" val="1498775071"/>
              </p:ext>
            </p:extLst>
          </p:nvPr>
        </p:nvGraphicFramePr>
        <p:xfrm>
          <a:off x="5737098" y="3851809"/>
          <a:ext cx="5372100" cy="2684627"/>
        </p:xfrm>
        <a:graphic>
          <a:graphicData uri="http://schemas.openxmlformats.org/drawingml/2006/table">
            <a:tbl>
              <a:tblPr>
                <a:tableStyleId>{5C22544A-7EE6-4342-B048-85BDC9FD1C3A}</a:tableStyleId>
              </a:tblPr>
              <a:tblGrid>
                <a:gridCol w="3175000">
                  <a:extLst>
                    <a:ext uri="{9D8B030D-6E8A-4147-A177-3AD203B41FA5}">
                      <a16:colId xmlns:a16="http://schemas.microsoft.com/office/drawing/2014/main" val="3521300865"/>
                    </a:ext>
                  </a:extLst>
                </a:gridCol>
                <a:gridCol w="1155700">
                  <a:extLst>
                    <a:ext uri="{9D8B030D-6E8A-4147-A177-3AD203B41FA5}">
                      <a16:colId xmlns:a16="http://schemas.microsoft.com/office/drawing/2014/main" val="751837564"/>
                    </a:ext>
                  </a:extLst>
                </a:gridCol>
                <a:gridCol w="1041400">
                  <a:extLst>
                    <a:ext uri="{9D8B030D-6E8A-4147-A177-3AD203B41FA5}">
                      <a16:colId xmlns:a16="http://schemas.microsoft.com/office/drawing/2014/main" val="3522996293"/>
                    </a:ext>
                  </a:extLst>
                </a:gridCol>
              </a:tblGrid>
              <a:tr h="204543">
                <a:tc>
                  <a:txBody>
                    <a:bodyPr/>
                    <a:lstStyle/>
                    <a:p>
                      <a:pPr algn="ctr" fontAlgn="b"/>
                      <a:r>
                        <a:rPr lang="en-GB" sz="1200" u="none" strike="noStrike" dirty="0">
                          <a:effectLst/>
                        </a:rPr>
                        <a:t>t-Test: Two-Sample Assuming Unequal Variances</a:t>
                      </a:r>
                      <a:endParaRPr lang="en-GB" sz="12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l" fontAlgn="b"/>
                      <a:endParaRPr lang="en-GB" sz="12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4288968754"/>
                  </a:ext>
                </a:extLst>
              </a:tr>
              <a:tr h="217327">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430370528"/>
                  </a:ext>
                </a:extLst>
              </a:tr>
              <a:tr h="204543">
                <a:tc>
                  <a:txBody>
                    <a:bodyPr/>
                    <a:lstStyle/>
                    <a:p>
                      <a:pPr algn="ctr" fontAlgn="b"/>
                      <a:r>
                        <a:rPr lang="en-GB" sz="1200" u="none" strike="noStrike" dirty="0">
                          <a:effectLst/>
                        </a:rPr>
                        <a:t> </a:t>
                      </a:r>
                      <a:endParaRPr lang="en-GB" sz="1200" b="0" i="1"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&gt;2000</a:t>
                      </a:r>
                      <a:endParaRPr lang="en-GB" sz="1200" b="0" i="1"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&lt;=2000</a:t>
                      </a:r>
                      <a:endParaRPr lang="en-GB" sz="1200" b="0" i="1"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3997435251"/>
                  </a:ext>
                </a:extLst>
              </a:tr>
              <a:tr h="204543">
                <a:tc>
                  <a:txBody>
                    <a:bodyPr/>
                    <a:lstStyle/>
                    <a:p>
                      <a:pPr algn="l" fontAlgn="b"/>
                      <a:r>
                        <a:rPr lang="en-GB" sz="1200" u="none" strike="noStrike" dirty="0">
                          <a:effectLst/>
                        </a:rPr>
                        <a:t>Mean</a:t>
                      </a:r>
                      <a:endParaRPr lang="en-GB" sz="12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dirty="0">
                          <a:effectLst/>
                        </a:rPr>
                        <a:t>244527.46</a:t>
                      </a:r>
                      <a:endParaRPr lang="en-GB" sz="12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159796.49</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2015024687"/>
                  </a:ext>
                </a:extLst>
              </a:tr>
              <a:tr h="204543">
                <a:tc>
                  <a:txBody>
                    <a:bodyPr/>
                    <a:lstStyle/>
                    <a:p>
                      <a:pPr algn="l" fontAlgn="b"/>
                      <a:r>
                        <a:rPr lang="en-GB" sz="1200" u="none" strike="noStrike" dirty="0">
                          <a:effectLst/>
                        </a:rPr>
                        <a:t>Variance</a:t>
                      </a:r>
                      <a:endParaRPr lang="en-GB" sz="12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dirty="0">
                          <a:effectLst/>
                        </a:rPr>
                        <a:t>7146040398.96</a:t>
                      </a:r>
                      <a:endParaRPr lang="en-GB" sz="12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4248538489</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255923803"/>
                  </a:ext>
                </a:extLst>
              </a:tr>
              <a:tr h="204543">
                <a:tc>
                  <a:txBody>
                    <a:bodyPr/>
                    <a:lstStyle/>
                    <a:p>
                      <a:pPr algn="l" fontAlgn="b"/>
                      <a:r>
                        <a:rPr lang="en-GB" sz="1200" u="none" strike="noStrike" dirty="0">
                          <a:effectLst/>
                        </a:rPr>
                        <a:t>Observations</a:t>
                      </a:r>
                      <a:endParaRPr lang="en-GB" sz="12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dirty="0">
                          <a:effectLst/>
                        </a:rPr>
                        <a:t>364</a:t>
                      </a:r>
                      <a:endParaRPr lang="en-GB" sz="12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dirty="0">
                          <a:effectLst/>
                        </a:rPr>
                        <a:t>1096</a:t>
                      </a:r>
                      <a:endParaRPr lang="en-GB" sz="12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3773601497"/>
                  </a:ext>
                </a:extLst>
              </a:tr>
              <a:tr h="204543">
                <a:tc>
                  <a:txBody>
                    <a:bodyPr/>
                    <a:lstStyle/>
                    <a:p>
                      <a:pPr algn="l" fontAlgn="b"/>
                      <a:r>
                        <a:rPr lang="en-GB" sz="1200" u="none" strike="noStrike" dirty="0">
                          <a:effectLst/>
                        </a:rPr>
                        <a:t>Hypothesized Mean Difference</a:t>
                      </a:r>
                      <a:endParaRPr lang="en-GB" sz="12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dirty="0">
                          <a:effectLst/>
                        </a:rPr>
                        <a:t>0</a:t>
                      </a:r>
                      <a:endParaRPr lang="en-GB" sz="12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165141166"/>
                  </a:ext>
                </a:extLst>
              </a:tr>
              <a:tr h="204543">
                <a:tc>
                  <a:txBody>
                    <a:bodyPr/>
                    <a:lstStyle/>
                    <a:p>
                      <a:pPr algn="l" fontAlgn="b"/>
                      <a:r>
                        <a:rPr lang="en-GB" sz="1200" u="none" strike="noStrike" dirty="0" err="1">
                          <a:effectLst/>
                        </a:rPr>
                        <a:t>df</a:t>
                      </a:r>
                      <a:endParaRPr lang="en-GB" sz="12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dirty="0">
                          <a:effectLst/>
                        </a:rPr>
                        <a:t>514</a:t>
                      </a:r>
                      <a:endParaRPr lang="en-GB" sz="12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1149241150"/>
                  </a:ext>
                </a:extLst>
              </a:tr>
              <a:tr h="204543">
                <a:tc>
                  <a:txBody>
                    <a:bodyPr/>
                    <a:lstStyle/>
                    <a:p>
                      <a:pPr algn="l" fontAlgn="b"/>
                      <a:r>
                        <a:rPr lang="en-GB" sz="1200" u="none" strike="noStrike" dirty="0">
                          <a:effectLst/>
                        </a:rPr>
                        <a:t>t Stat</a:t>
                      </a:r>
                      <a:endParaRPr lang="en-GB" sz="12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dirty="0">
                          <a:effectLst/>
                        </a:rPr>
                        <a:t>17.47554803</a:t>
                      </a:r>
                      <a:endParaRPr lang="en-GB" sz="12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1067597705"/>
                  </a:ext>
                </a:extLst>
              </a:tr>
              <a:tr h="204543">
                <a:tc>
                  <a:txBody>
                    <a:bodyPr/>
                    <a:lstStyle/>
                    <a:p>
                      <a:pPr algn="l" fontAlgn="b"/>
                      <a:r>
                        <a:rPr lang="en-GB" sz="1200" u="none" strike="noStrike" dirty="0">
                          <a:effectLst/>
                        </a:rPr>
                        <a:t>P(T&lt;=t) one-tail</a:t>
                      </a:r>
                      <a:endParaRPr lang="en-GB" sz="12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dirty="0">
                          <a:effectLst/>
                        </a:rPr>
                        <a:t>2.55799E-54</a:t>
                      </a:r>
                      <a:endParaRPr lang="en-GB" sz="12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endParaRPr lang="en-GB" sz="12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713799895"/>
                  </a:ext>
                </a:extLst>
              </a:tr>
              <a:tr h="204543">
                <a:tc>
                  <a:txBody>
                    <a:bodyPr/>
                    <a:lstStyle/>
                    <a:p>
                      <a:pPr algn="l" fontAlgn="b"/>
                      <a:r>
                        <a:rPr lang="en-GB" sz="1200" u="none" strike="noStrike" dirty="0">
                          <a:effectLst/>
                        </a:rPr>
                        <a:t>t Critical one-tail</a:t>
                      </a:r>
                      <a:endParaRPr lang="en-GB" sz="12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1.647823541</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endParaRPr lang="en-GB" sz="12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149277791"/>
                  </a:ext>
                </a:extLst>
              </a:tr>
              <a:tr h="204543">
                <a:tc>
                  <a:txBody>
                    <a:bodyPr/>
                    <a:lstStyle/>
                    <a:p>
                      <a:pPr algn="l" fontAlgn="b"/>
                      <a:r>
                        <a:rPr lang="en-GB" sz="1200" u="none" strike="noStrike" dirty="0">
                          <a:effectLst/>
                        </a:rPr>
                        <a:t>P(T&lt;=t) two-tail</a:t>
                      </a:r>
                      <a:endParaRPr lang="en-GB" sz="12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dirty="0">
                          <a:effectLst/>
                        </a:rPr>
                        <a:t>5.11598E-54</a:t>
                      </a:r>
                      <a:endParaRPr lang="en-GB" sz="12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endParaRPr lang="en-GB" sz="12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1884556177"/>
                  </a:ext>
                </a:extLst>
              </a:tr>
              <a:tr h="217327">
                <a:tc>
                  <a:txBody>
                    <a:bodyPr/>
                    <a:lstStyle/>
                    <a:p>
                      <a:pPr algn="l" fontAlgn="b"/>
                      <a:r>
                        <a:rPr lang="en-GB" sz="1200" u="none" strike="noStrike" dirty="0">
                          <a:effectLst/>
                        </a:rPr>
                        <a:t>t Critical two-tail</a:t>
                      </a:r>
                      <a:endParaRPr lang="en-GB" sz="12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1.96459</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dirty="0">
                          <a:effectLst/>
                        </a:rPr>
                        <a:t> </a:t>
                      </a:r>
                      <a:endParaRPr lang="en-GB" sz="12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1877646430"/>
                  </a:ext>
                </a:extLst>
              </a:tr>
            </a:tbl>
          </a:graphicData>
        </a:graphic>
      </p:graphicFrame>
    </p:spTree>
    <p:extLst>
      <p:ext uri="{BB962C8B-B14F-4D97-AF65-F5344CB8AC3E}">
        <p14:creationId xmlns:p14="http://schemas.microsoft.com/office/powerpoint/2010/main" val="2416034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769007-12A9-FFCA-61E1-A05B6C6C6E7C}"/>
              </a:ext>
            </a:extLst>
          </p:cNvPr>
          <p:cNvSpPr>
            <a:spLocks noGrp="1"/>
          </p:cNvSpPr>
          <p:nvPr>
            <p:ph type="title"/>
          </p:nvPr>
        </p:nvSpPr>
        <p:spPr>
          <a:xfrm>
            <a:off x="645161" y="504831"/>
            <a:ext cx="3363974" cy="747897"/>
          </a:xfrm>
          <a:noFill/>
          <a:ln>
            <a:solidFill>
              <a:schemeClr val="bg1"/>
            </a:solidFill>
          </a:ln>
        </p:spPr>
        <p:txBody>
          <a:bodyPr wrap="square">
            <a:normAutofit fontScale="90000"/>
          </a:bodyPr>
          <a:lstStyle/>
          <a:p>
            <a:r>
              <a:rPr lang="en-US" dirty="0">
                <a:solidFill>
                  <a:schemeClr val="bg1"/>
                </a:solidFill>
              </a:rPr>
              <a:t>Garage cars</a:t>
            </a:r>
          </a:p>
        </p:txBody>
      </p:sp>
      <p:graphicFrame>
        <p:nvGraphicFramePr>
          <p:cNvPr id="7" name="Content Placeholder 3">
            <a:extLst>
              <a:ext uri="{FF2B5EF4-FFF2-40B4-BE49-F238E27FC236}">
                <a16:creationId xmlns:a16="http://schemas.microsoft.com/office/drawing/2014/main" id="{DFF8785A-2C2F-0986-1CBE-C24451BA7B85}"/>
              </a:ext>
            </a:extLst>
          </p:cNvPr>
          <p:cNvGraphicFramePr>
            <a:graphicFrameLocks noGrp="1"/>
          </p:cNvGraphicFramePr>
          <p:nvPr>
            <p:ph idx="1"/>
            <p:extLst>
              <p:ext uri="{D42A27DB-BD31-4B8C-83A1-F6EECF244321}">
                <p14:modId xmlns:p14="http://schemas.microsoft.com/office/powerpoint/2010/main" val="767182074"/>
              </p:ext>
            </p:extLst>
          </p:nvPr>
        </p:nvGraphicFramePr>
        <p:xfrm>
          <a:off x="5619622" y="254001"/>
          <a:ext cx="5607050" cy="32175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a:extLst>
              <a:ext uri="{FF2B5EF4-FFF2-40B4-BE49-F238E27FC236}">
                <a16:creationId xmlns:a16="http://schemas.microsoft.com/office/drawing/2014/main" id="{2E38CE8B-27F4-D5D0-A545-042472599B67}"/>
              </a:ext>
            </a:extLst>
          </p:cNvPr>
          <p:cNvGraphicFramePr>
            <a:graphicFrameLocks noGrp="1"/>
          </p:cNvGraphicFramePr>
          <p:nvPr>
            <p:extLst>
              <p:ext uri="{D42A27DB-BD31-4B8C-83A1-F6EECF244321}">
                <p14:modId xmlns:p14="http://schemas.microsoft.com/office/powerpoint/2010/main" val="3538137468"/>
              </p:ext>
            </p:extLst>
          </p:nvPr>
        </p:nvGraphicFramePr>
        <p:xfrm>
          <a:off x="5857170" y="3831275"/>
          <a:ext cx="5369502" cy="2667000"/>
        </p:xfrm>
        <a:graphic>
          <a:graphicData uri="http://schemas.openxmlformats.org/drawingml/2006/table">
            <a:tbl>
              <a:tblPr>
                <a:tableStyleId>{5C22544A-7EE6-4342-B048-85BDC9FD1C3A}</a:tableStyleId>
              </a:tblPr>
              <a:tblGrid>
                <a:gridCol w="2146336">
                  <a:extLst>
                    <a:ext uri="{9D8B030D-6E8A-4147-A177-3AD203B41FA5}">
                      <a16:colId xmlns:a16="http://schemas.microsoft.com/office/drawing/2014/main" val="4197494033"/>
                    </a:ext>
                  </a:extLst>
                </a:gridCol>
                <a:gridCol w="1618908">
                  <a:extLst>
                    <a:ext uri="{9D8B030D-6E8A-4147-A177-3AD203B41FA5}">
                      <a16:colId xmlns:a16="http://schemas.microsoft.com/office/drawing/2014/main" val="3662106475"/>
                    </a:ext>
                  </a:extLst>
                </a:gridCol>
                <a:gridCol w="1604258">
                  <a:extLst>
                    <a:ext uri="{9D8B030D-6E8A-4147-A177-3AD203B41FA5}">
                      <a16:colId xmlns:a16="http://schemas.microsoft.com/office/drawing/2014/main" val="1380502853"/>
                    </a:ext>
                  </a:extLst>
                </a:gridCol>
              </a:tblGrid>
              <a:tr h="203200">
                <a:tc gridSpan="2">
                  <a:txBody>
                    <a:bodyPr/>
                    <a:lstStyle/>
                    <a:p>
                      <a:pPr algn="ctr" fontAlgn="b"/>
                      <a:r>
                        <a:rPr lang="en-GB" sz="1200" u="none" strike="noStrike" dirty="0">
                          <a:effectLst/>
                        </a:rPr>
                        <a:t>t-Test: Two-Sample Assuming Unequal Variances</a:t>
                      </a:r>
                      <a:endParaRPr lang="en-GB" sz="12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hMerge="1">
                  <a:txBody>
                    <a:bodyPr/>
                    <a:lstStyle/>
                    <a:p>
                      <a:endParaRPr lang="en-US"/>
                    </a:p>
                  </a:txBody>
                  <a:tcPr/>
                </a:tc>
                <a:tc>
                  <a:txBody>
                    <a:bodyPr/>
                    <a:lstStyle/>
                    <a:p>
                      <a:pPr algn="l" fontAlgn="b"/>
                      <a:endParaRPr lang="en-GB" sz="12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2409679291"/>
                  </a:ext>
                </a:extLst>
              </a:tr>
              <a:tr h="215900">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2578446959"/>
                  </a:ext>
                </a:extLst>
              </a:tr>
              <a:tr h="203200">
                <a:tc>
                  <a:txBody>
                    <a:bodyPr/>
                    <a:lstStyle/>
                    <a:p>
                      <a:pPr algn="ctr" fontAlgn="b"/>
                      <a:r>
                        <a:rPr lang="en-GB" sz="1200" u="none" strike="noStrike">
                          <a:effectLst/>
                        </a:rPr>
                        <a:t> </a:t>
                      </a:r>
                      <a:endParaRPr lang="en-GB" sz="1200" b="0" i="1"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&gt;=2 Car Garage</a:t>
                      </a:r>
                      <a:endParaRPr lang="en-GB" sz="1200" b="0" i="1"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dirty="0">
                          <a:effectLst/>
                        </a:rPr>
                        <a:t>&lt;2 Car Garage</a:t>
                      </a:r>
                      <a:endParaRPr lang="en-GB" sz="1200" b="0" i="1"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1690757151"/>
                  </a:ext>
                </a:extLst>
              </a:tr>
              <a:tr h="203200">
                <a:tc>
                  <a:txBody>
                    <a:bodyPr/>
                    <a:lstStyle/>
                    <a:p>
                      <a:pPr algn="l" fontAlgn="b"/>
                      <a:r>
                        <a:rPr lang="en-GB" sz="1200" u="none" strike="noStrike" dirty="0">
                          <a:effectLst/>
                        </a:rPr>
                        <a:t>Mean</a:t>
                      </a:r>
                      <a:endParaRPr lang="en-GB" sz="12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206436.8198</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123652.7956</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1233959944"/>
                  </a:ext>
                </a:extLst>
              </a:tr>
              <a:tr h="203200">
                <a:tc>
                  <a:txBody>
                    <a:bodyPr/>
                    <a:lstStyle/>
                    <a:p>
                      <a:pPr algn="l" fontAlgn="b"/>
                      <a:r>
                        <a:rPr lang="en-GB" sz="1200" u="none" strike="noStrike" dirty="0">
                          <a:effectLst/>
                        </a:rPr>
                        <a:t>Variance</a:t>
                      </a:r>
                      <a:endParaRPr lang="en-GB" sz="12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6548205456</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1040897864</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2070959525"/>
                  </a:ext>
                </a:extLst>
              </a:tr>
              <a:tr h="203200">
                <a:tc>
                  <a:txBody>
                    <a:bodyPr/>
                    <a:lstStyle/>
                    <a:p>
                      <a:pPr algn="l" fontAlgn="b"/>
                      <a:r>
                        <a:rPr lang="en-GB" sz="1200" u="none" strike="noStrike" dirty="0">
                          <a:effectLst/>
                        </a:rPr>
                        <a:t>Observations</a:t>
                      </a:r>
                      <a:endParaRPr lang="en-GB" sz="12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1010</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450</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529097468"/>
                  </a:ext>
                </a:extLst>
              </a:tr>
              <a:tr h="203200">
                <a:tc>
                  <a:txBody>
                    <a:bodyPr/>
                    <a:lstStyle/>
                    <a:p>
                      <a:pPr algn="l" fontAlgn="b"/>
                      <a:r>
                        <a:rPr lang="en-GB" sz="1200" u="none" strike="noStrike" dirty="0">
                          <a:effectLst/>
                        </a:rPr>
                        <a:t>Hypothesized Mean Difference</a:t>
                      </a:r>
                      <a:endParaRPr lang="en-GB" sz="12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0</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65073225"/>
                  </a:ext>
                </a:extLst>
              </a:tr>
              <a:tr h="203200">
                <a:tc>
                  <a:txBody>
                    <a:bodyPr/>
                    <a:lstStyle/>
                    <a:p>
                      <a:pPr algn="l" fontAlgn="b"/>
                      <a:r>
                        <a:rPr lang="en-GB" sz="1200" u="none" strike="noStrike" dirty="0" err="1">
                          <a:effectLst/>
                        </a:rPr>
                        <a:t>df</a:t>
                      </a:r>
                      <a:endParaRPr lang="en-GB" sz="12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1444</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907959629"/>
                  </a:ext>
                </a:extLst>
              </a:tr>
              <a:tr h="203200">
                <a:tc>
                  <a:txBody>
                    <a:bodyPr/>
                    <a:lstStyle/>
                    <a:p>
                      <a:pPr algn="l" fontAlgn="b"/>
                      <a:r>
                        <a:rPr lang="en-GB" sz="1200" u="none" strike="noStrike" dirty="0">
                          <a:effectLst/>
                        </a:rPr>
                        <a:t>t Stat</a:t>
                      </a:r>
                      <a:endParaRPr lang="en-GB" sz="12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27.91207486</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2856321199"/>
                  </a:ext>
                </a:extLst>
              </a:tr>
              <a:tr h="203200">
                <a:tc>
                  <a:txBody>
                    <a:bodyPr/>
                    <a:lstStyle/>
                    <a:p>
                      <a:pPr algn="l" fontAlgn="b"/>
                      <a:r>
                        <a:rPr lang="en-GB" sz="1200" u="none" strike="noStrike" dirty="0">
                          <a:effectLst/>
                        </a:rPr>
                        <a:t>P(T&lt;=t) one-tail</a:t>
                      </a:r>
                      <a:endParaRPr lang="en-GB" sz="12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8.986E-138</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3559081476"/>
                  </a:ext>
                </a:extLst>
              </a:tr>
              <a:tr h="203200">
                <a:tc>
                  <a:txBody>
                    <a:bodyPr/>
                    <a:lstStyle/>
                    <a:p>
                      <a:pPr algn="l" fontAlgn="b"/>
                      <a:r>
                        <a:rPr lang="en-GB" sz="1200" u="none" strike="noStrike" dirty="0">
                          <a:effectLst/>
                        </a:rPr>
                        <a:t>t Critical one-tail</a:t>
                      </a:r>
                      <a:endParaRPr lang="en-GB" sz="12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1.64590955</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3539790896"/>
                  </a:ext>
                </a:extLst>
              </a:tr>
              <a:tr h="203200">
                <a:tc>
                  <a:txBody>
                    <a:bodyPr/>
                    <a:lstStyle/>
                    <a:p>
                      <a:pPr algn="l" fontAlgn="b"/>
                      <a:r>
                        <a:rPr lang="en-GB" sz="1200" u="none" strike="noStrike" dirty="0">
                          <a:effectLst/>
                        </a:rPr>
                        <a:t>P(T&lt;=t) two-tail</a:t>
                      </a:r>
                      <a:endParaRPr lang="en-GB" sz="12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1.7972E-137</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2159104625"/>
                  </a:ext>
                </a:extLst>
              </a:tr>
              <a:tr h="215900">
                <a:tc>
                  <a:txBody>
                    <a:bodyPr/>
                    <a:lstStyle/>
                    <a:p>
                      <a:pPr algn="l" fontAlgn="b"/>
                      <a:r>
                        <a:rPr lang="en-GB" sz="1200" u="none" strike="noStrike" dirty="0">
                          <a:effectLst/>
                        </a:rPr>
                        <a:t>t Critical two-tail</a:t>
                      </a:r>
                      <a:endParaRPr lang="en-GB" sz="12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a:effectLst/>
                        </a:rPr>
                        <a:t>1.961608186</a:t>
                      </a:r>
                      <a:endParaRPr lang="en-GB" sz="1200" b="0"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GB" sz="1200" u="none" strike="noStrike" dirty="0">
                          <a:effectLst/>
                        </a:rPr>
                        <a:t> </a:t>
                      </a:r>
                      <a:endParaRPr lang="en-GB" sz="12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4010740873"/>
                  </a:ext>
                </a:extLst>
              </a:tr>
            </a:tbl>
          </a:graphicData>
        </a:graphic>
      </p:graphicFrame>
      <p:sp>
        <p:nvSpPr>
          <p:cNvPr id="11" name="Content Placeholder 2">
            <a:extLst>
              <a:ext uri="{FF2B5EF4-FFF2-40B4-BE49-F238E27FC236}">
                <a16:creationId xmlns:a16="http://schemas.microsoft.com/office/drawing/2014/main" id="{3237CA8F-F38A-8A01-3880-A5D161A32502}"/>
              </a:ext>
            </a:extLst>
          </p:cNvPr>
          <p:cNvSpPr txBox="1">
            <a:spLocks/>
          </p:cNvSpPr>
          <p:nvPr/>
        </p:nvSpPr>
        <p:spPr>
          <a:xfrm>
            <a:off x="416961" y="1563624"/>
            <a:ext cx="3798000" cy="440740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1600" dirty="0">
                <a:solidFill>
                  <a:schemeClr val="bg1"/>
                </a:solidFill>
              </a:rPr>
              <a:t>Size of garage in car capacity</a:t>
            </a:r>
          </a:p>
          <a:p>
            <a:r>
              <a:rPr lang="en-US" sz="1600" dirty="0">
                <a:solidFill>
                  <a:schemeClr val="bg1"/>
                </a:solidFill>
              </a:rPr>
              <a:t>The garage capacities were split into two groups, &gt;=2 and &lt;2000.</a:t>
            </a:r>
          </a:p>
          <a:p>
            <a:r>
              <a:rPr lang="en-US" sz="1600" dirty="0">
                <a:solidFill>
                  <a:schemeClr val="bg1"/>
                </a:solidFill>
              </a:rPr>
              <a:t>Ho – There is no significant difference between the garage capacities and the sale price.</a:t>
            </a:r>
          </a:p>
          <a:p>
            <a:r>
              <a:rPr lang="en-US" sz="1600" dirty="0">
                <a:solidFill>
                  <a:schemeClr val="bg1"/>
                </a:solidFill>
              </a:rPr>
              <a:t>We can reject the null hypothesis at 95% confidence, p-value 1.7972E-137</a:t>
            </a:r>
          </a:p>
          <a:p>
            <a:r>
              <a:rPr lang="en-US" sz="1600" dirty="0">
                <a:solidFill>
                  <a:schemeClr val="bg1"/>
                </a:solidFill>
              </a:rPr>
              <a:t>P value is displayed in scientific notation. Value is equivalent to 137 zeros after the decimal point.</a:t>
            </a:r>
          </a:p>
          <a:p>
            <a:r>
              <a:rPr lang="en-GB" sz="1600" dirty="0">
                <a:solidFill>
                  <a:schemeClr val="bg1"/>
                </a:solidFill>
                <a:latin typeface="Calibri" panose="020F0502020204030204" pitchFamily="34" charset="0"/>
              </a:rPr>
              <a:t>The confidence intervals (</a:t>
            </a:r>
            <a:r>
              <a:rPr lang="en-GB" sz="1600" dirty="0" err="1">
                <a:solidFill>
                  <a:schemeClr val="bg1"/>
                </a:solidFill>
                <a:latin typeface="Calibri" panose="020F0502020204030204" pitchFamily="34" charset="0"/>
              </a:rPr>
              <a:t>c.i.</a:t>
            </a:r>
            <a:r>
              <a:rPr lang="en-GB" sz="1600" dirty="0">
                <a:solidFill>
                  <a:schemeClr val="bg1"/>
                </a:solidFill>
                <a:latin typeface="Calibri" panose="020F0502020204030204" pitchFamily="34" charset="0"/>
              </a:rPr>
              <a:t>) displayed on the column chart don’t intersect, further cementing a significant difference in sample means, and supporting the result of the t-test.</a:t>
            </a:r>
            <a:endParaRPr lang="en-GB" sz="1600" dirty="0">
              <a:solidFill>
                <a:srgbClr val="000000"/>
              </a:solidFill>
              <a:latin typeface="Calibri" panose="020F0502020204030204" pitchFamily="34" charset="0"/>
            </a:endParaRPr>
          </a:p>
          <a:p>
            <a:endParaRPr lang="en-US" sz="1600" dirty="0">
              <a:solidFill>
                <a:schemeClr val="bg1"/>
              </a:solidFill>
            </a:endParaRPr>
          </a:p>
          <a:p>
            <a:endParaRPr lang="en-US" sz="1600" dirty="0">
              <a:solidFill>
                <a:schemeClr val="bg1"/>
              </a:solidFill>
            </a:endParaRPr>
          </a:p>
          <a:p>
            <a:endParaRPr lang="en-US" sz="1600" dirty="0">
              <a:solidFill>
                <a:schemeClr val="bg1"/>
              </a:solidFill>
            </a:endParaRPr>
          </a:p>
        </p:txBody>
      </p:sp>
    </p:spTree>
    <p:extLst>
      <p:ext uri="{BB962C8B-B14F-4D97-AF65-F5344CB8AC3E}">
        <p14:creationId xmlns:p14="http://schemas.microsoft.com/office/powerpoint/2010/main" val="23983528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
  <TotalTime>6887</TotalTime>
  <Words>1967</Words>
  <Application>Microsoft Macintosh PowerPoint</Application>
  <PresentationFormat>Widescreen</PresentationFormat>
  <Paragraphs>354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Corbel</vt:lpstr>
      <vt:lpstr>Gill Sans MT</vt:lpstr>
      <vt:lpstr>Parcel</vt:lpstr>
      <vt:lpstr>factors driving home prices</vt:lpstr>
      <vt:lpstr>Goals of this presentation</vt:lpstr>
      <vt:lpstr>Introduction</vt:lpstr>
      <vt:lpstr>hypotheses</vt:lpstr>
      <vt:lpstr>About the data</vt:lpstr>
      <vt:lpstr>methods</vt:lpstr>
      <vt:lpstr>Results –  overall quality</vt:lpstr>
      <vt:lpstr>Year Built</vt:lpstr>
      <vt:lpstr>Garage cars</vt:lpstr>
      <vt:lpstr>Total basement sq. ft.</vt:lpstr>
      <vt:lpstr>Kitchen quality</vt:lpstr>
      <vt:lpstr>Recommendation</vt:lpstr>
      <vt:lpstr>Discussion</vt:lpstr>
      <vt:lpstr>additional areas to explore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factors driving home prices</dc:title>
  <dc:creator>James Guffogg</dc:creator>
  <cp:lastModifiedBy>James Guffogg</cp:lastModifiedBy>
  <cp:revision>20</cp:revision>
  <dcterms:created xsi:type="dcterms:W3CDTF">2023-02-20T14:27:48Z</dcterms:created>
  <dcterms:modified xsi:type="dcterms:W3CDTF">2023-02-26T21:38:44Z</dcterms:modified>
</cp:coreProperties>
</file>