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2" r:id="rId7"/>
    <p:sldId id="263" r:id="rId8"/>
    <p:sldId id="264" r:id="rId9"/>
    <p:sldId id="268" r:id="rId10"/>
    <p:sldId id="270" r:id="rId11"/>
    <p:sldId id="271" r:id="rId12"/>
    <p:sldId id="269" r:id="rId13"/>
    <p:sldId id="265" r:id="rId14"/>
    <p:sldId id="26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5870"/>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EC38F-F6EC-FF40-BC09-63437B8E9A65}" type="datetimeFigureOut">
              <a:rPr lang="en-US" smtClean="0"/>
              <a:t>3/29/23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6F546-A02C-4040-840A-1DBC8D49D75D}" type="slidenum">
              <a:rPr lang="en-US" smtClean="0"/>
              <a:t>‹#›</a:t>
            </a:fld>
            <a:endParaRPr lang="en-US"/>
          </a:p>
        </p:txBody>
      </p:sp>
    </p:spTree>
    <p:extLst>
      <p:ext uri="{BB962C8B-B14F-4D97-AF65-F5344CB8AC3E}">
        <p14:creationId xmlns:p14="http://schemas.microsoft.com/office/powerpoint/2010/main" val="275901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The 25% value is the first quartile (Q1), which is the value below which 25% of the data falls.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The 50% value is the second quartile (Q2), which is the median value of the data, below which 50% of the data falls.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The 75% value is the third quartile (Q3), which is the value below which 75% of the data falls.</a:t>
            </a:r>
          </a:p>
          <a:p>
            <a:endParaRPr lang="en-GB" b="0" i="0" u="none" strike="noStrike" dirty="0">
              <a:solidFill>
                <a:srgbClr val="D1D5DB"/>
              </a:solidFill>
              <a:effectLst/>
              <a:latin typeface="Söhne"/>
            </a:endParaRP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The unequal variance t-test assumes that the variances of the two groups are not equal. This assumption is made because in practice, it is often difficult to know whether the variances of the two groups are equal or not, and in many cases, the variances are indeed unequal.</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Variance is a measure of how spread out a dataset is around its mean or expected value. It is a numerical value that indicates the degree of variability or dispersion of a set of data points.</a:t>
            </a:r>
            <a:endParaRPr lang="en-US" dirty="0"/>
          </a:p>
        </p:txBody>
      </p:sp>
      <p:sp>
        <p:nvSpPr>
          <p:cNvPr id="4" name="Slide Number Placeholder 3"/>
          <p:cNvSpPr>
            <a:spLocks noGrp="1"/>
          </p:cNvSpPr>
          <p:nvPr>
            <p:ph type="sldNum" sz="quarter" idx="5"/>
          </p:nvPr>
        </p:nvSpPr>
        <p:spPr/>
        <p:txBody>
          <a:bodyPr/>
          <a:lstStyle/>
          <a:p>
            <a:fld id="{23F6F546-A02C-4040-840A-1DBC8D49D75D}" type="slidenum">
              <a:rPr lang="en-US" smtClean="0"/>
              <a:t>6</a:t>
            </a:fld>
            <a:endParaRPr lang="en-US"/>
          </a:p>
        </p:txBody>
      </p:sp>
    </p:spTree>
    <p:extLst>
      <p:ext uri="{BB962C8B-B14F-4D97-AF65-F5344CB8AC3E}">
        <p14:creationId xmlns:p14="http://schemas.microsoft.com/office/powerpoint/2010/main" val="304104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F6F546-A02C-4040-840A-1DBC8D49D75D}" type="slidenum">
              <a:rPr lang="en-US" smtClean="0"/>
              <a:t>7</a:t>
            </a:fld>
            <a:endParaRPr lang="en-US"/>
          </a:p>
        </p:txBody>
      </p:sp>
    </p:spTree>
    <p:extLst>
      <p:ext uri="{BB962C8B-B14F-4D97-AF65-F5344CB8AC3E}">
        <p14:creationId xmlns:p14="http://schemas.microsoft.com/office/powerpoint/2010/main" val="172287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F6F546-A02C-4040-840A-1DBC8D49D75D}" type="slidenum">
              <a:rPr lang="en-US" smtClean="0"/>
              <a:t>8</a:t>
            </a:fld>
            <a:endParaRPr lang="en-US"/>
          </a:p>
        </p:txBody>
      </p:sp>
    </p:spTree>
    <p:extLst>
      <p:ext uri="{BB962C8B-B14F-4D97-AF65-F5344CB8AC3E}">
        <p14:creationId xmlns:p14="http://schemas.microsoft.com/office/powerpoint/2010/main" val="80401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EF2"/>
                </a:solidFill>
                <a:effectLst/>
                <a:latin typeface="Manrope"/>
              </a:rPr>
              <a:t>A bear market is </a:t>
            </a:r>
            <a:r>
              <a:rPr lang="en-GB" b="1" i="0" dirty="0">
                <a:solidFill>
                  <a:srgbClr val="ECEEF2"/>
                </a:solidFill>
                <a:effectLst/>
                <a:latin typeface="Manrope"/>
              </a:rPr>
              <a:t>a period when investments have fallen at least 20% from recent market highs.</a:t>
            </a:r>
            <a:endParaRPr lang="en-US" dirty="0"/>
          </a:p>
        </p:txBody>
      </p:sp>
      <p:sp>
        <p:nvSpPr>
          <p:cNvPr id="4" name="Slide Number Placeholder 3"/>
          <p:cNvSpPr>
            <a:spLocks noGrp="1"/>
          </p:cNvSpPr>
          <p:nvPr>
            <p:ph type="sldNum" sz="quarter" idx="5"/>
          </p:nvPr>
        </p:nvSpPr>
        <p:spPr/>
        <p:txBody>
          <a:bodyPr/>
          <a:lstStyle/>
          <a:p>
            <a:fld id="{23F6F546-A02C-4040-840A-1DBC8D49D75D}" type="slidenum">
              <a:rPr lang="en-US" smtClean="0"/>
              <a:t>10</a:t>
            </a:fld>
            <a:endParaRPr lang="en-US"/>
          </a:p>
        </p:txBody>
      </p:sp>
    </p:spTree>
    <p:extLst>
      <p:ext uri="{BB962C8B-B14F-4D97-AF65-F5344CB8AC3E}">
        <p14:creationId xmlns:p14="http://schemas.microsoft.com/office/powerpoint/2010/main" val="3550338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Map</a:t>
            </a:r>
          </a:p>
        </p:txBody>
      </p:sp>
      <p:sp>
        <p:nvSpPr>
          <p:cNvPr id="4" name="Slide Number Placeholder 3"/>
          <p:cNvSpPr>
            <a:spLocks noGrp="1"/>
          </p:cNvSpPr>
          <p:nvPr>
            <p:ph type="sldNum" sz="quarter" idx="5"/>
          </p:nvPr>
        </p:nvSpPr>
        <p:spPr/>
        <p:txBody>
          <a:bodyPr/>
          <a:lstStyle/>
          <a:p>
            <a:fld id="{23F6F546-A02C-4040-840A-1DBC8D49D75D}" type="slidenum">
              <a:rPr lang="en-US" smtClean="0"/>
              <a:t>11</a:t>
            </a:fld>
            <a:endParaRPr lang="en-US"/>
          </a:p>
        </p:txBody>
      </p:sp>
    </p:spTree>
    <p:extLst>
      <p:ext uri="{BB962C8B-B14F-4D97-AF65-F5344CB8AC3E}">
        <p14:creationId xmlns:p14="http://schemas.microsoft.com/office/powerpoint/2010/main" val="137901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F6F546-A02C-4040-840A-1DBC8D49D75D}" type="slidenum">
              <a:rPr lang="en-US" smtClean="0"/>
              <a:t>12</a:t>
            </a:fld>
            <a:endParaRPr lang="en-US"/>
          </a:p>
        </p:txBody>
      </p:sp>
    </p:spTree>
    <p:extLst>
      <p:ext uri="{BB962C8B-B14F-4D97-AF65-F5344CB8AC3E}">
        <p14:creationId xmlns:p14="http://schemas.microsoft.com/office/powerpoint/2010/main" val="205798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Slope – Determines the direction and magnitude of the relationship between two variables. It helps to determine the rate of change.</a:t>
            </a:r>
          </a:p>
          <a:p>
            <a:endParaRPr lang="en-US" dirty="0"/>
          </a:p>
          <a:p>
            <a:r>
              <a:rPr lang="en-US" dirty="0"/>
              <a:t>Intercept – The point at which the regression line intersects the y-axis.</a:t>
            </a:r>
            <a:r>
              <a:rPr lang="en-GB" b="0" i="0" u="none" strike="noStrike" dirty="0">
                <a:solidFill>
                  <a:srgbClr val="D1D5DB"/>
                </a:solidFill>
                <a:effectLst/>
                <a:latin typeface="Söhne"/>
              </a:rPr>
              <a:t> The intercept value is more useful for understanding the overall relationship between the predictor and response variables, and how they are expected to change together across a range of values.</a:t>
            </a:r>
            <a:endParaRPr lang="en-US" dirty="0"/>
          </a:p>
        </p:txBody>
      </p:sp>
      <p:sp>
        <p:nvSpPr>
          <p:cNvPr id="4" name="Slide Number Placeholder 3"/>
          <p:cNvSpPr>
            <a:spLocks noGrp="1"/>
          </p:cNvSpPr>
          <p:nvPr>
            <p:ph type="sldNum" sz="quarter" idx="5"/>
          </p:nvPr>
        </p:nvSpPr>
        <p:spPr/>
        <p:txBody>
          <a:bodyPr/>
          <a:lstStyle/>
          <a:p>
            <a:fld id="{23F6F546-A02C-4040-840A-1DBC8D49D75D}" type="slidenum">
              <a:rPr lang="en-US" smtClean="0"/>
              <a:t>13</a:t>
            </a:fld>
            <a:endParaRPr lang="en-US"/>
          </a:p>
        </p:txBody>
      </p:sp>
    </p:spTree>
    <p:extLst>
      <p:ext uri="{BB962C8B-B14F-4D97-AF65-F5344CB8AC3E}">
        <p14:creationId xmlns:p14="http://schemas.microsoft.com/office/powerpoint/2010/main" val="26006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CC184CC-B67B-9D49-9B03-F7E76E7E994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32722147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C184CC-B67B-9D49-9B03-F7E76E7E994B}"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175790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C184CC-B67B-9D49-9B03-F7E76E7E994B}"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44780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CC184CC-B67B-9D49-9B03-F7E76E7E994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27543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CC184CC-B67B-9D49-9B03-F7E76E7E994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30436159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CC184CC-B67B-9D49-9B03-F7E76E7E994B}" type="datetimeFigureOut">
              <a:rPr lang="en-US" smtClean="0"/>
              <a:t>3/27/23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25329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CC184CC-B67B-9D49-9B03-F7E76E7E994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51AB4-BA51-1449-9E64-40F9A6B05F2E}"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11406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CC184CC-B67B-9D49-9B03-F7E76E7E994B}" type="datetimeFigureOut">
              <a:rPr lang="en-US" smtClean="0"/>
              <a:t>3/27/23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274218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184CC-B67B-9D49-9B03-F7E76E7E994B}" type="datetimeFigureOut">
              <a:rPr lang="en-US" smtClean="0"/>
              <a:t>3/27/23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20219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CC184CC-B67B-9D49-9B03-F7E76E7E994B}" type="datetimeFigureOut">
              <a:rPr lang="en-US" smtClean="0"/>
              <a:t>3/27/23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384842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C184CC-B67B-9D49-9B03-F7E76E7E994B}" type="datetimeFigureOut">
              <a:rPr lang="en-US" smtClean="0"/>
              <a:t>3/27/23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6651AB4-BA51-1449-9E64-40F9A6B05F2E}" type="slidenum">
              <a:rPr lang="en-US" smtClean="0"/>
              <a:t>‹#›</a:t>
            </a:fld>
            <a:endParaRPr lang="en-US"/>
          </a:p>
        </p:txBody>
      </p:sp>
    </p:spTree>
    <p:extLst>
      <p:ext uri="{BB962C8B-B14F-4D97-AF65-F5344CB8AC3E}">
        <p14:creationId xmlns:p14="http://schemas.microsoft.com/office/powerpoint/2010/main" val="126921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C184CC-B67B-9D49-9B03-F7E76E7E994B}" type="datetimeFigureOut">
              <a:rPr lang="en-US" smtClean="0"/>
              <a:t>3/27/23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651AB4-BA51-1449-9E64-40F9A6B05F2E}" type="slidenum">
              <a:rPr lang="en-US" smtClean="0"/>
              <a:t>‹#›</a:t>
            </a:fld>
            <a:endParaRPr lang="en-US"/>
          </a:p>
        </p:txBody>
      </p:sp>
    </p:spTree>
    <p:extLst>
      <p:ext uri="{BB962C8B-B14F-4D97-AF65-F5344CB8AC3E}">
        <p14:creationId xmlns:p14="http://schemas.microsoft.com/office/powerpoint/2010/main" val="1442774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package" Target="../embeddings/Microsoft_Excel_Worksheet1.xls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8051-2D24-E4A1-2D65-72F98DDB6927}"/>
              </a:ext>
            </a:extLst>
          </p:cNvPr>
          <p:cNvSpPr>
            <a:spLocks noGrp="1"/>
          </p:cNvSpPr>
          <p:nvPr>
            <p:ph type="ctrTitle"/>
          </p:nvPr>
        </p:nvSpPr>
        <p:spPr>
          <a:xfrm>
            <a:off x="750277" y="762001"/>
            <a:ext cx="10843846" cy="2227384"/>
          </a:xfrm>
        </p:spPr>
        <p:txBody>
          <a:bodyPr>
            <a:normAutofit fontScale="90000"/>
          </a:bodyPr>
          <a:lstStyle/>
          <a:p>
            <a:r>
              <a:rPr lang="en-US" dirty="0"/>
              <a:t>Historical Market Performance analysis. </a:t>
            </a:r>
            <a:br>
              <a:rPr lang="en-US" dirty="0"/>
            </a:br>
            <a:r>
              <a:rPr lang="en-US" dirty="0"/>
              <a:t> Market cap weight (SPY) or Equal Weight (RSP) strategy.</a:t>
            </a:r>
          </a:p>
        </p:txBody>
      </p:sp>
      <p:sp>
        <p:nvSpPr>
          <p:cNvPr id="3" name="Subtitle 2">
            <a:extLst>
              <a:ext uri="{FF2B5EF4-FFF2-40B4-BE49-F238E27FC236}">
                <a16:creationId xmlns:a16="http://schemas.microsoft.com/office/drawing/2014/main" id="{B1C6726B-0DAB-A4A5-7C93-E0AC51E9AB36}"/>
              </a:ext>
            </a:extLst>
          </p:cNvPr>
          <p:cNvSpPr>
            <a:spLocks noGrp="1"/>
          </p:cNvSpPr>
          <p:nvPr>
            <p:ph type="subTitle" idx="1"/>
          </p:nvPr>
        </p:nvSpPr>
        <p:spPr/>
        <p:txBody>
          <a:bodyPr>
            <a:normAutofit lnSpcReduction="10000"/>
          </a:bodyPr>
          <a:lstStyle/>
          <a:p>
            <a:r>
              <a:rPr lang="en-US" dirty="0"/>
              <a:t>Presented by James Guffogg</a:t>
            </a:r>
          </a:p>
          <a:p>
            <a:r>
              <a:rPr lang="en-US" dirty="0"/>
              <a:t>Presented to Elijah Douglas</a:t>
            </a:r>
          </a:p>
          <a:p>
            <a:r>
              <a:rPr lang="en-US" dirty="0"/>
              <a:t>04/03/2023</a:t>
            </a:r>
          </a:p>
        </p:txBody>
      </p:sp>
    </p:spTree>
    <p:extLst>
      <p:ext uri="{BB962C8B-B14F-4D97-AF65-F5344CB8AC3E}">
        <p14:creationId xmlns:p14="http://schemas.microsoft.com/office/powerpoint/2010/main" val="118169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02565-6F5F-5E87-CCA5-4E5938040C1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dirty="0">
                <a:solidFill>
                  <a:srgbClr val="FFFFFF"/>
                </a:solidFill>
              </a:rPr>
              <a:t>Scope for further Research.</a:t>
            </a:r>
          </a:p>
        </p:txBody>
      </p:sp>
      <p:sp>
        <p:nvSpPr>
          <p:cNvPr id="3" name="Content Placeholder 2">
            <a:extLst>
              <a:ext uri="{FF2B5EF4-FFF2-40B4-BE49-F238E27FC236}">
                <a16:creationId xmlns:a16="http://schemas.microsoft.com/office/drawing/2014/main" id="{A8BA8E9B-1C10-1E8B-99D9-83F05B1054A8}"/>
              </a:ext>
            </a:extLst>
          </p:cNvPr>
          <p:cNvSpPr>
            <a:spLocks noGrp="1"/>
          </p:cNvSpPr>
          <p:nvPr>
            <p:ph idx="1"/>
          </p:nvPr>
        </p:nvSpPr>
        <p:spPr>
          <a:xfrm>
            <a:off x="5607364" y="224286"/>
            <a:ext cx="5320696" cy="6297284"/>
          </a:xfrm>
        </p:spPr>
        <p:txBody>
          <a:bodyPr anchor="ctr">
            <a:normAutofit/>
          </a:bodyPr>
          <a:lstStyle/>
          <a:p>
            <a:r>
              <a:rPr lang="en-US" sz="1400" dirty="0"/>
              <a:t>Is SPY overly reliant on the top 3/ top 10 companies it holds?</a:t>
            </a:r>
          </a:p>
          <a:p>
            <a:pPr lvl="1"/>
            <a:r>
              <a:rPr lang="en-US" sz="1400" dirty="0"/>
              <a:t>Companies outside the top 10 are under-allocated and their influence on SPY potentially isn’t sufficient. Can we test a re-balancing?</a:t>
            </a:r>
          </a:p>
          <a:p>
            <a:r>
              <a:rPr lang="en-US" sz="1400" dirty="0"/>
              <a:t>Is SPY weighing the right sectors? Does it re-balance often enough? </a:t>
            </a:r>
          </a:p>
          <a:p>
            <a:pPr lvl="1"/>
            <a:r>
              <a:rPr lang="en-US" sz="1200" dirty="0"/>
              <a:t>There are 11 sectors of the S&amp;P, illustrated on the next slide.</a:t>
            </a:r>
          </a:p>
          <a:p>
            <a:r>
              <a:rPr lang="en-US" sz="1400" dirty="0"/>
              <a:t>How would SPY or RSP have performed had Energy, for example, had a larger weighting (particularly in the last 2.5 years)?</a:t>
            </a:r>
          </a:p>
          <a:p>
            <a:pPr>
              <a:lnSpc>
                <a:spcPct val="90000"/>
              </a:lnSpc>
            </a:pPr>
            <a:r>
              <a:rPr lang="en-US" sz="1400" dirty="0"/>
              <a:t>How do both investment strategies fare in a bear market/recessionary environment?</a:t>
            </a:r>
          </a:p>
          <a:p>
            <a:r>
              <a:rPr lang="en-US" sz="1400" dirty="0"/>
              <a:t>How does the performance of SPY &amp; RSP compare to that of a single stock like AAPL?</a:t>
            </a:r>
          </a:p>
          <a:p>
            <a:r>
              <a:rPr lang="en-US" sz="1400" dirty="0"/>
              <a:t>Does either of these strategies perform better than an actively managed portfolio by a financial professional?</a:t>
            </a:r>
          </a:p>
          <a:p>
            <a:pPr lvl="1"/>
            <a:r>
              <a:rPr lang="en-US" sz="1200" dirty="0"/>
              <a:t>Can I leave my money in either of these funds, forget about them, and make more than I would have by paying a professional? Passive or Active investment.</a:t>
            </a:r>
          </a:p>
        </p:txBody>
      </p:sp>
    </p:spTree>
    <p:extLst>
      <p:ext uri="{BB962C8B-B14F-4D97-AF65-F5344CB8AC3E}">
        <p14:creationId xmlns:p14="http://schemas.microsoft.com/office/powerpoint/2010/main" val="296181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74A8-244D-0AF1-4D28-96FB972B2C4A}"/>
              </a:ext>
            </a:extLst>
          </p:cNvPr>
          <p:cNvSpPr>
            <a:spLocks noGrp="1"/>
          </p:cNvSpPr>
          <p:nvPr>
            <p:ph type="title"/>
          </p:nvPr>
        </p:nvSpPr>
        <p:spPr>
          <a:xfrm>
            <a:off x="804672" y="2386744"/>
            <a:ext cx="4486656" cy="1645920"/>
          </a:xfrm>
        </p:spPr>
        <p:txBody>
          <a:bodyPr vert="horz" lIns="274320" tIns="182880" rIns="274320" bIns="182880" rtlCol="0" anchor="ctr" anchorCtr="1">
            <a:normAutofit fontScale="90000"/>
          </a:bodyPr>
          <a:lstStyle/>
          <a:p>
            <a:r>
              <a:rPr lang="en-US" sz="3200" dirty="0"/>
              <a:t>Sector allocation -  </a:t>
            </a:r>
            <a:br>
              <a:rPr lang="en-US" sz="3200" dirty="0"/>
            </a:br>
            <a:r>
              <a:rPr lang="en-US" sz="3200" dirty="0"/>
              <a:t> SPY &amp; RSP</a:t>
            </a:r>
          </a:p>
        </p:txBody>
      </p:sp>
      <p:sp>
        <p:nvSpPr>
          <p:cNvPr id="10" name="Rectangle 9">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882295A8-0C92-0109-DF80-C6E3E6721D80}"/>
              </a:ext>
            </a:extLst>
          </p:cNvPr>
          <p:cNvPicPr>
            <a:picLocks noGrp="1" noChangeAspect="1"/>
          </p:cNvPicPr>
          <p:nvPr>
            <p:ph idx="1"/>
          </p:nvPr>
        </p:nvPicPr>
        <p:blipFill>
          <a:blip r:embed="rId3"/>
          <a:stretch>
            <a:fillRect/>
          </a:stretch>
        </p:blipFill>
        <p:spPr>
          <a:xfrm>
            <a:off x="6853621" y="127967"/>
            <a:ext cx="4784679" cy="3648319"/>
          </a:xfrm>
          <a:prstGeom prst="rect">
            <a:avLst/>
          </a:prstGeom>
        </p:spPr>
      </p:pic>
      <p:pic>
        <p:nvPicPr>
          <p:cNvPr id="5" name="Picture 4" descr="Chart, sunburst chart&#10;&#10;Description automatically generated">
            <a:extLst>
              <a:ext uri="{FF2B5EF4-FFF2-40B4-BE49-F238E27FC236}">
                <a16:creationId xmlns:a16="http://schemas.microsoft.com/office/drawing/2014/main" id="{FC33C841-AE62-A5CB-FF3A-F46B8B7C3AAE}"/>
              </a:ext>
            </a:extLst>
          </p:cNvPr>
          <p:cNvPicPr>
            <a:picLocks noChangeAspect="1"/>
          </p:cNvPicPr>
          <p:nvPr/>
        </p:nvPicPr>
        <p:blipFill>
          <a:blip r:embed="rId4"/>
          <a:stretch>
            <a:fillRect/>
          </a:stretch>
        </p:blipFill>
        <p:spPr>
          <a:xfrm>
            <a:off x="6853621" y="3776286"/>
            <a:ext cx="5035305" cy="2885731"/>
          </a:xfrm>
          <a:prstGeom prst="rect">
            <a:avLst/>
          </a:prstGeom>
        </p:spPr>
      </p:pic>
    </p:spTree>
    <p:extLst>
      <p:ext uri="{BB962C8B-B14F-4D97-AF65-F5344CB8AC3E}">
        <p14:creationId xmlns:p14="http://schemas.microsoft.com/office/powerpoint/2010/main" val="132433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63400-7414-2BF0-A6CE-D87C411ADB5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keep in mind</a:t>
            </a:r>
          </a:p>
        </p:txBody>
      </p:sp>
      <p:sp>
        <p:nvSpPr>
          <p:cNvPr id="3" name="Content Placeholder 2">
            <a:extLst>
              <a:ext uri="{FF2B5EF4-FFF2-40B4-BE49-F238E27FC236}">
                <a16:creationId xmlns:a16="http://schemas.microsoft.com/office/drawing/2014/main" id="{82500C65-7E23-5F1B-8436-3A15F540CD64}"/>
              </a:ext>
            </a:extLst>
          </p:cNvPr>
          <p:cNvSpPr>
            <a:spLocks noGrp="1"/>
          </p:cNvSpPr>
          <p:nvPr>
            <p:ph idx="1"/>
          </p:nvPr>
        </p:nvSpPr>
        <p:spPr>
          <a:xfrm>
            <a:off x="5591695" y="1402080"/>
            <a:ext cx="5320696" cy="4053840"/>
          </a:xfrm>
        </p:spPr>
        <p:txBody>
          <a:bodyPr anchor="ctr">
            <a:normAutofit fontScale="92500"/>
          </a:bodyPr>
          <a:lstStyle/>
          <a:p>
            <a:r>
              <a:rPr lang="en-US" dirty="0"/>
              <a:t>SPY is nearly 10 years older than RSP, and this analysis discounts those 10 years of previous and additional returns/dividends.</a:t>
            </a:r>
          </a:p>
          <a:p>
            <a:r>
              <a:rPr lang="en-US" dirty="0"/>
              <a:t>Investing $10,000 in RSP at $25.25 (Open price on 1</a:t>
            </a:r>
            <a:r>
              <a:rPr lang="en-US" baseline="30000" dirty="0"/>
              <a:t>st</a:t>
            </a:r>
            <a:r>
              <a:rPr lang="en-US" dirty="0"/>
              <a:t> of May 2003) buys 396 shares. RSP pays $2.60 p/s annually.</a:t>
            </a:r>
          </a:p>
          <a:p>
            <a:r>
              <a:rPr lang="en-US" dirty="0"/>
              <a:t>Investing $10,000 in SPY at $91.91 (Open price on the 1</a:t>
            </a:r>
            <a:r>
              <a:rPr lang="en-US" baseline="30000" dirty="0"/>
              <a:t>st</a:t>
            </a:r>
            <a:r>
              <a:rPr lang="en-US" dirty="0"/>
              <a:t> of May 2003) buys 109 shares. SPY pays $6.46 p/s annually.</a:t>
            </a:r>
          </a:p>
          <a:p>
            <a:r>
              <a:rPr lang="en-US" dirty="0"/>
              <a:t>$10,000 goes much further when invested in RSP.</a:t>
            </a:r>
          </a:p>
          <a:p>
            <a:r>
              <a:rPr lang="en-US" dirty="0"/>
              <a:t>Remember, dividends are paid on a per-share basis.</a:t>
            </a:r>
          </a:p>
          <a:p>
            <a:pPr lvl="1"/>
            <a:r>
              <a:rPr lang="en-US" dirty="0"/>
              <a:t>Future analysis could look at the number of shares instead of the dollar amount to counteract the imbalance. </a:t>
            </a:r>
          </a:p>
        </p:txBody>
      </p:sp>
    </p:spTree>
    <p:extLst>
      <p:ext uri="{BB962C8B-B14F-4D97-AF65-F5344CB8AC3E}">
        <p14:creationId xmlns:p14="http://schemas.microsoft.com/office/powerpoint/2010/main" val="428769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EA8A-C134-474A-3BEC-368435CBF8AA}"/>
              </a:ext>
            </a:extLst>
          </p:cNvPr>
          <p:cNvSpPr>
            <a:spLocks noGrp="1"/>
          </p:cNvSpPr>
          <p:nvPr>
            <p:ph type="title"/>
          </p:nvPr>
        </p:nvSpPr>
        <p:spPr>
          <a:xfrm>
            <a:off x="850432" y="155397"/>
            <a:ext cx="3698803" cy="871146"/>
          </a:xfrm>
          <a:noFill/>
          <a:ln>
            <a:solidFill>
              <a:schemeClr val="tx1"/>
            </a:solidFill>
          </a:ln>
        </p:spPr>
        <p:txBody>
          <a:bodyPr>
            <a:normAutofit fontScale="90000"/>
          </a:bodyPr>
          <a:lstStyle/>
          <a:p>
            <a:r>
              <a:rPr lang="en-US" sz="2000" dirty="0">
                <a:solidFill>
                  <a:schemeClr val="tx1"/>
                </a:solidFill>
              </a:rPr>
              <a:t>Additional Visualizations.</a:t>
            </a: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C86B017D-BDCB-679A-EDE3-F66A328F5C56}"/>
              </a:ext>
            </a:extLst>
          </p:cNvPr>
          <p:cNvPicPr>
            <a:picLocks noChangeAspect="1"/>
          </p:cNvPicPr>
          <p:nvPr/>
        </p:nvPicPr>
        <p:blipFill>
          <a:blip r:embed="rId3"/>
          <a:stretch>
            <a:fillRect/>
          </a:stretch>
        </p:blipFill>
        <p:spPr>
          <a:xfrm>
            <a:off x="5422311" y="188181"/>
            <a:ext cx="6662438" cy="2807207"/>
          </a:xfrm>
          <a:prstGeom prst="rect">
            <a:avLst/>
          </a:prstGeom>
        </p:spPr>
      </p:pic>
      <p:pic>
        <p:nvPicPr>
          <p:cNvPr id="15" name="Picture 14" descr="Chart, line chart&#10;&#10;Description automatically generated">
            <a:extLst>
              <a:ext uri="{FF2B5EF4-FFF2-40B4-BE49-F238E27FC236}">
                <a16:creationId xmlns:a16="http://schemas.microsoft.com/office/drawing/2014/main" id="{C854376B-78F7-B06C-96CC-279200800EE9}"/>
              </a:ext>
            </a:extLst>
          </p:cNvPr>
          <p:cNvPicPr>
            <a:picLocks noChangeAspect="1"/>
          </p:cNvPicPr>
          <p:nvPr/>
        </p:nvPicPr>
        <p:blipFill>
          <a:blip r:embed="rId4"/>
          <a:stretch>
            <a:fillRect/>
          </a:stretch>
        </p:blipFill>
        <p:spPr>
          <a:xfrm>
            <a:off x="5422311" y="3923749"/>
            <a:ext cx="6662438" cy="2832100"/>
          </a:xfrm>
          <a:prstGeom prst="rect">
            <a:avLst/>
          </a:prstGeom>
        </p:spPr>
      </p:pic>
      <p:sp>
        <p:nvSpPr>
          <p:cNvPr id="19" name="TextBox 18">
            <a:extLst>
              <a:ext uri="{FF2B5EF4-FFF2-40B4-BE49-F238E27FC236}">
                <a16:creationId xmlns:a16="http://schemas.microsoft.com/office/drawing/2014/main" id="{73A4EA42-2402-216A-9C8C-31A24AD761AC}"/>
              </a:ext>
            </a:extLst>
          </p:cNvPr>
          <p:cNvSpPr txBox="1"/>
          <p:nvPr/>
        </p:nvSpPr>
        <p:spPr>
          <a:xfrm>
            <a:off x="870802" y="4431858"/>
            <a:ext cx="3698803"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line chart opposite plots the Adj Closing price of both funds.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SPY - $62.62 to $385.91 per share.</a:t>
            </a:r>
          </a:p>
          <a:p>
            <a:pPr marL="742950" lvl="1" indent="-285750">
              <a:buFont typeface="Arial" panose="020B0604020202020204" pitchFamily="34" charset="0"/>
              <a:buChar char="•"/>
            </a:pPr>
            <a:r>
              <a:rPr lang="en-US" sz="1400" dirty="0"/>
              <a:t>05/01/2003 – 03/13/2023</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RSP - $18.81 to $140.47 per share.</a:t>
            </a:r>
          </a:p>
          <a:p>
            <a:pPr marL="742950" lvl="1" indent="-285750">
              <a:buFont typeface="Arial" panose="020B0604020202020204" pitchFamily="34" charset="0"/>
              <a:buChar char="•"/>
            </a:pPr>
            <a:r>
              <a:rPr lang="en-US" sz="1400" dirty="0"/>
              <a:t>05/01/2003 – 03/13/2023</a:t>
            </a:r>
          </a:p>
        </p:txBody>
      </p:sp>
      <p:sp>
        <p:nvSpPr>
          <p:cNvPr id="20" name="TextBox 19">
            <a:extLst>
              <a:ext uri="{FF2B5EF4-FFF2-40B4-BE49-F238E27FC236}">
                <a16:creationId xmlns:a16="http://schemas.microsoft.com/office/drawing/2014/main" id="{9FC9CA95-C473-7013-2430-AA301BDE6AC7}"/>
              </a:ext>
            </a:extLst>
          </p:cNvPr>
          <p:cNvSpPr txBox="1"/>
          <p:nvPr/>
        </p:nvSpPr>
        <p:spPr>
          <a:xfrm>
            <a:off x="998362" y="1086632"/>
            <a:ext cx="3698803"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regression analysis opposite plots the Adj Closing Price of both funds.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With a correlation coefficient of 0.99, a highly correlated relationship is evident.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Based on this model, we can project the future price of RSP.</a:t>
            </a:r>
          </a:p>
        </p:txBody>
      </p:sp>
      <p:pic>
        <p:nvPicPr>
          <p:cNvPr id="24" name="Picture 23" descr="Text&#10;&#10;Description automatically generated">
            <a:extLst>
              <a:ext uri="{FF2B5EF4-FFF2-40B4-BE49-F238E27FC236}">
                <a16:creationId xmlns:a16="http://schemas.microsoft.com/office/drawing/2014/main" id="{EF74D2C9-3EC9-8544-A102-E15318326798}"/>
              </a:ext>
            </a:extLst>
          </p:cNvPr>
          <p:cNvPicPr>
            <a:picLocks noChangeAspect="1"/>
          </p:cNvPicPr>
          <p:nvPr/>
        </p:nvPicPr>
        <p:blipFill>
          <a:blip r:embed="rId5"/>
          <a:stretch>
            <a:fillRect/>
          </a:stretch>
        </p:blipFill>
        <p:spPr>
          <a:xfrm>
            <a:off x="567464" y="2940356"/>
            <a:ext cx="4560597" cy="915641"/>
          </a:xfrm>
          <a:prstGeom prst="rect">
            <a:avLst/>
          </a:prstGeom>
        </p:spPr>
      </p:pic>
      <p:sp>
        <p:nvSpPr>
          <p:cNvPr id="27" name="TextBox 26">
            <a:extLst>
              <a:ext uri="{FF2B5EF4-FFF2-40B4-BE49-F238E27FC236}">
                <a16:creationId xmlns:a16="http://schemas.microsoft.com/office/drawing/2014/main" id="{F4ADDD70-3B30-4C88-ED78-28331CE254FB}"/>
              </a:ext>
            </a:extLst>
          </p:cNvPr>
          <p:cNvSpPr txBox="1"/>
          <p:nvPr/>
        </p:nvSpPr>
        <p:spPr>
          <a:xfrm>
            <a:off x="5422311" y="3098800"/>
            <a:ext cx="6662438" cy="276999"/>
          </a:xfrm>
          <a:prstGeom prst="rect">
            <a:avLst/>
          </a:prstGeom>
          <a:noFill/>
        </p:spPr>
        <p:txBody>
          <a:bodyPr wrap="square" rtlCol="0">
            <a:spAutoFit/>
          </a:bodyPr>
          <a:lstStyle/>
          <a:p>
            <a:pPr algn="ctr"/>
            <a:r>
              <a:rPr lang="en-US" sz="1200" dirty="0">
                <a:solidFill>
                  <a:schemeClr val="bg1"/>
                </a:solidFill>
              </a:rPr>
              <a:t>LinregressResult – Slope: 0.35, Intercept:1.92, R-value: 0.99, P-value: 0.0, </a:t>
            </a:r>
          </a:p>
        </p:txBody>
      </p:sp>
    </p:spTree>
    <p:extLst>
      <p:ext uri="{BB962C8B-B14F-4D97-AF65-F5344CB8AC3E}">
        <p14:creationId xmlns:p14="http://schemas.microsoft.com/office/powerpoint/2010/main" val="352272088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EA8A-C134-474A-3BEC-368435CBF8AA}"/>
              </a:ext>
            </a:extLst>
          </p:cNvPr>
          <p:cNvSpPr>
            <a:spLocks noGrp="1"/>
          </p:cNvSpPr>
          <p:nvPr>
            <p:ph type="title"/>
          </p:nvPr>
        </p:nvSpPr>
        <p:spPr>
          <a:xfrm>
            <a:off x="772596" y="2708802"/>
            <a:ext cx="3698803" cy="1440394"/>
          </a:xfrm>
          <a:noFill/>
          <a:ln>
            <a:solidFill>
              <a:schemeClr val="tx1"/>
            </a:solidFill>
          </a:ln>
        </p:spPr>
        <p:txBody>
          <a:bodyPr>
            <a:normAutofit/>
          </a:bodyPr>
          <a:lstStyle/>
          <a:p>
            <a:r>
              <a:rPr lang="en-US" sz="2400" dirty="0">
                <a:solidFill>
                  <a:schemeClr val="tx1"/>
                </a:solidFill>
              </a:rPr>
              <a:t>Additional Visualizations Cont.</a:t>
            </a: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1429D93C-46F2-4F3D-1FC4-A7635AD28E35}"/>
              </a:ext>
            </a:extLst>
          </p:cNvPr>
          <p:cNvPicPr>
            <a:picLocks noChangeAspect="1"/>
          </p:cNvPicPr>
          <p:nvPr/>
        </p:nvPicPr>
        <p:blipFill>
          <a:blip r:embed="rId2"/>
          <a:stretch>
            <a:fillRect/>
          </a:stretch>
        </p:blipFill>
        <p:spPr>
          <a:xfrm>
            <a:off x="5394308" y="125577"/>
            <a:ext cx="6718443" cy="2762027"/>
          </a:xfrm>
          <a:prstGeom prst="rect">
            <a:avLst/>
          </a:prstGeom>
        </p:spPr>
      </p:pic>
      <p:pic>
        <p:nvPicPr>
          <p:cNvPr id="12" name="Picture 11" descr="Chart, line chart&#10;&#10;Description automatically generated">
            <a:extLst>
              <a:ext uri="{FF2B5EF4-FFF2-40B4-BE49-F238E27FC236}">
                <a16:creationId xmlns:a16="http://schemas.microsoft.com/office/drawing/2014/main" id="{F1F7D5A2-E1CB-A953-0908-B49B2F9B077D}"/>
              </a:ext>
            </a:extLst>
          </p:cNvPr>
          <p:cNvPicPr>
            <a:picLocks noChangeAspect="1"/>
          </p:cNvPicPr>
          <p:nvPr/>
        </p:nvPicPr>
        <p:blipFill>
          <a:blip r:embed="rId3"/>
          <a:stretch>
            <a:fillRect/>
          </a:stretch>
        </p:blipFill>
        <p:spPr>
          <a:xfrm>
            <a:off x="5394308" y="3728571"/>
            <a:ext cx="6718442" cy="2832100"/>
          </a:xfrm>
          <a:prstGeom prst="rect">
            <a:avLst/>
          </a:prstGeom>
        </p:spPr>
      </p:pic>
    </p:spTree>
    <p:extLst>
      <p:ext uri="{BB962C8B-B14F-4D97-AF65-F5344CB8AC3E}">
        <p14:creationId xmlns:p14="http://schemas.microsoft.com/office/powerpoint/2010/main" val="139737977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73E7-FABB-D5E2-0C24-DEB556EC6736}"/>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dirty="0">
                <a:solidFill>
                  <a:schemeClr val="tx1"/>
                </a:solidFill>
              </a:rPr>
              <a:t>Questions &amp; comments</a:t>
            </a:r>
            <a:endParaRPr lang="en-US" sz="4800" kern="1200" cap="all" spc="200" baseline="0" dirty="0">
              <a:solidFill>
                <a:schemeClr val="tx1"/>
              </a:solidFill>
              <a:latin typeface="+mj-lt"/>
              <a:ea typeface="+mj-ea"/>
              <a:cs typeface="+mj-cs"/>
            </a:endParaRPr>
          </a:p>
        </p:txBody>
      </p:sp>
      <p:sp>
        <p:nvSpPr>
          <p:cNvPr id="14"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5"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35513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6A404-0D5E-EEF2-FE43-CB3AF63F045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dirty="0">
                <a:solidFill>
                  <a:srgbClr val="FFFFFF"/>
                </a:solidFill>
              </a:rPr>
              <a:t>Goals of this presentation.</a:t>
            </a:r>
          </a:p>
        </p:txBody>
      </p:sp>
      <p:sp>
        <p:nvSpPr>
          <p:cNvPr id="3" name="Content Placeholder 2">
            <a:extLst>
              <a:ext uri="{FF2B5EF4-FFF2-40B4-BE49-F238E27FC236}">
                <a16:creationId xmlns:a16="http://schemas.microsoft.com/office/drawing/2014/main" id="{4EAA1410-079F-9962-FDEC-D687BB4B50DA}"/>
              </a:ext>
            </a:extLst>
          </p:cNvPr>
          <p:cNvSpPr>
            <a:spLocks noGrp="1"/>
          </p:cNvSpPr>
          <p:nvPr>
            <p:ph idx="1"/>
          </p:nvPr>
        </p:nvSpPr>
        <p:spPr>
          <a:xfrm>
            <a:off x="5591695" y="1402080"/>
            <a:ext cx="5320696" cy="4053840"/>
          </a:xfrm>
        </p:spPr>
        <p:txBody>
          <a:bodyPr anchor="ctr">
            <a:normAutofit/>
          </a:bodyPr>
          <a:lstStyle/>
          <a:p>
            <a:r>
              <a:rPr lang="en-US" dirty="0"/>
              <a:t>Explore the performance of two Exchange Traded Funds (ETFs) – SPY &amp; RSP. </a:t>
            </a:r>
          </a:p>
          <a:p>
            <a:endParaRPr lang="en-US" dirty="0"/>
          </a:p>
          <a:p>
            <a:r>
              <a:rPr lang="en-US" dirty="0"/>
              <a:t>To understand how two different investing strategies influence returns. (Market-cap weighted or Equal weight)</a:t>
            </a:r>
          </a:p>
          <a:p>
            <a:endParaRPr lang="en-US" dirty="0"/>
          </a:p>
          <a:p>
            <a:r>
              <a:rPr lang="en-US" dirty="0"/>
              <a:t>To assess the performance of a $10,000 investment in SPY &amp; RSP from the 1</a:t>
            </a:r>
            <a:r>
              <a:rPr lang="en-US" baseline="30000" dirty="0"/>
              <a:t>st</a:t>
            </a:r>
            <a:r>
              <a:rPr lang="en-US" dirty="0"/>
              <a:t> of May 2003 to the 13</a:t>
            </a:r>
            <a:r>
              <a:rPr lang="en-US" baseline="30000" dirty="0"/>
              <a:t>th</a:t>
            </a:r>
            <a:r>
              <a:rPr lang="en-US" dirty="0"/>
              <a:t> of March 2023.</a:t>
            </a:r>
          </a:p>
        </p:txBody>
      </p:sp>
    </p:spTree>
    <p:extLst>
      <p:ext uri="{BB962C8B-B14F-4D97-AF65-F5344CB8AC3E}">
        <p14:creationId xmlns:p14="http://schemas.microsoft.com/office/powerpoint/2010/main" val="118908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E7BB-0553-A59E-55AB-FAF997C287E2}"/>
              </a:ext>
            </a:extLst>
          </p:cNvPr>
          <p:cNvSpPr>
            <a:spLocks noGrp="1"/>
          </p:cNvSpPr>
          <p:nvPr>
            <p:ph type="title"/>
          </p:nvPr>
        </p:nvSpPr>
        <p:spPr>
          <a:xfrm>
            <a:off x="734122" y="431431"/>
            <a:ext cx="3698803" cy="647561"/>
          </a:xfrm>
          <a:noFill/>
          <a:ln>
            <a:solidFill>
              <a:schemeClr val="tx1"/>
            </a:solidFill>
          </a:ln>
        </p:spPr>
        <p:txBody>
          <a:bodyPr>
            <a:normAutofit fontScale="90000"/>
          </a:bodyPr>
          <a:lstStyle/>
          <a:p>
            <a:r>
              <a:rPr lang="en-US" sz="2400" dirty="0">
                <a:solidFill>
                  <a:schemeClr val="tx1"/>
                </a:solidFill>
              </a:rPr>
              <a:t>Introduction </a:t>
            </a:r>
          </a:p>
        </p:txBody>
      </p:sp>
      <p:sp>
        <p:nvSpPr>
          <p:cNvPr id="5"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2300C1-4508-DCE5-C94D-99B2DAFE6FED}"/>
              </a:ext>
            </a:extLst>
          </p:cNvPr>
          <p:cNvSpPr>
            <a:spLocks noGrp="1"/>
          </p:cNvSpPr>
          <p:nvPr>
            <p:ph idx="1"/>
          </p:nvPr>
        </p:nvSpPr>
        <p:spPr>
          <a:xfrm>
            <a:off x="6096000" y="112142"/>
            <a:ext cx="5553346" cy="6633713"/>
          </a:xfrm>
        </p:spPr>
        <p:txBody>
          <a:bodyPr anchor="ctr">
            <a:normAutofit fontScale="92500" lnSpcReduction="10000"/>
          </a:bodyPr>
          <a:lstStyle/>
          <a:p>
            <a:r>
              <a:rPr lang="en-US" sz="1600" dirty="0">
                <a:solidFill>
                  <a:schemeClr val="bg1"/>
                </a:solidFill>
              </a:rPr>
              <a:t>So, what is an Exchange Traded Fund (ETF)?</a:t>
            </a:r>
          </a:p>
          <a:p>
            <a:pPr lvl="1"/>
            <a:r>
              <a:rPr lang="en-US" sz="1400" dirty="0">
                <a:solidFill>
                  <a:schemeClr val="bg1"/>
                </a:solidFill>
              </a:rPr>
              <a:t>“</a:t>
            </a:r>
            <a:r>
              <a:rPr lang="en-GB" sz="1400" dirty="0">
                <a:solidFill>
                  <a:srgbClr val="1D2228"/>
                </a:solidFill>
              </a:rPr>
              <a:t>T</a:t>
            </a:r>
            <a:r>
              <a:rPr lang="en-GB" sz="1400" b="0" i="0" dirty="0">
                <a:solidFill>
                  <a:srgbClr val="1D2228"/>
                </a:solidFill>
                <a:effectLst/>
              </a:rPr>
              <a:t>ype of security that tracks an index, bonds, commodities, currencies or a mix of various asset classes.” (Yahoo Finance, 2019)</a:t>
            </a:r>
          </a:p>
          <a:p>
            <a:r>
              <a:rPr lang="en-GB" sz="1400" dirty="0">
                <a:solidFill>
                  <a:srgbClr val="1D2228"/>
                </a:solidFill>
              </a:rPr>
              <a:t>While both ETFs we’ll be analyzing today track the S&amp;P 500 index, they take two different approaches. </a:t>
            </a:r>
          </a:p>
          <a:p>
            <a:r>
              <a:rPr lang="en-GB" sz="1400" dirty="0">
                <a:solidFill>
                  <a:srgbClr val="1D2228"/>
                </a:solidFill>
              </a:rPr>
              <a:t>But first, what is the S&amp;P 500?</a:t>
            </a:r>
          </a:p>
          <a:p>
            <a:pPr lvl="1"/>
            <a:r>
              <a:rPr lang="en-GB" sz="1300" dirty="0">
                <a:solidFill>
                  <a:srgbClr val="1D2228"/>
                </a:solidFill>
              </a:rPr>
              <a:t>A stock market index that measures the performance of 500 companies.</a:t>
            </a:r>
          </a:p>
          <a:p>
            <a:pPr lvl="1"/>
            <a:r>
              <a:rPr lang="en-GB" sz="1300" dirty="0">
                <a:solidFill>
                  <a:srgbClr val="1D2228"/>
                </a:solidFill>
              </a:rPr>
              <a:t>For inclusion, companies must be US based, have a Market Capitalization of at least $8.2B, offer a common stock option, and have positive earnings over the four most recent quarters.</a:t>
            </a:r>
          </a:p>
          <a:p>
            <a:pPr lvl="1"/>
            <a:r>
              <a:rPr lang="en-GB" sz="1300" dirty="0">
                <a:solidFill>
                  <a:srgbClr val="1D2228"/>
                </a:solidFill>
              </a:rPr>
              <a:t>Consequently, the criteria mean only the country’s largest &amp; most stable are included. </a:t>
            </a:r>
            <a:endParaRPr lang="en-GB" sz="1300" b="0" i="0" dirty="0">
              <a:solidFill>
                <a:srgbClr val="1D2228"/>
              </a:solidFill>
              <a:effectLst/>
            </a:endParaRPr>
          </a:p>
          <a:p>
            <a:pPr lvl="1"/>
            <a:r>
              <a:rPr lang="en-GB" sz="1400" dirty="0">
                <a:solidFill>
                  <a:srgbClr val="1D2228"/>
                </a:solidFill>
              </a:rPr>
              <a:t>SPY – </a:t>
            </a:r>
            <a:r>
              <a:rPr lang="en-GB" sz="1400" i="0" dirty="0">
                <a:solidFill>
                  <a:srgbClr val="232A31"/>
                </a:solidFill>
                <a:effectLst/>
              </a:rPr>
              <a:t>SPDR S&amp;P 500 ETF Trust – State Street Global Advisors.</a:t>
            </a:r>
          </a:p>
          <a:p>
            <a:pPr lvl="2"/>
            <a:r>
              <a:rPr lang="en-GB" sz="1400" dirty="0">
                <a:solidFill>
                  <a:srgbClr val="232A31"/>
                </a:solidFill>
              </a:rPr>
              <a:t>Market-cap weighted approach.</a:t>
            </a:r>
          </a:p>
          <a:p>
            <a:pPr lvl="2"/>
            <a:r>
              <a:rPr lang="en-GB" sz="1400" dirty="0">
                <a:solidFill>
                  <a:srgbClr val="232A31"/>
                </a:solidFill>
              </a:rPr>
              <a:t>The top 10 holdings account for 27.52% of its total assets.</a:t>
            </a:r>
          </a:p>
          <a:p>
            <a:pPr lvl="2"/>
            <a:r>
              <a:rPr lang="en-GB" sz="1400" dirty="0">
                <a:solidFill>
                  <a:srgbClr val="232A31"/>
                </a:solidFill>
              </a:rPr>
              <a:t>Top 3 holdings, AAPL – 7.18%, MSFT – 6.29%, and AMZN - 2.64%, account for 16.11%. </a:t>
            </a:r>
          </a:p>
          <a:p>
            <a:pPr lvl="1"/>
            <a:r>
              <a:rPr lang="en-GB" sz="1400" dirty="0">
                <a:solidFill>
                  <a:srgbClr val="232A31"/>
                </a:solidFill>
              </a:rPr>
              <a:t>RSP - </a:t>
            </a:r>
            <a:r>
              <a:rPr lang="en-GB" sz="1400" i="0" dirty="0">
                <a:solidFill>
                  <a:srgbClr val="232A31"/>
                </a:solidFill>
                <a:effectLst/>
              </a:rPr>
              <a:t>Invesco S&amp;P 500 Equal Weight ETF – Invesco.</a:t>
            </a:r>
          </a:p>
          <a:p>
            <a:pPr lvl="2"/>
            <a:r>
              <a:rPr lang="en-GB" sz="1400" dirty="0">
                <a:solidFill>
                  <a:srgbClr val="232A31"/>
                </a:solidFill>
              </a:rPr>
              <a:t>Equal-weight approach.</a:t>
            </a:r>
          </a:p>
          <a:p>
            <a:pPr lvl="2"/>
            <a:r>
              <a:rPr lang="en-GB" sz="1400" i="0" dirty="0">
                <a:solidFill>
                  <a:srgbClr val="232A31"/>
                </a:solidFill>
                <a:effectLst/>
              </a:rPr>
              <a:t>The top 10 holdings account for 2.32% of its total assets. </a:t>
            </a:r>
          </a:p>
          <a:p>
            <a:pPr lvl="2"/>
            <a:r>
              <a:rPr lang="en-GB" sz="1400" i="0" dirty="0">
                <a:solidFill>
                  <a:srgbClr val="232A31"/>
                </a:solidFill>
                <a:effectLst/>
              </a:rPr>
              <a:t>Equivalent holdings, AAPL – 0.22%, MSFT – 0.23%, </a:t>
            </a:r>
            <a:r>
              <a:rPr lang="en-GB" sz="1400" dirty="0">
                <a:solidFill>
                  <a:srgbClr val="232A31"/>
                </a:solidFill>
              </a:rPr>
              <a:t>A</a:t>
            </a:r>
            <a:r>
              <a:rPr lang="en-GB" sz="1400" i="0" dirty="0">
                <a:solidFill>
                  <a:srgbClr val="232A31"/>
                </a:solidFill>
                <a:effectLst/>
              </a:rPr>
              <a:t>MZN – 0.22%, account for 0.67%.</a:t>
            </a:r>
          </a:p>
          <a:p>
            <a:pPr lvl="2"/>
            <a:r>
              <a:rPr lang="en-GB" sz="1400" i="0" dirty="0">
                <a:solidFill>
                  <a:srgbClr val="232A31"/>
                </a:solidFill>
                <a:effectLst/>
              </a:rPr>
              <a:t>No single holding accounts for more than 0.24% of assets allocated.</a:t>
            </a:r>
            <a:endParaRPr lang="en-GB" sz="1400" dirty="0">
              <a:solidFill>
                <a:srgbClr val="232A31"/>
              </a:solidFill>
            </a:endParaRPr>
          </a:p>
          <a:p>
            <a:r>
              <a:rPr lang="en-GB" sz="1400" i="0" dirty="0">
                <a:solidFill>
                  <a:srgbClr val="1D2228"/>
                </a:solidFill>
                <a:effectLst/>
              </a:rPr>
              <a:t>Information </a:t>
            </a:r>
            <a:r>
              <a:rPr lang="en-GB" sz="1400" dirty="0">
                <a:solidFill>
                  <a:srgbClr val="1D2228"/>
                </a:solidFill>
              </a:rPr>
              <a:t>on fund holdings is </a:t>
            </a:r>
            <a:r>
              <a:rPr lang="en-GB" sz="1400" i="0" dirty="0">
                <a:solidFill>
                  <a:srgbClr val="1D2228"/>
                </a:solidFill>
                <a:effectLst/>
              </a:rPr>
              <a:t>current as of 03/24/2023.</a:t>
            </a:r>
          </a:p>
        </p:txBody>
      </p:sp>
      <p:graphicFrame>
        <p:nvGraphicFramePr>
          <p:cNvPr id="10" name="Object 9">
            <a:extLst>
              <a:ext uri="{FF2B5EF4-FFF2-40B4-BE49-F238E27FC236}">
                <a16:creationId xmlns:a16="http://schemas.microsoft.com/office/drawing/2014/main" id="{56FB7E9D-2E99-A877-FEED-970750C2D41C}"/>
              </a:ext>
            </a:extLst>
          </p:cNvPr>
          <p:cNvGraphicFramePr>
            <a:graphicFrameLocks noChangeAspect="1"/>
          </p:cNvGraphicFramePr>
          <p:nvPr>
            <p:extLst>
              <p:ext uri="{D42A27DB-BD31-4B8C-83A1-F6EECF244321}">
                <p14:modId xmlns:p14="http://schemas.microsoft.com/office/powerpoint/2010/main" val="3163369471"/>
              </p:ext>
            </p:extLst>
          </p:nvPr>
        </p:nvGraphicFramePr>
        <p:xfrm>
          <a:off x="734122" y="1354472"/>
          <a:ext cx="3698803" cy="2501536"/>
        </p:xfrm>
        <a:graphic>
          <a:graphicData uri="http://schemas.openxmlformats.org/presentationml/2006/ole">
            <mc:AlternateContent xmlns:mc="http://schemas.openxmlformats.org/markup-compatibility/2006">
              <mc:Choice xmlns:v="urn:schemas-microsoft-com:vml" Requires="v">
                <p:oleObj name="Worksheet" r:id="rId2" imgW="4965700" imgH="3568700" progId="Excel.Sheet.12">
                  <p:embed/>
                </p:oleObj>
              </mc:Choice>
              <mc:Fallback>
                <p:oleObj name="Worksheet" r:id="rId2" imgW="4965700" imgH="3568700" progId="Excel.Sheet.12">
                  <p:embed/>
                  <p:pic>
                    <p:nvPicPr>
                      <p:cNvPr id="0" name=""/>
                      <p:cNvPicPr/>
                      <p:nvPr/>
                    </p:nvPicPr>
                    <p:blipFill>
                      <a:blip r:embed="rId3"/>
                      <a:stretch>
                        <a:fillRect/>
                      </a:stretch>
                    </p:blipFill>
                    <p:spPr>
                      <a:xfrm>
                        <a:off x="734122" y="1354472"/>
                        <a:ext cx="3698803" cy="2501536"/>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61E9802-E4B9-53C0-7480-5753A6F656A3}"/>
              </a:ext>
            </a:extLst>
          </p:cNvPr>
          <p:cNvGraphicFramePr>
            <a:graphicFrameLocks noChangeAspect="1"/>
          </p:cNvGraphicFramePr>
          <p:nvPr>
            <p:extLst>
              <p:ext uri="{D42A27DB-BD31-4B8C-83A1-F6EECF244321}">
                <p14:modId xmlns:p14="http://schemas.microsoft.com/office/powerpoint/2010/main" val="3260767484"/>
              </p:ext>
            </p:extLst>
          </p:nvPr>
        </p:nvGraphicFramePr>
        <p:xfrm>
          <a:off x="734122" y="4051934"/>
          <a:ext cx="3698802" cy="2501537"/>
        </p:xfrm>
        <a:graphic>
          <a:graphicData uri="http://schemas.openxmlformats.org/presentationml/2006/ole">
            <mc:AlternateContent xmlns:mc="http://schemas.openxmlformats.org/markup-compatibility/2006">
              <mc:Choice xmlns:v="urn:schemas-microsoft-com:vml" Requires="v">
                <p:oleObj name="Worksheet" r:id="rId4" imgW="4965700" imgH="3695700" progId="Excel.Sheet.12">
                  <p:embed/>
                </p:oleObj>
              </mc:Choice>
              <mc:Fallback>
                <p:oleObj name="Worksheet" r:id="rId4" imgW="4965700" imgH="3695700" progId="Excel.Sheet.12">
                  <p:embed/>
                  <p:pic>
                    <p:nvPicPr>
                      <p:cNvPr id="0" name=""/>
                      <p:cNvPicPr/>
                      <p:nvPr/>
                    </p:nvPicPr>
                    <p:blipFill>
                      <a:blip r:embed="rId5"/>
                      <a:stretch>
                        <a:fillRect/>
                      </a:stretch>
                    </p:blipFill>
                    <p:spPr>
                      <a:xfrm>
                        <a:off x="734122" y="4051934"/>
                        <a:ext cx="3698802" cy="2501537"/>
                      </a:xfrm>
                      <a:prstGeom prst="rect">
                        <a:avLst/>
                      </a:prstGeom>
                    </p:spPr>
                  </p:pic>
                </p:oleObj>
              </mc:Fallback>
            </mc:AlternateContent>
          </a:graphicData>
        </a:graphic>
      </p:graphicFrame>
    </p:spTree>
    <p:extLst>
      <p:ext uri="{BB962C8B-B14F-4D97-AF65-F5344CB8AC3E}">
        <p14:creationId xmlns:p14="http://schemas.microsoft.com/office/powerpoint/2010/main" val="9984900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848D-505E-E791-A474-0F1E8D5A330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Hypotheses.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849033-56BB-A422-A55B-283E415114A2}"/>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Hypothesis 1: Market cap or Equal weight performance.</a:t>
            </a:r>
          </a:p>
          <a:p>
            <a:pPr lvl="1"/>
            <a:r>
              <a:rPr lang="en-US" dirty="0">
                <a:solidFill>
                  <a:schemeClr val="bg1"/>
                </a:solidFill>
              </a:rPr>
              <a:t>Null: There is no statistically significant difference in the performance of a market-cap-weighted strategy (SPY) or an equal-weight strategy (RSP). </a:t>
            </a:r>
            <a:r>
              <a:rPr lang="en-US" sz="1600" dirty="0">
                <a:solidFill>
                  <a:schemeClr val="bg1"/>
                </a:solidFill>
              </a:rPr>
              <a:t>Ho: </a:t>
            </a:r>
            <a:r>
              <a:rPr lang="el-GR" sz="1600" dirty="0">
                <a:solidFill>
                  <a:schemeClr val="bg1"/>
                </a:solidFill>
              </a:rPr>
              <a:t>μ1 - μ2 = 0</a:t>
            </a:r>
            <a:r>
              <a:rPr lang="en-US" sz="1600" dirty="0">
                <a:solidFill>
                  <a:schemeClr val="bg1"/>
                </a:solidFill>
              </a:rPr>
              <a:t>.</a:t>
            </a:r>
          </a:p>
          <a:p>
            <a:pPr lvl="1"/>
            <a:r>
              <a:rPr lang="en-US" dirty="0">
                <a:solidFill>
                  <a:schemeClr val="bg1"/>
                </a:solidFill>
              </a:rPr>
              <a:t>Alternate: A statistically significant difference exists in the performance of a market cap (SPY) or equal-weight strategy (RSP). </a:t>
            </a:r>
            <a:r>
              <a:rPr lang="en-US" sz="1600" dirty="0">
                <a:solidFill>
                  <a:schemeClr val="bg1"/>
                </a:solidFill>
              </a:rPr>
              <a:t>Ha: </a:t>
            </a:r>
            <a:r>
              <a:rPr lang="el-GR" sz="1600" dirty="0">
                <a:solidFill>
                  <a:schemeClr val="bg1"/>
                </a:solidFill>
              </a:rPr>
              <a:t>μ1 - μ2 ≠ 0</a:t>
            </a:r>
            <a:r>
              <a:rPr lang="en-US" sz="1600" dirty="0">
                <a:solidFill>
                  <a:schemeClr val="bg1"/>
                </a:solidFill>
              </a:rPr>
              <a:t>.</a:t>
            </a:r>
          </a:p>
          <a:p>
            <a:pPr marL="228600" lvl="1" indent="0">
              <a:buNone/>
            </a:pPr>
            <a:endParaRPr lang="en-US" sz="1600" dirty="0">
              <a:solidFill>
                <a:schemeClr val="bg1"/>
              </a:solidFill>
            </a:endParaRPr>
          </a:p>
          <a:p>
            <a:r>
              <a:rPr lang="en-US" dirty="0">
                <a:solidFill>
                  <a:schemeClr val="bg1"/>
                </a:solidFill>
              </a:rPr>
              <a:t>Hypothesis 2: Correlation of returns.</a:t>
            </a:r>
          </a:p>
          <a:p>
            <a:pPr lvl="1"/>
            <a:r>
              <a:rPr lang="en-US" dirty="0">
                <a:solidFill>
                  <a:schemeClr val="bg1"/>
                </a:solidFill>
              </a:rPr>
              <a:t>Null: There is no correlation between the daily returns of SPY and RSP. </a:t>
            </a:r>
            <a:r>
              <a:rPr lang="en-US" sz="1600" dirty="0">
                <a:solidFill>
                  <a:schemeClr val="bg1"/>
                </a:solidFill>
              </a:rPr>
              <a:t>Ho: </a:t>
            </a:r>
            <a:r>
              <a:rPr lang="el-GR" sz="1600" dirty="0">
                <a:solidFill>
                  <a:schemeClr val="bg1"/>
                </a:solidFill>
              </a:rPr>
              <a:t>μ1 - μ2 = 0</a:t>
            </a:r>
            <a:r>
              <a:rPr lang="en-US" sz="1600" dirty="0">
                <a:solidFill>
                  <a:schemeClr val="bg1"/>
                </a:solidFill>
              </a:rPr>
              <a:t>.</a:t>
            </a:r>
          </a:p>
          <a:p>
            <a:pPr lvl="1"/>
            <a:r>
              <a:rPr lang="en-US" dirty="0">
                <a:solidFill>
                  <a:schemeClr val="bg1"/>
                </a:solidFill>
              </a:rPr>
              <a:t>Alternate: There is a positive correlation between the daily returns of SPY and RSP. </a:t>
            </a:r>
            <a:r>
              <a:rPr lang="en-US" sz="1600" dirty="0">
                <a:solidFill>
                  <a:schemeClr val="bg1"/>
                </a:solidFill>
              </a:rPr>
              <a:t>Ha: </a:t>
            </a:r>
            <a:r>
              <a:rPr lang="el-GR" sz="1600" dirty="0">
                <a:solidFill>
                  <a:schemeClr val="bg1"/>
                </a:solidFill>
              </a:rPr>
              <a:t>μ1 - μ2 ≠ 0</a:t>
            </a:r>
            <a:r>
              <a:rPr lang="en-US" sz="1600" dirty="0">
                <a:solidFill>
                  <a:schemeClr val="bg1"/>
                </a:solidFill>
              </a:rPr>
              <a:t>.</a:t>
            </a:r>
          </a:p>
          <a:p>
            <a:pPr marL="228600" lvl="1" indent="0">
              <a:buNone/>
            </a:pPr>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6368104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35D9-B3F7-9762-162B-2116ADE7810D}"/>
              </a:ext>
            </a:extLst>
          </p:cNvPr>
          <p:cNvSpPr>
            <a:spLocks noGrp="1"/>
          </p:cNvSpPr>
          <p:nvPr>
            <p:ph type="title"/>
          </p:nvPr>
        </p:nvSpPr>
        <p:spPr>
          <a:xfrm>
            <a:off x="734122" y="552957"/>
            <a:ext cx="3728150" cy="1440394"/>
          </a:xfrm>
          <a:noFill/>
          <a:ln>
            <a:solidFill>
              <a:schemeClr val="tx1"/>
            </a:solidFill>
          </a:ln>
        </p:spPr>
        <p:txBody>
          <a:bodyPr>
            <a:normAutofit/>
          </a:bodyPr>
          <a:lstStyle/>
          <a:p>
            <a:r>
              <a:rPr lang="en-US" sz="2400" dirty="0">
                <a:solidFill>
                  <a:schemeClr val="tx1"/>
                </a:solidFill>
              </a:rPr>
              <a:t>About the data.</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AE735B-997C-F485-4518-DF890BE55406}"/>
              </a:ext>
            </a:extLst>
          </p:cNvPr>
          <p:cNvSpPr>
            <a:spLocks noGrp="1"/>
          </p:cNvSpPr>
          <p:nvPr>
            <p:ph idx="1"/>
          </p:nvPr>
        </p:nvSpPr>
        <p:spPr>
          <a:xfrm>
            <a:off x="6049182" y="338328"/>
            <a:ext cx="5408696" cy="5717032"/>
          </a:xfrm>
        </p:spPr>
        <p:txBody>
          <a:bodyPr anchor="ctr">
            <a:normAutofit lnSpcReduction="10000"/>
          </a:bodyPr>
          <a:lstStyle/>
          <a:p>
            <a:pPr marL="0" indent="0">
              <a:buNone/>
            </a:pPr>
            <a:endParaRPr lang="en-US" sz="1600" dirty="0">
              <a:solidFill>
                <a:schemeClr val="bg1"/>
              </a:solidFill>
            </a:endParaRPr>
          </a:p>
          <a:p>
            <a:r>
              <a:rPr lang="en-US" sz="1600" dirty="0">
                <a:solidFill>
                  <a:schemeClr val="bg1"/>
                </a:solidFill>
              </a:rPr>
              <a:t>For this analysis, each data set was downloaded from Yahoo Finance via the yfinance Python API.</a:t>
            </a:r>
          </a:p>
          <a:p>
            <a:r>
              <a:rPr lang="en-US" sz="1600" dirty="0">
                <a:solidFill>
                  <a:schemeClr val="bg1"/>
                </a:solidFill>
              </a:rPr>
              <a:t>Each data set has 5000 rows and 6 columns, and they’re both complete.</a:t>
            </a:r>
          </a:p>
          <a:p>
            <a:pPr lvl="1"/>
            <a:r>
              <a:rPr lang="en-US" sz="1400" dirty="0">
                <a:solidFill>
                  <a:schemeClr val="bg1"/>
                </a:solidFill>
              </a:rPr>
              <a:t>Columns – Open, Close, Adjusted Close, High, Low, Volume.</a:t>
            </a:r>
          </a:p>
          <a:p>
            <a:r>
              <a:rPr lang="en-US" sz="1600" dirty="0">
                <a:solidFill>
                  <a:schemeClr val="bg1"/>
                </a:solidFill>
              </a:rPr>
              <a:t>Close or Adjusted Close? </a:t>
            </a:r>
          </a:p>
          <a:p>
            <a:pPr lvl="1"/>
            <a:r>
              <a:rPr lang="en-US" sz="1400" dirty="0">
                <a:solidFill>
                  <a:schemeClr val="bg1"/>
                </a:solidFill>
              </a:rPr>
              <a:t>Close is the raw price of the last transaction before the market closes. The Adj Close amends the price to account for corporate actions like stock splits/dividends or earnings. We’ll be using the Adj Close in any calculations. </a:t>
            </a:r>
          </a:p>
          <a:p>
            <a:r>
              <a:rPr lang="en-US" sz="1600" dirty="0">
                <a:solidFill>
                  <a:schemeClr val="bg1"/>
                </a:solidFill>
              </a:rPr>
              <a:t>The sample time frame for this data was from the 1</a:t>
            </a:r>
            <a:r>
              <a:rPr lang="en-US" sz="1600" baseline="30000" dirty="0">
                <a:solidFill>
                  <a:schemeClr val="bg1"/>
                </a:solidFill>
              </a:rPr>
              <a:t>st</a:t>
            </a:r>
            <a:r>
              <a:rPr lang="en-US" sz="1600" dirty="0">
                <a:solidFill>
                  <a:schemeClr val="bg1"/>
                </a:solidFill>
              </a:rPr>
              <a:t> of May 2003 to the 13</a:t>
            </a:r>
            <a:r>
              <a:rPr lang="en-US" sz="1600" baseline="30000" dirty="0">
                <a:solidFill>
                  <a:schemeClr val="bg1"/>
                </a:solidFill>
              </a:rPr>
              <a:t>th</a:t>
            </a:r>
            <a:r>
              <a:rPr lang="en-US" sz="1600" dirty="0">
                <a:solidFill>
                  <a:schemeClr val="bg1"/>
                </a:solidFill>
              </a:rPr>
              <a:t> of March 2023. Why?</a:t>
            </a:r>
          </a:p>
          <a:p>
            <a:pPr lvl="1"/>
            <a:r>
              <a:rPr lang="en-US" sz="1400" dirty="0">
                <a:solidFill>
                  <a:schemeClr val="bg1"/>
                </a:solidFill>
              </a:rPr>
              <a:t>SPY inception date: 01/22/1993</a:t>
            </a:r>
          </a:p>
          <a:p>
            <a:pPr lvl="1"/>
            <a:r>
              <a:rPr lang="en-US" sz="1400" dirty="0">
                <a:solidFill>
                  <a:schemeClr val="bg1"/>
                </a:solidFill>
              </a:rPr>
              <a:t>RSP inception date: 04/24/2003</a:t>
            </a:r>
            <a:endParaRPr lang="en-US" sz="1600" dirty="0">
              <a:solidFill>
                <a:schemeClr val="bg1"/>
              </a:solidFill>
            </a:endParaRPr>
          </a:p>
          <a:p>
            <a:r>
              <a:rPr lang="en-US" sz="1600" dirty="0">
                <a:solidFill>
                  <a:schemeClr val="bg1"/>
                </a:solidFill>
              </a:rPr>
              <a:t>Data types – 5 columns are floats (numbers with a decimal point), and 1 column is an integer (whole number).  </a:t>
            </a:r>
          </a:p>
          <a:p>
            <a:pPr lvl="1"/>
            <a:r>
              <a:rPr lang="en-US" sz="1400" dirty="0" err="1">
                <a:solidFill>
                  <a:schemeClr val="bg1"/>
                </a:solidFill>
              </a:rPr>
              <a:t>SPY.info</a:t>
            </a:r>
            <a:r>
              <a:rPr lang="en-US" sz="1400" dirty="0">
                <a:solidFill>
                  <a:schemeClr val="bg1"/>
                </a:solidFill>
              </a:rPr>
              <a:t>()</a:t>
            </a:r>
          </a:p>
          <a:p>
            <a:pPr lvl="1"/>
            <a:r>
              <a:rPr lang="en-US" sz="1400" dirty="0" err="1">
                <a:solidFill>
                  <a:schemeClr val="bg1"/>
                </a:solidFill>
              </a:rPr>
              <a:t>RSP.info</a:t>
            </a:r>
            <a:r>
              <a:rPr lang="en-US" sz="1400" dirty="0">
                <a:solidFill>
                  <a:schemeClr val="bg1"/>
                </a:solidFill>
              </a:rPr>
              <a:t>()</a:t>
            </a:r>
          </a:p>
        </p:txBody>
      </p:sp>
      <p:pic>
        <p:nvPicPr>
          <p:cNvPr id="11" name="Picture 10" descr="Text&#10;&#10;Description automatically generated">
            <a:extLst>
              <a:ext uri="{FF2B5EF4-FFF2-40B4-BE49-F238E27FC236}">
                <a16:creationId xmlns:a16="http://schemas.microsoft.com/office/drawing/2014/main" id="{B8BB3FFA-4AF2-EE88-2C4B-41328DF20C79}"/>
              </a:ext>
            </a:extLst>
          </p:cNvPr>
          <p:cNvPicPr>
            <a:picLocks noChangeAspect="1"/>
          </p:cNvPicPr>
          <p:nvPr/>
        </p:nvPicPr>
        <p:blipFill>
          <a:blip r:embed="rId2"/>
          <a:stretch>
            <a:fillRect/>
          </a:stretch>
        </p:blipFill>
        <p:spPr>
          <a:xfrm>
            <a:off x="734121" y="2358843"/>
            <a:ext cx="1405230" cy="1070156"/>
          </a:xfrm>
          <a:prstGeom prst="rect">
            <a:avLst/>
          </a:prstGeom>
        </p:spPr>
      </p:pic>
      <p:pic>
        <p:nvPicPr>
          <p:cNvPr id="12" name="Picture 11" descr="Text&#10;&#10;Description automatically generated">
            <a:extLst>
              <a:ext uri="{FF2B5EF4-FFF2-40B4-BE49-F238E27FC236}">
                <a16:creationId xmlns:a16="http://schemas.microsoft.com/office/drawing/2014/main" id="{0F4E1237-F997-59B5-6C80-1ED839D34F8C}"/>
              </a:ext>
            </a:extLst>
          </p:cNvPr>
          <p:cNvPicPr>
            <a:picLocks noChangeAspect="1"/>
          </p:cNvPicPr>
          <p:nvPr/>
        </p:nvPicPr>
        <p:blipFill>
          <a:blip r:embed="rId3"/>
          <a:stretch>
            <a:fillRect/>
          </a:stretch>
        </p:blipFill>
        <p:spPr>
          <a:xfrm>
            <a:off x="2873472" y="2358843"/>
            <a:ext cx="1664967" cy="2274737"/>
          </a:xfrm>
          <a:prstGeom prst="rect">
            <a:avLst/>
          </a:prstGeom>
        </p:spPr>
      </p:pic>
      <p:pic>
        <p:nvPicPr>
          <p:cNvPr id="13" name="Picture 12" descr="Text&#10;&#10;Description automatically generated">
            <a:extLst>
              <a:ext uri="{FF2B5EF4-FFF2-40B4-BE49-F238E27FC236}">
                <a16:creationId xmlns:a16="http://schemas.microsoft.com/office/drawing/2014/main" id="{EA6108DC-D693-FB9C-39C1-2F9EBB1A4F78}"/>
              </a:ext>
            </a:extLst>
          </p:cNvPr>
          <p:cNvPicPr>
            <a:picLocks noChangeAspect="1"/>
          </p:cNvPicPr>
          <p:nvPr/>
        </p:nvPicPr>
        <p:blipFill>
          <a:blip r:embed="rId4"/>
          <a:stretch>
            <a:fillRect/>
          </a:stretch>
        </p:blipFill>
        <p:spPr>
          <a:xfrm>
            <a:off x="763467" y="4962786"/>
            <a:ext cx="3774971" cy="989440"/>
          </a:xfrm>
          <a:prstGeom prst="rect">
            <a:avLst/>
          </a:prstGeom>
        </p:spPr>
      </p:pic>
      <p:pic>
        <p:nvPicPr>
          <p:cNvPr id="22" name="Picture 21" descr="Text&#10;&#10;Description automatically generated">
            <a:extLst>
              <a:ext uri="{FF2B5EF4-FFF2-40B4-BE49-F238E27FC236}">
                <a16:creationId xmlns:a16="http://schemas.microsoft.com/office/drawing/2014/main" id="{000BF801-1D02-A6EE-8CD7-EDD15328F85C}"/>
              </a:ext>
            </a:extLst>
          </p:cNvPr>
          <p:cNvPicPr>
            <a:picLocks noChangeAspect="1"/>
          </p:cNvPicPr>
          <p:nvPr/>
        </p:nvPicPr>
        <p:blipFill>
          <a:blip r:embed="rId5"/>
          <a:stretch>
            <a:fillRect/>
          </a:stretch>
        </p:blipFill>
        <p:spPr>
          <a:xfrm>
            <a:off x="763468" y="3758205"/>
            <a:ext cx="1405230" cy="805080"/>
          </a:xfrm>
          <a:prstGeom prst="rect">
            <a:avLst/>
          </a:prstGeom>
        </p:spPr>
      </p:pic>
    </p:spTree>
    <p:extLst>
      <p:ext uri="{BB962C8B-B14F-4D97-AF65-F5344CB8AC3E}">
        <p14:creationId xmlns:p14="http://schemas.microsoft.com/office/powerpoint/2010/main" val="1677979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744-8432-7058-D49B-3C400A87A956}"/>
              </a:ext>
            </a:extLst>
          </p:cNvPr>
          <p:cNvSpPr>
            <a:spLocks noGrp="1"/>
          </p:cNvSpPr>
          <p:nvPr>
            <p:ph type="title"/>
          </p:nvPr>
        </p:nvSpPr>
        <p:spPr>
          <a:xfrm>
            <a:off x="734122" y="293407"/>
            <a:ext cx="3698803" cy="767642"/>
          </a:xfrm>
          <a:noFill/>
          <a:ln>
            <a:solidFill>
              <a:schemeClr val="tx1"/>
            </a:solidFill>
          </a:ln>
        </p:spPr>
        <p:txBody>
          <a:bodyPr>
            <a:normAutofit/>
          </a:bodyPr>
          <a:lstStyle/>
          <a:p>
            <a:r>
              <a:rPr lang="en-US" sz="2400" dirty="0">
                <a:solidFill>
                  <a:schemeClr val="tx1"/>
                </a:solidFill>
              </a:rPr>
              <a:t>Methods.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C13734-468F-09CB-BA7D-84A59FF0DF5D}"/>
              </a:ext>
            </a:extLst>
          </p:cNvPr>
          <p:cNvSpPr>
            <a:spLocks noGrp="1"/>
          </p:cNvSpPr>
          <p:nvPr>
            <p:ph idx="1"/>
          </p:nvPr>
        </p:nvSpPr>
        <p:spPr>
          <a:xfrm>
            <a:off x="6049182" y="228599"/>
            <a:ext cx="5408696" cy="6329363"/>
          </a:xfrm>
        </p:spPr>
        <p:txBody>
          <a:bodyPr anchor="ctr">
            <a:normAutofit/>
          </a:bodyPr>
          <a:lstStyle/>
          <a:p>
            <a:r>
              <a:rPr lang="en-US" sz="1600" dirty="0">
                <a:solidFill>
                  <a:schemeClr val="bg1"/>
                </a:solidFill>
              </a:rPr>
              <a:t>This analysis was done using Python in Google Colab.</a:t>
            </a:r>
          </a:p>
          <a:p>
            <a:r>
              <a:rPr lang="en-US" sz="1600" dirty="0">
                <a:solidFill>
                  <a:schemeClr val="bg1"/>
                </a:solidFill>
              </a:rPr>
              <a:t>Necessary libraries were imported; Pandas, NumPy, Seaborn, Matplotlib, SciPy, and yfinance.</a:t>
            </a:r>
          </a:p>
          <a:p>
            <a:pPr lvl="1"/>
            <a:r>
              <a:rPr lang="en-US" sz="1400" dirty="0">
                <a:solidFill>
                  <a:schemeClr val="bg1"/>
                </a:solidFill>
              </a:rPr>
              <a:t>yfinance was installed using the Yahoo Finance Python API.</a:t>
            </a:r>
          </a:p>
          <a:p>
            <a:pPr lvl="1"/>
            <a:r>
              <a:rPr lang="en-US" sz="1400" dirty="0">
                <a:solidFill>
                  <a:schemeClr val="bg1"/>
                </a:solidFill>
              </a:rPr>
              <a:t>!pip install yfinance.</a:t>
            </a:r>
          </a:p>
          <a:p>
            <a:r>
              <a:rPr lang="en-US" sz="1600" dirty="0">
                <a:solidFill>
                  <a:schemeClr val="bg1"/>
                </a:solidFill>
              </a:rPr>
              <a:t>Data sets for both funds were downloaded from 05/01/2003 to 03/13/2023. </a:t>
            </a:r>
          </a:p>
          <a:p>
            <a:r>
              <a:rPr lang="en-US" sz="1600" dirty="0">
                <a:solidFill>
                  <a:schemeClr val="bg1"/>
                </a:solidFill>
              </a:rPr>
              <a:t>A description summary for both data sets was generated.</a:t>
            </a:r>
          </a:p>
          <a:p>
            <a:pPr lvl="2"/>
            <a:r>
              <a:rPr lang="en-US" sz="1400" dirty="0">
                <a:solidFill>
                  <a:schemeClr val="bg1"/>
                </a:solidFill>
              </a:rPr>
              <a:t>Count, mean, std, min, 25%, 50%, 75%, and max.</a:t>
            </a:r>
          </a:p>
          <a:p>
            <a:r>
              <a:rPr lang="en-US" sz="1600" dirty="0">
                <a:solidFill>
                  <a:schemeClr val="bg1"/>
                </a:solidFill>
              </a:rPr>
              <a:t>Both data sets were cleaned, explored, checked for completeness using the Pandas library, and then analyzed using a combination of statistical tests from the SciPy and Seaborn libraries.</a:t>
            </a:r>
          </a:p>
          <a:p>
            <a:pPr lvl="1"/>
            <a:r>
              <a:rPr lang="en-US" sz="1400" dirty="0">
                <a:solidFill>
                  <a:schemeClr val="bg1"/>
                </a:solidFill>
              </a:rPr>
              <a:t>T-test, assuming unequal variance, Regression Analysis, and a Correlation Coefficient with a Pearson test. </a:t>
            </a:r>
          </a:p>
          <a:p>
            <a:pPr lvl="2"/>
            <a:r>
              <a:rPr lang="en-US" sz="1400" dirty="0">
                <a:solidFill>
                  <a:schemeClr val="bg1"/>
                </a:solidFill>
              </a:rPr>
              <a:t>stats.ttest_ind() / .pearsonr /  .corr / sns.regplot / sp.stats.linregress.</a:t>
            </a:r>
          </a:p>
          <a:p>
            <a:r>
              <a:rPr lang="en-US" sz="1600" dirty="0">
                <a:solidFill>
                  <a:schemeClr val="bg1"/>
                </a:solidFill>
              </a:rPr>
              <a:t>The results were then visualized using Matplotlib.pyplot library.</a:t>
            </a:r>
          </a:p>
        </p:txBody>
      </p:sp>
      <p:pic>
        <p:nvPicPr>
          <p:cNvPr id="10" name="Picture 9" descr="Text&#10;&#10;Description automatically generated with medium confidence">
            <a:extLst>
              <a:ext uri="{FF2B5EF4-FFF2-40B4-BE49-F238E27FC236}">
                <a16:creationId xmlns:a16="http://schemas.microsoft.com/office/drawing/2014/main" id="{3306EDA4-756A-F216-93FA-4D850F042506}"/>
              </a:ext>
            </a:extLst>
          </p:cNvPr>
          <p:cNvPicPr>
            <a:picLocks noChangeAspect="1"/>
          </p:cNvPicPr>
          <p:nvPr/>
        </p:nvPicPr>
        <p:blipFill>
          <a:blip r:embed="rId3"/>
          <a:stretch>
            <a:fillRect/>
          </a:stretch>
        </p:blipFill>
        <p:spPr>
          <a:xfrm>
            <a:off x="734122" y="1411435"/>
            <a:ext cx="3738174" cy="635241"/>
          </a:xfrm>
          <a:prstGeom prst="rect">
            <a:avLst/>
          </a:prstGeom>
        </p:spPr>
      </p:pic>
      <p:pic>
        <p:nvPicPr>
          <p:cNvPr id="22" name="Picture 21" descr="Text&#10;&#10;Description automatically generated with medium confidence">
            <a:extLst>
              <a:ext uri="{FF2B5EF4-FFF2-40B4-BE49-F238E27FC236}">
                <a16:creationId xmlns:a16="http://schemas.microsoft.com/office/drawing/2014/main" id="{3B8D5B73-508C-D6AF-0271-2593F055DF47}"/>
              </a:ext>
            </a:extLst>
          </p:cNvPr>
          <p:cNvPicPr>
            <a:picLocks noChangeAspect="1"/>
          </p:cNvPicPr>
          <p:nvPr/>
        </p:nvPicPr>
        <p:blipFill>
          <a:blip r:embed="rId4"/>
          <a:stretch>
            <a:fillRect/>
          </a:stretch>
        </p:blipFill>
        <p:spPr>
          <a:xfrm>
            <a:off x="734122" y="2306485"/>
            <a:ext cx="3738174" cy="3965874"/>
          </a:xfrm>
          <a:prstGeom prst="rect">
            <a:avLst/>
          </a:prstGeom>
        </p:spPr>
      </p:pic>
    </p:spTree>
    <p:extLst>
      <p:ext uri="{BB962C8B-B14F-4D97-AF65-F5344CB8AC3E}">
        <p14:creationId xmlns:p14="http://schemas.microsoft.com/office/powerpoint/2010/main" val="9111061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3680-631E-303B-4318-26C2883DAC99}"/>
              </a:ext>
            </a:extLst>
          </p:cNvPr>
          <p:cNvSpPr>
            <a:spLocks noGrp="1"/>
          </p:cNvSpPr>
          <p:nvPr>
            <p:ph type="title"/>
          </p:nvPr>
        </p:nvSpPr>
        <p:spPr>
          <a:xfrm>
            <a:off x="795275" y="396924"/>
            <a:ext cx="3698803" cy="873736"/>
          </a:xfrm>
          <a:noFill/>
          <a:ln>
            <a:solidFill>
              <a:schemeClr val="tx1"/>
            </a:solidFill>
          </a:ln>
        </p:spPr>
        <p:txBody>
          <a:bodyPr>
            <a:normAutofit/>
          </a:bodyPr>
          <a:lstStyle/>
          <a:p>
            <a:r>
              <a:rPr lang="en-US" sz="2400" dirty="0">
                <a:solidFill>
                  <a:schemeClr val="tx1"/>
                </a:solidFill>
              </a:rPr>
              <a:t>Results.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Graphical user interface, text&#10;&#10;Description automatically generated">
            <a:extLst>
              <a:ext uri="{FF2B5EF4-FFF2-40B4-BE49-F238E27FC236}">
                <a16:creationId xmlns:a16="http://schemas.microsoft.com/office/drawing/2014/main" id="{FB176312-22AE-115F-4A97-E3B56D1DA1D8}"/>
              </a:ext>
            </a:extLst>
          </p:cNvPr>
          <p:cNvPicPr>
            <a:picLocks noGrp="1" noChangeAspect="1"/>
          </p:cNvPicPr>
          <p:nvPr>
            <p:ph idx="1"/>
          </p:nvPr>
        </p:nvPicPr>
        <p:blipFill>
          <a:blip r:embed="rId3"/>
          <a:stretch>
            <a:fillRect/>
          </a:stretch>
        </p:blipFill>
        <p:spPr>
          <a:xfrm>
            <a:off x="5805690" y="326189"/>
            <a:ext cx="5895679" cy="1083305"/>
          </a:xfrm>
        </p:spPr>
      </p:pic>
      <p:sp>
        <p:nvSpPr>
          <p:cNvPr id="17" name="TextBox 16">
            <a:extLst>
              <a:ext uri="{FF2B5EF4-FFF2-40B4-BE49-F238E27FC236}">
                <a16:creationId xmlns:a16="http://schemas.microsoft.com/office/drawing/2014/main" id="{67F6324B-D952-BAAC-E02C-485E88FDF5C1}"/>
              </a:ext>
            </a:extLst>
          </p:cNvPr>
          <p:cNvSpPr txBox="1"/>
          <p:nvPr/>
        </p:nvSpPr>
        <p:spPr>
          <a:xfrm>
            <a:off x="316771" y="1413540"/>
            <a:ext cx="4834426"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Hypothesis 1: Market Cap or Equal Weight performance.</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Null: There is no statistically significant difference in the performance of a market-cap-weighted strategy (SPY) or an equal-weight strategy (RSP). </a:t>
            </a:r>
          </a:p>
          <a:p>
            <a:pPr marL="742950" lvl="1" indent="-285750">
              <a:buFont typeface="Arial" panose="020B0604020202020204" pitchFamily="34" charset="0"/>
              <a:buChar char="•"/>
            </a:pPr>
            <a:r>
              <a:rPr lang="en-US" sz="1600" dirty="0">
                <a:solidFill>
                  <a:schemeClr val="bg1"/>
                </a:solidFill>
              </a:rPr>
              <a:t>Ho: </a:t>
            </a:r>
            <a:r>
              <a:rPr lang="el-GR" sz="1600" dirty="0">
                <a:solidFill>
                  <a:schemeClr val="bg1"/>
                </a:solidFill>
              </a:rPr>
              <a:t>μ1 - μ2 = 0</a:t>
            </a:r>
            <a:r>
              <a:rPr lang="en-US" sz="1600" dirty="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results of the T-test opposite show a p-value of 0.0. In this case, the p-value is so small, that SciPy rounds it to 0.0.</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We can reject the Null Hypothesis that there is no statistically significant difference in the performance of the two strategies.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P &lt; 0.05.</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A low p-value means that our result is unlikely to have occurred by random chance.</a:t>
            </a:r>
          </a:p>
          <a:p>
            <a:endParaRPr lang="en-US" dirty="0"/>
          </a:p>
        </p:txBody>
      </p:sp>
      <p:pic>
        <p:nvPicPr>
          <p:cNvPr id="23" name="Picture 22" descr="Graphical user interface, chart, line chart&#10;&#10;Description automatically generated">
            <a:extLst>
              <a:ext uri="{FF2B5EF4-FFF2-40B4-BE49-F238E27FC236}">
                <a16:creationId xmlns:a16="http://schemas.microsoft.com/office/drawing/2014/main" id="{6F5B3B7E-E372-7014-57FF-11EF2F321622}"/>
              </a:ext>
            </a:extLst>
          </p:cNvPr>
          <p:cNvPicPr>
            <a:picLocks noChangeAspect="1"/>
          </p:cNvPicPr>
          <p:nvPr/>
        </p:nvPicPr>
        <p:blipFill rotWithShape="1">
          <a:blip r:embed="rId4"/>
          <a:srcRect r="834"/>
          <a:stretch/>
        </p:blipFill>
        <p:spPr>
          <a:xfrm>
            <a:off x="5642790" y="1623536"/>
            <a:ext cx="6221476" cy="3102644"/>
          </a:xfrm>
          <a:prstGeom prst="rect">
            <a:avLst/>
          </a:prstGeom>
        </p:spPr>
      </p:pic>
      <p:sp>
        <p:nvSpPr>
          <p:cNvPr id="25" name="TextBox 24">
            <a:extLst>
              <a:ext uri="{FF2B5EF4-FFF2-40B4-BE49-F238E27FC236}">
                <a16:creationId xmlns:a16="http://schemas.microsoft.com/office/drawing/2014/main" id="{81A0BAB1-00EA-1F67-F463-2932E5EAC9AD}"/>
              </a:ext>
            </a:extLst>
          </p:cNvPr>
          <p:cNvSpPr txBox="1"/>
          <p:nvPr/>
        </p:nvSpPr>
        <p:spPr>
          <a:xfrm>
            <a:off x="5731372" y="4940223"/>
            <a:ext cx="6044313"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A $10,000 investment in SPY on the 1</a:t>
            </a:r>
            <a:r>
              <a:rPr lang="en-US" sz="1400" baseline="30000" dirty="0">
                <a:solidFill>
                  <a:schemeClr val="bg1"/>
                </a:solidFill>
              </a:rPr>
              <a:t>st</a:t>
            </a:r>
            <a:r>
              <a:rPr lang="en-US" sz="1400" dirty="0">
                <a:solidFill>
                  <a:schemeClr val="bg1"/>
                </a:solidFill>
              </a:rPr>
              <a:t> of May 2003 would now be worth $61,386. Represents a gain of %513.86.</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That same $10,000 investment in RSP on the same day, however, would now be worth $74,275. That represents an increase of %642.75.</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equal weight strategy of RSP generated an additional $12,889 over its market cap-weighted competitor, in the measured time period. </a:t>
            </a:r>
          </a:p>
        </p:txBody>
      </p:sp>
    </p:spTree>
    <p:extLst>
      <p:ext uri="{BB962C8B-B14F-4D97-AF65-F5344CB8AC3E}">
        <p14:creationId xmlns:p14="http://schemas.microsoft.com/office/powerpoint/2010/main" val="2813103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33C7-D229-6C5D-5C5E-60E1817FEA65}"/>
              </a:ext>
            </a:extLst>
          </p:cNvPr>
          <p:cNvSpPr>
            <a:spLocks noGrp="1"/>
          </p:cNvSpPr>
          <p:nvPr>
            <p:ph type="title"/>
          </p:nvPr>
        </p:nvSpPr>
        <p:spPr>
          <a:xfrm>
            <a:off x="806216" y="110681"/>
            <a:ext cx="3698803" cy="771609"/>
          </a:xfrm>
          <a:noFill/>
          <a:ln>
            <a:solidFill>
              <a:schemeClr val="tx1"/>
            </a:solidFill>
          </a:ln>
        </p:spPr>
        <p:txBody>
          <a:bodyPr>
            <a:normAutofit/>
          </a:bodyPr>
          <a:lstStyle/>
          <a:p>
            <a:r>
              <a:rPr lang="en-US" sz="2400" dirty="0">
                <a:solidFill>
                  <a:schemeClr val="tx1"/>
                </a:solidFill>
              </a:rPr>
              <a:t>Results cont.</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06D31A-DB6E-1DDE-9DCE-509398DFB844}"/>
              </a:ext>
            </a:extLst>
          </p:cNvPr>
          <p:cNvSpPr txBox="1"/>
          <p:nvPr/>
        </p:nvSpPr>
        <p:spPr>
          <a:xfrm>
            <a:off x="238404" y="943796"/>
            <a:ext cx="4834426" cy="600164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Hypothesis 2: Correlation of returns.</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Null: There is no correlation between the daily returns of SPY and RSP. </a:t>
            </a:r>
          </a:p>
          <a:p>
            <a:pPr marL="742950" lvl="1" indent="-285750">
              <a:buFont typeface="Arial" panose="020B0604020202020204" pitchFamily="34" charset="0"/>
              <a:buChar char="•"/>
            </a:pPr>
            <a:r>
              <a:rPr lang="en-US" sz="1600" dirty="0">
                <a:solidFill>
                  <a:schemeClr val="bg1"/>
                </a:solidFill>
              </a:rPr>
              <a:t>Ho: </a:t>
            </a:r>
            <a:r>
              <a:rPr lang="el-GR" sz="1600" dirty="0">
                <a:solidFill>
                  <a:schemeClr val="bg1"/>
                </a:solidFill>
              </a:rPr>
              <a:t>μ1 - μ2 = 0</a:t>
            </a:r>
            <a:r>
              <a:rPr lang="en-US" sz="1600" dirty="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+1 indicates a perfect positive correlation.</a:t>
            </a:r>
          </a:p>
          <a:p>
            <a:pPr marL="742950" lvl="1" indent="-285750">
              <a:buFont typeface="Arial" panose="020B0604020202020204" pitchFamily="34" charset="0"/>
              <a:buChar char="•"/>
            </a:pPr>
            <a:r>
              <a:rPr lang="en-US" sz="1600" dirty="0">
                <a:solidFill>
                  <a:schemeClr val="bg1"/>
                </a:solidFill>
              </a:rPr>
              <a:t>0 indicates no correlation at all.</a:t>
            </a:r>
          </a:p>
          <a:p>
            <a:pPr marL="742950" lvl="1" indent="-285750">
              <a:buFont typeface="Arial" panose="020B0604020202020204" pitchFamily="34" charset="0"/>
              <a:buChar char="•"/>
            </a:pPr>
            <a:r>
              <a:rPr lang="en-US" sz="1600" dirty="0">
                <a:solidFill>
                  <a:schemeClr val="bg1"/>
                </a:solidFill>
              </a:rPr>
              <a:t>-1 indicates a perfect negative correlation.</a:t>
            </a:r>
          </a:p>
          <a:p>
            <a:pPr lvl="1"/>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Therefore, a correlation coefficient of +0.97 suggests a highly correlated relationship. </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To check the statistical significance of the correlation, a Pearson's correlation test is conducted.</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results of the T-test opposite show a p-value of 0.0. In this case, the p-value is so small, that SciPy rounds it to 0.0.</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We can reject the Null Hypothesis that there is no correlation between the daily returns of SPY and RSP. P &lt; 0.05.</a:t>
            </a:r>
          </a:p>
        </p:txBody>
      </p:sp>
      <p:pic>
        <p:nvPicPr>
          <p:cNvPr id="9" name="Picture 8" descr="Chart, scatter chart&#10;&#10;Description automatically generated">
            <a:extLst>
              <a:ext uri="{FF2B5EF4-FFF2-40B4-BE49-F238E27FC236}">
                <a16:creationId xmlns:a16="http://schemas.microsoft.com/office/drawing/2014/main" id="{317758E2-A371-CEEF-9E63-5EF7AB23DF17}"/>
              </a:ext>
            </a:extLst>
          </p:cNvPr>
          <p:cNvPicPr>
            <a:picLocks noChangeAspect="1"/>
          </p:cNvPicPr>
          <p:nvPr/>
        </p:nvPicPr>
        <p:blipFill rotWithShape="1">
          <a:blip r:embed="rId3"/>
          <a:srcRect b="1222"/>
          <a:stretch/>
        </p:blipFill>
        <p:spPr>
          <a:xfrm>
            <a:off x="5457413" y="633017"/>
            <a:ext cx="6592226" cy="3138962"/>
          </a:xfrm>
          <a:prstGeom prst="rect">
            <a:avLst/>
          </a:prstGeom>
        </p:spPr>
      </p:pic>
      <p:pic>
        <p:nvPicPr>
          <p:cNvPr id="11" name="Picture 10" descr="Text&#10;&#10;Description automatically generated">
            <a:extLst>
              <a:ext uri="{FF2B5EF4-FFF2-40B4-BE49-F238E27FC236}">
                <a16:creationId xmlns:a16="http://schemas.microsoft.com/office/drawing/2014/main" id="{96946841-B97A-477A-1583-3E1AD1E0F570}"/>
              </a:ext>
            </a:extLst>
          </p:cNvPr>
          <p:cNvPicPr>
            <a:picLocks noChangeAspect="1"/>
          </p:cNvPicPr>
          <p:nvPr/>
        </p:nvPicPr>
        <p:blipFill>
          <a:blip r:embed="rId4"/>
          <a:stretch>
            <a:fillRect/>
          </a:stretch>
        </p:blipFill>
        <p:spPr>
          <a:xfrm>
            <a:off x="6096000" y="4404998"/>
            <a:ext cx="5322313" cy="1356167"/>
          </a:xfrm>
          <a:prstGeom prst="rect">
            <a:avLst/>
          </a:prstGeom>
        </p:spPr>
      </p:pic>
    </p:spTree>
    <p:extLst>
      <p:ext uri="{BB962C8B-B14F-4D97-AF65-F5344CB8AC3E}">
        <p14:creationId xmlns:p14="http://schemas.microsoft.com/office/powerpoint/2010/main" val="1986471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73FA3-5CE7-CF62-66EB-6ACC6FA39CA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000" dirty="0">
                <a:solidFill>
                  <a:srgbClr val="FFFFFF"/>
                </a:solidFill>
              </a:rPr>
              <a:t>Discussion</a:t>
            </a:r>
            <a:endParaRPr lang="en-US" sz="1400" dirty="0">
              <a:solidFill>
                <a:srgbClr val="FFFFFF"/>
              </a:solidFill>
            </a:endParaRPr>
          </a:p>
        </p:txBody>
      </p:sp>
      <p:sp>
        <p:nvSpPr>
          <p:cNvPr id="3" name="Content Placeholder 2">
            <a:extLst>
              <a:ext uri="{FF2B5EF4-FFF2-40B4-BE49-F238E27FC236}">
                <a16:creationId xmlns:a16="http://schemas.microsoft.com/office/drawing/2014/main" id="{66278485-D579-5246-449E-0EE2ECF9B85D}"/>
              </a:ext>
            </a:extLst>
          </p:cNvPr>
          <p:cNvSpPr>
            <a:spLocks noGrp="1"/>
          </p:cNvSpPr>
          <p:nvPr>
            <p:ph idx="1"/>
          </p:nvPr>
        </p:nvSpPr>
        <p:spPr>
          <a:xfrm>
            <a:off x="5539935" y="349658"/>
            <a:ext cx="5959075" cy="6258176"/>
          </a:xfrm>
        </p:spPr>
        <p:txBody>
          <a:bodyPr anchor="ctr">
            <a:normAutofit/>
          </a:bodyPr>
          <a:lstStyle/>
          <a:p>
            <a:r>
              <a:rPr lang="en-US" dirty="0"/>
              <a:t>So, who’s the end user, and what value does the data bring?</a:t>
            </a:r>
          </a:p>
          <a:p>
            <a:pPr lvl="1"/>
            <a:r>
              <a:rPr lang="en-US" dirty="0"/>
              <a:t>End-user;</a:t>
            </a:r>
          </a:p>
          <a:p>
            <a:pPr lvl="2"/>
            <a:r>
              <a:rPr lang="en-US" dirty="0"/>
              <a:t>Financial advisors and their clients, Retail investors, Pension funds, Investment banks, etc. </a:t>
            </a:r>
          </a:p>
          <a:p>
            <a:pPr lvl="2"/>
            <a:r>
              <a:rPr lang="en-US" dirty="0"/>
              <a:t>Invesco and State Street Global Advisors – Fund creators.</a:t>
            </a:r>
          </a:p>
          <a:p>
            <a:pPr lvl="3"/>
            <a:r>
              <a:rPr lang="en-US" dirty="0"/>
              <a:t>Are they charging enough (Management Fee) given the returns the funds offer?</a:t>
            </a:r>
          </a:p>
          <a:p>
            <a:pPr lvl="3"/>
            <a:r>
              <a:rPr lang="en-US" dirty="0"/>
              <a:t>Are they promoting this data enough to encourage additional capital to flow in to their respective ETFs?</a:t>
            </a:r>
          </a:p>
          <a:p>
            <a:pPr lvl="1"/>
            <a:r>
              <a:rPr lang="en-US" dirty="0"/>
              <a:t>Value;</a:t>
            </a:r>
          </a:p>
          <a:p>
            <a:pPr lvl="2"/>
            <a:r>
              <a:rPr lang="en-US" dirty="0"/>
              <a:t>Provides data-driven insights in order to make data-driven decisions.</a:t>
            </a:r>
          </a:p>
          <a:p>
            <a:pPr lvl="2"/>
            <a:r>
              <a:rPr lang="en-US" dirty="0"/>
              <a:t>Provides historical insight into the effectiveness of two different investment strategies.</a:t>
            </a:r>
          </a:p>
          <a:p>
            <a:pPr lvl="2"/>
            <a:r>
              <a:rPr lang="en-US" dirty="0"/>
              <a:t>Allows financial advisors, who are looking to deploy client capital, to justify their recommendations.</a:t>
            </a:r>
          </a:p>
          <a:p>
            <a:pPr lvl="2"/>
            <a:r>
              <a:rPr lang="en-US" dirty="0"/>
              <a:t>It provides evidence that passive investing can be very effective. </a:t>
            </a:r>
          </a:p>
        </p:txBody>
      </p:sp>
    </p:spTree>
    <p:extLst>
      <p:ext uri="{BB962C8B-B14F-4D97-AF65-F5344CB8AC3E}">
        <p14:creationId xmlns:p14="http://schemas.microsoft.com/office/powerpoint/2010/main" val="11845848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10329</TotalTime>
  <Words>1962</Words>
  <Application>Microsoft Macintosh PowerPoint</Application>
  <PresentationFormat>Widescreen</PresentationFormat>
  <Paragraphs>164</Paragraphs>
  <Slides>15</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Corbel</vt:lpstr>
      <vt:lpstr>Gill Sans MT</vt:lpstr>
      <vt:lpstr>Manrope</vt:lpstr>
      <vt:lpstr>Söhne</vt:lpstr>
      <vt:lpstr>Parcel</vt:lpstr>
      <vt:lpstr>Microsoft Excel Worksheet</vt:lpstr>
      <vt:lpstr>Historical Market Performance analysis.   Market cap weight (SPY) or Equal Weight (RSP) strategy.</vt:lpstr>
      <vt:lpstr>Goals of this presentation.</vt:lpstr>
      <vt:lpstr>Introduction </vt:lpstr>
      <vt:lpstr>Hypotheses.</vt:lpstr>
      <vt:lpstr>About the data.</vt:lpstr>
      <vt:lpstr>Methods.</vt:lpstr>
      <vt:lpstr>Results.</vt:lpstr>
      <vt:lpstr>Results cont.</vt:lpstr>
      <vt:lpstr>Discussion</vt:lpstr>
      <vt:lpstr>Scope for further Research.</vt:lpstr>
      <vt:lpstr>Sector allocation -    SPY &amp; RSP</vt:lpstr>
      <vt:lpstr>keep in mind</vt:lpstr>
      <vt:lpstr>Additional Visualizations.</vt:lpstr>
      <vt:lpstr>Additional Visualizations Cont.</vt:lpstr>
      <vt:lpstr>Questions &amp;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Performance analysis  SPY &amp; RSP</dc:title>
  <dc:creator>James Guffogg</dc:creator>
  <cp:lastModifiedBy>James Guffogg</cp:lastModifiedBy>
  <cp:revision>10</cp:revision>
  <dcterms:created xsi:type="dcterms:W3CDTF">2023-03-27T13:46:12Z</dcterms:created>
  <dcterms:modified xsi:type="dcterms:W3CDTF">2023-04-03T17:55:55Z</dcterms:modified>
</cp:coreProperties>
</file>