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4"/>
    <p:restoredTop sz="94789"/>
  </p:normalViewPr>
  <p:slideViewPr>
    <p:cSldViewPr snapToGrid="0">
      <p:cViewPr varScale="1">
        <p:scale>
          <a:sx n="108" d="100"/>
          <a:sy n="108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mesguffogg\Desktop\Capstone%20Project%201\Lariat%20Rental%20Cars%20-%20Capston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mesguffogg\Desktop\Capstone%20Project%201\Lariat%20Rental%20Cars%20-%20Capston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esguffogg/Desktop/Capstone%20Project%201/Lariat%20Rental%20Cars%20-%20Capstone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esguffogg/Desktop/Capstone%20Project%201/Lariat%20Rental%20Cars%20-%20Capstone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esguffogg/Desktop/Capstone%20Project%201/Lariat%20Rental%20Cars%20-%20Capstone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esguffogg/Desktop/Capstone%20Project%201/Lariat%20Rental%20Cars%20-%20Capstone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esguffogg/Desktop/Capstone%20Project%201/Lariat%20Rental%20Cars%20-%20Capstone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mesguffogg/Desktop/Capstone%20Project%201/Lariat%20Rental%20Cars%20-%20Capstone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model!$A$29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6412750175218443E-2"/>
                  <c:y val="-2.58216010168942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01B-B240-A23C-CBAE1B0EBFB1}"/>
                </c:ext>
              </c:extLst>
            </c:dLbl>
            <c:dLbl>
              <c:idx val="2"/>
              <c:layout>
                <c:manualLayout>
                  <c:x val="-3.04762502021752E-2"/>
                  <c:y val="-2.58216010168942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01B-B240-A23C-CBAE1B0EBF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model!$B$27:$D$27</c:f>
              <c:strCache>
                <c:ptCount val="3"/>
                <c:pt idx="0">
                  <c:v>Baseline</c:v>
                </c:pt>
                <c:pt idx="2">
                  <c:v>Scenario 1</c:v>
                </c:pt>
              </c:strCache>
            </c:strRef>
          </c:cat>
          <c:val>
            <c:numRef>
              <c:f>model!$B$29:$D$29</c:f>
              <c:numCache>
                <c:formatCode>General</c:formatCode>
                <c:ptCount val="3"/>
                <c:pt idx="0" formatCode="[$$-409]#,##0">
                  <c:v>33076688.639999952</c:v>
                </c:pt>
                <c:pt idx="2" formatCode="[$$-409]#,##0">
                  <c:v>33076688.639999952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F-E245-9376-91D162A2C705}"/>
            </c:ext>
          </c:extLst>
        </c:ser>
        <c:ser>
          <c:idx val="2"/>
          <c:order val="2"/>
          <c:tx>
            <c:strRef>
              <c:f>model!$A$30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model!$B$27:$D$27</c:f>
              <c:strCache>
                <c:ptCount val="3"/>
                <c:pt idx="0">
                  <c:v>Baseline</c:v>
                </c:pt>
                <c:pt idx="2">
                  <c:v>Scenario 1</c:v>
                </c:pt>
              </c:strCache>
            </c:strRef>
          </c:cat>
          <c:val>
            <c:numRef>
              <c:f>model!$B$30:$D$30</c:f>
              <c:numCache>
                <c:formatCode>General</c:formatCode>
                <c:ptCount val="3"/>
                <c:pt idx="0" formatCode="[$$-409]#,##0">
                  <c:v>52830207</c:v>
                </c:pt>
                <c:pt idx="2" formatCode="[$$-409]#,##0">
                  <c:v>56786183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1F-E245-9376-91D162A2C705}"/>
            </c:ext>
          </c:extLst>
        </c:ser>
        <c:ser>
          <c:idx val="3"/>
          <c:order val="3"/>
          <c:tx>
            <c:strRef>
              <c:f>model!$A$31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0635000269566832E-2"/>
                  <c:y val="-2.81690192911573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01B-B240-A23C-CBAE1B0EBFB1}"/>
                </c:ext>
              </c:extLst>
            </c:dLbl>
            <c:dLbl>
              <c:idx val="2"/>
              <c:layout>
                <c:manualLayout>
                  <c:x val="2.43810001617401E-2"/>
                  <c:y val="-2.34741827426311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01B-B240-A23C-CBAE1B0EBF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model!$B$27:$D$27</c:f>
              <c:strCache>
                <c:ptCount val="3"/>
                <c:pt idx="0">
                  <c:v>Baseline</c:v>
                </c:pt>
                <c:pt idx="2">
                  <c:v>Scenario 1</c:v>
                </c:pt>
              </c:strCache>
            </c:strRef>
          </c:cat>
          <c:val>
            <c:numRef>
              <c:f>model!$B$31:$D$31</c:f>
              <c:numCache>
                <c:formatCode>General</c:formatCode>
                <c:ptCount val="3"/>
                <c:pt idx="0" formatCode="[$$-409]#,##0">
                  <c:v>19753518.360000048</c:v>
                </c:pt>
                <c:pt idx="2" formatCode="[$$-409]#,##0">
                  <c:v>23709494.360000048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1F-E245-9376-91D162A2C7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565824"/>
        <c:axId val="3965674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model!$A$28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model!$B$27:$D$27</c15:sqref>
                        </c15:formulaRef>
                      </c:ext>
                    </c:extLst>
                    <c:strCache>
                      <c:ptCount val="3"/>
                      <c:pt idx="0">
                        <c:v>Baseline</c:v>
                      </c:pt>
                      <c:pt idx="2">
                        <c:v>Scenario 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model!$B$28:$D$28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21F-E245-9376-91D162A2C705}"/>
                  </c:ext>
                </c:extLst>
              </c15:ser>
            </c15:filteredBarSeries>
          </c:ext>
        </c:extLst>
      </c:barChart>
      <c:catAx>
        <c:axId val="39656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567472"/>
        <c:crosses val="autoZero"/>
        <c:auto val="1"/>
        <c:lblAlgn val="ctr"/>
        <c:lblOffset val="100"/>
        <c:noMultiLvlLbl val="0"/>
      </c:catAx>
      <c:valAx>
        <c:axId val="39656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56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064204580268446"/>
          <c:y val="0.45663894541272226"/>
          <c:w val="0.11031490685386069"/>
          <c:h val="0.23230420914276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model!$H$33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AB5-6D40-9C91-1822791BF54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AB5-6D40-9C91-1822791BF54D}"/>
              </c:ext>
            </c:extLst>
          </c:dPt>
          <c:dLbls>
            <c:dLbl>
              <c:idx val="0"/>
              <c:layout>
                <c:manualLayout>
                  <c:x val="-7.6644977747307545E-3"/>
                  <c:y val="-4.725031326687832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B5-6D40-9C91-1822791BF54D}"/>
                </c:ext>
              </c:extLst>
            </c:dLbl>
            <c:dLbl>
              <c:idx val="1"/>
              <c:layout>
                <c:manualLayout>
                  <c:x val="-7.6644977747307545E-3"/>
                  <c:y val="-4.725031326687832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B5-6D40-9C91-1822791BF5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model!$I$32:$J$32</c:f>
              <c:strCache>
                <c:ptCount val="2"/>
                <c:pt idx="0">
                  <c:v>Baseline</c:v>
                </c:pt>
                <c:pt idx="1">
                  <c:v>Scenario 2</c:v>
                </c:pt>
              </c:strCache>
            </c:strRef>
          </c:cat>
          <c:val>
            <c:numRef>
              <c:f>model!$I$33:$J$33</c:f>
              <c:numCache>
                <c:formatCode>[$$-409]#,##0</c:formatCode>
                <c:ptCount val="2"/>
                <c:pt idx="0">
                  <c:v>33076688.639999952</c:v>
                </c:pt>
                <c:pt idx="1">
                  <c:v>31541207.519999951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C-D244-BDF4-6949707599E7}"/>
            </c:ext>
          </c:extLst>
        </c:ser>
        <c:ser>
          <c:idx val="1"/>
          <c:order val="1"/>
          <c:tx>
            <c:v>Revenue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model!$I$32:$J$32</c:f>
              <c:strCache>
                <c:ptCount val="2"/>
                <c:pt idx="0">
                  <c:v>Baseline</c:v>
                </c:pt>
                <c:pt idx="1">
                  <c:v>Scenario 2</c:v>
                </c:pt>
              </c:strCache>
            </c:strRef>
          </c:cat>
          <c:val>
            <c:numRef>
              <c:f>model!$I$34:$J$34</c:f>
              <c:numCache>
                <c:formatCode>[$$-409]#,##0</c:formatCode>
                <c:ptCount val="2"/>
                <c:pt idx="0">
                  <c:v>52830207</c:v>
                </c:pt>
                <c:pt idx="1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6C-D244-BDF4-6949707599E7}"/>
            </c:ext>
          </c:extLst>
        </c:ser>
        <c:ser>
          <c:idx val="2"/>
          <c:order val="2"/>
          <c:tx>
            <c:v>Profit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496746662096061E-2"/>
                  <c:y val="-9.45006265337566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AB5-6D40-9C91-1822791BF54D}"/>
                </c:ext>
              </c:extLst>
            </c:dLbl>
            <c:dLbl>
              <c:idx val="1"/>
              <c:layout>
                <c:manualLayout>
                  <c:x val="5.7483733310480659E-3"/>
                  <c:y val="-9.45006265337566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B5-6D40-9C91-1822791BF5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model!$I$35:$J$35</c:f>
              <c:numCache>
                <c:formatCode>[$$-409]#,##0</c:formatCode>
                <c:ptCount val="2"/>
                <c:pt idx="0">
                  <c:v>19753518.360000048</c:v>
                </c:pt>
                <c:pt idx="1">
                  <c:v>21288999.480000049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6C-D244-BDF4-694970759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110799"/>
        <c:axId val="274709839"/>
      </c:barChart>
      <c:catAx>
        <c:axId val="7011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709839"/>
        <c:crosses val="autoZero"/>
        <c:auto val="1"/>
        <c:lblAlgn val="ctr"/>
        <c:lblOffset val="100"/>
        <c:noMultiLvlLbl val="0"/>
      </c:catAx>
      <c:valAx>
        <c:axId val="27470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11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064249613983903"/>
          <c:y val="0.47286983485471396"/>
          <c:w val="0.11069330210402534"/>
          <c:h val="0.222590063410215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model!$H$33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78-E546-B62B-2CF1A03E226C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078-E546-B62B-2CF1A03E22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model!$I$32:$K$32</c:f>
              <c:strCache>
                <c:ptCount val="3"/>
                <c:pt idx="0">
                  <c:v>Baseline</c:v>
                </c:pt>
                <c:pt idx="1">
                  <c:v>Scenario 1</c:v>
                </c:pt>
                <c:pt idx="2">
                  <c:v>Scenario 2</c:v>
                </c:pt>
              </c:strCache>
            </c:strRef>
          </c:cat>
          <c:val>
            <c:numRef>
              <c:f>model!$I$33:$K$33</c:f>
              <c:numCache>
                <c:formatCode>[$$-409]#,##0</c:formatCode>
                <c:ptCount val="3"/>
                <c:pt idx="0">
                  <c:v>33076688.639999952</c:v>
                </c:pt>
                <c:pt idx="1">
                  <c:v>33076688.639999952</c:v>
                </c:pt>
                <c:pt idx="2">
                  <c:v>31541207.519999951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8-E546-B62B-2CF1A03E2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4638224"/>
        <c:axId val="307287839"/>
      </c:barChart>
      <c:catAx>
        <c:axId val="185463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287839"/>
        <c:crosses val="autoZero"/>
        <c:auto val="1"/>
        <c:lblAlgn val="ctr"/>
        <c:lblOffset val="100"/>
        <c:noMultiLvlLbl val="0"/>
      </c:catAx>
      <c:valAx>
        <c:axId val="30728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638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model!$H$34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4B-AE42-A065-556974C0A1AF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4B-AE42-A065-556974C0A1AF}"/>
              </c:ext>
            </c:extLst>
          </c:dPt>
          <c:dLbls>
            <c:dLbl>
              <c:idx val="0"/>
              <c:layout>
                <c:manualLayout>
                  <c:x val="0"/>
                  <c:y val="-8.35741482565916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4B-AE42-A065-556974C0A1AF}"/>
                </c:ext>
              </c:extLst>
            </c:dLbl>
            <c:dLbl>
              <c:idx val="1"/>
              <c:layout>
                <c:manualLayout>
                  <c:x val="-3.2250708372842567E-3"/>
                  <c:y val="-1.70322566801315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4B-AE42-A065-556974C0A1AF}"/>
                </c:ext>
              </c:extLst>
            </c:dLbl>
            <c:dLbl>
              <c:idx val="2"/>
              <c:layout>
                <c:manualLayout>
                  <c:x val="-1.1794796719971977E-16"/>
                  <c:y val="-1.11432197675454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04B-AE42-A065-556974C0A1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model!$I$32:$K$32</c:f>
              <c:strCache>
                <c:ptCount val="3"/>
                <c:pt idx="0">
                  <c:v>Baseline</c:v>
                </c:pt>
                <c:pt idx="1">
                  <c:v>Scenario 1</c:v>
                </c:pt>
                <c:pt idx="2">
                  <c:v>Scenario 2</c:v>
                </c:pt>
              </c:strCache>
            </c:strRef>
          </c:cat>
          <c:val>
            <c:numRef>
              <c:f>model!$I$34:$K$34</c:f>
              <c:numCache>
                <c:formatCode>[$$-409]#,##0</c:formatCode>
                <c:ptCount val="3"/>
                <c:pt idx="0">
                  <c:v>52830207</c:v>
                </c:pt>
                <c:pt idx="1">
                  <c:v>56786183</c:v>
                </c:pt>
                <c:pt idx="2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4B-AE42-A065-556974C0A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325359"/>
        <c:axId val="268327007"/>
      </c:barChart>
      <c:catAx>
        <c:axId val="268325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27007"/>
        <c:crosses val="autoZero"/>
        <c:auto val="1"/>
        <c:lblAlgn val="ctr"/>
        <c:lblOffset val="100"/>
        <c:noMultiLvlLbl val="0"/>
      </c:catAx>
      <c:valAx>
        <c:axId val="26832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32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Comparison</a:t>
            </a:r>
          </a:p>
        </c:rich>
      </c:tx>
      <c:layout>
        <c:manualLayout>
          <c:xMode val="edge"/>
          <c:yMode val="edge"/>
          <c:x val="0.37280265960998199"/>
          <c:y val="1.9500634593204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model!$H$35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70-3C49-9454-090D159FC910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570-3C49-9454-090D159FC910}"/>
              </c:ext>
            </c:extLst>
          </c:dPt>
          <c:dLbls>
            <c:dLbl>
              <c:idx val="1"/>
              <c:layout>
                <c:manualLayout>
                  <c:x val="0"/>
                  <c:y val="5.57160988377270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70-3C49-9454-090D159FC9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model!$I$32:$K$32</c:f>
              <c:strCache>
                <c:ptCount val="3"/>
                <c:pt idx="0">
                  <c:v>Baseline</c:v>
                </c:pt>
                <c:pt idx="1">
                  <c:v>Scenario 1</c:v>
                </c:pt>
                <c:pt idx="2">
                  <c:v>Scenario 2</c:v>
                </c:pt>
              </c:strCache>
            </c:strRef>
          </c:cat>
          <c:val>
            <c:numRef>
              <c:f>model!$I$35:$K$35</c:f>
              <c:numCache>
                <c:formatCode>[$$-409]#,##0</c:formatCode>
                <c:ptCount val="3"/>
                <c:pt idx="0">
                  <c:v>19753518.360000048</c:v>
                </c:pt>
                <c:pt idx="1">
                  <c:v>23709494.360000048</c:v>
                </c:pt>
                <c:pt idx="2">
                  <c:v>21288999.480000049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70-3C49-9454-090D159FC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7320128"/>
        <c:axId val="274182303"/>
      </c:barChart>
      <c:catAx>
        <c:axId val="73732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182303"/>
        <c:crosses val="autoZero"/>
        <c:auto val="1"/>
        <c:lblAlgn val="ctr"/>
        <c:lblOffset val="100"/>
        <c:noMultiLvlLbl val="0"/>
      </c:catAx>
      <c:valAx>
        <c:axId val="27418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32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 Rental Cars - Capstone Project.xlsx]4. branch_location!PivotTable16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Revenue</a:t>
            </a:r>
            <a:r>
              <a:rPr lang="en-US" sz="1600" baseline="0"/>
              <a:t> by Airport Location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3478260869565218E-3"/>
              <c:y val="-4.0892193308550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3478260869565218E-3"/>
              <c:y val="-4.0892193308550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3478260869565218E-3"/>
              <c:y val="-4.0892193308550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3478260869565218E-3"/>
              <c:y val="-4.0892193308550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4.3478260869565218E-3"/>
              <c:y val="-4.0892193308550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 branch_location'!$Z$62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2-8A46-9A57-CFC91A37A377}"/>
              </c:ext>
            </c:extLst>
          </c:dPt>
          <c:dLbls>
            <c:dLbl>
              <c:idx val="1"/>
              <c:layout>
                <c:manualLayout>
                  <c:x val="-4.3478260869565218E-3"/>
                  <c:y val="-4.0892193308550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2-8A46-9A57-CFC91A37A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'4. branch_location'!$Y$63:$Y$65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'4. branch_location'!$Z$63:$Z$65</c:f>
              <c:numCache>
                <c:formatCode>[$$-409]#,##0</c:formatCode>
                <c:ptCount val="2"/>
                <c:pt idx="0">
                  <c:v>29609924</c:v>
                </c:pt>
                <c:pt idx="1">
                  <c:v>23220283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B2-8A46-9A57-CFC91A37A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5188144"/>
        <c:axId val="1785063008"/>
      </c:barChart>
      <c:catAx>
        <c:axId val="178518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063008"/>
        <c:crosses val="autoZero"/>
        <c:auto val="1"/>
        <c:lblAlgn val="ctr"/>
        <c:lblOffset val="100"/>
        <c:noMultiLvlLbl val="0"/>
      </c:catAx>
      <c:valAx>
        <c:axId val="1785063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518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 Rental Cars - Capstone Project.xlsx]4. branch_location!PivotTable31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Top</a:t>
            </a:r>
            <a:r>
              <a:rPr lang="en-US" sz="1600" baseline="0"/>
              <a:t> 10 Branches by Revenue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93868245925181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71262996238629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93868245925181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71262996238629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93868245925181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71262996238629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93868245925181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71262996238629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93868245925181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0"/>
              <c:y val="-2.712629962386292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 branch_location'!$AG$65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DF-834A-A640-DF10D8C1A784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DF-834A-A640-DF10D8C1A784}"/>
              </c:ext>
            </c:extLst>
          </c:dPt>
          <c:dLbls>
            <c:dLbl>
              <c:idx val="2"/>
              <c:layout>
                <c:manualLayout>
                  <c:x val="-3.5382657872822468E-3"/>
                  <c:y val="-8.84188913352913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DF-834A-A640-DF10D8C1A784}"/>
                </c:ext>
              </c:extLst>
            </c:dLbl>
            <c:dLbl>
              <c:idx val="3"/>
              <c:layout>
                <c:manualLayout>
                  <c:x val="0"/>
                  <c:y val="-2.71262996238629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DF-834A-A640-DF10D8C1A784}"/>
                </c:ext>
              </c:extLst>
            </c:dLbl>
            <c:dLbl>
              <c:idx val="7"/>
              <c:layout>
                <c:manualLayout>
                  <c:x val="8.845664468205618E-3"/>
                  <c:y val="-2.95159947323352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DF-834A-A640-DF10D8C1A784}"/>
                </c:ext>
              </c:extLst>
            </c:dLbl>
            <c:dLbl>
              <c:idx val="9"/>
              <c:layout>
                <c:manualLayout>
                  <c:x val="-1.0614797361846741E-2"/>
                  <c:y val="-4.56156282226997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DF-834A-A640-DF10D8C1A7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'4. branch_location'!$AF$66:$AF$86</c:f>
              <c:multiLvlStrCache>
                <c:ptCount val="10"/>
                <c:lvl>
                  <c:pt idx="0">
                    <c:v>Saint Louis</c:v>
                  </c:pt>
                  <c:pt idx="1">
                    <c:v>Pomona</c:v>
                  </c:pt>
                  <c:pt idx="2">
                    <c:v>Sacramento</c:v>
                  </c:pt>
                  <c:pt idx="3">
                    <c:v>Tampa</c:v>
                  </c:pt>
                  <c:pt idx="4">
                    <c:v>Denver</c:v>
                  </c:pt>
                  <c:pt idx="5">
                    <c:v>Burbank</c:v>
                  </c:pt>
                  <c:pt idx="6">
                    <c:v>Longview</c:v>
                  </c:pt>
                  <c:pt idx="7">
                    <c:v>Fort Worth</c:v>
                  </c:pt>
                  <c:pt idx="8">
                    <c:v>Birmingham</c:v>
                  </c:pt>
                  <c:pt idx="9">
                    <c:v>Roanoke</c:v>
                  </c:pt>
                </c:lvl>
                <c:lvl>
                  <c:pt idx="0">
                    <c:v>22</c:v>
                  </c:pt>
                  <c:pt idx="1">
                    <c:v>49</c:v>
                  </c:pt>
                  <c:pt idx="2">
                    <c:v>47</c:v>
                  </c:pt>
                  <c:pt idx="3">
                    <c:v>2</c:v>
                  </c:pt>
                  <c:pt idx="4">
                    <c:v>7</c:v>
                  </c:pt>
                  <c:pt idx="5">
                    <c:v>39</c:v>
                  </c:pt>
                  <c:pt idx="6">
                    <c:v>18</c:v>
                  </c:pt>
                  <c:pt idx="7">
                    <c:v>50</c:v>
                  </c:pt>
                  <c:pt idx="8">
                    <c:v>9</c:v>
                  </c:pt>
                  <c:pt idx="9">
                    <c:v>45</c:v>
                  </c:pt>
                </c:lvl>
              </c:multiLvlStrCache>
            </c:multiLvlStrRef>
          </c:cat>
          <c:val>
            <c:numRef>
              <c:f>'4. branch_location'!$AG$66:$AG$86</c:f>
              <c:numCache>
                <c:formatCode>[$$-409]#,##0</c:formatCode>
                <c:ptCount val="10"/>
                <c:pt idx="0">
                  <c:v>1109890</c:v>
                </c:pt>
                <c:pt idx="1">
                  <c:v>1103817</c:v>
                </c:pt>
                <c:pt idx="2">
                  <c:v>1103087</c:v>
                </c:pt>
                <c:pt idx="3">
                  <c:v>1102907</c:v>
                </c:pt>
                <c:pt idx="4">
                  <c:v>1099426</c:v>
                </c:pt>
                <c:pt idx="5">
                  <c:v>1088668</c:v>
                </c:pt>
                <c:pt idx="6">
                  <c:v>1085564</c:v>
                </c:pt>
                <c:pt idx="7">
                  <c:v>1082222</c:v>
                </c:pt>
                <c:pt idx="8">
                  <c:v>1081417</c:v>
                </c:pt>
                <c:pt idx="9">
                  <c:v>1080921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DF-834A-A640-DF10D8C1A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6121040"/>
        <c:axId val="1596122272"/>
      </c:barChart>
      <c:catAx>
        <c:axId val="159612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22272"/>
        <c:crosses val="autoZero"/>
        <c:auto val="1"/>
        <c:lblAlgn val="ctr"/>
        <c:lblOffset val="100"/>
        <c:noMultiLvlLbl val="0"/>
      </c:catAx>
      <c:valAx>
        <c:axId val="159612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1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[Lariat Rental Cars - Capstone Project.xlsx]4. branch_location!PivotTable28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Top</a:t>
            </a:r>
            <a:r>
              <a:rPr lang="en-US" sz="1600" baseline="0"/>
              <a:t> 10 Cities by Revenue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 branch_location'!$AA$5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'4. branch_location'!$Z$6:$Z$16</c:f>
              <c:strCache>
                <c:ptCount val="10"/>
                <c:pt idx="0">
                  <c:v>Washington</c:v>
                </c:pt>
                <c:pt idx="1">
                  <c:v>Denver</c:v>
                </c:pt>
                <c:pt idx="2">
                  <c:v>Sacramento</c:v>
                </c:pt>
                <c:pt idx="3">
                  <c:v>Fort Worth</c:v>
                </c:pt>
                <c:pt idx="4">
                  <c:v>El Paso</c:v>
                </c:pt>
                <c:pt idx="5">
                  <c:v>Charlotte</c:v>
                </c:pt>
                <c:pt idx="6">
                  <c:v>New York City</c:v>
                </c:pt>
                <c:pt idx="7">
                  <c:v>Los Angeles</c:v>
                </c:pt>
                <c:pt idx="8">
                  <c:v>Saint Louis</c:v>
                </c:pt>
                <c:pt idx="9">
                  <c:v>Pomona</c:v>
                </c:pt>
              </c:strCache>
            </c:strRef>
          </c:cat>
          <c:val>
            <c:numRef>
              <c:f>'4. branch_location'!$AA$6:$AA$16</c:f>
              <c:numCache>
                <c:formatCode>[$$-409]#,##0</c:formatCode>
                <c:ptCount val="10"/>
                <c:pt idx="0">
                  <c:v>3137517</c:v>
                </c:pt>
                <c:pt idx="1">
                  <c:v>2155788</c:v>
                </c:pt>
                <c:pt idx="2">
                  <c:v>2150735</c:v>
                </c:pt>
                <c:pt idx="3">
                  <c:v>2144332</c:v>
                </c:pt>
                <c:pt idx="4">
                  <c:v>2103280</c:v>
                </c:pt>
                <c:pt idx="5">
                  <c:v>2103053</c:v>
                </c:pt>
                <c:pt idx="6">
                  <c:v>2086739</c:v>
                </c:pt>
                <c:pt idx="7">
                  <c:v>2067993</c:v>
                </c:pt>
                <c:pt idx="8">
                  <c:v>1109890</c:v>
                </c:pt>
                <c:pt idx="9">
                  <c:v>1103817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38-0740-9265-D6405A391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8747744"/>
        <c:axId val="1479030848"/>
      </c:barChart>
      <c:catAx>
        <c:axId val="147874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030848"/>
        <c:crosses val="autoZero"/>
        <c:auto val="1"/>
        <c:lblAlgn val="ctr"/>
        <c:lblOffset val="100"/>
        <c:noMultiLvlLbl val="0"/>
      </c:catAx>
      <c:valAx>
        <c:axId val="14790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74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935A2-F099-0549-B56E-8B6BAA57B1C5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94C24-AC3F-6743-A4F3-04818DF3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37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4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9F3E1B-83DC-2446-89F2-9B16D252FA0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A52D36-EE0C-EB4C-A5DF-767986DC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160-C26B-7FB5-4F41-7FE3D942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33230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Lariat fleet optimization </a:t>
            </a:r>
            <a:br>
              <a:rPr lang="en-US" dirty="0"/>
            </a:br>
            <a:r>
              <a:rPr lang="en-US" dirty="0"/>
              <a:t>2018-2019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66F2D-468F-2A7A-F091-FD8D9A67A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21974"/>
            <a:ext cx="6801612" cy="19704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Presented by James Guffogg</a:t>
            </a:r>
          </a:p>
          <a:p>
            <a:endParaRPr lang="en-US" dirty="0"/>
          </a:p>
          <a:p>
            <a:r>
              <a:rPr lang="en-US" dirty="0"/>
              <a:t>Presented to Jay Padhya</a:t>
            </a:r>
          </a:p>
          <a:p>
            <a:endParaRPr lang="en-US" dirty="0"/>
          </a:p>
          <a:p>
            <a:r>
              <a:rPr lang="en-US" dirty="0"/>
              <a:t>12/28/2022</a:t>
            </a:r>
          </a:p>
        </p:txBody>
      </p:sp>
    </p:spTree>
    <p:extLst>
      <p:ext uri="{BB962C8B-B14F-4D97-AF65-F5344CB8AC3E}">
        <p14:creationId xmlns:p14="http://schemas.microsoft.com/office/powerpoint/2010/main" val="427717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C72C-F2A0-FAB3-4EDB-6F90E559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6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89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23B20-6B73-8689-26D1-CB1EC9E9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Goals of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75F0-363A-A1CC-A26E-2C36743E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Review two different scenarios aimed at reducing costs and increasing revenue. </a:t>
            </a:r>
          </a:p>
          <a:p>
            <a:r>
              <a:rPr lang="en-US" dirty="0"/>
              <a:t>Compare available scenarios to assist data driven decision making.</a:t>
            </a:r>
          </a:p>
          <a:p>
            <a:r>
              <a:rPr lang="en-US" dirty="0"/>
              <a:t>Meet Lariat’s stated business objective.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4701-3C4D-FC7A-BE3C-A9743B57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16" y="432402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How can we optimize?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5C4FD-4D97-582A-6F6E-10514F7E9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53231"/>
              </p:ext>
            </p:extLst>
          </p:nvPr>
        </p:nvGraphicFramePr>
        <p:xfrm>
          <a:off x="399844" y="5179745"/>
          <a:ext cx="4509746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54873">
                  <a:extLst>
                    <a:ext uri="{9D8B030D-6E8A-4147-A177-3AD203B41FA5}">
                      <a16:colId xmlns:a16="http://schemas.microsoft.com/office/drawing/2014/main" val="1573917676"/>
                    </a:ext>
                  </a:extLst>
                </a:gridCol>
                <a:gridCol w="2254873">
                  <a:extLst>
                    <a:ext uri="{9D8B030D-6E8A-4147-A177-3AD203B41FA5}">
                      <a16:colId xmlns:a16="http://schemas.microsoft.com/office/drawing/2014/main" val="288112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Vehicle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1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$52,830,207.00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4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$33,076,688.64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9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Annual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$19,753,518.36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715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726201-BDD5-3938-BE0B-6C3863F41440}"/>
              </a:ext>
            </a:extLst>
          </p:cNvPr>
          <p:cNvSpPr txBox="1"/>
          <p:nvPr/>
        </p:nvSpPr>
        <p:spPr>
          <a:xfrm>
            <a:off x="805316" y="4615873"/>
            <a:ext cx="34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Baseline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31DAB534-A201-9F9C-7B3C-2CC50CD45FA3}"/>
              </a:ext>
            </a:extLst>
          </p:cNvPr>
          <p:cNvSpPr/>
          <p:nvPr/>
        </p:nvSpPr>
        <p:spPr>
          <a:xfrm>
            <a:off x="1140031" y="2175553"/>
            <a:ext cx="439387" cy="76952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2643E-AC08-8313-B15E-EF14FAFA9C63}"/>
              </a:ext>
            </a:extLst>
          </p:cNvPr>
          <p:cNvSpPr txBox="1"/>
          <p:nvPr/>
        </p:nvSpPr>
        <p:spPr>
          <a:xfrm>
            <a:off x="1923802" y="2315688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Revenue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125917A-C45A-E419-6972-7660A08D6949}"/>
              </a:ext>
            </a:extLst>
          </p:cNvPr>
          <p:cNvSpPr/>
          <p:nvPr/>
        </p:nvSpPr>
        <p:spPr>
          <a:xfrm>
            <a:off x="1923802" y="3075709"/>
            <a:ext cx="439200" cy="770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B4720-3864-4A86-3995-AF9756831670}"/>
              </a:ext>
            </a:extLst>
          </p:cNvPr>
          <p:cNvSpPr txBox="1"/>
          <p:nvPr/>
        </p:nvSpPr>
        <p:spPr>
          <a:xfrm>
            <a:off x="2766951" y="3277590"/>
            <a:ext cx="2142639" cy="36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Costs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41712-955F-7030-A3BE-627C5A6E0099}"/>
              </a:ext>
            </a:extLst>
          </p:cNvPr>
          <p:cNvSpPr txBox="1"/>
          <p:nvPr/>
        </p:nvSpPr>
        <p:spPr>
          <a:xfrm>
            <a:off x="5462649" y="558140"/>
            <a:ext cx="635329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In maintaining a 4000-vehicle fleet, we can implement two different scenarios to meet our objective.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Scenario 1 – Replace the lowest revenue generating vehicles in the fleet with the highest.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Scenario 2 – Replace the most cost intensive vehicles in the fleet with the least cost intensive.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* Both scenarios will replace 10% of the fleet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** 10% of the fleet equates to 400 vehicles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*** All scenarios assume that the overall fleet size will remain at 4000 vehicles.</a:t>
            </a:r>
          </a:p>
        </p:txBody>
      </p:sp>
    </p:spTree>
    <p:extLst>
      <p:ext uri="{BB962C8B-B14F-4D97-AF65-F5344CB8AC3E}">
        <p14:creationId xmlns:p14="http://schemas.microsoft.com/office/powerpoint/2010/main" val="2502396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8DE2BC-E31C-65F3-C41A-16068C4E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60218"/>
            <a:ext cx="3363974" cy="566497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1A05-2696-3FBD-E555-A5AC32FE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071408"/>
            <a:ext cx="3363974" cy="5426374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9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5600" dirty="0">
                <a:solidFill>
                  <a:schemeClr val="bg1"/>
                </a:solidFill>
              </a:rPr>
              <a:t>Scenario 1 – Replace the fleet's 10%* lowest revenue-generating vehicles with the highest 10%.</a:t>
            </a:r>
          </a:p>
          <a:p>
            <a:pPr>
              <a:lnSpc>
                <a:spcPct val="90000"/>
              </a:lnSpc>
            </a:pPr>
            <a:endParaRPr lang="en-US" sz="5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5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5600" dirty="0">
                <a:solidFill>
                  <a:schemeClr val="bg1"/>
                </a:solidFill>
              </a:rPr>
              <a:t>Baseline Revenue: $52.8M in 2018.</a:t>
            </a:r>
          </a:p>
          <a:p>
            <a:pPr marL="0" indent="0">
              <a:lnSpc>
                <a:spcPct val="90000"/>
              </a:lnSpc>
              <a:buNone/>
            </a:pPr>
            <a:endParaRPr lang="en-US" sz="5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56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5600" dirty="0">
                <a:solidFill>
                  <a:schemeClr val="bg1"/>
                </a:solidFill>
              </a:rPr>
              <a:t>Scenario 1 results in a $3,95M increase in revenue, or 7.49% from baseline.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5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5600" dirty="0">
                <a:solidFill>
                  <a:schemeClr val="bg1"/>
                </a:solidFill>
              </a:rPr>
              <a:t>This equates to an increase in profits of 20.03%, or $19.8M to $23.7M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* Scenario assumes fleet size remains at 4000 vehicles. 10% equates to 400 vehicles.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** Scenario assumes costs stay the same.</a:t>
            </a: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US" sz="600" dirty="0">
              <a:solidFill>
                <a:schemeClr val="bg1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FCB9D4-0D86-7576-6C70-9EE636280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209990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471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26434-C81C-1764-F4C1-1199385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63250"/>
            <a:ext cx="3363974" cy="633242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Scenario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03BF2-4A0E-7AF9-2408-48C90D1F570F}"/>
              </a:ext>
            </a:extLst>
          </p:cNvPr>
          <p:cNvSpPr txBox="1"/>
          <p:nvPr/>
        </p:nvSpPr>
        <p:spPr>
          <a:xfrm>
            <a:off x="643467" y="1344066"/>
            <a:ext cx="3363974" cy="5298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indent="-228600" defTabSz="914400">
              <a:lnSpc>
                <a:spcPct val="17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bg1"/>
                </a:solidFill>
              </a:rPr>
              <a:t>Scenario 2 – Replace the 10%* most cost-intensive vehicles in the fleet, with the least 10% cost-intensive.</a:t>
            </a:r>
          </a:p>
          <a:p>
            <a:pPr marL="1143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bg1"/>
                </a:solidFill>
              </a:rPr>
              <a:t>Baseline cost; $33.1M in 2018.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17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bg1"/>
                </a:solidFill>
              </a:rPr>
              <a:t>Scenario 2 results in a cost reduction of $1.5M, or 4.64% from the baseline.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17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5600" dirty="0">
                <a:solidFill>
                  <a:schemeClr val="bg1"/>
                </a:solidFill>
              </a:rPr>
              <a:t>Scenario 2 provides an increase in profits of 7.77%, or $19.8M to $21.2M</a:t>
            </a:r>
            <a:endParaRPr lang="en-US" sz="43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43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4400" dirty="0">
                <a:solidFill>
                  <a:schemeClr val="bg1"/>
                </a:solidFill>
              </a:rPr>
              <a:t>* Scenario assumes fleet size remains at 4000 vehicles. 10% equates to 400 vehicles.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4400" dirty="0">
                <a:solidFill>
                  <a:schemeClr val="bg1"/>
                </a:solidFill>
              </a:rPr>
              <a:t>** Scenario assumes costs stay the same.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D21A1-EA99-558A-006B-15E96C613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036671"/>
              </p:ext>
            </p:extLst>
          </p:nvPr>
        </p:nvGraphicFramePr>
        <p:xfrm>
          <a:off x="5297763" y="215660"/>
          <a:ext cx="6250769" cy="6271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6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EFA5A0-D66D-8338-6087-748FDCD7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1965"/>
            <a:ext cx="7729728" cy="568544"/>
          </a:xfrm>
        </p:spPr>
        <p:txBody>
          <a:bodyPr>
            <a:noAutofit/>
          </a:bodyPr>
          <a:lstStyle/>
          <a:p>
            <a:r>
              <a:rPr lang="en-US" sz="2400" dirty="0"/>
              <a:t>A comparison of strategies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8FF1095-BBF0-69F6-1039-02F027FB9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970260"/>
              </p:ext>
            </p:extLst>
          </p:nvPr>
        </p:nvGraphicFramePr>
        <p:xfrm>
          <a:off x="205384" y="1609060"/>
          <a:ext cx="3618471" cy="455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A8410F-DF2A-1BC0-D7CC-B00E9C9EA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766685"/>
              </p:ext>
            </p:extLst>
          </p:nvPr>
        </p:nvGraphicFramePr>
        <p:xfrm>
          <a:off x="3927893" y="1609060"/>
          <a:ext cx="3948023" cy="455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009603A-95F7-686A-1DAF-D52A4D36F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919435"/>
              </p:ext>
            </p:extLst>
          </p:nvPr>
        </p:nvGraphicFramePr>
        <p:xfrm>
          <a:off x="8057072" y="1609060"/>
          <a:ext cx="4058941" cy="4558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832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38112-F81D-9BAF-924A-C805AF0C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215544"/>
            <a:ext cx="7729728" cy="405834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dirty="0"/>
              <a:t>Recommendation &amp; 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724A-2803-5FCF-A9CB-0AD6CCD3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237" y="1413163"/>
            <a:ext cx="9290649" cy="4047357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404040"/>
                </a:solidFill>
              </a:rPr>
              <a:t>Recommend implementing Scenario 1 – replacing 400 vehicles that generate the lowest revenue, with 400 vehicles that generate the highest revenue.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Scenario 1 increases revenue by 7.49%, and profit by 20.03% over baseline. Greater financial impact.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1600" dirty="0">
                <a:solidFill>
                  <a:srgbClr val="404040"/>
                </a:solidFill>
              </a:rPr>
              <a:t>Replacing the entire fleet…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This will lead to a lack of vehicle diversification in the fleet.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Leading to lower customer retention and even loss.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Fewer appropriate vehicles for different areas of the country.</a:t>
            </a:r>
          </a:p>
          <a:p>
            <a:pPr marL="228600" lvl="1" indent="0">
              <a:buNone/>
            </a:pPr>
            <a:endParaRPr lang="en-US" sz="1400" dirty="0">
              <a:solidFill>
                <a:srgbClr val="404040"/>
              </a:solidFill>
            </a:endParaRPr>
          </a:p>
          <a:p>
            <a:r>
              <a:rPr lang="en-US" sz="1600" dirty="0">
                <a:solidFill>
                  <a:srgbClr val="404040"/>
                </a:solidFill>
              </a:rPr>
              <a:t>Other factors to consider;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Branch location.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Airport proximity.</a:t>
            </a:r>
          </a:p>
          <a:p>
            <a:pPr marL="2286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228600" lvl="1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6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4F0D-F470-F032-3F5B-2C3B921B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3565"/>
            <a:ext cx="7729728" cy="568544"/>
          </a:xfrm>
        </p:spPr>
        <p:txBody>
          <a:bodyPr>
            <a:normAutofit fontScale="90000"/>
          </a:bodyPr>
          <a:lstStyle/>
          <a:p>
            <a:r>
              <a:rPr lang="en-US" dirty="0"/>
              <a:t>Supplementary Information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234A2F-2F78-8C4E-BF15-3E5D7D89AC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849187"/>
              </p:ext>
            </p:extLst>
          </p:nvPr>
        </p:nvGraphicFramePr>
        <p:xfrm>
          <a:off x="240145" y="1274620"/>
          <a:ext cx="4331855" cy="3538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A5A3D0-7319-3E49-8F01-2861665342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955348"/>
              </p:ext>
            </p:extLst>
          </p:nvPr>
        </p:nvGraphicFramePr>
        <p:xfrm>
          <a:off x="4773197" y="1751408"/>
          <a:ext cx="7178658" cy="4733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979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E9A-76E2-85A9-34BB-DC6839C3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205"/>
            <a:ext cx="7729728" cy="510425"/>
          </a:xfrm>
        </p:spPr>
        <p:txBody>
          <a:bodyPr>
            <a:normAutofit fontScale="90000"/>
          </a:bodyPr>
          <a:lstStyle/>
          <a:p>
            <a:r>
              <a:rPr lang="en-US" dirty="0"/>
              <a:t>Supplementary information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1CB6AA-D1D0-4640-B6F6-80E7ECD693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462089"/>
              </p:ext>
            </p:extLst>
          </p:nvPr>
        </p:nvGraphicFramePr>
        <p:xfrm>
          <a:off x="1953732" y="1405731"/>
          <a:ext cx="8284535" cy="404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35D3B9-7671-D541-728B-90100D805E94}"/>
              </a:ext>
            </a:extLst>
          </p:cNvPr>
          <p:cNvSpPr txBox="1"/>
          <p:nvPr/>
        </p:nvSpPr>
        <p:spPr>
          <a:xfrm>
            <a:off x="1953732" y="5787371"/>
            <a:ext cx="412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Some cities have more than one branch</a:t>
            </a:r>
          </a:p>
        </p:txBody>
      </p:sp>
    </p:spTree>
    <p:extLst>
      <p:ext uri="{BB962C8B-B14F-4D97-AF65-F5344CB8AC3E}">
        <p14:creationId xmlns:p14="http://schemas.microsoft.com/office/powerpoint/2010/main" val="19490402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{93C5C6A1-682E-6149-AAC0-019389BCD651}tf10001120</Template>
  <TotalTime>3219</TotalTime>
  <Words>482</Words>
  <Application>Microsoft Macintosh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Lariat fleet optimization  2018-2019</vt:lpstr>
      <vt:lpstr>Goals of this presentation</vt:lpstr>
      <vt:lpstr>How can we optimize?</vt:lpstr>
      <vt:lpstr>Scenario 1</vt:lpstr>
      <vt:lpstr>Scenario 2</vt:lpstr>
      <vt:lpstr>A comparison of strategies</vt:lpstr>
      <vt:lpstr>Recommendation &amp; closing thoughts</vt:lpstr>
      <vt:lpstr>Supplementary Information</vt:lpstr>
      <vt:lpstr>Supplementary information 1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optimization  2018-2019</dc:title>
  <dc:creator>James Guffogg</dc:creator>
  <cp:lastModifiedBy>James Guffogg</cp:lastModifiedBy>
  <cp:revision>20</cp:revision>
  <dcterms:created xsi:type="dcterms:W3CDTF">2022-12-16T20:04:15Z</dcterms:created>
  <dcterms:modified xsi:type="dcterms:W3CDTF">2023-01-05T19:24:02Z</dcterms:modified>
</cp:coreProperties>
</file>