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5" r:id="rId3"/>
    <p:sldId id="263" r:id="rId4"/>
    <p:sldId id="264" r:id="rId5"/>
    <p:sldId id="266" r:id="rId6"/>
    <p:sldId id="267" r:id="rId7"/>
    <p:sldId id="270" r:id="rId8"/>
    <p:sldId id="271" r:id="rId9"/>
    <p:sldId id="269" r:id="rId10"/>
    <p:sldId id="291" r:id="rId11"/>
    <p:sldId id="275" r:id="rId12"/>
    <p:sldId id="268" r:id="rId13"/>
    <p:sldId id="280" r:id="rId14"/>
    <p:sldId id="276" r:id="rId15"/>
    <p:sldId id="285" r:id="rId16"/>
    <p:sldId id="292" r:id="rId17"/>
    <p:sldId id="260" r:id="rId18"/>
    <p:sldId id="272" r:id="rId19"/>
    <p:sldId id="294" r:id="rId20"/>
    <p:sldId id="274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9FF"/>
    <a:srgbClr val="F2D2D2"/>
    <a:srgbClr val="A9DFA9"/>
    <a:srgbClr val="BDE4FF"/>
    <a:srgbClr val="FF5050"/>
    <a:srgbClr val="FFFF99"/>
    <a:srgbClr val="FFFFCC"/>
    <a:srgbClr val="CC00CC"/>
    <a:srgbClr val="FFCCFF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2095863-916D-48B5-89B3-6FB9AD9C6B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2095863-916D-48B5-89B3-6FB9AD9C6B5C}" styleName="Sage Basic Style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lt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>
              <a:noFill/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5" autoAdjust="0"/>
  </p:normalViewPr>
  <p:slideViewPr>
    <p:cSldViewPr showGuides="1">
      <p:cViewPr varScale="1">
        <p:scale>
          <a:sx n="107" d="100"/>
          <a:sy n="107" d="100"/>
        </p:scale>
        <p:origin x="6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3666B-85D6-6645-ADA4-E0088834153F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10545-018B-9B41-83C4-633863149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9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69956-1D35-48D8-975B-008F541E06B3}" type="datetimeFigureOut">
              <a:rPr lang="en-GB" smtClean="0"/>
              <a:t>22/02/2024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E77B-23F2-4D26-B3FA-6109AB5D8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484-707C-45FF-9423-17BDDAAFF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A02C-E50D-C97D-D035-EAC21A90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15B6-CAF9-C09A-8BB2-9E3BC02F3B72}"/>
              </a:ext>
            </a:extLst>
          </p:cNvPr>
          <p:cNvSpPr/>
          <p:nvPr/>
        </p:nvSpPr>
        <p:spPr>
          <a:xfrm>
            <a:off x="-1" y="6145619"/>
            <a:ext cx="12192001" cy="7123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624B03-884B-49CD-95C2-F88D84AFA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463" y="6312683"/>
            <a:ext cx="2310063" cy="360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D605A-4EC2-9EEB-A0A8-EEE5BD6FBB31}"/>
              </a:ext>
            </a:extLst>
          </p:cNvPr>
          <p:cNvSpPr txBox="1"/>
          <p:nvPr/>
        </p:nvSpPr>
        <p:spPr>
          <a:xfrm rot="10800000" flipV="1">
            <a:off x="5646821" y="6349901"/>
            <a:ext cx="636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>
                <a:solidFill>
                  <a:schemeClr val="bg1"/>
                </a:solidFill>
                <a:latin typeface="Source Sans Pro Light" panose="020F0502020204030204" pitchFamily="34" charset="0"/>
              </a:rPr>
              <a:t>Copyright © Hocking Digital.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3908723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F7A7-6EE6-9175-EE1D-93B02019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37351"/>
            <a:ext cx="4443551" cy="172004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6AF41-07F4-6879-98B2-A0ADEF9DA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337351"/>
            <a:ext cx="6680338" cy="55236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C7F3E-1DF7-E896-1534-F826B7B9D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474" y="2057400"/>
            <a:ext cx="44435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800B5A-62E2-EEA7-628A-30CFA9DF5059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00152B-D5C0-8A44-3E2F-BEB0804EA807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45C0654-D044-DC6B-1B20-D82EE7B72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AB68C1-F964-7E78-D9A2-F6515498B0F6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14320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B0F8-0C44-0951-B646-30C6A1B8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F647-6277-9009-4D78-CABCC7D24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8473" y="1376039"/>
            <a:ext cx="11505459" cy="4584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CCC556-45FF-7D3A-40B6-4C7BA7C01FB3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D9FDA2-9157-E356-7A17-E81CB6C44BD2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8FE2214-4C38-61CB-64E8-8A98A5CC3C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CCF03A-2DDA-04CB-8A15-23FD3C075580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26534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9705E-A350-7C5D-4F1E-81997F548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109034" cy="5595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606FE-6E1C-71EC-E2BF-CCF9D4479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2963" y="365125"/>
            <a:ext cx="8279537" cy="5595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14F59-BF6C-9ADE-8935-0C74115B35F4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CFCE79-8E85-A286-F6D8-B0C54CF3FA41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D01B8A7-C0F5-EE9B-5E1D-3DD888F7B3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4EEEC8-CC28-855B-FDA4-59A627CD8C26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660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A57B-604D-9073-6128-0F3642CC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2D07-0B5B-3B14-36AE-BD7459B1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73" y="1376039"/>
            <a:ext cx="11505459" cy="458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339469-1A0B-A224-9A2B-CA8247CEA7CF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2F74F4-35D5-0088-8EC9-7A2E5FA1DCBC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38E03B6-0787-6658-2F68-6E96F25E9F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A52670-1514-016D-87CC-FBB10BB0E055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64860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9B25-D81E-0E4B-CB53-EE57C0BD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B1E1-EC80-333C-A118-89773C5B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712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D38546-125D-6FE2-E6CC-548C735D97F4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A4A569-E564-3AA9-335A-CD775F68F151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6F66EEA-2E17-9C75-EBCB-F026C57074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7C948F-1B0B-D901-6F7A-3F0107BD0608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963596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684D-44D5-B916-DB15-C82B0B9E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05460" cy="815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EB25-D0D4-372B-D219-1A9081D77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474" y="1384917"/>
            <a:ext cx="5691326" cy="4607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0305-385E-29B3-5122-74F7ED0B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4917"/>
            <a:ext cx="5661734" cy="4607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C79B6D-3319-FCEA-5872-15BAEEB629E9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E93E6-68FB-B78E-1565-2C7AC634B4AB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A48EBD4-5E1C-35F2-8A56-932F96D722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B52040-03D6-CC80-4832-145F4ED992C5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950248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A74D-26C7-3AE9-B860-14591C88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6"/>
            <a:ext cx="11514338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B2781-B7ED-1A9B-C05F-C673A54C8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88" y="1315597"/>
            <a:ext cx="56460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E535F-3033-9DB5-E04B-6FEFF0603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474" y="2306573"/>
            <a:ext cx="5669101" cy="371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0BDA8-D2E2-C552-030A-D572346A7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872" y="1315597"/>
            <a:ext cx="56729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C01DA-AEDC-C15E-9AC7-EBD173826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06573"/>
            <a:ext cx="5669101" cy="371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9082F-D588-618A-8183-44DA3E0B6596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BEFBFF-2F35-CEEB-3BF2-7570CFAE3875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E290F8C-8571-B4BB-3F3D-445C971E7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066270-45C2-7391-D191-5B22018F6828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446037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BFD2-2E27-8D07-372D-82B9AE07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682A46-8E7A-4DE5-E8C6-89EE205F7508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C38EF3-4979-3B4C-16C5-9150BD6CDFFD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BC15CB0-22F9-0094-A59E-30C777D8C2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8D9726-8210-674C-A293-B2B4A9646B31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12977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1B1190B-5ECE-9C05-8794-40D16B8109B2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A554A-2AD0-36EA-0C7F-66BF116D2DB8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20174DF-7823-06C2-15A1-16B527CDD9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F9EF2A-BA7F-5C43-E0A2-9BA9779F8B9C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612124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05604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5B5-DDE8-D66B-B1E2-175E2794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4" y="328474"/>
            <a:ext cx="4479062" cy="17289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E1D9-3150-542B-B60B-89A4BBCA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28475"/>
            <a:ext cx="6650746" cy="55325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1AAAA-343E-5294-5CA0-3A4A68D2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964" y="2057400"/>
            <a:ext cx="4479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C77D03-2B4B-4D49-3C21-1B453738B573}"/>
              </a:ext>
            </a:extLst>
          </p:cNvPr>
          <p:cNvGrpSpPr/>
          <p:nvPr/>
        </p:nvGrpSpPr>
        <p:grpSpPr>
          <a:xfrm>
            <a:off x="-1" y="6145619"/>
            <a:ext cx="12192001" cy="712381"/>
            <a:chOff x="-1" y="6145619"/>
            <a:chExt cx="12192001" cy="7123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0365EC-0794-A53D-FE1F-E7DF6E202A19}"/>
                </a:ext>
              </a:extLst>
            </p:cNvPr>
            <p:cNvSpPr/>
            <p:nvPr userDrawn="1"/>
          </p:nvSpPr>
          <p:spPr>
            <a:xfrm>
              <a:off x="-1" y="6145619"/>
              <a:ext cx="12192001" cy="71238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3C301C5-9FE9-A17C-F9D1-A27F7B82D3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463" y="6312683"/>
              <a:ext cx="2310063" cy="3603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1A8642-857D-30E6-D396-C6DE52CAD03B}"/>
                </a:ext>
              </a:extLst>
            </p:cNvPr>
            <p:cNvSpPr txBox="1"/>
            <p:nvPr userDrawn="1"/>
          </p:nvSpPr>
          <p:spPr>
            <a:xfrm rot="10800000" flipV="1">
              <a:off x="5646821" y="6349901"/>
              <a:ext cx="63687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>
                  <a:solidFill>
                    <a:schemeClr val="bg1"/>
                  </a:solidFill>
                  <a:latin typeface="Source Sans Pro Light" panose="020B0403030403020204" pitchFamily="34" charset="0"/>
                  <a:ea typeface="Source Sans Pro Light" panose="020B0403030403020204" pitchFamily="34" charset="0"/>
                </a:rPr>
                <a:t>Copyright © Hocking Digital.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10052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3739B-8EA1-C4E4-4DF0-B9CBBF86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365125"/>
            <a:ext cx="11505460" cy="815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8292-37A4-B9E9-5D43-345AD160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473" y="1376039"/>
            <a:ext cx="11505459" cy="480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Source Sans Pro" panose="020B0503030403020204" pitchFamily="34" charset="0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ource Sans Pro Light" panose="020B0403030403020204" pitchFamily="34" charset="0"/>
          <a:ea typeface="Source Sans Pro Light" panose="020B0403030403020204" pitchFamily="34" charset="0"/>
          <a:cs typeface="Posterama" panose="020B0504020200020000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8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  <p15:guide id="8" orient="horz" pos="1008" userDrawn="1">
          <p15:clr>
            <a:srgbClr val="F26B43"/>
          </p15:clr>
        </p15:guide>
        <p15:guide id="9" orient="horz" pos="2160" userDrawn="1">
          <p15:clr>
            <a:srgbClr val="F26B43"/>
          </p15:clr>
        </p15:guide>
        <p15:guide id="10" pos="3984" userDrawn="1">
          <p15:clr>
            <a:srgbClr val="F26B43"/>
          </p15:clr>
        </p15:guide>
        <p15:guide id="11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hereum.org/greeter" TargetMode="External"/><Relationship Id="rId2" Type="http://schemas.openxmlformats.org/officeDocument/2006/relationships/hyperlink" Target="https://www.ethere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3X7hfltr8c" TargetMode="External"/><Relationship Id="rId5" Type="http://schemas.openxmlformats.org/officeDocument/2006/relationships/hyperlink" Target="https://www.youtube.com/watch?v=RRP65VvIgGg" TargetMode="External"/><Relationship Id="rId4" Type="http://schemas.openxmlformats.org/officeDocument/2006/relationships/hyperlink" Target="https://www.hyperledger.org/resources/train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6016-E2C4-469C-914D-72085628D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Series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EB9A7-BDC0-427F-AA1A-23E7BD115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5903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CFF9-78DA-4781-AFA7-3340D1DA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Blockchain Example:</a:t>
            </a:r>
            <a:br>
              <a:rPr lang="en-GB" dirty="0"/>
            </a:br>
            <a:r>
              <a:rPr lang="en-GB" dirty="0"/>
              <a:t>Hyperledger Sawtooth Transaction Flow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46921779-39FF-4634-9FBD-D21D66EC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00808"/>
            <a:ext cx="5210944" cy="4464184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A user creates a batch of one or more transactions and submits it to a Validator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The transactions are shared with the other nodes in the network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The transactions are checked by the Transaction Processor (Application Specific) and if deemed valid (I.e. contain all attributes defined by the application), the Validator requests a Wait Time from the Trusted Function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The Validator (Each organisation that joins the Hyperledger owns at least one Validator) with the shortest Wait Time (</a:t>
            </a:r>
            <a:r>
              <a:rPr lang="en-GB" sz="1600" dirty="0" err="1"/>
              <a:t>PoET</a:t>
            </a:r>
            <a:r>
              <a:rPr lang="en-GB" sz="1600" dirty="0"/>
              <a:t> Consensus) is elected Leader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The Leader creates the Block to be committed to the  Ledger.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GB" sz="1600" dirty="0"/>
              <a:t>The Block is then distributed to the Publishing Nodes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GB" sz="1600" dirty="0"/>
          </a:p>
          <a:p>
            <a:pPr>
              <a:spcAft>
                <a:spcPts val="600"/>
              </a:spcAft>
            </a:pPr>
            <a:endParaRPr lang="en-GB" sz="1600" dirty="0"/>
          </a:p>
        </p:txBody>
      </p:sp>
      <p:pic>
        <p:nvPicPr>
          <p:cNvPr id="3074" name="Picture 2" descr="Sawtooth componnets">
            <a:extLst>
              <a:ext uri="{FF2B5EF4-FFF2-40B4-BE49-F238E27FC236}">
                <a16:creationId xmlns:a16="http://schemas.microsoft.com/office/drawing/2014/main" id="{82AE70AF-335F-479A-98D1-B407F983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060848"/>
            <a:ext cx="586565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782668D-050A-475E-A599-D384E3D2EB7D}"/>
              </a:ext>
            </a:extLst>
          </p:cNvPr>
          <p:cNvSpPr/>
          <p:nvPr/>
        </p:nvSpPr>
        <p:spPr>
          <a:xfrm>
            <a:off x="7393124" y="1868800"/>
            <a:ext cx="432048" cy="432048"/>
          </a:xfrm>
          <a:prstGeom prst="ellipse">
            <a:avLst/>
          </a:prstGeom>
          <a:solidFill>
            <a:srgbClr val="FFFF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45654D-EC05-47F8-A996-630895F1DCA8}"/>
              </a:ext>
            </a:extLst>
          </p:cNvPr>
          <p:cNvSpPr/>
          <p:nvPr/>
        </p:nvSpPr>
        <p:spPr>
          <a:xfrm>
            <a:off x="8784064" y="3459226"/>
            <a:ext cx="432048" cy="432048"/>
          </a:xfrm>
          <a:prstGeom prst="ellipse">
            <a:avLst/>
          </a:prstGeom>
          <a:solidFill>
            <a:srgbClr val="FFFF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DA4882-BFA5-4A58-9CC2-86AE6019F3C5}"/>
              </a:ext>
            </a:extLst>
          </p:cNvPr>
          <p:cNvSpPr/>
          <p:nvPr/>
        </p:nvSpPr>
        <p:spPr>
          <a:xfrm>
            <a:off x="10632504" y="4240681"/>
            <a:ext cx="432048" cy="432048"/>
          </a:xfrm>
          <a:prstGeom prst="ellipse">
            <a:avLst/>
          </a:prstGeom>
          <a:solidFill>
            <a:srgbClr val="FFFF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F0E09A2-36C0-43D9-B879-34210BE2975D}"/>
              </a:ext>
            </a:extLst>
          </p:cNvPr>
          <p:cNvSpPr/>
          <p:nvPr/>
        </p:nvSpPr>
        <p:spPr>
          <a:xfrm>
            <a:off x="8784064" y="4563010"/>
            <a:ext cx="432048" cy="432048"/>
          </a:xfrm>
          <a:prstGeom prst="ellipse">
            <a:avLst/>
          </a:prstGeom>
          <a:solidFill>
            <a:srgbClr val="FFFF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6B156C-D38B-4CA4-9244-EDBB39CF7C61}"/>
              </a:ext>
            </a:extLst>
          </p:cNvPr>
          <p:cNvSpPr/>
          <p:nvPr/>
        </p:nvSpPr>
        <p:spPr>
          <a:xfrm>
            <a:off x="7819576" y="5157192"/>
            <a:ext cx="432048" cy="432048"/>
          </a:xfrm>
          <a:prstGeom prst="ellipse">
            <a:avLst/>
          </a:prstGeom>
          <a:solidFill>
            <a:srgbClr val="FFFF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8289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9252F7-982E-4E1E-AA9B-746437CE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</a:t>
            </a:r>
            <a:br>
              <a:rPr lang="en-GB" dirty="0"/>
            </a:br>
            <a:r>
              <a:rPr lang="en-GB" dirty="0"/>
              <a:t>Hyperledger Sawtooth</a:t>
            </a:r>
          </a:p>
        </p:txBody>
      </p:sp>
    </p:spTree>
    <p:extLst>
      <p:ext uri="{BB962C8B-B14F-4D97-AF65-F5344CB8AC3E}">
        <p14:creationId xmlns:p14="http://schemas.microsoft.com/office/powerpoint/2010/main" val="169957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ED67DF-F87A-4C24-A9E4-EDC659FF3B86}"/>
              </a:ext>
            </a:extLst>
          </p:cNvPr>
          <p:cNvSpPr/>
          <p:nvPr/>
        </p:nvSpPr>
        <p:spPr>
          <a:xfrm>
            <a:off x="6510274" y="732236"/>
            <a:ext cx="4918392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 descr="https://media.coindesk.com/uploads/2017/03/Screen-Shot-2017-03-28-at-5.43.08-PM.png">
            <a:extLst>
              <a:ext uri="{FF2B5EF4-FFF2-40B4-BE49-F238E27FC236}">
                <a16:creationId xmlns:a16="http://schemas.microsoft.com/office/drawing/2014/main" id="{848B12F7-9ACA-4B92-B211-65CE9289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20" y="660227"/>
            <a:ext cx="3473259" cy="256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9C705DA-8977-4676-98B0-6AFF620DDF84}"/>
              </a:ext>
            </a:extLst>
          </p:cNvPr>
          <p:cNvSpPr/>
          <p:nvPr/>
        </p:nvSpPr>
        <p:spPr>
          <a:xfrm>
            <a:off x="1048702" y="3684564"/>
            <a:ext cx="5047297" cy="2376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F8BEF-3D24-4232-A4B1-0278CCF2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16632"/>
            <a:ext cx="11505460" cy="815605"/>
          </a:xfrm>
        </p:spPr>
        <p:txBody>
          <a:bodyPr/>
          <a:lstStyle/>
          <a:p>
            <a:r>
              <a:rPr lang="en-GB" dirty="0"/>
              <a:t>Smart Contracts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0966E-A4C1-4D62-82F8-923AB979EE31}"/>
              </a:ext>
            </a:extLst>
          </p:cNvPr>
          <p:cNvSpPr/>
          <p:nvPr/>
        </p:nvSpPr>
        <p:spPr>
          <a:xfrm rot="16200000">
            <a:off x="-2013365" y="3136043"/>
            <a:ext cx="5273513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First conceived in 1993 by Nick Szabo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64041-D0FE-4EE6-96E9-5906E332523B}"/>
              </a:ext>
            </a:extLst>
          </p:cNvPr>
          <p:cNvSpPr/>
          <p:nvPr/>
        </p:nvSpPr>
        <p:spPr>
          <a:xfrm>
            <a:off x="1048702" y="3252515"/>
            <a:ext cx="5047297" cy="2736306"/>
          </a:xfrm>
          <a:prstGeom prst="rect">
            <a:avLst/>
          </a:prstGeom>
          <a:solidFill>
            <a:srgbClr val="E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Bitcoin supports very limited currency based Smart Contracts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Built into Ethereum, they are a programme that executes a pre-defined set of actions, Autonomous Agents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Underpin Decentralised Apps (DAPPS)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Example Usage;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Function as ‘multi-signatory’ accounts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Support other contracts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50000"/>
                  </a:schemeClr>
                </a:solidFill>
              </a:rPr>
              <a:t>Store information (E.g. domain registration)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B5C754-DE76-471A-8443-04BD48610E60}"/>
              </a:ext>
            </a:extLst>
          </p:cNvPr>
          <p:cNvSpPr txBox="1"/>
          <p:nvPr/>
        </p:nvSpPr>
        <p:spPr>
          <a:xfrm>
            <a:off x="6528048" y="1164283"/>
            <a:ext cx="4673074" cy="5101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Mortal {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variable owner of the type address */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address owner; 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This function is executed at initialization and </a:t>
            </a:r>
          </a:p>
          <a:p>
            <a:r>
              <a:rPr lang="en-GB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sets the owner of the contract */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Mortal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owner =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Function to recover the funds on the contract */ 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msg.sender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== owner)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selfdestruct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(owner);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contract Greeter is Mortal {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variable greeting of the type string */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greeting; 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This runs when the contract is executed */ 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(string _greeting) </a:t>
            </a:r>
            <a:r>
              <a:rPr lang="en-GB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greeting = _greeting;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Main function */ 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(string) { </a:t>
            </a:r>
          </a:p>
          <a:p>
            <a:r>
              <a:rPr lang="en-GB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greeting;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3D29C3-696D-4952-890D-FB5C5B27653E}"/>
              </a:ext>
            </a:extLst>
          </p:cNvPr>
          <p:cNvSpPr/>
          <p:nvPr/>
        </p:nvSpPr>
        <p:spPr>
          <a:xfrm>
            <a:off x="6482934" y="496034"/>
            <a:ext cx="4945731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84519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B6D2-11C7-4674-B3B3-53AF41D4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88640"/>
            <a:ext cx="11505460" cy="815605"/>
          </a:xfrm>
        </p:spPr>
        <p:txBody>
          <a:bodyPr/>
          <a:lstStyle/>
          <a:p>
            <a:r>
              <a:rPr lang="en-GB" dirty="0"/>
              <a:t>Distributed Applications (</a:t>
            </a:r>
            <a:r>
              <a:rPr lang="en-GB" dirty="0" err="1"/>
              <a:t>Dapps</a:t>
            </a:r>
            <a:r>
              <a:rPr lang="en-GB" dirty="0"/>
              <a:t>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6DA314-D23D-4F31-83A6-59B520F7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984" y="1185569"/>
            <a:ext cx="5859016" cy="1983584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44000" tIns="144000" rIns="144000" bIns="144000">
            <a:spAutoFit/>
          </a:bodyPr>
          <a:lstStyle/>
          <a:p>
            <a:r>
              <a:rPr lang="en-GB" dirty="0"/>
              <a:t>No middle man.  Users interact P2P with other users.  Applications rely on the consensus based network, censorship is virtually impossible and malicious actors cannot tamper with the application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80229-980C-45D2-935A-AE72677E0D9A}"/>
              </a:ext>
            </a:extLst>
          </p:cNvPr>
          <p:cNvSpPr txBox="1"/>
          <p:nvPr/>
        </p:nvSpPr>
        <p:spPr>
          <a:xfrm>
            <a:off x="2039042" y="1185569"/>
            <a:ext cx="2209259" cy="3847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Common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A2CC6-4AD1-49B3-B374-92D5FF4D9B0A}"/>
              </a:ext>
            </a:extLst>
          </p:cNvPr>
          <p:cNvSpPr txBox="1"/>
          <p:nvPr/>
        </p:nvSpPr>
        <p:spPr>
          <a:xfrm>
            <a:off x="551384" y="1740347"/>
            <a:ext cx="5184576" cy="4084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Open Source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Governed by autonomy and all changes must be decided by the consensus, or a majority, of its users. Its code base should be available for scrutiny</a:t>
            </a:r>
          </a:p>
          <a:p>
            <a:pPr>
              <a:spcAft>
                <a:spcPts val="600"/>
              </a:spcAft>
            </a:pPr>
            <a:r>
              <a:rPr lang="en-GB" b="1" dirty="0"/>
              <a:t>Decentralised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All records of the application’s operation must be stored on a public and decentralized blockchain to avoid pitfalls of centralization</a:t>
            </a:r>
          </a:p>
          <a:p>
            <a:pPr>
              <a:spcAft>
                <a:spcPts val="600"/>
              </a:spcAft>
            </a:pPr>
            <a:r>
              <a:rPr lang="en-GB" b="1" dirty="0"/>
              <a:t>Incentivised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Validators of the blockchain should be incentivized by rewarding them accordingly with cryptographic tokens</a:t>
            </a:r>
          </a:p>
          <a:p>
            <a:pPr>
              <a:spcAft>
                <a:spcPts val="600"/>
              </a:spcAft>
            </a:pPr>
            <a:r>
              <a:rPr lang="en-GB" b="1" dirty="0"/>
              <a:t>Protocol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The application community must agree on a cryptographic algorithm to show proof of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0A2F5-EF19-4D34-A244-5963BB38F178}"/>
              </a:ext>
            </a:extLst>
          </p:cNvPr>
          <p:cNvSpPr txBox="1"/>
          <p:nvPr/>
        </p:nvSpPr>
        <p:spPr>
          <a:xfrm>
            <a:off x="7875807" y="3397694"/>
            <a:ext cx="2383986" cy="3847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Ethereum Examples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8A875-B55E-4420-BFDD-414DD1140892}"/>
              </a:ext>
            </a:extLst>
          </p:cNvPr>
          <p:cNvSpPr txBox="1"/>
          <p:nvPr/>
        </p:nvSpPr>
        <p:spPr>
          <a:xfrm rot="16200000">
            <a:off x="5682021" y="4320812"/>
            <a:ext cx="937141" cy="3847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Golem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D5ECB-DC03-4E10-8138-3B66AADAB719}"/>
              </a:ext>
            </a:extLst>
          </p:cNvPr>
          <p:cNvSpPr txBox="1"/>
          <p:nvPr/>
        </p:nvSpPr>
        <p:spPr>
          <a:xfrm rot="16200000">
            <a:off x="5682357" y="5355595"/>
            <a:ext cx="936469" cy="3847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Augur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49834E-82B6-411E-ADEA-9E8114E41B74}"/>
              </a:ext>
            </a:extLst>
          </p:cNvPr>
          <p:cNvSpPr txBox="1">
            <a:spLocks/>
          </p:cNvSpPr>
          <p:nvPr/>
        </p:nvSpPr>
        <p:spPr bwMode="gray">
          <a:xfrm>
            <a:off x="6342952" y="4044602"/>
            <a:ext cx="5468048" cy="937143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144000" tIns="144000" rIns="144000" bIns="144000" rtlCol="0" anchor="t" anchorCtr="0">
            <a:sp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1pPr>
            <a:lvl2pPr marL="34289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2pPr>
            <a:lvl3pPr marL="685783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Lucida Grande"/>
              <a:buChar char="-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3pPr>
            <a:lvl4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400" kern="1200" spc="-2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4pPr>
            <a:lvl5pPr marL="914377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5pPr>
            <a:lvl6pPr marL="114297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Lucida Grande"/>
              <a:buChar char="-"/>
              <a:tabLst/>
              <a:defRPr sz="2200" kern="1200" spc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Aim to create first global market for idle computer power.  Initial release is focused on CGI allowing people to rent computer power to render images faster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BB45D46-9945-4B89-A89A-6CA1857EE68D}"/>
              </a:ext>
            </a:extLst>
          </p:cNvPr>
          <p:cNvSpPr txBox="1">
            <a:spLocks/>
          </p:cNvSpPr>
          <p:nvPr/>
        </p:nvSpPr>
        <p:spPr bwMode="gray">
          <a:xfrm>
            <a:off x="6342952" y="5079047"/>
            <a:ext cx="5468048" cy="936469"/>
          </a:xfrm>
          <a:prstGeom prst="rect">
            <a:avLst/>
          </a:prstGeom>
          <a:solidFill>
            <a:schemeClr val="accent6"/>
          </a:solidFill>
        </p:spPr>
        <p:txBody>
          <a:bodyPr vert="horz" wrap="square" lIns="144000" tIns="144000" rIns="144000" bIns="14400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1pPr>
            <a:lvl2pPr marL="34289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2pPr>
            <a:lvl3pPr marL="685783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Lucida Grande"/>
              <a:buChar char="-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3pPr>
            <a:lvl4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400" kern="1200" spc="-2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4pPr>
            <a:lvl5pPr marL="914377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5pPr>
            <a:lvl6pPr marL="114297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Lucida Grande"/>
              <a:buChar char="-"/>
              <a:tabLst/>
              <a:defRPr sz="2200" kern="1200" spc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Focus on prediction markets, relying on decentralised computing power to forecast trends, identifying potential trading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90109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49AB-A0B9-4D2B-8761-AD8BA5BA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88640"/>
            <a:ext cx="11505460" cy="815605"/>
          </a:xfrm>
        </p:spPr>
        <p:txBody>
          <a:bodyPr/>
          <a:lstStyle/>
          <a:p>
            <a:r>
              <a:rPr lang="en-GB" dirty="0"/>
              <a:t>Blockchain Benefits &amp; Challenges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9937F0-9777-4E61-9750-FDFA588F601D}"/>
              </a:ext>
            </a:extLst>
          </p:cNvPr>
          <p:cNvSpPr/>
          <p:nvPr/>
        </p:nvSpPr>
        <p:spPr>
          <a:xfrm>
            <a:off x="551384" y="1332275"/>
            <a:ext cx="5328592" cy="480080"/>
          </a:xfrm>
          <a:prstGeom prst="roundRect">
            <a:avLst/>
          </a:prstGeom>
          <a:solidFill>
            <a:srgbClr val="A9DFA9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Benefits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D3A665-E893-4ACA-83BB-22E10C47B807}"/>
              </a:ext>
            </a:extLst>
          </p:cNvPr>
          <p:cNvSpPr/>
          <p:nvPr/>
        </p:nvSpPr>
        <p:spPr>
          <a:xfrm>
            <a:off x="6122343" y="1332275"/>
            <a:ext cx="5328592" cy="480080"/>
          </a:xfrm>
          <a:prstGeom prst="roundRect">
            <a:avLst/>
          </a:prstGeom>
          <a:solidFill>
            <a:srgbClr val="F2D2D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3BE66-E6AD-408E-BD98-F30012B8EB4D}"/>
              </a:ext>
            </a:extLst>
          </p:cNvPr>
          <p:cNvSpPr/>
          <p:nvPr/>
        </p:nvSpPr>
        <p:spPr>
          <a:xfrm>
            <a:off x="551384" y="2100387"/>
            <a:ext cx="5328592" cy="3960440"/>
          </a:xfrm>
          <a:prstGeom prst="rect">
            <a:avLst/>
          </a:prstGeom>
          <a:solidFill>
            <a:srgbClr val="A9D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6">
                    <a:lumMod val="10000"/>
                  </a:schemeClr>
                </a:solidFill>
              </a:rPr>
              <a:t>Create distributed consensus between mutually distrustful parties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6">
                    <a:lumMod val="10000"/>
                  </a:schemeClr>
                </a:solidFill>
              </a:rPr>
              <a:t>Single source of truth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6">
                    <a:lumMod val="10000"/>
                  </a:schemeClr>
                </a:solidFill>
              </a:rPr>
              <a:t>Real-time supporting Just-in-time, Lean Manufacturing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6">
                    <a:lumMod val="10000"/>
                  </a:schemeClr>
                </a:solidFill>
              </a:rPr>
              <a:t>Encapsulates business processes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6">
                    <a:lumMod val="10000"/>
                  </a:schemeClr>
                </a:solidFill>
              </a:rPr>
              <a:t>Utilises existing VLAN technology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6">
                    <a:lumMod val="10000"/>
                  </a:schemeClr>
                </a:solidFill>
              </a:rPr>
              <a:t>Cryptography and digital signatures validate all messages making tampering impossible.  Immutability is guaranteed by the cryptography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accent6">
                    <a:lumMod val="10000"/>
                  </a:schemeClr>
                </a:solidFill>
              </a:rPr>
              <a:t>Permissioned Network is Private</a:t>
            </a:r>
          </a:p>
          <a:p>
            <a:pPr marL="180975" indent="-180975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5D608-BFA8-4ED1-AC10-B703240B92D8}"/>
              </a:ext>
            </a:extLst>
          </p:cNvPr>
          <p:cNvSpPr/>
          <p:nvPr/>
        </p:nvSpPr>
        <p:spPr>
          <a:xfrm>
            <a:off x="6122343" y="2100387"/>
            <a:ext cx="5328592" cy="3960440"/>
          </a:xfrm>
          <a:prstGeom prst="rect">
            <a:avLst/>
          </a:prstGeom>
          <a:solidFill>
            <a:srgbClr val="F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It is not a security silver bullet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Comparable to other technologies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They cannot replace existing business logic, they are the log, recording what’s happening as it happens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It is not business process type of software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A private network controlled by a single entity is inherently insecure.  Who controls the consensus mechanism?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Lack of standards, regulatory challenges, and lack of knowledge about Distributed Ledger tech</a:t>
            </a:r>
          </a:p>
          <a:p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en-GB" dirty="0">
              <a:solidFill>
                <a:schemeClr val="accent6">
                  <a:lumMod val="10000"/>
                </a:schemeClr>
              </a:solidFill>
            </a:endParaRPr>
          </a:p>
          <a:p>
            <a:pPr algn="ctr"/>
            <a:endParaRPr lang="en-GB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8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CF16-EF18-41BE-B8D1-DFBE7CEA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116632"/>
            <a:ext cx="11505460" cy="815605"/>
          </a:xfrm>
        </p:spPr>
        <p:txBody>
          <a:bodyPr/>
          <a:lstStyle/>
          <a:p>
            <a:r>
              <a:rPr lang="en-GB" dirty="0"/>
              <a:t>Players in the Market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A4EB6ED-3B6E-4EAB-93E1-7C5442D7A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676333"/>
              </p:ext>
            </p:extLst>
          </p:nvPr>
        </p:nvGraphicFramePr>
        <p:xfrm>
          <a:off x="381000" y="1020267"/>
          <a:ext cx="11430000" cy="5034280"/>
        </p:xfrm>
        <a:graphic>
          <a:graphicData uri="http://schemas.openxmlformats.org/drawingml/2006/table">
            <a:tbl>
              <a:tblPr firstRow="1" bandRow="1">
                <a:tableStyleId>{02095863-916D-48B5-89B3-6FB9AD9C6B5C}</a:tableStyleId>
              </a:tblPr>
              <a:tblGrid>
                <a:gridCol w="1538536">
                  <a:extLst>
                    <a:ext uri="{9D8B030D-6E8A-4147-A177-3AD203B41FA5}">
                      <a16:colId xmlns:a16="http://schemas.microsoft.com/office/drawing/2014/main" val="3233000149"/>
                    </a:ext>
                  </a:extLst>
                </a:gridCol>
                <a:gridCol w="7776864">
                  <a:extLst>
                    <a:ext uri="{9D8B030D-6E8A-4147-A177-3AD203B41FA5}">
                      <a16:colId xmlns:a16="http://schemas.microsoft.com/office/drawing/2014/main" val="2070582531"/>
                    </a:ext>
                  </a:extLst>
                </a:gridCol>
                <a:gridCol w="2114600">
                  <a:extLst>
                    <a:ext uri="{9D8B030D-6E8A-4147-A177-3AD203B41FA5}">
                      <a16:colId xmlns:a16="http://schemas.microsoft.com/office/drawing/2014/main" val="134818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Supporters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25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Chain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Permissioned blockchain</a:t>
                      </a:r>
                    </a:p>
                    <a:p>
                      <a:r>
                        <a:rPr lang="en-GB" sz="1600" dirty="0"/>
                        <a:t>Focused on financial services including currencies, derivatives, securities, gift cards, and loyalty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5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Corda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Consortium of 100+ financial companies</a:t>
                      </a:r>
                    </a:p>
                    <a:p>
                      <a:r>
                        <a:rPr lang="en-GB" sz="1600" dirty="0"/>
                        <a:t>Designed automate, record and manage legal agreements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It’s a distributed ledger platform but not a blockchain.  It only allows information access and validation to parties involved in the transaction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Deal level validation, not system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200+ Companies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Permissioned based</a:t>
                      </a:r>
                    </a:p>
                    <a:p>
                      <a:r>
                        <a:rPr lang="en-GB" sz="1600" dirty="0"/>
                        <a:t>Created by JP Morgan</a:t>
                      </a:r>
                    </a:p>
                    <a:p>
                      <a:r>
                        <a:rPr lang="en-GB" sz="1600" dirty="0"/>
                        <a:t>Fork of Ethereum</a:t>
                      </a:r>
                    </a:p>
                    <a:p>
                      <a:r>
                        <a:rPr lang="en-GB" sz="1600" dirty="0"/>
                        <a:t>Uses voting based consensus</a:t>
                      </a:r>
                    </a:p>
                    <a:p>
                      <a:r>
                        <a:rPr lang="en-GB" sz="1600" dirty="0"/>
                        <a:t>Enterprise focused</a:t>
                      </a:r>
                    </a:p>
                    <a:p>
                      <a:r>
                        <a:rPr lang="en-GB" sz="1600" dirty="0"/>
                        <a:t>Data privacy via a need to know basis only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Supports both transaction and network level transparency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263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867FA1C-E5F7-449F-B13E-D4F5C3A8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4188619"/>
            <a:ext cx="1367443" cy="403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1771B-0F97-4A0B-BDAD-3F235BAE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054" y="1452315"/>
            <a:ext cx="878030" cy="38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48AED7-B5BD-47F3-B2FB-CFD359256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823" y="1452315"/>
            <a:ext cx="1074415" cy="315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4AB677-0682-46CA-BC3C-9205F5C2C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586" y="1780931"/>
            <a:ext cx="714375" cy="357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66E0D2-8905-4407-B130-DE2D05985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512" y="1873013"/>
            <a:ext cx="714375" cy="252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D1F973-4CA7-402B-828B-BF13EE0D8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1682" y="2571226"/>
            <a:ext cx="1228725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9218EC-A623-467A-9245-5DD6F9A861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7823" y="3198947"/>
            <a:ext cx="1143000" cy="409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C853F1-36C1-4944-9560-ABBFF69178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6846" y="3271418"/>
            <a:ext cx="1009650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41BD20-2706-4D07-A2A8-97D54A5D41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79221" y="2856674"/>
            <a:ext cx="10572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28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AD10-79F0-4992-BD04-91F89FD1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325A1-E5F6-48D2-BA1B-34A49872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>
                <a:hlinkClick r:id="rId2"/>
              </a:rPr>
              <a:t>Ethereum Blockchain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 err="1">
                <a:hlinkClick r:id="rId3"/>
              </a:rPr>
              <a:t>Helloworld</a:t>
            </a:r>
            <a:r>
              <a:rPr lang="en-GB" dirty="0">
                <a:hlinkClick r:id="rId3"/>
              </a:rPr>
              <a:t> Smart Contract Programme Hands-on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>
                <a:hlinkClick r:id="rId4"/>
              </a:rPr>
              <a:t>Linux Foundation Hyperledger Training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>
                <a:hlinkClick r:id="rId5"/>
              </a:rPr>
              <a:t>Developing Blockchain Software (</a:t>
            </a:r>
            <a:r>
              <a:rPr lang="en-GB" dirty="0" err="1">
                <a:hlinkClick r:id="rId5"/>
              </a:rPr>
              <a:t>Youtube</a:t>
            </a:r>
            <a:r>
              <a:rPr lang="en-GB" dirty="0">
                <a:hlinkClick r:id="rId5"/>
              </a:rPr>
              <a:t>)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>
                <a:hlinkClick r:id="rId6"/>
              </a:rPr>
              <a:t>Developing a HelloWorld Ethereum Application (</a:t>
            </a:r>
            <a:r>
              <a:rPr lang="en-GB" dirty="0" err="1">
                <a:hlinkClick r:id="rId6"/>
              </a:rPr>
              <a:t>Youtube</a:t>
            </a:r>
            <a:r>
              <a:rPr lang="en-GB" dirty="0">
                <a:hlinkClick r:id="rId6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23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5115-6DA3-E847-5943-2CD1BC1C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99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6555-EDEA-4310-98AF-A34F9098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231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3A8BF4-3BD7-47B4-8228-446FFC061F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65125"/>
            <a:ext cx="11123613" cy="815975"/>
          </a:xfrm>
        </p:spPr>
        <p:txBody>
          <a:bodyPr/>
          <a:lstStyle/>
          <a:p>
            <a:r>
              <a:rPr lang="en-GB" dirty="0"/>
              <a:t>Typical Blockchain Flow</a:t>
            </a:r>
          </a:p>
        </p:txBody>
      </p:sp>
      <p:pic>
        <p:nvPicPr>
          <p:cNvPr id="1026" name="Picture 2" descr="https://blockgeeks.com/wp-content/uploads/2017/05/infographics001-01-1.png">
            <a:extLst>
              <a:ext uri="{FF2B5EF4-FFF2-40B4-BE49-F238E27FC236}">
                <a16:creationId xmlns:a16="http://schemas.microsoft.com/office/drawing/2014/main" id="{C8F0371E-F802-4304-9874-A12D5399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268760"/>
            <a:ext cx="8904312" cy="467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48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1165A8-ED74-4575-A3AA-C63837FF06A7}"/>
              </a:ext>
            </a:extLst>
          </p:cNvPr>
          <p:cNvSpPr/>
          <p:nvPr/>
        </p:nvSpPr>
        <p:spPr>
          <a:xfrm>
            <a:off x="335360" y="332656"/>
            <a:ext cx="4464496" cy="24482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>
                <a:solidFill>
                  <a:schemeClr val="accent1"/>
                </a:solidFill>
              </a:rPr>
              <a:t>Bitcoin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006692-2FF3-4472-83E3-388018404E8C}"/>
              </a:ext>
            </a:extLst>
          </p:cNvPr>
          <p:cNvSpPr/>
          <p:nvPr/>
        </p:nvSpPr>
        <p:spPr>
          <a:xfrm>
            <a:off x="4943872" y="332656"/>
            <a:ext cx="2664296" cy="55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Smart</a:t>
            </a:r>
          </a:p>
          <a:p>
            <a:pPr algn="ctr"/>
            <a:r>
              <a:rPr lang="en-GB" sz="4000" dirty="0"/>
              <a:t>Contracts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12BFE-E94E-4F08-89D6-EA9E9E436891}"/>
              </a:ext>
            </a:extLst>
          </p:cNvPr>
          <p:cNvSpPr/>
          <p:nvPr/>
        </p:nvSpPr>
        <p:spPr>
          <a:xfrm>
            <a:off x="2495600" y="2996952"/>
            <a:ext cx="2232248" cy="2880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Blockchain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F8DD2-2F67-4E9A-A2ED-C029B4FA3966}"/>
              </a:ext>
            </a:extLst>
          </p:cNvPr>
          <p:cNvSpPr/>
          <p:nvPr/>
        </p:nvSpPr>
        <p:spPr>
          <a:xfrm>
            <a:off x="335360" y="2996952"/>
            <a:ext cx="19625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Public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FE4B59-C458-45D5-9EAC-294F81416BE8}"/>
              </a:ext>
            </a:extLst>
          </p:cNvPr>
          <p:cNvSpPr/>
          <p:nvPr/>
        </p:nvSpPr>
        <p:spPr>
          <a:xfrm>
            <a:off x="316996" y="4438228"/>
            <a:ext cx="1962580" cy="1439044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054D23-D57B-4C76-8EBE-C504379FBD26}"/>
              </a:ext>
            </a:extLst>
          </p:cNvPr>
          <p:cNvSpPr/>
          <p:nvPr/>
        </p:nvSpPr>
        <p:spPr>
          <a:xfrm>
            <a:off x="7824192" y="3933056"/>
            <a:ext cx="3960440" cy="19442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Immutable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1FD0C-F239-414E-B2BF-FD0F848B0D78}"/>
              </a:ext>
            </a:extLst>
          </p:cNvPr>
          <p:cNvSpPr/>
          <p:nvPr/>
        </p:nvSpPr>
        <p:spPr>
          <a:xfrm>
            <a:off x="7824192" y="332656"/>
            <a:ext cx="1872208" cy="3312368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Consensus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3B5A3-2C2E-4358-B953-EF015A0BBF1D}"/>
              </a:ext>
            </a:extLst>
          </p:cNvPr>
          <p:cNvSpPr/>
          <p:nvPr/>
        </p:nvSpPr>
        <p:spPr>
          <a:xfrm>
            <a:off x="9912424" y="1340768"/>
            <a:ext cx="1872208" cy="24536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1"/>
                </a:solidFill>
              </a:rPr>
              <a:t>Distributed</a:t>
            </a:r>
            <a:endParaRPr lang="en-GB" sz="3600" dirty="0">
              <a:solidFill>
                <a:schemeClr val="accent1"/>
              </a:solidFill>
            </a:endParaRPr>
          </a:p>
          <a:p>
            <a:pPr algn="ctr"/>
            <a:r>
              <a:rPr lang="en-GB" sz="3600" dirty="0">
                <a:solidFill>
                  <a:schemeClr val="accent1"/>
                </a:solidFill>
              </a:rPr>
              <a:t>Ledger</a:t>
            </a:r>
          </a:p>
        </p:txBody>
      </p:sp>
    </p:spTree>
    <p:extLst>
      <p:ext uri="{BB962C8B-B14F-4D97-AF65-F5344CB8AC3E}">
        <p14:creationId xmlns:p14="http://schemas.microsoft.com/office/powerpoint/2010/main" val="2863445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9BCE-7874-4661-9C62-81EE1EA8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Consensus Models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17D11B-9B81-46EE-A01B-E05FC6515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40867"/>
              </p:ext>
            </p:extLst>
          </p:nvPr>
        </p:nvGraphicFramePr>
        <p:xfrm>
          <a:off x="381000" y="1196752"/>
          <a:ext cx="11430000" cy="4790440"/>
        </p:xfrm>
        <a:graphic>
          <a:graphicData uri="http://schemas.openxmlformats.org/drawingml/2006/table">
            <a:tbl>
              <a:tblPr firstRow="1" bandRow="1">
                <a:tableStyleId>{02095863-916D-48B5-89B3-6FB9AD9C6B5C}</a:tableStyleId>
              </a:tblPr>
              <a:tblGrid>
                <a:gridCol w="1432958">
                  <a:extLst>
                    <a:ext uri="{9D8B030D-6E8A-4147-A177-3AD203B41FA5}">
                      <a16:colId xmlns:a16="http://schemas.microsoft.com/office/drawing/2014/main" val="3806316099"/>
                    </a:ext>
                  </a:extLst>
                </a:gridCol>
                <a:gridCol w="6946338">
                  <a:extLst>
                    <a:ext uri="{9D8B030D-6E8A-4147-A177-3AD203B41FA5}">
                      <a16:colId xmlns:a16="http://schemas.microsoft.com/office/drawing/2014/main" val="1598171904"/>
                    </a:ext>
                  </a:extLst>
                </a:gridCol>
                <a:gridCol w="3050704">
                  <a:extLst>
                    <a:ext uri="{9D8B030D-6E8A-4147-A177-3AD203B41FA5}">
                      <a16:colId xmlns:a16="http://schemas.microsoft.com/office/drawing/2014/main" val="60259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50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Proof of Work (</a:t>
                      </a:r>
                      <a:r>
                        <a:rPr lang="en-GB" sz="1000" dirty="0" err="1"/>
                        <a:t>PoW</a:t>
                      </a:r>
                      <a:r>
                        <a:rPr lang="en-GB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Involves solving a computational challenge.  Process is known as mining.  Nodes in the network engaged in mining are known as miners.  A fee is earnt by mining the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Requires a huge amount of energy, driving miner location to countries with cheap energy.  High transaction latency.  Susceptible to the 51% 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9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Proof of Stake (</a:t>
                      </a:r>
                      <a:r>
                        <a:rPr lang="en-GB" sz="1000" dirty="0" err="1"/>
                        <a:t>PoS</a:t>
                      </a:r>
                      <a:r>
                        <a:rPr lang="en-GB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Based on the </a:t>
                      </a:r>
                      <a:r>
                        <a:rPr lang="en-GB" sz="1000" dirty="0" err="1"/>
                        <a:t>PoW</a:t>
                      </a:r>
                      <a:r>
                        <a:rPr lang="en-GB" sz="1000" dirty="0"/>
                        <a:t>.  Nodes are called validators and earn money by validating transactions.  All coins must exist from day one.  Nodes are randomly selected to validate blocks.  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Specific instances can vary and include Proof of Deposit and Proof of Burn.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Saves on computational resources compared to </a:t>
                      </a:r>
                      <a:r>
                        <a:rPr lang="en-GB" sz="1000" dirty="0" err="1"/>
                        <a:t>PoW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40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Proof of Elapsed Time (</a:t>
                      </a:r>
                      <a:r>
                        <a:rPr lang="en-GB" sz="1000" dirty="0" err="1"/>
                        <a:t>PoET</a:t>
                      </a:r>
                      <a:r>
                        <a:rPr lang="en-GB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Developed by Intel.  Emulated </a:t>
                      </a:r>
                      <a:r>
                        <a:rPr lang="en-GB" sz="1000" dirty="0" err="1"/>
                        <a:t>PoW</a:t>
                      </a:r>
                      <a:r>
                        <a:rPr lang="en-GB" sz="1000" dirty="0"/>
                        <a:t> style and is used by Hyperledger Sawtooth.  Instead of intense computational work, </a:t>
                      </a:r>
                      <a:r>
                        <a:rPr lang="en-GB" sz="1000" dirty="0" err="1"/>
                        <a:t>PoET</a:t>
                      </a:r>
                      <a:r>
                        <a:rPr lang="en-GB" sz="1000" dirty="0"/>
                        <a:t> is a random lottery and first-come-first-serve.  Each validator is given a random wait time.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A validator with the shortest wait time for a particular transaction is elected leader.  The leader gets to create the next block on the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4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Simplified Byzantine Fault </a:t>
                      </a:r>
                      <a:r>
                        <a:rPr lang="en-GB" sz="1000" dirty="0" err="1"/>
                        <a:t>Tollerance</a:t>
                      </a:r>
                      <a:r>
                        <a:rPr lang="en-GB" sz="1000" dirty="0"/>
                        <a:t> (SBFT)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single validator bundles proposed transactions into a block.  The validator is a known party, and is a member of a permissioned ledger.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Consensus is achieved by a minimum number of other nodes ratifying the block.  I.e. in a network with 3f+1 nodes, consensus must be achieved across 2f+1 nodes.  Where f is the number of faults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I.e. in a 7 node system, 5 nodes must agree if 2 nodes are behaving in a faulty way.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This approach addresses the high latency challenges found with </a:t>
                      </a:r>
                      <a:r>
                        <a:rPr lang="en-GB" sz="1000" dirty="0" err="1"/>
                        <a:t>PoW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7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dirty="0"/>
                        <a:t>Proof of Authority (</a:t>
                      </a:r>
                      <a:r>
                        <a:rPr lang="en-GB" sz="1000" dirty="0" err="1"/>
                        <a:t>PoA</a:t>
                      </a:r>
                      <a:r>
                        <a:rPr lang="en-GB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Permissioned ledgers only.  Relies on a set of authorities, which are nodes allowed to create blocks and secure the ledger.</a:t>
                      </a:r>
                    </a:p>
                    <a:p>
                      <a:endParaRPr lang="en-GB" sz="1000" dirty="0"/>
                    </a:p>
                    <a:p>
                      <a:r>
                        <a:rPr lang="en-GB" sz="1000" dirty="0"/>
                        <a:t>Block can only be created once approval is granted by the majority of authorities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5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377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BC9336-C6FE-4056-A59A-D5A79DF09C80}"/>
              </a:ext>
            </a:extLst>
          </p:cNvPr>
          <p:cNvSpPr txBox="1">
            <a:spLocks/>
          </p:cNvSpPr>
          <p:nvPr/>
        </p:nvSpPr>
        <p:spPr bwMode="gray">
          <a:xfrm>
            <a:off x="2066900" y="1208896"/>
            <a:ext cx="2114600" cy="44388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1pPr>
            <a:lvl2pPr marL="34289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2pPr>
            <a:lvl3pPr marL="685783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Lucida Grande"/>
              <a:buChar char="-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3pPr>
            <a:lvl4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400" kern="1200" spc="-2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4pPr>
            <a:lvl5pPr marL="914377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5pPr>
            <a:lvl6pPr marL="114297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Lucida Grande"/>
              <a:buChar char="-"/>
              <a:tabLst/>
              <a:defRPr sz="2200" kern="1200" spc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Key differences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8E0B-7D29-42F8-A947-39D15A3F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4" y="209277"/>
            <a:ext cx="11505460" cy="815605"/>
          </a:xfrm>
        </p:spPr>
        <p:txBody>
          <a:bodyPr/>
          <a:lstStyle/>
          <a:p>
            <a:r>
              <a:rPr lang="en-GB" dirty="0"/>
              <a:t>Blockchain v 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CF70-CFE2-4B93-8B9C-F2EFC907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33" y="1821160"/>
            <a:ext cx="2743200" cy="4128120"/>
          </a:xfrm>
          <a:solidFill>
            <a:srgbClr val="2EACB3"/>
          </a:solidFill>
        </p:spPr>
        <p:txBody>
          <a:bodyPr lIns="144000" tIns="144000" rIns="144000" bIns="144000"/>
          <a:lstStyle/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Blockchain is write-only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Entries are appended to the end of the ledger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Immutable.  No editing or deleting.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Designed to be distributed and controlled by many</a:t>
            </a:r>
          </a:p>
        </p:txBody>
      </p:sp>
      <p:pic>
        <p:nvPicPr>
          <p:cNvPr id="1026" name="Picture 2" descr="Centralized Databases vs Blockchain">
            <a:extLst>
              <a:ext uri="{FF2B5EF4-FFF2-40B4-BE49-F238E27FC236}">
                <a16:creationId xmlns:a16="http://schemas.microsoft.com/office/drawing/2014/main" id="{1628D0C5-F94D-49C6-81E7-6F72F44F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1384636"/>
            <a:ext cx="6512186" cy="339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3C6758-B1C8-4B57-B469-8969B0D03CDF}"/>
              </a:ext>
            </a:extLst>
          </p:cNvPr>
          <p:cNvSpPr txBox="1">
            <a:spLocks/>
          </p:cNvSpPr>
          <p:nvPr/>
        </p:nvSpPr>
        <p:spPr bwMode="gray">
          <a:xfrm>
            <a:off x="2066900" y="1166183"/>
            <a:ext cx="2114600" cy="44388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1pPr>
            <a:lvl2pPr marL="34289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2pPr>
            <a:lvl3pPr marL="685783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Lucida Grande"/>
              <a:buChar char="-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3pPr>
            <a:lvl4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400" kern="1200" spc="-2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4pPr>
            <a:lvl5pPr marL="914377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5pPr>
            <a:lvl6pPr marL="114297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Lucida Grande"/>
              <a:buChar char="-"/>
              <a:tabLst/>
              <a:defRPr sz="2200" kern="1200" spc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Key Differences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022619-2C91-4D62-9FEA-F680A284D491}"/>
              </a:ext>
            </a:extLst>
          </p:cNvPr>
          <p:cNvSpPr txBox="1">
            <a:spLocks/>
          </p:cNvSpPr>
          <p:nvPr/>
        </p:nvSpPr>
        <p:spPr bwMode="gray">
          <a:xfrm>
            <a:off x="3215680" y="1821160"/>
            <a:ext cx="2664296" cy="4128120"/>
          </a:xfrm>
          <a:prstGeom prst="rect">
            <a:avLst/>
          </a:prstGeom>
          <a:solidFill>
            <a:srgbClr val="1672C1"/>
          </a:solidFill>
        </p:spPr>
        <p:txBody>
          <a:bodyPr vert="horz" lIns="144000" tIns="144000" rIns="144000" bIns="14400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1pPr>
            <a:lvl2pPr marL="34289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2pPr>
            <a:lvl3pPr marL="685783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Lucida Grande"/>
              <a:buChar char="-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3pPr>
            <a:lvl4pPr marL="228594" indent="-228594" algn="l" defTabSz="914377" rtl="0" eaLnBrk="1" latinLnBrk="0" hangingPunct="1">
              <a:lnSpc>
                <a:spcPct val="110000"/>
              </a:lnSpc>
              <a:spcBef>
                <a:spcPts val="1000"/>
              </a:spcBef>
              <a:buClr>
                <a:srgbClr val="51534A"/>
              </a:buClr>
              <a:buFont typeface="Arial" panose="020B0604020202020204" pitchFamily="34" charset="0"/>
              <a:buChar char="•"/>
              <a:defRPr sz="2400" kern="1200" spc="-2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4pPr>
            <a:lvl5pPr marL="914377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Clr>
                <a:srgbClr val="51534A"/>
              </a:buClr>
              <a:buFont typeface="Arial"/>
              <a:buChar char="•"/>
              <a:defRPr sz="2200" kern="1200" spc="0" baseline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5pPr>
            <a:lvl6pPr marL="1142971" indent="-342891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Lucida Grande"/>
              <a:buChar char="-"/>
              <a:tabLst/>
              <a:defRPr sz="2200" kern="1200" spc="0">
                <a:solidFill>
                  <a:srgbClr val="51534A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Relational Db, data can be easily modified or deleted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Designed to be centralised and controlled by a single entity</a:t>
            </a:r>
          </a:p>
        </p:txBody>
      </p:sp>
    </p:spTree>
    <p:extLst>
      <p:ext uri="{BB962C8B-B14F-4D97-AF65-F5344CB8AC3E}">
        <p14:creationId xmlns:p14="http://schemas.microsoft.com/office/powerpoint/2010/main" val="27976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B728-BBC0-4D28-A94F-1E9B4302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Lesson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27FB2-C15B-450B-9F95-0B9B70B7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05" y="1441239"/>
            <a:ext cx="1585010" cy="1649165"/>
          </a:xfrm>
          <a:prstGeom prst="rect">
            <a:avLst/>
          </a:prstGeom>
        </p:spPr>
      </p:pic>
      <p:pic>
        <p:nvPicPr>
          <p:cNvPr id="5122" name="Picture 2" descr="Image result for personal computer">
            <a:extLst>
              <a:ext uri="{FF2B5EF4-FFF2-40B4-BE49-F238E27FC236}">
                <a16:creationId xmlns:a16="http://schemas.microsoft.com/office/drawing/2014/main" id="{1EA4D7A8-B040-4C6A-8AF0-B7B024EA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218" y="1094481"/>
            <a:ext cx="1350227" cy="79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C72A4-7E33-4C76-A15A-FA03D3D2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361" y="2194953"/>
            <a:ext cx="1732489" cy="586159"/>
          </a:xfrm>
          <a:prstGeom prst="rect">
            <a:avLst/>
          </a:prstGeom>
        </p:spPr>
      </p:pic>
      <p:pic>
        <p:nvPicPr>
          <p:cNvPr id="5124" name="Picture 4" descr="Image result for facebook">
            <a:extLst>
              <a:ext uri="{FF2B5EF4-FFF2-40B4-BE49-F238E27FC236}">
                <a16:creationId xmlns:a16="http://schemas.microsoft.com/office/drawing/2014/main" id="{072A16E4-1E62-4EFA-8368-23C2A13B0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564" y="257441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84C8B-30A2-4836-A06A-46E1DDBD5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7914" y="479320"/>
            <a:ext cx="1117444" cy="1114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0BABE-F1CA-4695-B0BF-67ECBDAD7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9962" y="2052975"/>
            <a:ext cx="1160678" cy="833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6632F9-E5E8-47B1-9544-9C4AE1BE6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9975" y="1892553"/>
            <a:ext cx="2192595" cy="929660"/>
          </a:xfrm>
          <a:prstGeom prst="rect">
            <a:avLst/>
          </a:prstGeom>
        </p:spPr>
      </p:pic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1B795B82-8809-4653-A145-2986EA8C6F32}"/>
              </a:ext>
            </a:extLst>
          </p:cNvPr>
          <p:cNvSpPr/>
          <p:nvPr/>
        </p:nvSpPr>
        <p:spPr>
          <a:xfrm rot="16200000">
            <a:off x="2442346" y="2783619"/>
            <a:ext cx="482612" cy="12401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042096-6CC4-4ADF-A3C4-DE063642D7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7612" y="1519058"/>
            <a:ext cx="2034769" cy="1676650"/>
          </a:xfrm>
          <a:prstGeom prst="rect">
            <a:avLst/>
          </a:prstGeom>
        </p:spPr>
      </p:pic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5DCFE695-265D-4BA1-8FA7-7F3B05454042}"/>
              </a:ext>
            </a:extLst>
          </p:cNvPr>
          <p:cNvSpPr/>
          <p:nvPr/>
        </p:nvSpPr>
        <p:spPr>
          <a:xfrm rot="5400000" flipV="1">
            <a:off x="4672928" y="878035"/>
            <a:ext cx="482612" cy="12043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543D1EFA-8FD2-4EAE-8B53-9C7ECD45BDE4}"/>
              </a:ext>
            </a:extLst>
          </p:cNvPr>
          <p:cNvSpPr/>
          <p:nvPr/>
        </p:nvSpPr>
        <p:spPr>
          <a:xfrm rot="16200000">
            <a:off x="7676510" y="2959901"/>
            <a:ext cx="482612" cy="12401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6AEF587-D4EA-46EF-BB1C-A9E09ED366AA}"/>
              </a:ext>
            </a:extLst>
          </p:cNvPr>
          <p:cNvSpPr/>
          <p:nvPr/>
        </p:nvSpPr>
        <p:spPr>
          <a:xfrm rot="6231474">
            <a:off x="8771762" y="1704258"/>
            <a:ext cx="504056" cy="28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A434592-A16C-47F1-9012-897FB8606CFB}"/>
              </a:ext>
            </a:extLst>
          </p:cNvPr>
          <p:cNvSpPr/>
          <p:nvPr/>
        </p:nvSpPr>
        <p:spPr>
          <a:xfrm rot="7657893">
            <a:off x="9838072" y="1800160"/>
            <a:ext cx="369433" cy="28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895A720-5831-4076-B050-6F1CB8D0944A}"/>
              </a:ext>
            </a:extLst>
          </p:cNvPr>
          <p:cNvSpPr/>
          <p:nvPr/>
        </p:nvSpPr>
        <p:spPr>
          <a:xfrm rot="11437747">
            <a:off x="9916255" y="2586417"/>
            <a:ext cx="373128" cy="280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5919B-D580-4ECD-BA9D-F639463CF900}"/>
              </a:ext>
            </a:extLst>
          </p:cNvPr>
          <p:cNvSpPr txBox="1"/>
          <p:nvPr/>
        </p:nvSpPr>
        <p:spPr>
          <a:xfrm>
            <a:off x="364683" y="3276704"/>
            <a:ext cx="1340432" cy="3847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Mainframe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289B00-4CAD-4C61-9719-E37E87FC9B40}"/>
              </a:ext>
            </a:extLst>
          </p:cNvPr>
          <p:cNvSpPr txBox="1"/>
          <p:nvPr/>
        </p:nvSpPr>
        <p:spPr>
          <a:xfrm>
            <a:off x="3015507" y="1289694"/>
            <a:ext cx="904415" cy="384721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807F7-7296-4077-90BB-D547D6E4A99B}"/>
              </a:ext>
            </a:extLst>
          </p:cNvPr>
          <p:cNvSpPr txBox="1"/>
          <p:nvPr/>
        </p:nvSpPr>
        <p:spPr>
          <a:xfrm>
            <a:off x="5274255" y="3396540"/>
            <a:ext cx="1313180" cy="38472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Cloud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49DD33-8DFC-436D-8F6F-EABF4ADECF11}"/>
              </a:ext>
            </a:extLst>
          </p:cNvPr>
          <p:cNvSpPr txBox="1"/>
          <p:nvPr/>
        </p:nvSpPr>
        <p:spPr>
          <a:xfrm>
            <a:off x="9423256" y="3250407"/>
            <a:ext cx="2032288" cy="384721"/>
          </a:xfrm>
          <a:prstGeom prst="rect">
            <a:avLst/>
          </a:prstGeom>
          <a:solidFill>
            <a:srgbClr val="FF5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Centralised Apps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F0CD57-4B64-4BCF-85C0-50432C1A8C76}"/>
              </a:ext>
            </a:extLst>
          </p:cNvPr>
          <p:cNvSpPr/>
          <p:nvPr/>
        </p:nvSpPr>
        <p:spPr>
          <a:xfrm>
            <a:off x="812069" y="4079439"/>
            <a:ext cx="2490957" cy="18958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accent6">
                    <a:lumMod val="10000"/>
                  </a:schemeClr>
                </a:solidFill>
              </a:rPr>
              <a:t>Mainframes encapsulated everything and were accessed through dumb terminals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39555FA-2E08-4879-87EC-B37BDFD5186B}"/>
              </a:ext>
            </a:extLst>
          </p:cNvPr>
          <p:cNvSpPr/>
          <p:nvPr/>
        </p:nvSpPr>
        <p:spPr>
          <a:xfrm>
            <a:off x="3451827" y="4078742"/>
            <a:ext cx="2490957" cy="18958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accent6">
                    <a:lumMod val="10000"/>
                  </a:schemeClr>
                </a:solidFill>
              </a:rPr>
              <a:t>Servers brought Client/Server computing, decentralisation had begun, the Internet was born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7F4DA2-74EE-4748-872B-2D14AD7B9D77}"/>
              </a:ext>
            </a:extLst>
          </p:cNvPr>
          <p:cNvSpPr/>
          <p:nvPr/>
        </p:nvSpPr>
        <p:spPr>
          <a:xfrm>
            <a:off x="6103781" y="4077686"/>
            <a:ext cx="2490957" cy="18958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accent6">
                    <a:lumMod val="10000"/>
                  </a:schemeClr>
                </a:solidFill>
              </a:rPr>
              <a:t>Cloud gave rise to Global Access, Device diversification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4444DBD-BC6E-44CD-9F9B-59A400C720D9}"/>
              </a:ext>
            </a:extLst>
          </p:cNvPr>
          <p:cNvSpPr/>
          <p:nvPr/>
        </p:nvSpPr>
        <p:spPr>
          <a:xfrm>
            <a:off x="8755735" y="4077072"/>
            <a:ext cx="2490957" cy="870353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Application Centralisation through Facebook and Google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8075DF9-00E1-4939-B9CA-0FA5F2EE32E5}"/>
              </a:ext>
            </a:extLst>
          </p:cNvPr>
          <p:cNvSpPr/>
          <p:nvPr/>
        </p:nvSpPr>
        <p:spPr>
          <a:xfrm>
            <a:off x="8755733" y="5103193"/>
            <a:ext cx="2490957" cy="870353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Distributed Ledger Tech is an Enabler for Decentralisation &amp; De-normalisation</a:t>
            </a:r>
          </a:p>
        </p:txBody>
      </p:sp>
    </p:spTree>
    <p:extLst>
      <p:ext uri="{BB962C8B-B14F-4D97-AF65-F5344CB8AC3E}">
        <p14:creationId xmlns:p14="http://schemas.microsoft.com/office/powerpoint/2010/main" val="45912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EB49-E537-4045-9545-5396853C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Ledger &amp; Blockchain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87FFAF-2B27-4EB1-8F1B-AC3D05EBF80D}"/>
              </a:ext>
            </a:extLst>
          </p:cNvPr>
          <p:cNvSpPr/>
          <p:nvPr/>
        </p:nvSpPr>
        <p:spPr>
          <a:xfrm>
            <a:off x="381000" y="2267714"/>
            <a:ext cx="3626768" cy="36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A type of Distributed Database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Everyone has a synchronised copy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Data structure used to organise is called a Blockchain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Deployed across many devices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Pre-dates Bitcoin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Encapsulates technology like Blockchain and Smart Contracts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097BB-F5BA-4A53-963E-C3514FB96C96}"/>
              </a:ext>
            </a:extLst>
          </p:cNvPr>
          <p:cNvSpPr txBox="1"/>
          <p:nvPr/>
        </p:nvSpPr>
        <p:spPr>
          <a:xfrm>
            <a:off x="1102578" y="1360378"/>
            <a:ext cx="21836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Distributed Ledger</a:t>
            </a:r>
          </a:p>
          <a:p>
            <a:pPr algn="ctr"/>
            <a:r>
              <a:rPr lang="en-GB" dirty="0"/>
              <a:t>Technology (DLT)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17662-2950-41FE-81F8-81B55E2BC9EE}"/>
              </a:ext>
            </a:extLst>
          </p:cNvPr>
          <p:cNvSpPr/>
          <p:nvPr/>
        </p:nvSpPr>
        <p:spPr>
          <a:xfrm>
            <a:off x="4150285" y="2267714"/>
            <a:ext cx="3626768" cy="3609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It’s a subset of DLT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A convergence of tech (Transaction Timestamps, Cryptography, P2P, Shared Computing)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3 Components (Data Model, Language, Consensus)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9BD21-BC33-45FB-A52B-BFB37E37EB25}"/>
              </a:ext>
            </a:extLst>
          </p:cNvPr>
          <p:cNvSpPr txBox="1"/>
          <p:nvPr/>
        </p:nvSpPr>
        <p:spPr>
          <a:xfrm>
            <a:off x="5412960" y="1652765"/>
            <a:ext cx="13660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Blockchain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5204B9-5B94-4508-9331-ECFD7A8DC667}"/>
              </a:ext>
            </a:extLst>
          </p:cNvPr>
          <p:cNvSpPr/>
          <p:nvPr/>
        </p:nvSpPr>
        <p:spPr>
          <a:xfrm>
            <a:off x="7937456" y="2267714"/>
            <a:ext cx="3626768" cy="3609558"/>
          </a:xfrm>
          <a:prstGeom prst="roundRect">
            <a:avLst/>
          </a:prstGeom>
          <a:solidFill>
            <a:srgbClr val="E1F9FF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Began with Bitcoin (2009), Crypto currency born from financial crisis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Bitcoin is focused on money transfer, limited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10000"/>
                  </a:schemeClr>
                </a:solidFill>
              </a:rPr>
              <a:t>Ethereum, created to overcome Bitcoin limitations, richer programming capability for Smart Contracts, and Immutability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B8057-F5C8-422A-A1CA-6358C795DA0D}"/>
              </a:ext>
            </a:extLst>
          </p:cNvPr>
          <p:cNvSpPr txBox="1"/>
          <p:nvPr/>
        </p:nvSpPr>
        <p:spPr>
          <a:xfrm>
            <a:off x="8654225" y="1652765"/>
            <a:ext cx="21932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Blockchain History</a:t>
            </a:r>
          </a:p>
        </p:txBody>
      </p:sp>
    </p:spTree>
    <p:extLst>
      <p:ext uri="{BB962C8B-B14F-4D97-AF65-F5344CB8AC3E}">
        <p14:creationId xmlns:p14="http://schemas.microsoft.com/office/powerpoint/2010/main" val="138256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06D8-F525-44CD-BB24-38E5C39D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1086F8-0C62-4801-BD5C-F603BD14D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38886"/>
            <a:ext cx="11430000" cy="416637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3600" dirty="0"/>
              <a:t>P2P distributed ledger, forged by consensus and combined with smart contracts and supporting technologies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dirty="0"/>
              <a:t>It’s goal – build transactional applications underpinned by trust, accountability and transparency, Streamline business processes and legal constraints</a:t>
            </a:r>
          </a:p>
        </p:txBody>
      </p:sp>
    </p:spTree>
    <p:extLst>
      <p:ext uri="{BB962C8B-B14F-4D97-AF65-F5344CB8AC3E}">
        <p14:creationId xmlns:p14="http://schemas.microsoft.com/office/powerpoint/2010/main" val="363843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F8E6-2DB5-4EC6-9355-472E69BF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Blockchain</a:t>
            </a:r>
          </a:p>
        </p:txBody>
      </p:sp>
      <p:pic>
        <p:nvPicPr>
          <p:cNvPr id="6" name="Picture 2" descr="Types of blockchains">
            <a:extLst>
              <a:ext uri="{FF2B5EF4-FFF2-40B4-BE49-F238E27FC236}">
                <a16:creationId xmlns:a16="http://schemas.microsoft.com/office/drawing/2014/main" id="{6C98C1A3-682F-406C-81C6-CC331CED9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947924"/>
            <a:ext cx="5683067" cy="29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E77CF-8D78-4E3D-8C9C-163DA57840CF}"/>
              </a:ext>
            </a:extLst>
          </p:cNvPr>
          <p:cNvSpPr txBox="1"/>
          <p:nvPr/>
        </p:nvSpPr>
        <p:spPr>
          <a:xfrm rot="16200000">
            <a:off x="-424070" y="2384720"/>
            <a:ext cx="2160241" cy="3847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Permissioned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0D21A-1807-49DF-B92F-C728F32BDAA0}"/>
              </a:ext>
            </a:extLst>
          </p:cNvPr>
          <p:cNvSpPr txBox="1"/>
          <p:nvPr/>
        </p:nvSpPr>
        <p:spPr>
          <a:xfrm rot="16200000">
            <a:off x="-424069" y="4717714"/>
            <a:ext cx="2160241" cy="38472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Permission-less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A6AF63-0F18-4A16-B3AC-165C133B866D}"/>
              </a:ext>
            </a:extLst>
          </p:cNvPr>
          <p:cNvSpPr/>
          <p:nvPr/>
        </p:nvSpPr>
        <p:spPr>
          <a:xfrm>
            <a:off x="1053754" y="3829954"/>
            <a:ext cx="4608512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Anyone can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Bitcoin and Ethereum are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Ideal when parties can transact without needing to verify who each other 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3486E-0A2C-47CB-8FAD-6DF8AA28BAAA}"/>
              </a:ext>
            </a:extLst>
          </p:cNvPr>
          <p:cNvSpPr/>
          <p:nvPr/>
        </p:nvSpPr>
        <p:spPr>
          <a:xfrm>
            <a:off x="1055440" y="1496960"/>
            <a:ext cx="4608512" cy="2160240"/>
          </a:xfrm>
          <a:prstGeom prst="rect">
            <a:avLst/>
          </a:prstGeom>
          <a:solidFill>
            <a:srgbClr val="E1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Requires pre-validation before a new party can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Enterprise focused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Support for different consensus models</a:t>
            </a:r>
          </a:p>
        </p:txBody>
      </p:sp>
    </p:spTree>
    <p:extLst>
      <p:ext uri="{BB962C8B-B14F-4D97-AF65-F5344CB8AC3E}">
        <p14:creationId xmlns:p14="http://schemas.microsoft.com/office/powerpoint/2010/main" val="325064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6D24-B5E7-4F36-84C9-3CC74432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Blockchain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4519-CF1E-41CE-9544-511FB9B9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4784"/>
            <a:ext cx="5572752" cy="4876800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Data organised as a chronological chain of blocks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A block representing a collection of related transactions, organised as a Binary Tree (Merkle)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In Bitcoin, miner nodes bundle unconfirmed and valid transactions into a block. 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Cryptographic Challenge “Proof of work” (</a:t>
            </a:r>
            <a:r>
              <a:rPr lang="en-GB" sz="2000" dirty="0" err="1"/>
              <a:t>PoW</a:t>
            </a:r>
            <a:r>
              <a:rPr lang="en-GB" sz="2000" dirty="0"/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Each block is timestamped, and includes a reference to the previous block.  Combined with Cryptographic Hashes, the timestamped chain provides an immutable record of all transactions in the network</a:t>
            </a:r>
          </a:p>
          <a:p>
            <a:endParaRPr lang="en-GB" sz="2000" dirty="0"/>
          </a:p>
        </p:txBody>
      </p:sp>
      <p:pic>
        <p:nvPicPr>
          <p:cNvPr id="6" name="Picture 2" descr="Merkle tree">
            <a:extLst>
              <a:ext uri="{FF2B5EF4-FFF2-40B4-BE49-F238E27FC236}">
                <a16:creationId xmlns:a16="http://schemas.microsoft.com/office/drawing/2014/main" id="{A32BFA79-6E0C-4FFD-8C0A-CB16FEC7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830" y="1076712"/>
            <a:ext cx="5572752" cy="21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22228E-1D2C-462E-9F1D-742F629EBED7}"/>
              </a:ext>
            </a:extLst>
          </p:cNvPr>
          <p:cNvSpPr/>
          <p:nvPr/>
        </p:nvSpPr>
        <p:spPr>
          <a:xfrm>
            <a:off x="6240016" y="4077072"/>
            <a:ext cx="2376264" cy="187220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10000"/>
                  </a:schemeClr>
                </a:solidFill>
              </a:rPr>
              <a:t>4 components, Ref to previous block, </a:t>
            </a:r>
            <a:r>
              <a:rPr lang="en-GB" sz="1400" dirty="0" err="1">
                <a:solidFill>
                  <a:schemeClr val="accent6">
                    <a:lumMod val="10000"/>
                  </a:schemeClr>
                </a:solidFill>
              </a:rPr>
              <a:t>PoW</a:t>
            </a:r>
            <a:r>
              <a:rPr lang="en-GB" sz="1400" dirty="0">
                <a:solidFill>
                  <a:schemeClr val="accent6">
                    <a:lumMod val="10000"/>
                  </a:schemeClr>
                </a:solidFill>
              </a:rPr>
              <a:t> Nonce, Timestamp, Merkle Tree Root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10000"/>
                  </a:schemeClr>
                </a:solidFill>
              </a:rPr>
              <a:t>Summarise all transactions in a block – finger print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7D2B8E-F373-40BA-B695-B54BC97F4117}"/>
              </a:ext>
            </a:extLst>
          </p:cNvPr>
          <p:cNvSpPr/>
          <p:nvPr/>
        </p:nvSpPr>
        <p:spPr>
          <a:xfrm>
            <a:off x="8773988" y="4077072"/>
            <a:ext cx="2376264" cy="187220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10000"/>
                  </a:schemeClr>
                </a:solidFill>
              </a:rPr>
              <a:t>Data structure for organising Hashes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10000"/>
                  </a:schemeClr>
                </a:solidFill>
              </a:rPr>
              <a:t>Anti-tamper design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10000"/>
                  </a:schemeClr>
                </a:solidFill>
              </a:rPr>
              <a:t>Great for identifying if a transaction is in a block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0DAD7-7F38-4AF2-B032-DA2D0928736A}"/>
              </a:ext>
            </a:extLst>
          </p:cNvPr>
          <p:cNvSpPr txBox="1"/>
          <p:nvPr/>
        </p:nvSpPr>
        <p:spPr>
          <a:xfrm>
            <a:off x="6508665" y="3571776"/>
            <a:ext cx="1838965" cy="384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Block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28698F-C9EA-4C9C-A959-8A12026217EE}"/>
              </a:ext>
            </a:extLst>
          </p:cNvPr>
          <p:cNvSpPr txBox="1"/>
          <p:nvPr/>
        </p:nvSpPr>
        <p:spPr>
          <a:xfrm>
            <a:off x="9428961" y="3571776"/>
            <a:ext cx="1066318" cy="384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91373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B0AC-2984-4421-A445-D158775B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Immutability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6015-C742-46E9-AF25-2AEAB364E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78612"/>
            <a:ext cx="6147048" cy="5398388"/>
          </a:xfrm>
        </p:spPr>
        <p:txBody>
          <a:bodyPr anchor="ctr">
            <a:normAutofit fontScale="92500" lnSpcReduction="20000"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Blockchain isn’t immutable, it’s just very difficult to change, and any change is easily detectable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Each block is connected to the previous one via it’s Hash (which includes the Merkle Root)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If a single transaction was changed, the Merkle Root would change, the Block’s Hash would change and all subsequent Blocks would have to change too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If Proof of Work Consensus, required energy is prohibitive (Nonce calculation)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If Hashes are not updates, transaction change would be very easy to detect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2" descr="Blockchain Immutability">
            <a:extLst>
              <a:ext uri="{FF2B5EF4-FFF2-40B4-BE49-F238E27FC236}">
                <a16:creationId xmlns:a16="http://schemas.microsoft.com/office/drawing/2014/main" id="{432DF56A-7983-48D6-9EBF-F1D174D5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1066907"/>
            <a:ext cx="4650924" cy="47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7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9BCE-7874-4661-9C62-81EE1EA8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B26D-5F22-41F7-B47F-270D94DE4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24744"/>
            <a:ext cx="11430000" cy="748680"/>
          </a:xfrm>
          <a:solidFill>
            <a:schemeClr val="accent2"/>
          </a:solidFill>
        </p:spPr>
        <p:txBody>
          <a:bodyPr tIns="288000" anchor="ctr">
            <a:normAutofit fontScale="85000" lnSpcReduction="1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 system of ensuring that parties agree to a certain state of the system as the true state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7841C2-3053-4F98-9ACA-11EC9D843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21143"/>
              </p:ext>
            </p:extLst>
          </p:nvPr>
        </p:nvGraphicFramePr>
        <p:xfrm>
          <a:off x="1127448" y="2017440"/>
          <a:ext cx="10683552" cy="2194560"/>
        </p:xfrm>
        <a:graphic>
          <a:graphicData uri="http://schemas.openxmlformats.org/drawingml/2006/table">
            <a:tbl>
              <a:tblPr firstRow="1" bandRow="1">
                <a:tableStyleId>{02095863-916D-48B5-89B3-6FB9AD9C6B5C}</a:tableStyleId>
              </a:tblPr>
              <a:tblGrid>
                <a:gridCol w="2161338">
                  <a:extLst>
                    <a:ext uri="{9D8B030D-6E8A-4147-A177-3AD203B41FA5}">
                      <a16:colId xmlns:a16="http://schemas.microsoft.com/office/drawing/2014/main" val="3806316099"/>
                    </a:ext>
                  </a:extLst>
                </a:gridCol>
                <a:gridCol w="8522214">
                  <a:extLst>
                    <a:ext uri="{9D8B030D-6E8A-4147-A177-3AD203B41FA5}">
                      <a16:colId xmlns:a16="http://schemas.microsoft.com/office/drawing/2014/main" val="1598171904"/>
                    </a:ext>
                  </a:extLst>
                </a:gridCol>
              </a:tblGrid>
              <a:tr h="119788">
                <a:tc>
                  <a:txBody>
                    <a:bodyPr/>
                    <a:lstStyle/>
                    <a:p>
                      <a:r>
                        <a:rPr lang="en-GB" sz="1200" dirty="0"/>
                        <a:t>Consensus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06279"/>
                  </a:ext>
                </a:extLst>
              </a:tr>
              <a:tr h="119788">
                <a:tc>
                  <a:txBody>
                    <a:bodyPr/>
                    <a:lstStyle/>
                    <a:p>
                      <a:r>
                        <a:rPr lang="en-GB" sz="1200" dirty="0"/>
                        <a:t>Proof of Work (</a:t>
                      </a:r>
                      <a:r>
                        <a:rPr lang="en-GB" sz="1200" dirty="0" err="1"/>
                        <a:t>PoW</a:t>
                      </a:r>
                      <a:r>
                        <a:rPr lang="en-GB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Energy intensive computational challenge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90739"/>
                  </a:ext>
                </a:extLst>
              </a:tr>
              <a:tr h="269523">
                <a:tc>
                  <a:txBody>
                    <a:bodyPr/>
                    <a:lstStyle/>
                    <a:p>
                      <a:r>
                        <a:rPr lang="en-GB" sz="1200" dirty="0"/>
                        <a:t>Proof of Stake (</a:t>
                      </a:r>
                      <a:r>
                        <a:rPr lang="en-GB" sz="1200" dirty="0" err="1"/>
                        <a:t>PoS</a:t>
                      </a:r>
                      <a:r>
                        <a:rPr lang="en-GB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Based on the </a:t>
                      </a:r>
                      <a:r>
                        <a:rPr lang="en-GB" sz="1200" dirty="0" err="1"/>
                        <a:t>PoW</a:t>
                      </a:r>
                      <a:r>
                        <a:rPr lang="en-GB" sz="1200" dirty="0"/>
                        <a:t>.  Nodes are called validators and earn money by validating transactions.  All coins must exist from day one.  Nodes are randomly selected to validate blocks.  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403173"/>
                  </a:ext>
                </a:extLst>
              </a:tr>
              <a:tr h="216479">
                <a:tc>
                  <a:txBody>
                    <a:bodyPr/>
                    <a:lstStyle/>
                    <a:p>
                      <a:r>
                        <a:rPr lang="en-GB" sz="1200" dirty="0"/>
                        <a:t>Proof of Elapsed Time (</a:t>
                      </a:r>
                      <a:r>
                        <a:rPr lang="en-GB" sz="1200" dirty="0" err="1"/>
                        <a:t>PoET</a:t>
                      </a:r>
                      <a:r>
                        <a:rPr lang="en-GB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Developed by Intel.  Emulated </a:t>
                      </a:r>
                      <a:r>
                        <a:rPr lang="en-GB" sz="1200" dirty="0" err="1"/>
                        <a:t>PoW</a:t>
                      </a:r>
                      <a:r>
                        <a:rPr lang="en-GB" sz="1200" dirty="0"/>
                        <a:t> style but time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49160"/>
                  </a:ext>
                </a:extLst>
              </a:tr>
              <a:tr h="347678">
                <a:tc>
                  <a:txBody>
                    <a:bodyPr/>
                    <a:lstStyle/>
                    <a:p>
                      <a:r>
                        <a:rPr lang="en-GB" sz="1200" dirty="0"/>
                        <a:t>Simplified Byzantine Fault </a:t>
                      </a:r>
                      <a:r>
                        <a:rPr lang="en-GB" sz="1200" dirty="0" err="1"/>
                        <a:t>Tollerance</a:t>
                      </a:r>
                      <a:r>
                        <a:rPr lang="en-GB" sz="1200" dirty="0"/>
                        <a:t> (SBFT)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 single validate bundles proposed transactions into a block, which is then ratified by its peers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71529"/>
                  </a:ext>
                </a:extLst>
              </a:tr>
              <a:tr h="150879">
                <a:tc>
                  <a:txBody>
                    <a:bodyPr/>
                    <a:lstStyle/>
                    <a:p>
                      <a:r>
                        <a:rPr lang="en-GB" sz="1200" dirty="0"/>
                        <a:t>Proof of Authority (</a:t>
                      </a:r>
                      <a:r>
                        <a:rPr lang="en-GB" sz="1200" dirty="0" err="1"/>
                        <a:t>PoA</a:t>
                      </a:r>
                      <a:r>
                        <a:rPr lang="en-GB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Permissioned ledgers only.  Relies on a set of authorities, which are nodes allowed to create blocks and secure the ledger.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52357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82536AA-03C1-4110-B101-0A332BF43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380352"/>
              </p:ext>
            </p:extLst>
          </p:nvPr>
        </p:nvGraphicFramePr>
        <p:xfrm>
          <a:off x="1127448" y="4566528"/>
          <a:ext cx="10683552" cy="1483360"/>
        </p:xfrm>
        <a:graphic>
          <a:graphicData uri="http://schemas.openxmlformats.org/drawingml/2006/table">
            <a:tbl>
              <a:tblPr firstRow="1" bandRow="1">
                <a:tableStyleId>{02095863-916D-48B5-89B3-6FB9AD9C6B5C}</a:tableStyleId>
              </a:tblPr>
              <a:tblGrid>
                <a:gridCol w="2178420">
                  <a:extLst>
                    <a:ext uri="{9D8B030D-6E8A-4147-A177-3AD203B41FA5}">
                      <a16:colId xmlns:a16="http://schemas.microsoft.com/office/drawing/2014/main" val="3473158041"/>
                    </a:ext>
                  </a:extLst>
                </a:gridCol>
                <a:gridCol w="3163356">
                  <a:extLst>
                    <a:ext uri="{9D8B030D-6E8A-4147-A177-3AD203B41FA5}">
                      <a16:colId xmlns:a16="http://schemas.microsoft.com/office/drawing/2014/main" val="816362438"/>
                    </a:ext>
                  </a:extLst>
                </a:gridCol>
                <a:gridCol w="2670888">
                  <a:extLst>
                    <a:ext uri="{9D8B030D-6E8A-4147-A177-3AD203B41FA5}">
                      <a16:colId xmlns:a16="http://schemas.microsoft.com/office/drawing/2014/main" val="1738443741"/>
                    </a:ext>
                  </a:extLst>
                </a:gridCol>
                <a:gridCol w="2670888">
                  <a:extLst>
                    <a:ext uri="{9D8B030D-6E8A-4147-A177-3AD203B41FA5}">
                      <a16:colId xmlns:a16="http://schemas.microsoft.com/office/drawing/2014/main" val="4128730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Permissioned Lottery Based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Permissioned Voting Based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Standard </a:t>
                      </a:r>
                      <a:r>
                        <a:rPr lang="en-GB" sz="1200" dirty="0" err="1"/>
                        <a:t>PoW</a:t>
                      </a:r>
                      <a:endParaRPr lang="en-GB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5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6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42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969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8CE704-3294-4AD8-BCF4-C2DBA294F08F}"/>
              </a:ext>
            </a:extLst>
          </p:cNvPr>
          <p:cNvSpPr txBox="1"/>
          <p:nvPr/>
        </p:nvSpPr>
        <p:spPr>
          <a:xfrm rot="16200000">
            <a:off x="-460144" y="3036371"/>
            <a:ext cx="226376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Consensus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ECE6F-C16A-4A8B-810A-90DBC1700511}"/>
              </a:ext>
            </a:extLst>
          </p:cNvPr>
          <p:cNvSpPr txBox="1"/>
          <p:nvPr/>
        </p:nvSpPr>
        <p:spPr>
          <a:xfrm rot="16200000">
            <a:off x="76060" y="5041856"/>
            <a:ext cx="119135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6023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ultancy Template" id="{C067D3C1-674E-4D30-9350-53AEF539E81C}" vid="{C7A803EF-3160-4A61-B14D-ABCFEEA7F1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Sage_BrandPPTTemplate_16x9</Template>
  <TotalTime>6427</TotalTime>
  <Words>1831</Words>
  <Application>Microsoft Office PowerPoint</Application>
  <PresentationFormat>Widescreen</PresentationFormat>
  <Paragraphs>260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Source Sans Pro</vt:lpstr>
      <vt:lpstr>Source Sans Pro Light</vt:lpstr>
      <vt:lpstr>Office Theme</vt:lpstr>
      <vt:lpstr>Introduction Series</vt:lpstr>
      <vt:lpstr>PowerPoint Presentation</vt:lpstr>
      <vt:lpstr>History Lesson</vt:lpstr>
      <vt:lpstr>Distributed Ledger &amp; Blockchain</vt:lpstr>
      <vt:lpstr>What is it?</vt:lpstr>
      <vt:lpstr>Types of Blockchain</vt:lpstr>
      <vt:lpstr>Blockchain Data Structure</vt:lpstr>
      <vt:lpstr>Immutability of Blockchain</vt:lpstr>
      <vt:lpstr>Consensus</vt:lpstr>
      <vt:lpstr>Blockchain Example: Hyperledger Sawtooth Transaction Flow</vt:lpstr>
      <vt:lpstr>Demo Hyperledger Sawtooth</vt:lpstr>
      <vt:lpstr>Smart Contracts</vt:lpstr>
      <vt:lpstr>Distributed Applications (Dapps)</vt:lpstr>
      <vt:lpstr>Blockchain Benefits &amp; Challenges</vt:lpstr>
      <vt:lpstr>Players in the Market</vt:lpstr>
      <vt:lpstr>More Information ….</vt:lpstr>
      <vt:lpstr>Thank you</vt:lpstr>
      <vt:lpstr>Appendix</vt:lpstr>
      <vt:lpstr>Typical Blockchain Flow</vt:lpstr>
      <vt:lpstr>Consensus Models</vt:lpstr>
      <vt:lpstr>Blockchain v Relational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Overview</dc:title>
  <dc:subject>Blockchain</dc:subject>
  <dc:creator>james@hockingdigital.com</dc:creator>
  <cp:keywords>Blockchain</cp:keywords>
  <cp:lastModifiedBy>James Hocking</cp:lastModifiedBy>
  <cp:revision>15</cp:revision>
  <cp:lastPrinted>2015-12-07T03:03:55Z</cp:lastPrinted>
  <dcterms:created xsi:type="dcterms:W3CDTF">2017-01-13T10:41:57Z</dcterms:created>
  <dcterms:modified xsi:type="dcterms:W3CDTF">2024-02-23T12:45:35Z</dcterms:modified>
</cp:coreProperties>
</file>