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0" r:id="rId9"/>
    <p:sldId id="265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3FF"/>
    <a:srgbClr val="00B2E2"/>
    <a:srgbClr val="0097C0"/>
    <a:srgbClr val="00A5D2"/>
    <a:srgbClr val="00A8D6"/>
    <a:srgbClr val="00A3D0"/>
    <a:srgbClr val="00AEDE"/>
    <a:srgbClr val="00B5E6"/>
    <a:srgbClr val="009DC8"/>
    <a:srgbClr val="009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9B077-5489-4E51-A126-8EAE06235BF5}" v="332" dt="2019-06-18T16:41:30.947"/>
  </p1510:revLst>
</p1510:revInfo>
</file>

<file path=ppt/tableStyles.xml><?xml version="1.0" encoding="utf-8"?>
<a:tblStyleLst xmlns:a="http://schemas.openxmlformats.org/drawingml/2006/main" def="{02095863-916D-48B5-89B3-6FB9AD9C6B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2095863-916D-48B5-89B3-6FB9AD9C6B5C}" styleName="Sage Basic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lt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>
              <a:noFill/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941-4F2A-B403-BC997012B25F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41-4F2A-B403-BC997012B2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D-4B89-AB31-E073165B7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F71-4F2D-92BC-0337B9910200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F71-4F2D-92BC-0337B991020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71-4F2D-92BC-0337B9910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80A-47EA-87CA-28FBB5477CC9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80A-47EA-87CA-28FBB5477C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0A-47EA-87CA-28FBB5477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Pragmatists</c:v>
                </c:pt>
                <c:pt idx="1">
                  <c:v>Fundamentalists</c:v>
                </c:pt>
                <c:pt idx="2">
                  <c:v>Unconcerned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0.53</c:v>
                </c:pt>
                <c:pt idx="1">
                  <c:v>0.31</c:v>
                </c:pt>
                <c:pt idx="2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1-4DCD-ACE5-0CD51738CD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Pragmatists</c:v>
                </c:pt>
                <c:pt idx="1">
                  <c:v>Fundamentalists</c:v>
                </c:pt>
                <c:pt idx="2">
                  <c:v>Unconcerned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0.54</c:v>
                </c:pt>
                <c:pt idx="1">
                  <c:v>0.24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1-4DCD-ACE5-0CD51738CD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Pragmatists</c:v>
                </c:pt>
                <c:pt idx="1">
                  <c:v>Fundamentalists</c:v>
                </c:pt>
                <c:pt idx="2">
                  <c:v>Unconcerned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1-4DCD-ACE5-0CD51738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621112"/>
        <c:axId val="942625048"/>
      </c:barChart>
      <c:catAx>
        <c:axId val="94262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25048"/>
        <c:crosses val="autoZero"/>
        <c:auto val="1"/>
        <c:lblAlgn val="ctr"/>
        <c:lblOffset val="100"/>
        <c:noMultiLvlLbl val="0"/>
      </c:catAx>
      <c:valAx>
        <c:axId val="94262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2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Total</c:v>
                </c:pt>
                <c:pt idx="1">
                  <c:v>Male</c:v>
                </c:pt>
                <c:pt idx="2">
                  <c:v>Female</c:v>
                </c:pt>
                <c:pt idx="3">
                  <c:v>18-24</c:v>
                </c:pt>
                <c:pt idx="4">
                  <c:v>25-34</c:v>
                </c:pt>
                <c:pt idx="5">
                  <c:v>35-44</c:v>
                </c:pt>
                <c:pt idx="6">
                  <c:v>45-54</c:v>
                </c:pt>
                <c:pt idx="7">
                  <c:v>55-64</c:v>
                </c:pt>
                <c:pt idx="8">
                  <c:v>65+</c:v>
                </c:pt>
                <c:pt idx="9">
                  <c:v>Pragmatists</c:v>
                </c:pt>
                <c:pt idx="10">
                  <c:v>Fundamentalists</c:v>
                </c:pt>
                <c:pt idx="11">
                  <c:v>Unconcerned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0.38</c:v>
                </c:pt>
                <c:pt idx="1">
                  <c:v>0.38</c:v>
                </c:pt>
                <c:pt idx="2">
                  <c:v>0.37</c:v>
                </c:pt>
                <c:pt idx="3">
                  <c:v>0.56000000000000005</c:v>
                </c:pt>
                <c:pt idx="4">
                  <c:v>0.46</c:v>
                </c:pt>
                <c:pt idx="5">
                  <c:v>0.32</c:v>
                </c:pt>
                <c:pt idx="6">
                  <c:v>0.26</c:v>
                </c:pt>
                <c:pt idx="7">
                  <c:v>0.27</c:v>
                </c:pt>
                <c:pt idx="8">
                  <c:v>0.39</c:v>
                </c:pt>
                <c:pt idx="9">
                  <c:v>0.46</c:v>
                </c:pt>
                <c:pt idx="10">
                  <c:v>0.17</c:v>
                </c:pt>
                <c:pt idx="1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C-432C-B16E-C543E8A843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Total</c:v>
                </c:pt>
                <c:pt idx="1">
                  <c:v>Male</c:v>
                </c:pt>
                <c:pt idx="2">
                  <c:v>Female</c:v>
                </c:pt>
                <c:pt idx="3">
                  <c:v>18-24</c:v>
                </c:pt>
                <c:pt idx="4">
                  <c:v>25-34</c:v>
                </c:pt>
                <c:pt idx="5">
                  <c:v>35-44</c:v>
                </c:pt>
                <c:pt idx="6">
                  <c:v>45-54</c:v>
                </c:pt>
                <c:pt idx="7">
                  <c:v>55-64</c:v>
                </c:pt>
                <c:pt idx="8">
                  <c:v>65+</c:v>
                </c:pt>
                <c:pt idx="9">
                  <c:v>Pragmatists</c:v>
                </c:pt>
                <c:pt idx="10">
                  <c:v>Fundamentalists</c:v>
                </c:pt>
                <c:pt idx="11">
                  <c:v>Unconcerned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0.47</c:v>
                </c:pt>
                <c:pt idx="1">
                  <c:v>0.45</c:v>
                </c:pt>
                <c:pt idx="2">
                  <c:v>0.48</c:v>
                </c:pt>
                <c:pt idx="3">
                  <c:v>0.55000000000000004</c:v>
                </c:pt>
                <c:pt idx="4">
                  <c:v>0.56000000000000005</c:v>
                </c:pt>
                <c:pt idx="5">
                  <c:v>0.56000000000000005</c:v>
                </c:pt>
                <c:pt idx="6">
                  <c:v>0.45</c:v>
                </c:pt>
                <c:pt idx="7">
                  <c:v>0.35</c:v>
                </c:pt>
                <c:pt idx="8">
                  <c:v>0.39</c:v>
                </c:pt>
                <c:pt idx="9">
                  <c:v>0.52</c:v>
                </c:pt>
                <c:pt idx="10">
                  <c:v>0.2</c:v>
                </c:pt>
                <c:pt idx="1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AC-432C-B16E-C543E8A843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Total</c:v>
                </c:pt>
                <c:pt idx="1">
                  <c:v>Male</c:v>
                </c:pt>
                <c:pt idx="2">
                  <c:v>Female</c:v>
                </c:pt>
                <c:pt idx="3">
                  <c:v>18-24</c:v>
                </c:pt>
                <c:pt idx="4">
                  <c:v>25-34</c:v>
                </c:pt>
                <c:pt idx="5">
                  <c:v>35-44</c:v>
                </c:pt>
                <c:pt idx="6">
                  <c:v>45-54</c:v>
                </c:pt>
                <c:pt idx="7">
                  <c:v>55-64</c:v>
                </c:pt>
                <c:pt idx="8">
                  <c:v>65+</c:v>
                </c:pt>
                <c:pt idx="9">
                  <c:v>Pragmatists</c:v>
                </c:pt>
                <c:pt idx="10">
                  <c:v>Fundamentalists</c:v>
                </c:pt>
                <c:pt idx="11">
                  <c:v>Unconcerned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0.51</c:v>
                </c:pt>
                <c:pt idx="1">
                  <c:v>0.53</c:v>
                </c:pt>
                <c:pt idx="2">
                  <c:v>0.5</c:v>
                </c:pt>
                <c:pt idx="3">
                  <c:v>0.61</c:v>
                </c:pt>
                <c:pt idx="4">
                  <c:v>0.56000000000000005</c:v>
                </c:pt>
                <c:pt idx="5">
                  <c:v>0.6</c:v>
                </c:pt>
                <c:pt idx="6">
                  <c:v>0.5</c:v>
                </c:pt>
                <c:pt idx="7">
                  <c:v>0.46</c:v>
                </c:pt>
                <c:pt idx="8">
                  <c:v>0.42</c:v>
                </c:pt>
                <c:pt idx="9">
                  <c:v>0.6</c:v>
                </c:pt>
                <c:pt idx="10">
                  <c:v>0.22</c:v>
                </c:pt>
                <c:pt idx="1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AC-432C-B16E-C543E8A84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1508072"/>
        <c:axId val="951511024"/>
      </c:barChart>
      <c:catAx>
        <c:axId val="95150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511024"/>
        <c:crosses val="autoZero"/>
        <c:auto val="1"/>
        <c:lblAlgn val="ctr"/>
        <c:lblOffset val="100"/>
        <c:noMultiLvlLbl val="0"/>
      </c:catAx>
      <c:valAx>
        <c:axId val="95151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50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97005681241186"/>
          <c:y val="0.78268950596879605"/>
          <c:w val="0.29438873555896422"/>
          <c:h val="8.165236564318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Total</c:v>
                </c:pt>
                <c:pt idx="1">
                  <c:v>Male</c:v>
                </c:pt>
                <c:pt idx="2">
                  <c:v>Female</c:v>
                </c:pt>
                <c:pt idx="3">
                  <c:v>18-24</c:v>
                </c:pt>
                <c:pt idx="4">
                  <c:v>25-34</c:v>
                </c:pt>
                <c:pt idx="5">
                  <c:v>35-44</c:v>
                </c:pt>
                <c:pt idx="6">
                  <c:v>45-54</c:v>
                </c:pt>
                <c:pt idx="7">
                  <c:v>55-64</c:v>
                </c:pt>
                <c:pt idx="8">
                  <c:v>65+</c:v>
                </c:pt>
                <c:pt idx="9">
                  <c:v>Pragmatists</c:v>
                </c:pt>
                <c:pt idx="10">
                  <c:v>Fundamentalists</c:v>
                </c:pt>
                <c:pt idx="11">
                  <c:v>Unconcerned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0.4</c:v>
                </c:pt>
                <c:pt idx="1">
                  <c:v>0.46</c:v>
                </c:pt>
                <c:pt idx="2">
                  <c:v>0.34</c:v>
                </c:pt>
                <c:pt idx="3">
                  <c:v>0.42</c:v>
                </c:pt>
                <c:pt idx="4">
                  <c:v>0.47</c:v>
                </c:pt>
                <c:pt idx="5">
                  <c:v>0.33</c:v>
                </c:pt>
                <c:pt idx="6">
                  <c:v>0.46</c:v>
                </c:pt>
                <c:pt idx="7">
                  <c:v>0.39</c:v>
                </c:pt>
                <c:pt idx="8">
                  <c:v>0.35</c:v>
                </c:pt>
                <c:pt idx="9">
                  <c:v>0.46</c:v>
                </c:pt>
                <c:pt idx="10">
                  <c:v>0.26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6-498E-8B2B-7F525249A0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Total</c:v>
                </c:pt>
                <c:pt idx="1">
                  <c:v>Male</c:v>
                </c:pt>
                <c:pt idx="2">
                  <c:v>Female</c:v>
                </c:pt>
                <c:pt idx="3">
                  <c:v>18-24</c:v>
                </c:pt>
                <c:pt idx="4">
                  <c:v>25-34</c:v>
                </c:pt>
                <c:pt idx="5">
                  <c:v>35-44</c:v>
                </c:pt>
                <c:pt idx="6">
                  <c:v>45-54</c:v>
                </c:pt>
                <c:pt idx="7">
                  <c:v>55-64</c:v>
                </c:pt>
                <c:pt idx="8">
                  <c:v>65+</c:v>
                </c:pt>
                <c:pt idx="9">
                  <c:v>Pragmatists</c:v>
                </c:pt>
                <c:pt idx="10">
                  <c:v>Fundamentalists</c:v>
                </c:pt>
                <c:pt idx="11">
                  <c:v>Unconcerned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0.52</c:v>
                </c:pt>
                <c:pt idx="1">
                  <c:v>0.56999999999999995</c:v>
                </c:pt>
                <c:pt idx="2">
                  <c:v>0.47</c:v>
                </c:pt>
                <c:pt idx="3">
                  <c:v>0.05</c:v>
                </c:pt>
                <c:pt idx="4">
                  <c:v>0.56999999999999995</c:v>
                </c:pt>
                <c:pt idx="5">
                  <c:v>0.56000000000000005</c:v>
                </c:pt>
                <c:pt idx="6">
                  <c:v>0.52</c:v>
                </c:pt>
                <c:pt idx="7">
                  <c:v>0.48</c:v>
                </c:pt>
                <c:pt idx="8">
                  <c:v>0.04</c:v>
                </c:pt>
                <c:pt idx="9">
                  <c:v>0.59</c:v>
                </c:pt>
                <c:pt idx="10">
                  <c:v>0.3</c:v>
                </c:pt>
                <c:pt idx="1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A6-498E-8B2B-7F525249A0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Total</c:v>
                </c:pt>
                <c:pt idx="1">
                  <c:v>Male</c:v>
                </c:pt>
                <c:pt idx="2">
                  <c:v>Female</c:v>
                </c:pt>
                <c:pt idx="3">
                  <c:v>18-24</c:v>
                </c:pt>
                <c:pt idx="4">
                  <c:v>25-34</c:v>
                </c:pt>
                <c:pt idx="5">
                  <c:v>35-44</c:v>
                </c:pt>
                <c:pt idx="6">
                  <c:v>45-54</c:v>
                </c:pt>
                <c:pt idx="7">
                  <c:v>55-64</c:v>
                </c:pt>
                <c:pt idx="8">
                  <c:v>65+</c:v>
                </c:pt>
                <c:pt idx="9">
                  <c:v>Pragmatists</c:v>
                </c:pt>
                <c:pt idx="10">
                  <c:v>Fundamentalists</c:v>
                </c:pt>
                <c:pt idx="11">
                  <c:v>Unconcerned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0.56000000000000005</c:v>
                </c:pt>
                <c:pt idx="1">
                  <c:v>0.66</c:v>
                </c:pt>
                <c:pt idx="2">
                  <c:v>0.46</c:v>
                </c:pt>
                <c:pt idx="3">
                  <c:v>0.61</c:v>
                </c:pt>
                <c:pt idx="4">
                  <c:v>0.6</c:v>
                </c:pt>
                <c:pt idx="5">
                  <c:v>0.57999999999999996</c:v>
                </c:pt>
                <c:pt idx="6">
                  <c:v>0.53</c:v>
                </c:pt>
                <c:pt idx="7">
                  <c:v>0.61</c:v>
                </c:pt>
                <c:pt idx="8">
                  <c:v>0.49</c:v>
                </c:pt>
                <c:pt idx="9">
                  <c:v>0.63</c:v>
                </c:pt>
                <c:pt idx="10">
                  <c:v>0.33</c:v>
                </c:pt>
                <c:pt idx="1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A6-498E-8B2B-7F525249A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1508072"/>
        <c:axId val="951511024"/>
      </c:barChart>
      <c:catAx>
        <c:axId val="95150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511024"/>
        <c:crosses val="autoZero"/>
        <c:auto val="1"/>
        <c:lblAlgn val="ctr"/>
        <c:lblOffset val="100"/>
        <c:noMultiLvlLbl val="0"/>
      </c:catAx>
      <c:valAx>
        <c:axId val="95151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50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97005681241186"/>
          <c:y val="0.78268950596879605"/>
          <c:w val="0.29438873555896422"/>
          <c:h val="8.165236564318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666B-85D6-6645-ADA4-E0088834153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0545-018B-9B41-83C4-63386314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9956-1D35-48D8-975B-008F541E06B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E77B-23F2-4D26-B3FA-6109AB5D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484-707C-45FF-9423-17BDDAAF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A02C-E50D-C97D-D035-EAC21A90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15B6-CAF9-C09A-8BB2-9E3BC02F3B72}"/>
              </a:ext>
            </a:extLst>
          </p:cNvPr>
          <p:cNvSpPr/>
          <p:nvPr/>
        </p:nvSpPr>
        <p:spPr>
          <a:xfrm>
            <a:off x="-1" y="6145619"/>
            <a:ext cx="12192001" cy="712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624B03-884B-49CD-95C2-F88D84AFA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63" y="6312683"/>
            <a:ext cx="2310063" cy="360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D605A-4EC2-9EEB-A0A8-EEE5BD6FBB31}"/>
              </a:ext>
            </a:extLst>
          </p:cNvPr>
          <p:cNvSpPr txBox="1"/>
          <p:nvPr/>
        </p:nvSpPr>
        <p:spPr>
          <a:xfrm rot="10800000" flipV="1">
            <a:off x="5646821" y="6349901"/>
            <a:ext cx="636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>
                <a:solidFill>
                  <a:schemeClr val="bg1"/>
                </a:solidFill>
                <a:latin typeface="Source Sans Pro Light" panose="020F0502020204030204" pitchFamily="34" charset="0"/>
              </a:rPr>
              <a:t>Copyright © Hocking Digital.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5868661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F7A7-6EE6-9175-EE1D-93B02019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37351"/>
            <a:ext cx="4443551" cy="172004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6AF41-07F4-6879-98B2-A0ADEF9DA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37351"/>
            <a:ext cx="6680338" cy="5523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7F3E-1DF7-E896-1534-F826B7B9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74" y="2057400"/>
            <a:ext cx="44435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00B5A-62E2-EEA7-628A-30CFA9DF505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00152B-D5C0-8A44-3E2F-BEB0804EA807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45C0654-D044-DC6B-1B20-D82EE7B72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AB68C1-F964-7E78-D9A2-F6515498B0F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27710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B0F8-0C44-0951-B646-30C6A1B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F647-6277-9009-4D78-CABCC7D2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8473" y="1376039"/>
            <a:ext cx="11505459" cy="4584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CC556-45FF-7D3A-40B6-4C7BA7C01FB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D9FDA2-9157-E356-7A17-E81CB6C44BD2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FE2214-4C38-61CB-64E8-8A98A5CC3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CCF03A-2DDA-04CB-8A15-23FD3C075580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67001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705E-A350-7C5D-4F1E-81997F54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109034" cy="5595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06FE-6E1C-71EC-E2BF-CCF9D447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963" y="365125"/>
            <a:ext cx="8279537" cy="5595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14F59-BF6C-9ADE-8935-0C74115B35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FCE79-8E85-A286-F6D8-B0C54CF3FA4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D01B8A7-C0F5-EE9B-5E1D-3DD888F7B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EEEC8-CC28-855B-FDA4-59A627CD8C2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80798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57B-604D-9073-6128-0F3642CC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2D07-0B5B-3B14-36AE-BD7459B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3" y="1376039"/>
            <a:ext cx="11505459" cy="458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39469-1A0B-A224-9A2B-CA8247CEA7CF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2F74F4-35D5-0088-8EC9-7A2E5FA1DCBC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8E03B6-0787-6658-2F68-6E96F25E9F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A52670-1514-016D-87CC-FBB10BB0E05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47261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B25-D81E-0E4B-CB53-EE57C0B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1E1-EC80-333C-A118-89773C5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2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38546-125D-6FE2-E6CC-548C735D97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4A569-E564-3AA9-335A-CD775F68F15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6F66EEA-2E17-9C75-EBCB-F026C57074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C948F-1B0B-D901-6F7A-3F0107BD060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57021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84D-44D5-B916-DB15-C82B0B9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EB25-D0D4-372B-D219-1A9081D77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74" y="1384917"/>
            <a:ext cx="5691326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0305-385E-29B3-5122-74F7ED0B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4917"/>
            <a:ext cx="5661734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C79B6D-3319-FCEA-5872-15BAEEB629E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E93E6-68FB-B78E-1565-2C7AC634B4AB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A48EBD4-5E1C-35F2-8A56-932F96D722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52040-03D6-CC80-4832-145F4ED992C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107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74D-26C7-3AE9-B860-14591C8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6"/>
            <a:ext cx="11514338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2781-B7ED-1A9B-C05F-C673A54C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" y="1315597"/>
            <a:ext cx="56460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535F-3033-9DB5-E04B-6FEFF060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474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BDA8-D2E2-C552-030A-D572346A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872" y="1315597"/>
            <a:ext cx="56729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01DA-AEDC-C15E-9AC7-EBD17382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9082F-D588-618A-8183-44DA3E0B6596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EFBFF-2F35-CEEB-3BF2-7570CFAE3875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E290F8C-8571-B4BB-3F3D-445C971E7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66270-45C2-7391-D191-5B22018F682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63631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FD2-2E27-8D07-372D-82B9AE07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682A46-8E7A-4DE5-E8C6-89EE205F7508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38EF3-4979-3B4C-16C5-9150BD6CDFFD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BC15CB0-22F9-0094-A59E-30C777D8C2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8D9726-8210-674C-A293-B2B4A9646B31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866267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B1190B-5ECE-9C05-8794-40D16B8109B2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A554A-2AD0-36EA-0C7F-66BF116D2DB8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20174DF-7823-06C2-15A1-16B527CDD9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9EF2A-BA7F-5C43-E0A2-9BA9779F8B9C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448997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63476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5B5-DDE8-D66B-B1E2-175E2794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4" y="328474"/>
            <a:ext cx="4479062" cy="17289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1D9-3150-542B-B60B-89A4BBCA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28475"/>
            <a:ext cx="6650746" cy="5532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AAAA-343E-5294-5CA0-3A4A68D2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964" y="2057400"/>
            <a:ext cx="447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77D03-2B4B-4D49-3C21-1B453738B57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365EC-0794-A53D-FE1F-E7DF6E202A19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3C301C5-9FE9-A17C-F9D1-A27F7B82D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1A8642-857D-30E6-D396-C6DE52CAD03B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50328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739B-8EA1-C4E4-4DF0-B9CBBF8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8292-37A4-B9E9-5D43-345AD160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3" y="1376039"/>
            <a:ext cx="11505459" cy="480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8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3984" userDrawn="1">
          <p15:clr>
            <a:srgbClr val="F26B43"/>
          </p15:clr>
        </p15:guide>
        <p15:guide id="11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chart" Target="../charts/chart1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hyperlink" Target="https://www.sas.com/content/dam/SAS/documents/marketing-whitepapers-ebooks/sas-whitepapers/en/data-privacy-110027.pdf" TargetMode="Externa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chart" Target="../charts/chart3.xml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chart" Target="../charts/chart2.xml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s://dma.org.uk/uploads/misc/5a857c4fdf846-data-privacy---what-the-consumer-really-thinks-final_5a857c4fdf799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pnas/suppl/2013/03/07/1218772110.DCSupplemental/st01.pdf" TargetMode="External"/><Relationship Id="rId2" Type="http://schemas.openxmlformats.org/officeDocument/2006/relationships/hyperlink" Target="https://www.pnas.org/content/110/15/580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www.paulormerod.com/wp-content/uploads/2012/06/OrmerodBentley_CS_30Nov10-RA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kinsey.com/industries/consumer-packaged-goods/our-insights/true-gen-generation-z-and-its-implications-for-compani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Echoworx/generation-z-personal-data-and-digital-trust-unlike-any-before-e4378677562b" TargetMode="External"/><Relationship Id="rId4" Type="http://schemas.openxmlformats.org/officeDocument/2006/relationships/hyperlink" Target="http://fourhooks.com/marketing/the-generation-guide-millennials-gen-x-y-z-and-baby-boomers-art5910718593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tatista.com/statistics/278341/number-of-social-network-users-in-selected-countri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ielsen.com/content/dam/corporate/us/en/reports-downloads/2017-reports/2016-nielsen-social-media-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noteshq.com/social-proof/" TargetMode="External"/><Relationship Id="rId2" Type="http://schemas.openxmlformats.org/officeDocument/2006/relationships/hyperlink" Target="https://medium.com/crobox/under-the-influence-the-power-of-social-media-influencers-5192571083c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Paul_Revere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Ethics</a:t>
            </a:r>
            <a:br>
              <a:rPr lang="en-GB" dirty="0"/>
            </a:br>
            <a:r>
              <a:rPr lang="en-GB" sz="2000" dirty="0"/>
              <a:t>The Influence of Customer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3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E23CF6B-D20E-4DB9-8B22-C1531C627457}"/>
              </a:ext>
            </a:extLst>
          </p:cNvPr>
          <p:cNvSpPr/>
          <p:nvPr/>
        </p:nvSpPr>
        <p:spPr>
          <a:xfrm>
            <a:off x="6026982" y="2928414"/>
            <a:ext cx="451202" cy="26283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59F73A-E693-45FD-9CCB-41F57FDE4933}"/>
              </a:ext>
            </a:extLst>
          </p:cNvPr>
          <p:cNvSpPr/>
          <p:nvPr/>
        </p:nvSpPr>
        <p:spPr>
          <a:xfrm>
            <a:off x="6972412" y="3084236"/>
            <a:ext cx="451202" cy="24725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00C6A3-AEF0-4BFF-90FE-E513803A3FF2}"/>
              </a:ext>
            </a:extLst>
          </p:cNvPr>
          <p:cNvSpPr/>
          <p:nvPr/>
        </p:nvSpPr>
        <p:spPr>
          <a:xfrm>
            <a:off x="7921603" y="3227354"/>
            <a:ext cx="451202" cy="23536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5B8BA7-3D16-4415-9433-8C8583FC7FEB}"/>
              </a:ext>
            </a:extLst>
          </p:cNvPr>
          <p:cNvSpPr/>
          <p:nvPr/>
        </p:nvSpPr>
        <p:spPr>
          <a:xfrm>
            <a:off x="8869136" y="3468539"/>
            <a:ext cx="451202" cy="21889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C8E3A9-04A5-47FB-9C79-8B36522D0F10}"/>
              </a:ext>
            </a:extLst>
          </p:cNvPr>
          <p:cNvSpPr/>
          <p:nvPr/>
        </p:nvSpPr>
        <p:spPr>
          <a:xfrm>
            <a:off x="9815285" y="3612555"/>
            <a:ext cx="451202" cy="20712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0F5681-D4A1-4383-892D-C367262E90E7}"/>
              </a:ext>
            </a:extLst>
          </p:cNvPr>
          <p:cNvSpPr/>
          <p:nvPr/>
        </p:nvSpPr>
        <p:spPr>
          <a:xfrm>
            <a:off x="10751655" y="3900588"/>
            <a:ext cx="451202" cy="17860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95D90-1748-4DE1-874B-347BCEF8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44624"/>
            <a:ext cx="11505460" cy="815605"/>
          </a:xfrm>
        </p:spPr>
        <p:txBody>
          <a:bodyPr/>
          <a:lstStyle/>
          <a:p>
            <a:r>
              <a:rPr lang="en-GB" dirty="0"/>
              <a:t>Importance of Data Privacy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B31BB-8CAB-4C72-80FB-56537032D90A}"/>
              </a:ext>
            </a:extLst>
          </p:cNvPr>
          <p:cNvSpPr txBox="1"/>
          <p:nvPr/>
        </p:nvSpPr>
        <p:spPr>
          <a:xfrm>
            <a:off x="4441627" y="5879120"/>
            <a:ext cx="3342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SAS: Data Privacy Across Generational Divide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1B03-151B-495C-A46D-2B6A7D0E71EC}"/>
              </a:ext>
            </a:extLst>
          </p:cNvPr>
          <p:cNvSpPr txBox="1"/>
          <p:nvPr/>
        </p:nvSpPr>
        <p:spPr>
          <a:xfrm>
            <a:off x="362347" y="8042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2">
                    <a:lumMod val="50000"/>
                  </a:schemeClr>
                </a:solidFill>
              </a:rPr>
              <a:t>Expressing Concern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44B27-FA1A-4D3D-949B-595994C995EB}"/>
              </a:ext>
            </a:extLst>
          </p:cNvPr>
          <p:cNvSpPr/>
          <p:nvPr/>
        </p:nvSpPr>
        <p:spPr>
          <a:xfrm>
            <a:off x="362347" y="1668339"/>
            <a:ext cx="4339649" cy="4225845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A8D6"/>
                </a:solidFill>
              </a:rPr>
              <a:t>Identity Theft, Financial Fraud, Personal Data Sold or Shared Without Consent, Mis-use, Government Surveillance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015866-E140-4D03-9692-313BBCE14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927425"/>
              </p:ext>
            </p:extLst>
          </p:nvPr>
        </p:nvGraphicFramePr>
        <p:xfrm>
          <a:off x="906898" y="2041424"/>
          <a:ext cx="1183641" cy="78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2B32A2-7AB4-4FFF-9D01-BD135EF69319}"/>
              </a:ext>
            </a:extLst>
          </p:cNvPr>
          <p:cNvSpPr txBox="1"/>
          <p:nvPr/>
        </p:nvSpPr>
        <p:spPr>
          <a:xfrm>
            <a:off x="2207568" y="1943529"/>
            <a:ext cx="180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78%</a:t>
            </a:r>
          </a:p>
          <a:p>
            <a:r>
              <a:rPr lang="en-GB" sz="1800" dirty="0">
                <a:solidFill>
                  <a:schemeClr val="bg1"/>
                </a:solidFill>
              </a:rPr>
              <a:t>Baby Boomers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AC10D4-CEC7-4E16-BB2B-A01F96ED6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360200"/>
              </p:ext>
            </p:extLst>
          </p:nvPr>
        </p:nvGraphicFramePr>
        <p:xfrm>
          <a:off x="906898" y="3227354"/>
          <a:ext cx="1183641" cy="78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C31F10-7BBB-4F46-8218-F5C07420F29C}"/>
              </a:ext>
            </a:extLst>
          </p:cNvPr>
          <p:cNvSpPr txBox="1"/>
          <p:nvPr/>
        </p:nvSpPr>
        <p:spPr>
          <a:xfrm>
            <a:off x="2207568" y="3129459"/>
            <a:ext cx="180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66%</a:t>
            </a:r>
          </a:p>
          <a:p>
            <a:r>
              <a:rPr lang="en-GB" sz="1800" dirty="0">
                <a:solidFill>
                  <a:schemeClr val="bg1"/>
                </a:solidFill>
              </a:rPr>
              <a:t>Millennials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4EE1018-296F-4809-ABE2-BEB0C6BC2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06208"/>
              </p:ext>
            </p:extLst>
          </p:nvPr>
        </p:nvGraphicFramePr>
        <p:xfrm>
          <a:off x="906898" y="4511180"/>
          <a:ext cx="1183641" cy="78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D70489-F1CA-4AA3-B732-5B35193E83B0}"/>
              </a:ext>
            </a:extLst>
          </p:cNvPr>
          <p:cNvSpPr txBox="1"/>
          <p:nvPr/>
        </p:nvSpPr>
        <p:spPr>
          <a:xfrm>
            <a:off x="2207568" y="4413285"/>
            <a:ext cx="180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72%</a:t>
            </a:r>
          </a:p>
          <a:p>
            <a:r>
              <a:rPr lang="en-GB" sz="1800" dirty="0">
                <a:solidFill>
                  <a:schemeClr val="bg1"/>
                </a:solidFill>
              </a:rPr>
              <a:t>Gen Xers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B371F-F2DD-4B3F-9D7A-559D6B650FFB}"/>
              </a:ext>
            </a:extLst>
          </p:cNvPr>
          <p:cNvSpPr txBox="1"/>
          <p:nvPr/>
        </p:nvSpPr>
        <p:spPr>
          <a:xfrm>
            <a:off x="4987399" y="804243"/>
            <a:ext cx="121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2">
                    <a:lumMod val="50000"/>
                  </a:schemeClr>
                </a:solidFill>
              </a:rPr>
              <a:t>Trust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E617-C602-4C26-BF17-9EDC7DC78D49}"/>
              </a:ext>
            </a:extLst>
          </p:cNvPr>
          <p:cNvSpPr/>
          <p:nvPr/>
        </p:nvSpPr>
        <p:spPr>
          <a:xfrm>
            <a:off x="4987399" y="1668339"/>
            <a:ext cx="6823601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73% surveyed believe that companies are collecting their personal information without their knowledge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FDFEF-EFE2-4DA0-828E-450A2AA5496D}"/>
              </a:ext>
            </a:extLst>
          </p:cNvPr>
          <p:cNvSpPr txBox="1"/>
          <p:nvPr/>
        </p:nvSpPr>
        <p:spPr>
          <a:xfrm rot="16200000">
            <a:off x="3833142" y="4093594"/>
            <a:ext cx="2954848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2">
                    <a:lumMod val="50000"/>
                  </a:schemeClr>
                </a:solidFill>
              </a:rPr>
              <a:t>Level of Trust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C75645-68D4-4D77-B002-9CFD07D9E834}"/>
              </a:ext>
            </a:extLst>
          </p:cNvPr>
          <p:cNvSpPr/>
          <p:nvPr/>
        </p:nvSpPr>
        <p:spPr>
          <a:xfrm>
            <a:off x="5932830" y="5243396"/>
            <a:ext cx="646332" cy="6463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4ECF2C-4B12-427E-A764-04BC283C96DB}"/>
              </a:ext>
            </a:extLst>
          </p:cNvPr>
          <p:cNvSpPr/>
          <p:nvPr/>
        </p:nvSpPr>
        <p:spPr>
          <a:xfrm>
            <a:off x="6878260" y="5237270"/>
            <a:ext cx="646332" cy="6463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4A06E6-192B-4A2C-8CBB-199DF533BD71}"/>
              </a:ext>
            </a:extLst>
          </p:cNvPr>
          <p:cNvSpPr/>
          <p:nvPr/>
        </p:nvSpPr>
        <p:spPr>
          <a:xfrm>
            <a:off x="7823690" y="5224346"/>
            <a:ext cx="646332" cy="6463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F4BAF-E391-4900-8BAF-2490BFFE1854}"/>
              </a:ext>
            </a:extLst>
          </p:cNvPr>
          <p:cNvSpPr/>
          <p:nvPr/>
        </p:nvSpPr>
        <p:spPr>
          <a:xfrm>
            <a:off x="8769839" y="5224346"/>
            <a:ext cx="646332" cy="6463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AB83B-E4DB-405F-9102-05D5BFA7BD3A}"/>
              </a:ext>
            </a:extLst>
          </p:cNvPr>
          <p:cNvSpPr/>
          <p:nvPr/>
        </p:nvSpPr>
        <p:spPr>
          <a:xfrm>
            <a:off x="10655797" y="5221246"/>
            <a:ext cx="646332" cy="6463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625747-204D-433E-8713-650E79B564D8}"/>
              </a:ext>
            </a:extLst>
          </p:cNvPr>
          <p:cNvSpPr/>
          <p:nvPr/>
        </p:nvSpPr>
        <p:spPr>
          <a:xfrm>
            <a:off x="9714550" y="5224346"/>
            <a:ext cx="646332" cy="6463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C58F2-BCE7-4A7A-AB18-B6D4392F7496}"/>
              </a:ext>
            </a:extLst>
          </p:cNvPr>
          <p:cNvSpPr txBox="1"/>
          <p:nvPr/>
        </p:nvSpPr>
        <p:spPr>
          <a:xfrm>
            <a:off x="6007163" y="296999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83129-B13A-49C9-BDC7-2FE423A0933F}"/>
              </a:ext>
            </a:extLst>
          </p:cNvPr>
          <p:cNvSpPr txBox="1"/>
          <p:nvPr/>
        </p:nvSpPr>
        <p:spPr>
          <a:xfrm>
            <a:off x="6958718" y="312945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34F63-90EC-4A2B-9801-4668B8D3D1F8}"/>
              </a:ext>
            </a:extLst>
          </p:cNvPr>
          <p:cNvSpPr txBox="1"/>
          <p:nvPr/>
        </p:nvSpPr>
        <p:spPr>
          <a:xfrm>
            <a:off x="7912885" y="32568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689C90-2D7D-4621-AFEB-FC0B87041692}"/>
              </a:ext>
            </a:extLst>
          </p:cNvPr>
          <p:cNvSpPr txBox="1"/>
          <p:nvPr/>
        </p:nvSpPr>
        <p:spPr>
          <a:xfrm>
            <a:off x="8849248" y="352623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18%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65695B-20EF-45A2-8536-F3D3C061A4C5}"/>
              </a:ext>
            </a:extLst>
          </p:cNvPr>
          <p:cNvSpPr txBox="1"/>
          <p:nvPr/>
        </p:nvSpPr>
        <p:spPr>
          <a:xfrm>
            <a:off x="9789410" y="368456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16%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F5A507-7A55-4E26-9621-D313E50C7806}"/>
              </a:ext>
            </a:extLst>
          </p:cNvPr>
          <p:cNvSpPr txBox="1"/>
          <p:nvPr/>
        </p:nvSpPr>
        <p:spPr>
          <a:xfrm>
            <a:off x="10731836" y="397259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14%</a:t>
            </a:r>
          </a:p>
        </p:txBody>
      </p:sp>
      <p:pic>
        <p:nvPicPr>
          <p:cNvPr id="39" name="Graphic 38" descr="Court">
            <a:extLst>
              <a:ext uri="{FF2B5EF4-FFF2-40B4-BE49-F238E27FC236}">
                <a16:creationId xmlns:a16="http://schemas.microsoft.com/office/drawing/2014/main" id="{8350C417-5AFD-41AB-9012-8D3504C2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9353" y="5330883"/>
            <a:ext cx="471358" cy="471358"/>
          </a:xfrm>
          <a:prstGeom prst="rect">
            <a:avLst/>
          </a:prstGeom>
        </p:spPr>
      </p:pic>
      <p:pic>
        <p:nvPicPr>
          <p:cNvPr id="41" name="Graphic 40" descr="Shopping cart">
            <a:extLst>
              <a:ext uri="{FF2B5EF4-FFF2-40B4-BE49-F238E27FC236}">
                <a16:creationId xmlns:a16="http://schemas.microsoft.com/office/drawing/2014/main" id="{4298E4A7-8ABA-4EEA-9DAD-F360B13C2B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2079" y="5324113"/>
            <a:ext cx="441851" cy="441851"/>
          </a:xfrm>
          <a:prstGeom prst="rect">
            <a:avLst/>
          </a:prstGeom>
        </p:spPr>
      </p:pic>
      <p:pic>
        <p:nvPicPr>
          <p:cNvPr id="43" name="Graphic 42" descr="Lightbulb and gear">
            <a:extLst>
              <a:ext uri="{FF2B5EF4-FFF2-40B4-BE49-F238E27FC236}">
                <a16:creationId xmlns:a16="http://schemas.microsoft.com/office/drawing/2014/main" id="{C5FCB220-E8B1-4475-A07B-C81E28C44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2592" y="5347578"/>
            <a:ext cx="418386" cy="418386"/>
          </a:xfrm>
          <a:prstGeom prst="rect">
            <a:avLst/>
          </a:prstGeom>
        </p:spPr>
      </p:pic>
      <p:pic>
        <p:nvPicPr>
          <p:cNvPr id="45" name="Graphic 44" descr="Earth globe: Americas">
            <a:extLst>
              <a:ext uri="{FF2B5EF4-FFF2-40B4-BE49-F238E27FC236}">
                <a16:creationId xmlns:a16="http://schemas.microsoft.com/office/drawing/2014/main" id="{2C45A7E9-D607-431D-BA80-7F4F2AD037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5274" y="5303025"/>
            <a:ext cx="495253" cy="495253"/>
          </a:xfrm>
          <a:prstGeom prst="rect">
            <a:avLst/>
          </a:prstGeom>
        </p:spPr>
      </p:pic>
      <p:pic>
        <p:nvPicPr>
          <p:cNvPr id="47" name="Graphic 46" descr="Internet">
            <a:extLst>
              <a:ext uri="{FF2B5EF4-FFF2-40B4-BE49-F238E27FC236}">
                <a16:creationId xmlns:a16="http://schemas.microsoft.com/office/drawing/2014/main" id="{D7ED7484-C0F3-488F-BA74-6EBEFDE837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738" y="5271696"/>
            <a:ext cx="515133" cy="515133"/>
          </a:xfrm>
          <a:prstGeom prst="rect">
            <a:avLst/>
          </a:prstGeom>
        </p:spPr>
      </p:pic>
      <p:pic>
        <p:nvPicPr>
          <p:cNvPr id="49" name="Graphic 48" descr="Man and woman">
            <a:extLst>
              <a:ext uri="{FF2B5EF4-FFF2-40B4-BE49-F238E27FC236}">
                <a16:creationId xmlns:a16="http://schemas.microsoft.com/office/drawing/2014/main" id="{4AB1AF20-83BB-4C21-A92B-1F79B1A696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51213" y="5330883"/>
            <a:ext cx="447005" cy="44700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B479001-3E95-428C-848F-EE2290851E7D}"/>
              </a:ext>
            </a:extLst>
          </p:cNvPr>
          <p:cNvSpPr txBox="1"/>
          <p:nvPr/>
        </p:nvSpPr>
        <p:spPr>
          <a:xfrm rot="16200000">
            <a:off x="5688304" y="4519856"/>
            <a:ext cx="112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Government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434DA-BEC8-4040-8314-99E5DDF6A675}"/>
              </a:ext>
            </a:extLst>
          </p:cNvPr>
          <p:cNvSpPr txBox="1"/>
          <p:nvPr/>
        </p:nvSpPr>
        <p:spPr>
          <a:xfrm rot="16200000">
            <a:off x="6357942" y="4235242"/>
            <a:ext cx="169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Energy Companies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DEBC1F-FC65-4433-B9D6-B1B984AAC051}"/>
              </a:ext>
            </a:extLst>
          </p:cNvPr>
          <p:cNvSpPr txBox="1"/>
          <p:nvPr/>
        </p:nvSpPr>
        <p:spPr>
          <a:xfrm rot="16200000">
            <a:off x="7342511" y="4278401"/>
            <a:ext cx="160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Internet Providers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692A8-56C4-4005-BC73-5BA71405A527}"/>
              </a:ext>
            </a:extLst>
          </p:cNvPr>
          <p:cNvSpPr txBox="1"/>
          <p:nvPr/>
        </p:nvSpPr>
        <p:spPr>
          <a:xfrm rot="16200000">
            <a:off x="8337283" y="4329833"/>
            <a:ext cx="150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3C5C7-7E30-475B-8CE9-CC83F018362D}"/>
              </a:ext>
            </a:extLst>
          </p:cNvPr>
          <p:cNvSpPr txBox="1"/>
          <p:nvPr/>
        </p:nvSpPr>
        <p:spPr>
          <a:xfrm rot="16200000">
            <a:off x="9285695" y="4325539"/>
            <a:ext cx="151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Travel Comp.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AC9B1B-2563-4BB5-99FB-E1576D4BAF43}"/>
              </a:ext>
            </a:extLst>
          </p:cNvPr>
          <p:cNvSpPr txBox="1"/>
          <p:nvPr/>
        </p:nvSpPr>
        <p:spPr>
          <a:xfrm rot="16200000">
            <a:off x="10222584" y="4329833"/>
            <a:ext cx="150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373995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7F80-CCC1-4932-9193-5D51793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44624"/>
            <a:ext cx="11505460" cy="815605"/>
          </a:xfrm>
        </p:spPr>
        <p:txBody>
          <a:bodyPr/>
          <a:lstStyle/>
          <a:p>
            <a:r>
              <a:rPr lang="en-GB" dirty="0"/>
              <a:t>Perception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224CA-36EE-4CAB-810E-17EC243B5048}"/>
              </a:ext>
            </a:extLst>
          </p:cNvPr>
          <p:cNvSpPr txBox="1"/>
          <p:nvPr/>
        </p:nvSpPr>
        <p:spPr>
          <a:xfrm>
            <a:off x="3758235" y="5810890"/>
            <a:ext cx="391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linkClick r:id="rId2"/>
              </a:rPr>
              <a:t>Data &amp; Marketing Organisation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5C32A-7B73-400B-A8C6-9799B7362F55}"/>
              </a:ext>
            </a:extLst>
          </p:cNvPr>
          <p:cNvSpPr txBox="1"/>
          <p:nvPr/>
        </p:nvSpPr>
        <p:spPr>
          <a:xfrm rot="16200000">
            <a:off x="-480391" y="1836018"/>
            <a:ext cx="2160240" cy="384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55A12-B5F9-449A-9D55-431F1A46AFE6}"/>
              </a:ext>
            </a:extLst>
          </p:cNvPr>
          <p:cNvSpPr txBox="1"/>
          <p:nvPr/>
        </p:nvSpPr>
        <p:spPr>
          <a:xfrm rot="16200000">
            <a:off x="-539450" y="1836017"/>
            <a:ext cx="2160240" cy="3847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Segmentation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A7524-10C3-4510-A347-C077F0E9B86A}"/>
              </a:ext>
            </a:extLst>
          </p:cNvPr>
          <p:cNvSpPr txBox="1"/>
          <p:nvPr/>
        </p:nvSpPr>
        <p:spPr>
          <a:xfrm>
            <a:off x="880419" y="908610"/>
            <a:ext cx="3672408" cy="864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b="1" dirty="0"/>
              <a:t>Data Pragmatist</a:t>
            </a:r>
            <a:r>
              <a:rPr lang="en-GB" sz="1200" dirty="0"/>
              <a:t>: those who will make trade-offs on a case-by-case basis as to whether the service or enhancement of service is worth the information 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8AE4A-E602-4CF1-AFFC-C9D370BA575A}"/>
              </a:ext>
            </a:extLst>
          </p:cNvPr>
          <p:cNvSpPr txBox="1"/>
          <p:nvPr/>
        </p:nvSpPr>
        <p:spPr>
          <a:xfrm>
            <a:off x="880419" y="1725111"/>
            <a:ext cx="3672408" cy="6792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b="1" dirty="0"/>
              <a:t>Data Fundamentalist</a:t>
            </a:r>
            <a:r>
              <a:rPr lang="en-GB" sz="1200" dirty="0"/>
              <a:t>: those unwilling to provide personal information even in return for service enhancement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942FC-9080-4854-81A2-173405F4AFF6}"/>
              </a:ext>
            </a:extLst>
          </p:cNvPr>
          <p:cNvSpPr txBox="1"/>
          <p:nvPr/>
        </p:nvSpPr>
        <p:spPr>
          <a:xfrm>
            <a:off x="880419" y="2388417"/>
            <a:ext cx="3672408" cy="7200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b="1" dirty="0"/>
              <a:t>Data Unconcerned</a:t>
            </a:r>
            <a:r>
              <a:rPr lang="en-GB" sz="1200" dirty="0"/>
              <a:t>: those who are unconcerned about the collection and use of personal information about them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164729A-F63F-44C7-9452-B1FE9F2FF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050331"/>
              </p:ext>
            </p:extLst>
          </p:nvPr>
        </p:nvGraphicFramePr>
        <p:xfrm>
          <a:off x="348309" y="3241827"/>
          <a:ext cx="4172013" cy="2781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5B1A3F9-AA3D-43BA-996A-9571328DA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480568"/>
              </p:ext>
            </p:extLst>
          </p:nvPr>
        </p:nvGraphicFramePr>
        <p:xfrm>
          <a:off x="5807968" y="908610"/>
          <a:ext cx="6003032" cy="2991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40D985-D24A-4E6D-89A3-A937237DE2CA}"/>
              </a:ext>
            </a:extLst>
          </p:cNvPr>
          <p:cNvSpPr txBox="1"/>
          <p:nvPr/>
        </p:nvSpPr>
        <p:spPr>
          <a:xfrm rot="16200000">
            <a:off x="4352581" y="1836017"/>
            <a:ext cx="2160240" cy="384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A6A55-F4B9-4890-97FC-ED7F9132CF8C}"/>
              </a:ext>
            </a:extLst>
          </p:cNvPr>
          <p:cNvSpPr txBox="1"/>
          <p:nvPr/>
        </p:nvSpPr>
        <p:spPr>
          <a:xfrm rot="16200000">
            <a:off x="4008824" y="1543630"/>
            <a:ext cx="2160240" cy="9694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% Agree – PI Sharing is essential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C7A5DC0-537F-44C2-B4F7-C16275929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427912"/>
              </p:ext>
            </p:extLst>
          </p:nvPr>
        </p:nvGraphicFramePr>
        <p:xfrm>
          <a:off x="5807968" y="3429000"/>
          <a:ext cx="6003032" cy="2991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DDAEF96-7FC7-41FA-AABE-E87EABE20A14}"/>
              </a:ext>
            </a:extLst>
          </p:cNvPr>
          <p:cNvSpPr txBox="1"/>
          <p:nvPr/>
        </p:nvSpPr>
        <p:spPr>
          <a:xfrm rot="16200000">
            <a:off x="4352581" y="4430255"/>
            <a:ext cx="2160240" cy="384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DFD76-A97F-4EF8-85BF-02A2E4033983}"/>
              </a:ext>
            </a:extLst>
          </p:cNvPr>
          <p:cNvSpPr txBox="1"/>
          <p:nvPr/>
        </p:nvSpPr>
        <p:spPr>
          <a:xfrm rot="16200000">
            <a:off x="4008824" y="4137868"/>
            <a:ext cx="2160240" cy="9694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% Agree – PI is an asset – Better prices and offers</a:t>
            </a:r>
          </a:p>
        </p:txBody>
      </p:sp>
    </p:spTree>
    <p:extLst>
      <p:ext uri="{BB962C8B-B14F-4D97-AF65-F5344CB8AC3E}">
        <p14:creationId xmlns:p14="http://schemas.microsoft.com/office/powerpoint/2010/main" val="146478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2034-3387-48BE-A9B9-8961E712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Impact Ethics?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40530-4F04-4D0D-9751-64AD082819D6}"/>
              </a:ext>
            </a:extLst>
          </p:cNvPr>
          <p:cNvSpPr txBox="1"/>
          <p:nvPr/>
        </p:nvSpPr>
        <p:spPr>
          <a:xfrm>
            <a:off x="2001257" y="2644170"/>
            <a:ext cx="8189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rgbClr val="C00000"/>
                </a:solidFill>
              </a:rPr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234385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DA98-E189-4C2E-9103-E139DD74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Next?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2C7DD-C1A9-4647-9014-D0BC5D8FFC9F}"/>
              </a:ext>
            </a:extLst>
          </p:cNvPr>
          <p:cNvSpPr/>
          <p:nvPr/>
        </p:nvSpPr>
        <p:spPr>
          <a:xfrm>
            <a:off x="381000" y="1124744"/>
            <a:ext cx="11430000" cy="9361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Am I Being Data Ethical?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5988324-C3EB-4497-B953-459FCE0108EB}"/>
              </a:ext>
            </a:extLst>
          </p:cNvPr>
          <p:cNvSpPr/>
          <p:nvPr/>
        </p:nvSpPr>
        <p:spPr>
          <a:xfrm rot="10800000">
            <a:off x="381000" y="2263526"/>
            <a:ext cx="2114600" cy="3757761"/>
          </a:xfrm>
          <a:prstGeom prst="round2SameRect">
            <a:avLst/>
          </a:prstGeom>
          <a:solidFill>
            <a:srgbClr val="009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1FB5727-A608-49BD-ABBA-A006D694FE87}"/>
              </a:ext>
            </a:extLst>
          </p:cNvPr>
          <p:cNvSpPr/>
          <p:nvPr/>
        </p:nvSpPr>
        <p:spPr>
          <a:xfrm rot="10800000">
            <a:off x="2676696" y="2260674"/>
            <a:ext cx="2114600" cy="3757761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DE885D1E-5063-4276-A1D6-85DE034C4E92}"/>
              </a:ext>
            </a:extLst>
          </p:cNvPr>
          <p:cNvSpPr/>
          <p:nvPr/>
        </p:nvSpPr>
        <p:spPr>
          <a:xfrm rot="10800000">
            <a:off x="4972394" y="2260673"/>
            <a:ext cx="2114600" cy="3757761"/>
          </a:xfrm>
          <a:prstGeom prst="round2SameRect">
            <a:avLst/>
          </a:prstGeom>
          <a:solidFill>
            <a:srgbClr val="009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898C26B-32F2-46F6-8ED4-5349D60625C7}"/>
              </a:ext>
            </a:extLst>
          </p:cNvPr>
          <p:cNvSpPr/>
          <p:nvPr/>
        </p:nvSpPr>
        <p:spPr>
          <a:xfrm rot="10800000">
            <a:off x="7334397" y="2260673"/>
            <a:ext cx="2114600" cy="3757761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CB5992F-4C05-4390-9CB0-99EA615C1757}"/>
              </a:ext>
            </a:extLst>
          </p:cNvPr>
          <p:cNvSpPr/>
          <p:nvPr/>
        </p:nvSpPr>
        <p:spPr>
          <a:xfrm rot="10800000">
            <a:off x="9696400" y="2263526"/>
            <a:ext cx="2114600" cy="3757761"/>
          </a:xfrm>
          <a:prstGeom prst="round2SameRect">
            <a:avLst/>
          </a:prstGeom>
          <a:solidFill>
            <a:srgbClr val="009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DCF84-0E9B-4686-823C-EB7670B505B7}"/>
              </a:ext>
            </a:extLst>
          </p:cNvPr>
          <p:cNvSpPr txBox="1"/>
          <p:nvPr/>
        </p:nvSpPr>
        <p:spPr>
          <a:xfrm>
            <a:off x="713581" y="2492896"/>
            <a:ext cx="1449436" cy="31683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Understand the difference between ethical and appropriate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57192-5E99-4023-8B9B-A1BA8B839DFB}"/>
              </a:ext>
            </a:extLst>
          </p:cNvPr>
          <p:cNvSpPr txBox="1"/>
          <p:nvPr/>
        </p:nvSpPr>
        <p:spPr>
          <a:xfrm>
            <a:off x="3009277" y="2492896"/>
            <a:ext cx="1449436" cy="31683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Sensitive to the issues of people’s lives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211F7-420D-450A-927B-75694C65EA33}"/>
              </a:ext>
            </a:extLst>
          </p:cNvPr>
          <p:cNvSpPr txBox="1"/>
          <p:nvPr/>
        </p:nvSpPr>
        <p:spPr>
          <a:xfrm>
            <a:off x="5344038" y="2492896"/>
            <a:ext cx="1449436" cy="31683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Are you trying to cause harm?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F3574-F740-4F02-89A7-46891B2117DD}"/>
              </a:ext>
            </a:extLst>
          </p:cNvPr>
          <p:cNvSpPr txBox="1"/>
          <p:nvPr/>
        </p:nvSpPr>
        <p:spPr>
          <a:xfrm>
            <a:off x="7666979" y="2492896"/>
            <a:ext cx="1449436" cy="31683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Is your action immoral?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D69E9-3CAA-4A82-BFC6-41F4D4417ADA}"/>
              </a:ext>
            </a:extLst>
          </p:cNvPr>
          <p:cNvSpPr txBox="1"/>
          <p:nvPr/>
        </p:nvSpPr>
        <p:spPr>
          <a:xfrm>
            <a:off x="10028983" y="2492533"/>
            <a:ext cx="1449436" cy="31683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Is what you are doing illegal?</a:t>
            </a:r>
          </a:p>
        </p:txBody>
      </p:sp>
    </p:spTree>
    <p:extLst>
      <p:ext uri="{BB962C8B-B14F-4D97-AF65-F5344CB8AC3E}">
        <p14:creationId xmlns:p14="http://schemas.microsoft.com/office/powerpoint/2010/main" val="346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63F9-5C38-45D6-9787-1E45961F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2012 – Consumer Classification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4013F5-8CE4-4636-B00A-D5FD50100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86" y="836712"/>
            <a:ext cx="4547828" cy="1706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7FF8B-8109-4A37-9C3F-BF248207C213}"/>
              </a:ext>
            </a:extLst>
          </p:cNvPr>
          <p:cNvSpPr txBox="1"/>
          <p:nvPr/>
        </p:nvSpPr>
        <p:spPr>
          <a:xfrm>
            <a:off x="382960" y="25649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2012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C134BE-B775-4742-A75E-47B1EA08E22D}"/>
              </a:ext>
            </a:extLst>
          </p:cNvPr>
          <p:cNvSpPr/>
          <p:nvPr/>
        </p:nvSpPr>
        <p:spPr>
          <a:xfrm>
            <a:off x="3269890" y="3329370"/>
            <a:ext cx="2757450" cy="26352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Assign a Customer Id to everyone using either email, credit card or name as the matching public key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24E9F-34E1-474B-8E00-9D3D0992167D}"/>
              </a:ext>
            </a:extLst>
          </p:cNvPr>
          <p:cNvSpPr/>
          <p:nvPr/>
        </p:nvSpPr>
        <p:spPr>
          <a:xfrm>
            <a:off x="6148536" y="3306952"/>
            <a:ext cx="2757450" cy="26352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Leveraged own and brought data.  Identified correlations that when 25 attributes came together to form a “Pregnancy Score”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907C82-8E22-45C2-8800-DF45E5158603}"/>
              </a:ext>
            </a:extLst>
          </p:cNvPr>
          <p:cNvSpPr/>
          <p:nvPr/>
        </p:nvSpPr>
        <p:spPr>
          <a:xfrm>
            <a:off x="389570" y="3329370"/>
            <a:ext cx="2757450" cy="26352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Father discovers 15 year old daughter is pregnant from mail posted to her from Target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9B82D-A026-42A6-B066-69344C512A88}"/>
              </a:ext>
            </a:extLst>
          </p:cNvPr>
          <p:cNvSpPr/>
          <p:nvPr/>
        </p:nvSpPr>
        <p:spPr>
          <a:xfrm>
            <a:off x="1703512" y="2744054"/>
            <a:ext cx="10081120" cy="304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C6C98A-6C8A-455D-BBB5-7B7FC8D1C382}"/>
              </a:ext>
            </a:extLst>
          </p:cNvPr>
          <p:cNvSpPr/>
          <p:nvPr/>
        </p:nvSpPr>
        <p:spPr>
          <a:xfrm>
            <a:off x="9027182" y="3324514"/>
            <a:ext cx="2757450" cy="26352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Evolved to combined targeted with non-targeted adverts, avoid sense of spying – greater chance that customer will use coupon</a:t>
            </a:r>
          </a:p>
        </p:txBody>
      </p:sp>
    </p:spTree>
    <p:extLst>
      <p:ext uri="{BB962C8B-B14F-4D97-AF65-F5344CB8AC3E}">
        <p14:creationId xmlns:p14="http://schemas.microsoft.com/office/powerpoint/2010/main" val="39033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3978219-FA04-4E94-AB7D-B3F6901F094E}"/>
              </a:ext>
            </a:extLst>
          </p:cNvPr>
          <p:cNvSpPr txBox="1"/>
          <p:nvPr/>
        </p:nvSpPr>
        <p:spPr>
          <a:xfrm>
            <a:off x="6433462" y="727041"/>
            <a:ext cx="4690708" cy="2554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0" dirty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Social</a:t>
            </a:r>
          </a:p>
          <a:p>
            <a:r>
              <a:rPr lang="en-GB" sz="8000" dirty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Influencer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615CF-2CC7-4C49-9C2A-7D42134C166B}"/>
              </a:ext>
            </a:extLst>
          </p:cNvPr>
          <p:cNvSpPr txBox="1"/>
          <p:nvPr/>
        </p:nvSpPr>
        <p:spPr>
          <a:xfrm rot="16200000">
            <a:off x="-469069" y="4616710"/>
            <a:ext cx="2232248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AF851-54D8-41E4-97E7-6544ECA8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16632"/>
            <a:ext cx="11505460" cy="815605"/>
          </a:xfrm>
        </p:spPr>
        <p:txBody>
          <a:bodyPr/>
          <a:lstStyle/>
          <a:p>
            <a:r>
              <a:rPr lang="en-GB" dirty="0"/>
              <a:t>Spread of Information Driving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760B7-93DB-482A-905E-B6E36B6782C7}"/>
              </a:ext>
            </a:extLst>
          </p:cNvPr>
          <p:cNvSpPr txBox="1"/>
          <p:nvPr/>
        </p:nvSpPr>
        <p:spPr>
          <a:xfrm>
            <a:off x="381000" y="3167305"/>
            <a:ext cx="28589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Classified by Your Likes*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C828C-89CA-410C-8B8B-1253841AE44C}"/>
              </a:ext>
            </a:extLst>
          </p:cNvPr>
          <p:cNvSpPr/>
          <p:nvPr/>
        </p:nvSpPr>
        <p:spPr>
          <a:xfrm>
            <a:off x="3287688" y="3252515"/>
            <a:ext cx="8523312" cy="232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30754-0B37-46C4-93D6-8E9C418C2822}"/>
              </a:ext>
            </a:extLst>
          </p:cNvPr>
          <p:cNvSpPr txBox="1"/>
          <p:nvPr/>
        </p:nvSpPr>
        <p:spPr>
          <a:xfrm rot="16200000">
            <a:off x="-542763" y="4616710"/>
            <a:ext cx="22322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Highest IQ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E8FEA-0C86-4A03-8992-D16352992946}"/>
              </a:ext>
            </a:extLst>
          </p:cNvPr>
          <p:cNvSpPr txBox="1"/>
          <p:nvPr/>
        </p:nvSpPr>
        <p:spPr>
          <a:xfrm rot="16200000">
            <a:off x="4668181" y="4616710"/>
            <a:ext cx="2232248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51FA9-2C65-42AB-B920-EDC3E1957A47}"/>
              </a:ext>
            </a:extLst>
          </p:cNvPr>
          <p:cNvSpPr txBox="1"/>
          <p:nvPr/>
        </p:nvSpPr>
        <p:spPr>
          <a:xfrm rot="16200000">
            <a:off x="4738503" y="4616710"/>
            <a:ext cx="22322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Low IQ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0AD3D-629E-424C-8945-E8C95C15062F}"/>
              </a:ext>
            </a:extLst>
          </p:cNvPr>
          <p:cNvSpPr/>
          <p:nvPr/>
        </p:nvSpPr>
        <p:spPr>
          <a:xfrm>
            <a:off x="911424" y="3692944"/>
            <a:ext cx="2252595" cy="2232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The Godfather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Mozart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Thunderstorms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Morgan Freemans 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Lord of the 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To Kill a Mocking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C00000"/>
                </a:solidFill>
              </a:rPr>
              <a:t>Curly Fries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31CC5-DBC0-4A29-9FB3-27633F80846B}"/>
              </a:ext>
            </a:extLst>
          </p:cNvPr>
          <p:cNvSpPr/>
          <p:nvPr/>
        </p:nvSpPr>
        <p:spPr>
          <a:xfrm>
            <a:off x="3258671" y="3692944"/>
            <a:ext cx="2252595" cy="2232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Jason Aldean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Tyler Perry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Sephora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Chiq</a:t>
            </a:r>
            <a:endParaRPr lang="en-GB" sz="12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Bebe</a:t>
            </a:r>
            <a:endParaRPr lang="en-GB" sz="12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I Love Being a 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Harley Davidson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Lady Antebellum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191B4-5A46-4907-9D5E-BA41400A1BF3}"/>
              </a:ext>
            </a:extLst>
          </p:cNvPr>
          <p:cNvSpPr txBox="1"/>
          <p:nvPr/>
        </p:nvSpPr>
        <p:spPr>
          <a:xfrm rot="16200000">
            <a:off x="5277596" y="4609066"/>
            <a:ext cx="2232248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42017-7B11-4550-A09C-45AF6327C889}"/>
              </a:ext>
            </a:extLst>
          </p:cNvPr>
          <p:cNvSpPr txBox="1"/>
          <p:nvPr/>
        </p:nvSpPr>
        <p:spPr>
          <a:xfrm rot="16200000">
            <a:off x="5203902" y="4609066"/>
            <a:ext cx="22322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Many Friends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7C356-4A6D-4F43-9C16-BBD1E6FF49BA}"/>
              </a:ext>
            </a:extLst>
          </p:cNvPr>
          <p:cNvSpPr txBox="1"/>
          <p:nvPr/>
        </p:nvSpPr>
        <p:spPr>
          <a:xfrm rot="16200000">
            <a:off x="10428821" y="4609067"/>
            <a:ext cx="2232248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BE25E-3A61-4971-B3A4-5986554F0DFC}"/>
              </a:ext>
            </a:extLst>
          </p:cNvPr>
          <p:cNvSpPr txBox="1"/>
          <p:nvPr/>
        </p:nvSpPr>
        <p:spPr>
          <a:xfrm rot="16200000">
            <a:off x="10499143" y="4609067"/>
            <a:ext cx="22322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Few Friends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35871-A30D-4556-9DB9-EFF2091E3B01}"/>
              </a:ext>
            </a:extLst>
          </p:cNvPr>
          <p:cNvSpPr/>
          <p:nvPr/>
        </p:nvSpPr>
        <p:spPr>
          <a:xfrm>
            <a:off x="6681605" y="3685301"/>
            <a:ext cx="2252595" cy="2232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Mojo-</a:t>
            </a: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Jojo</a:t>
            </a:r>
            <a:endParaRPr lang="en-GB" sz="12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Hillary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106 &amp;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Jennifer Lopez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Paid in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Yo</a:t>
            </a: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Gotti</a:t>
            </a:r>
            <a:endParaRPr lang="en-GB" sz="12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The dollar you are holding could’ve been in a stripper’s </a:t>
            </a: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b#tt</a:t>
            </a: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 crack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75DC9C-679A-4481-BD37-D1DCE5124EB0}"/>
              </a:ext>
            </a:extLst>
          </p:cNvPr>
          <p:cNvSpPr/>
          <p:nvPr/>
        </p:nvSpPr>
        <p:spPr>
          <a:xfrm>
            <a:off x="9019311" y="3685301"/>
            <a:ext cx="2252595" cy="2232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The Dark Knight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In ‘n’ Out Burger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Hard 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Honey, where is my </a:t>
            </a:r>
            <a:r>
              <a:rPr lang="en-GB" sz="1200" dirty="0" err="1">
                <a:solidFill>
                  <a:schemeClr val="accent6">
                    <a:lumMod val="10000"/>
                  </a:schemeClr>
                </a:solidFill>
              </a:rPr>
              <a:t>supersuit</a:t>
            </a:r>
            <a:endParaRPr lang="en-GB" sz="12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Hating ICP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Minecraft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Iron Maiden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10000"/>
                  </a:schemeClr>
                </a:solidFill>
              </a:rPr>
              <a:t>Walking with friends and randomly pushing them into someone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8F15B-0230-4E25-A874-FCBA0C435B9D}"/>
              </a:ext>
            </a:extLst>
          </p:cNvPr>
          <p:cNvSpPr txBox="1"/>
          <p:nvPr/>
        </p:nvSpPr>
        <p:spPr>
          <a:xfrm>
            <a:off x="887757" y="569436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</a:t>
            </a:r>
            <a:r>
              <a:rPr lang="en-GB" sz="1200" dirty="0">
                <a:hlinkClick r:id="rId2"/>
              </a:rPr>
              <a:t>Proceedings of the National Academy of Science USA</a:t>
            </a:r>
            <a:r>
              <a:rPr lang="en-GB" sz="1200" dirty="0"/>
              <a:t> and </a:t>
            </a:r>
            <a:r>
              <a:rPr lang="en-GB" sz="1200" dirty="0">
                <a:hlinkClick r:id="rId3"/>
              </a:rPr>
              <a:t>Report Results</a:t>
            </a:r>
            <a:endParaRPr lang="en-GB" sz="1200" dirty="0"/>
          </a:p>
          <a:p>
            <a:r>
              <a:rPr lang="en-GB" sz="1200" dirty="0"/>
              <a:t>** </a:t>
            </a:r>
            <a:r>
              <a:rPr lang="en-GB" sz="1200" dirty="0">
                <a:hlinkClick r:id="rId4"/>
              </a:rPr>
              <a:t>http://www.paulormerod.com/wp-content/uploads/2012/06/OrmerodBentley_CS_30Nov10-RA2.pdf</a:t>
            </a:r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F5DD5A-A372-4E77-918F-51853D7AD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318" y="884632"/>
            <a:ext cx="1370288" cy="20608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C9B72-B6D5-4515-9170-1C18050C677F}"/>
              </a:ext>
            </a:extLst>
          </p:cNvPr>
          <p:cNvSpPr txBox="1"/>
          <p:nvPr/>
        </p:nvSpPr>
        <p:spPr>
          <a:xfrm rot="16200000">
            <a:off x="2331348" y="1811954"/>
            <a:ext cx="2239367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Personality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417AE8-F1C4-4027-A625-A2775F30E2F3}"/>
              </a:ext>
            </a:extLst>
          </p:cNvPr>
          <p:cNvSpPr/>
          <p:nvPr/>
        </p:nvSpPr>
        <p:spPr>
          <a:xfrm>
            <a:off x="3719736" y="884631"/>
            <a:ext cx="2256930" cy="528996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E8DC1F-AE81-496E-B74E-5AD939690D0C}"/>
              </a:ext>
            </a:extLst>
          </p:cNvPr>
          <p:cNvSpPr/>
          <p:nvPr/>
        </p:nvSpPr>
        <p:spPr>
          <a:xfrm>
            <a:off x="3719736" y="1459296"/>
            <a:ext cx="2256930" cy="528996"/>
          </a:xfrm>
          <a:prstGeom prst="rect">
            <a:avLst/>
          </a:prstGeom>
          <a:solidFill>
            <a:srgbClr val="87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Analytical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80ED3-8E62-42DA-B6FC-EF9EDB3754C8}"/>
              </a:ext>
            </a:extLst>
          </p:cNvPr>
          <p:cNvSpPr/>
          <p:nvPr/>
        </p:nvSpPr>
        <p:spPr>
          <a:xfrm>
            <a:off x="3719736" y="2028379"/>
            <a:ext cx="2256930" cy="528996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Amiable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2746A-DE32-428B-A1F2-A9D330307E77}"/>
              </a:ext>
            </a:extLst>
          </p:cNvPr>
          <p:cNvSpPr/>
          <p:nvPr/>
        </p:nvSpPr>
        <p:spPr>
          <a:xfrm>
            <a:off x="3719736" y="2595002"/>
            <a:ext cx="2256930" cy="528996"/>
          </a:xfrm>
          <a:prstGeom prst="rect">
            <a:avLst/>
          </a:prstGeom>
          <a:solidFill>
            <a:srgbClr val="87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Expressive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BEC7D5-173D-416D-8435-AB8243ABDD43}"/>
              </a:ext>
            </a:extLst>
          </p:cNvPr>
          <p:cNvCxnSpPr/>
          <p:nvPr/>
        </p:nvCxnSpPr>
        <p:spPr>
          <a:xfrm>
            <a:off x="8185916" y="1413627"/>
            <a:ext cx="173904" cy="32672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5241D4-C78C-411C-B5B1-E211B8E7687B}"/>
              </a:ext>
            </a:extLst>
          </p:cNvPr>
          <p:cNvCxnSpPr/>
          <p:nvPr/>
        </p:nvCxnSpPr>
        <p:spPr>
          <a:xfrm flipH="1">
            <a:off x="9264352" y="1610363"/>
            <a:ext cx="577748" cy="258501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E43CDC-F40F-4300-8FE1-4052CEEDF15D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9264352" y="2090493"/>
            <a:ext cx="634089" cy="523223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AD22AA-476B-462B-9E62-6FA2EAB2336B}"/>
              </a:ext>
            </a:extLst>
          </p:cNvPr>
          <p:cNvCxnSpPr>
            <a:cxnSpLocks/>
          </p:cNvCxnSpPr>
          <p:nvPr/>
        </p:nvCxnSpPr>
        <p:spPr>
          <a:xfrm flipV="1">
            <a:off x="8185916" y="2206086"/>
            <a:ext cx="173904" cy="279976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AD1B6E-713E-4191-8DD5-B8CB2E6883AE}"/>
              </a:ext>
            </a:extLst>
          </p:cNvPr>
          <p:cNvCxnSpPr>
            <a:cxnSpLocks/>
          </p:cNvCxnSpPr>
          <p:nvPr/>
        </p:nvCxnSpPr>
        <p:spPr>
          <a:xfrm flipV="1">
            <a:off x="6843635" y="2048338"/>
            <a:ext cx="1080120" cy="198074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63C21E-0112-4528-A629-B760C006535D}"/>
              </a:ext>
            </a:extLst>
          </p:cNvPr>
          <p:cNvCxnSpPr/>
          <p:nvPr/>
        </p:nvCxnSpPr>
        <p:spPr>
          <a:xfrm>
            <a:off x="6407570" y="1260267"/>
            <a:ext cx="1589337" cy="603116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BCC6D61-2164-42E6-80E5-EA1727B36C53}"/>
              </a:ext>
            </a:extLst>
          </p:cNvPr>
          <p:cNvSpPr/>
          <p:nvPr/>
        </p:nvSpPr>
        <p:spPr>
          <a:xfrm>
            <a:off x="6107225" y="1019702"/>
            <a:ext cx="563309" cy="563309"/>
          </a:xfrm>
          <a:prstGeom prst="ellips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CD74C9-B0E4-4A34-81F7-AA043DE4B8C3}"/>
              </a:ext>
            </a:extLst>
          </p:cNvPr>
          <p:cNvSpPr/>
          <p:nvPr/>
        </p:nvSpPr>
        <p:spPr>
          <a:xfrm>
            <a:off x="9770092" y="812063"/>
            <a:ext cx="1078436" cy="1078436"/>
          </a:xfrm>
          <a:prstGeom prst="ellips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05DB0B-882E-4572-882A-EA3115B87D1E}"/>
              </a:ext>
            </a:extLst>
          </p:cNvPr>
          <p:cNvSpPr/>
          <p:nvPr/>
        </p:nvSpPr>
        <p:spPr>
          <a:xfrm>
            <a:off x="9842100" y="2557375"/>
            <a:ext cx="384722" cy="384722"/>
          </a:xfrm>
          <a:prstGeom prst="ellips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5B3589-3703-43E6-8B4B-7FD4B82791F0}"/>
              </a:ext>
            </a:extLst>
          </p:cNvPr>
          <p:cNvSpPr/>
          <p:nvPr/>
        </p:nvSpPr>
        <p:spPr>
          <a:xfrm>
            <a:off x="7753868" y="812063"/>
            <a:ext cx="605952" cy="605952"/>
          </a:xfrm>
          <a:prstGeom prst="ellips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613F11-4895-4507-8471-79005DEB8895}"/>
              </a:ext>
            </a:extLst>
          </p:cNvPr>
          <p:cNvSpPr/>
          <p:nvPr/>
        </p:nvSpPr>
        <p:spPr>
          <a:xfrm>
            <a:off x="7609852" y="2464444"/>
            <a:ext cx="763389" cy="644055"/>
          </a:xfrm>
          <a:prstGeom prst="ellips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D71921-637B-45C8-89AC-AF1A7430FCCB}"/>
              </a:ext>
            </a:extLst>
          </p:cNvPr>
          <p:cNvSpPr/>
          <p:nvPr/>
        </p:nvSpPr>
        <p:spPr>
          <a:xfrm>
            <a:off x="7817517" y="1583011"/>
            <a:ext cx="1656184" cy="79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Social</a:t>
            </a:r>
          </a:p>
          <a:p>
            <a:pPr algn="ctr"/>
            <a:r>
              <a:rPr lang="en-GB" sz="1600" dirty="0"/>
              <a:t>Copying**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F0E608-0AA0-4252-8ABD-12BF349F438D}"/>
              </a:ext>
            </a:extLst>
          </p:cNvPr>
          <p:cNvSpPr/>
          <p:nvPr/>
        </p:nvSpPr>
        <p:spPr>
          <a:xfrm>
            <a:off x="6669731" y="2028379"/>
            <a:ext cx="436065" cy="436065"/>
          </a:xfrm>
          <a:prstGeom prst="ellips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7D0538-67DC-42A3-9C5E-86AD32B29651}"/>
              </a:ext>
            </a:extLst>
          </p:cNvPr>
          <p:cNvSpPr txBox="1"/>
          <p:nvPr/>
        </p:nvSpPr>
        <p:spPr>
          <a:xfrm rot="5400000">
            <a:off x="10325049" y="1415929"/>
            <a:ext cx="2239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Imitation might play a greater role than we might perceive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1459E-D99F-4388-8830-D937BD35993F}"/>
              </a:ext>
            </a:extLst>
          </p:cNvPr>
          <p:cNvSpPr txBox="1"/>
          <p:nvPr/>
        </p:nvSpPr>
        <p:spPr>
          <a:xfrm>
            <a:off x="10062172" y="2886370"/>
            <a:ext cx="18710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Social Learning</a:t>
            </a:r>
          </a:p>
        </p:txBody>
      </p:sp>
    </p:spTree>
    <p:extLst>
      <p:ext uri="{BB962C8B-B14F-4D97-AF65-F5344CB8AC3E}">
        <p14:creationId xmlns:p14="http://schemas.microsoft.com/office/powerpoint/2010/main" val="19696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F113-8236-4101-8F5F-E20CC35EA8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Homophily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9599B-E5A1-44B7-98AD-F2C96790ADB5}"/>
              </a:ext>
            </a:extLst>
          </p:cNvPr>
          <p:cNvSpPr txBox="1"/>
          <p:nvPr/>
        </p:nvSpPr>
        <p:spPr>
          <a:xfrm>
            <a:off x="2927648" y="1916832"/>
            <a:ext cx="63367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tendency for people to have (non-negative) ties with people who are similar to themselves in socially significant ways</a:t>
            </a:r>
          </a:p>
        </p:txBody>
      </p:sp>
    </p:spTree>
    <p:extLst>
      <p:ext uri="{BB962C8B-B14F-4D97-AF65-F5344CB8AC3E}">
        <p14:creationId xmlns:p14="http://schemas.microsoft.com/office/powerpoint/2010/main" val="2311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7AE2B1-DF52-4552-BB29-379968E354DA}"/>
              </a:ext>
            </a:extLst>
          </p:cNvPr>
          <p:cNvSpPr/>
          <p:nvPr/>
        </p:nvSpPr>
        <p:spPr>
          <a:xfrm>
            <a:off x="381000" y="2502457"/>
            <a:ext cx="11430000" cy="114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C787C-1117-4DF9-85AE-D585B302C368}"/>
              </a:ext>
            </a:extLst>
          </p:cNvPr>
          <p:cNvSpPr txBox="1"/>
          <p:nvPr/>
        </p:nvSpPr>
        <p:spPr>
          <a:xfrm>
            <a:off x="381000" y="2502407"/>
            <a:ext cx="10262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FC5866-27C7-4194-A4B0-C26975788C27}"/>
              </a:ext>
            </a:extLst>
          </p:cNvPr>
          <p:cNvSpPr/>
          <p:nvPr/>
        </p:nvSpPr>
        <p:spPr>
          <a:xfrm>
            <a:off x="381000" y="3635932"/>
            <a:ext cx="11430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60C4AC-811F-404C-9D85-FF4E8D11EBC6}"/>
              </a:ext>
            </a:extLst>
          </p:cNvPr>
          <p:cNvSpPr/>
          <p:nvPr/>
        </p:nvSpPr>
        <p:spPr>
          <a:xfrm>
            <a:off x="381000" y="4769407"/>
            <a:ext cx="11430000" cy="114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48E98-86A2-4B45-8D03-52BE80645F04}"/>
              </a:ext>
            </a:extLst>
          </p:cNvPr>
          <p:cNvSpPr txBox="1"/>
          <p:nvPr/>
        </p:nvSpPr>
        <p:spPr>
          <a:xfrm>
            <a:off x="381000" y="3635932"/>
            <a:ext cx="12859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Behaviour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F4ADE3-FDF4-4CC8-B2F2-5BADCBF0A037}"/>
              </a:ext>
            </a:extLst>
          </p:cNvPr>
          <p:cNvSpPr txBox="1"/>
          <p:nvPr/>
        </p:nvSpPr>
        <p:spPr>
          <a:xfrm>
            <a:off x="381000" y="4778932"/>
            <a:ext cx="16257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265BB-B649-4E5D-AF62-5CDF4B1C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Generational Differences </a:t>
            </a:r>
            <a:br>
              <a:rPr lang="en-GB" dirty="0"/>
            </a:br>
            <a:r>
              <a:rPr lang="en-GB" sz="1800" dirty="0"/>
              <a:t>Brazil Case Study*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1D0AF1-0425-4D79-AF55-0B355E7A2958}"/>
              </a:ext>
            </a:extLst>
          </p:cNvPr>
          <p:cNvSpPr/>
          <p:nvPr/>
        </p:nvSpPr>
        <p:spPr>
          <a:xfrm>
            <a:off x="2596128" y="1058640"/>
            <a:ext cx="1056144" cy="105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E6B80A-5B26-4F74-96D0-D3EE7C36732A}"/>
              </a:ext>
            </a:extLst>
          </p:cNvPr>
          <p:cNvSpPr/>
          <p:nvPr/>
        </p:nvSpPr>
        <p:spPr>
          <a:xfrm>
            <a:off x="5039856" y="1058640"/>
            <a:ext cx="1056144" cy="105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2AD61-0B6C-4000-8F57-6224ADA2BB53}"/>
              </a:ext>
            </a:extLst>
          </p:cNvPr>
          <p:cNvSpPr/>
          <p:nvPr/>
        </p:nvSpPr>
        <p:spPr>
          <a:xfrm>
            <a:off x="7483584" y="1052736"/>
            <a:ext cx="1056144" cy="105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C6C8E0-4A20-4945-ABA7-149C0B807710}"/>
              </a:ext>
            </a:extLst>
          </p:cNvPr>
          <p:cNvSpPr/>
          <p:nvPr/>
        </p:nvSpPr>
        <p:spPr>
          <a:xfrm>
            <a:off x="9927312" y="1055688"/>
            <a:ext cx="1056144" cy="105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676B3-6584-49FF-8ADC-3FA3D6A801C0}"/>
              </a:ext>
            </a:extLst>
          </p:cNvPr>
          <p:cNvSpPr txBox="1"/>
          <p:nvPr/>
        </p:nvSpPr>
        <p:spPr>
          <a:xfrm>
            <a:off x="2207568" y="2520738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 err="1"/>
              <a:t>Postwar</a:t>
            </a:r>
            <a:endParaRPr lang="en-GB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Dictatorship and repression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5828F-B92C-40E4-87D7-554860D35F61}"/>
              </a:ext>
            </a:extLst>
          </p:cNvPr>
          <p:cNvSpPr txBox="1"/>
          <p:nvPr/>
        </p:nvSpPr>
        <p:spPr>
          <a:xfrm>
            <a:off x="4655840" y="2520738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Political transition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Capitalism and meritocracy dominate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67025-A2BE-4051-AF3B-0643013E83BB}"/>
              </a:ext>
            </a:extLst>
          </p:cNvPr>
          <p:cNvSpPr txBox="1"/>
          <p:nvPr/>
        </p:nvSpPr>
        <p:spPr>
          <a:xfrm>
            <a:off x="6979568" y="2511982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Globalisation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Economic stability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Emergence of internet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B0CAA-0809-4480-92E0-BF5B5A6FFED9}"/>
              </a:ext>
            </a:extLst>
          </p:cNvPr>
          <p:cNvSpPr txBox="1"/>
          <p:nvPr/>
        </p:nvSpPr>
        <p:spPr>
          <a:xfrm>
            <a:off x="9620497" y="2520738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Mobility and multiple realities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Social networks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Digital natives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C4EB6-2D0D-4661-8002-4C34ED1C22DC}"/>
              </a:ext>
            </a:extLst>
          </p:cNvPr>
          <p:cNvSpPr txBox="1"/>
          <p:nvPr/>
        </p:nvSpPr>
        <p:spPr>
          <a:xfrm>
            <a:off x="328474" y="5879227"/>
            <a:ext cx="4924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 </a:t>
            </a:r>
            <a:r>
              <a:rPr lang="en-GB" sz="1100" dirty="0">
                <a:hlinkClick r:id="rId2"/>
              </a:rPr>
              <a:t>McKinsey Multi-Generational Impact on Companies - Brazilian Case Study</a:t>
            </a:r>
            <a:endParaRPr lang="en-GB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17037-2F58-4A4D-A414-3D6877452A92}"/>
              </a:ext>
            </a:extLst>
          </p:cNvPr>
          <p:cNvSpPr txBox="1"/>
          <p:nvPr/>
        </p:nvSpPr>
        <p:spPr>
          <a:xfrm>
            <a:off x="2207568" y="3679266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Idealism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Revolutionary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Collectivist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FFAA5-285B-429D-9861-8CA1CD0C4741}"/>
              </a:ext>
            </a:extLst>
          </p:cNvPr>
          <p:cNvSpPr txBox="1"/>
          <p:nvPr/>
        </p:nvSpPr>
        <p:spPr>
          <a:xfrm>
            <a:off x="4625008" y="3682898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Materialistic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Competitive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Individualistic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6F8CC-51D9-4ED2-8B6E-B64A7C25E60E}"/>
              </a:ext>
            </a:extLst>
          </p:cNvPr>
          <p:cNvSpPr txBox="1"/>
          <p:nvPr/>
        </p:nvSpPr>
        <p:spPr>
          <a:xfrm>
            <a:off x="6979568" y="3683667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Globalist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Questioning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Oriented to self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6AD29-B80F-4B06-83DB-69396FEFA45D}"/>
              </a:ext>
            </a:extLst>
          </p:cNvPr>
          <p:cNvSpPr txBox="1"/>
          <p:nvPr/>
        </p:nvSpPr>
        <p:spPr>
          <a:xfrm>
            <a:off x="9620497" y="36792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Undefined ID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 err="1"/>
              <a:t>Communaholic</a:t>
            </a:r>
            <a:endParaRPr lang="en-GB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Dialoguer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Realistic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976ACB-36F0-4CA2-8BF8-8F5D0E41C5F6}"/>
              </a:ext>
            </a:extLst>
          </p:cNvPr>
          <p:cNvSpPr txBox="1"/>
          <p:nvPr/>
        </p:nvSpPr>
        <p:spPr>
          <a:xfrm>
            <a:off x="2207568" y="481190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Ideology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Vinyl and movies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3B222-A02C-4DE9-842F-7E987FF7BEBF}"/>
              </a:ext>
            </a:extLst>
          </p:cNvPr>
          <p:cNvSpPr txBox="1"/>
          <p:nvPr/>
        </p:nvSpPr>
        <p:spPr>
          <a:xfrm>
            <a:off x="4655840" y="4806848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Status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Brands and cars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Luxury articles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1DFA66-646C-4FE2-9CEB-A0408A2C3D88}"/>
              </a:ext>
            </a:extLst>
          </p:cNvPr>
          <p:cNvSpPr txBox="1"/>
          <p:nvPr/>
        </p:nvSpPr>
        <p:spPr>
          <a:xfrm>
            <a:off x="6979568" y="481714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Experience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Festivals and travel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Flagships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84654D-9863-4732-BD75-5BB4B38E5203}"/>
              </a:ext>
            </a:extLst>
          </p:cNvPr>
          <p:cNvSpPr txBox="1"/>
          <p:nvPr/>
        </p:nvSpPr>
        <p:spPr>
          <a:xfrm>
            <a:off x="9620497" y="481714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Uniqueness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Unlimited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GB" sz="1400" dirty="0"/>
              <a:t>Ethical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E03446B9-105D-4C9F-B1DD-45C6AEA21BA5}"/>
              </a:ext>
            </a:extLst>
          </p:cNvPr>
          <p:cNvSpPr/>
          <p:nvPr/>
        </p:nvSpPr>
        <p:spPr>
          <a:xfrm>
            <a:off x="8095692" y="129851"/>
            <a:ext cx="1944216" cy="996696"/>
          </a:xfrm>
          <a:prstGeom prst="wedgeRectCallout">
            <a:avLst>
              <a:gd name="adj1" fmla="val 33807"/>
              <a:gd name="adj2" fmla="val 186735"/>
            </a:avLst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Don’t define yourself in one way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“omni-identified”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C40C8-CE28-4D4B-AC5B-F4CA297C1562}"/>
              </a:ext>
            </a:extLst>
          </p:cNvPr>
          <p:cNvSpPr txBox="1"/>
          <p:nvPr/>
        </p:nvSpPr>
        <p:spPr>
          <a:xfrm>
            <a:off x="2623101" y="2163882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1946 - 1964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D60D5B-97C5-4CC6-9AA5-4D721D943489}"/>
              </a:ext>
            </a:extLst>
          </p:cNvPr>
          <p:cNvSpPr txBox="1"/>
          <p:nvPr/>
        </p:nvSpPr>
        <p:spPr>
          <a:xfrm>
            <a:off x="5066829" y="2163882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1965 - 1980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198FAD-1E88-4904-926E-EDF7B1E6EF39}"/>
              </a:ext>
            </a:extLst>
          </p:cNvPr>
          <p:cNvSpPr txBox="1"/>
          <p:nvPr/>
        </p:nvSpPr>
        <p:spPr>
          <a:xfrm>
            <a:off x="7516326" y="2163882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1981 - 2002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14FCF3-5D04-4872-A2BC-06F3A68996BF}"/>
              </a:ext>
            </a:extLst>
          </p:cNvPr>
          <p:cNvSpPr txBox="1"/>
          <p:nvPr/>
        </p:nvSpPr>
        <p:spPr>
          <a:xfrm>
            <a:off x="10132264" y="2163195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1995+</a:t>
            </a:r>
          </a:p>
        </p:txBody>
      </p:sp>
    </p:spTree>
    <p:extLst>
      <p:ext uri="{BB962C8B-B14F-4D97-AF65-F5344CB8AC3E}">
        <p14:creationId xmlns:p14="http://schemas.microsoft.com/office/powerpoint/2010/main" val="86318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19BB63-C753-4C3D-B086-3B3F71E3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Generations Compare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503A06-5C10-4DF5-8CD9-CBF7B2331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932812"/>
              </p:ext>
            </p:extLst>
          </p:nvPr>
        </p:nvGraphicFramePr>
        <p:xfrm>
          <a:off x="381000" y="1196752"/>
          <a:ext cx="11430000" cy="4874517"/>
        </p:xfrm>
        <a:graphic>
          <a:graphicData uri="http://schemas.openxmlformats.org/drawingml/2006/table">
            <a:tbl>
              <a:tblPr firstRow="1" bandRow="1">
                <a:tableStyleId>{02095863-916D-48B5-89B3-6FB9AD9C6B5C}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05710102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3987647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46648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7978972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0285623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37486884"/>
                    </a:ext>
                  </a:extLst>
                </a:gridCol>
              </a:tblGrid>
              <a:tr h="478113">
                <a:tc>
                  <a:txBody>
                    <a:bodyPr/>
                    <a:lstStyle/>
                    <a:p>
                      <a:r>
                        <a:rPr lang="en-GB" sz="12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Maturists</a:t>
                      </a:r>
                      <a:endParaRPr lang="en-GB" sz="1200" dirty="0"/>
                    </a:p>
                    <a:p>
                      <a:pPr algn="ctr"/>
                      <a:r>
                        <a:rPr lang="en-GB" sz="1200" b="0" dirty="0"/>
                        <a:t>(pre-1945)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Baby Boomers</a:t>
                      </a:r>
                    </a:p>
                    <a:p>
                      <a:pPr algn="ctr"/>
                      <a:r>
                        <a:rPr lang="en-GB" sz="1200" b="0" dirty="0"/>
                        <a:t>(1945-1960)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 X</a:t>
                      </a:r>
                    </a:p>
                    <a:p>
                      <a:pPr algn="ctr"/>
                      <a:r>
                        <a:rPr lang="en-GB" sz="1200" b="0" dirty="0"/>
                        <a:t>(1961-1980)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 Y</a:t>
                      </a:r>
                    </a:p>
                    <a:p>
                      <a:pPr algn="ctr"/>
                      <a:r>
                        <a:rPr lang="en-GB" sz="1200" b="0" dirty="0"/>
                        <a:t>(1981-1995)</a:t>
                      </a:r>
                    </a:p>
                  </a:txBody>
                  <a:tcPr>
                    <a:solidFill>
                      <a:srgbClr val="D6A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 Z</a:t>
                      </a:r>
                    </a:p>
                    <a:p>
                      <a:pPr algn="ctr"/>
                      <a:r>
                        <a:rPr lang="en-GB" sz="1200" b="0" dirty="0"/>
                        <a:t>(1995+)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840806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Formative 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War, Rationing, Defined Gender Roles, Nuclear Families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Cold-war, Space Travel, Youth Culture, Teenager, Family Orientated</a:t>
                      </a:r>
                    </a:p>
                  </a:txBody>
                  <a:tcPr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Live Aid, Fall of Berlin Wall, Intro of PC, Rising Divorce Levels</a:t>
                      </a:r>
                    </a:p>
                  </a:txBody>
                  <a:tcP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9/11, </a:t>
                      </a:r>
                      <a:r>
                        <a:rPr lang="en-GB" sz="1050" dirty="0" err="1"/>
                        <a:t>Playstation</a:t>
                      </a:r>
                      <a:r>
                        <a:rPr lang="en-GB" sz="1050" dirty="0"/>
                        <a:t>, Social Media, </a:t>
                      </a:r>
                      <a:r>
                        <a:rPr lang="en-GB" sz="1050" dirty="0" err="1"/>
                        <a:t>Irag</a:t>
                      </a:r>
                      <a:r>
                        <a:rPr lang="en-GB" sz="1050" dirty="0"/>
                        <a:t>, Reality TV, Google, Glastonbury</a:t>
                      </a:r>
                    </a:p>
                  </a:txBody>
                  <a:tcPr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Economic Downturn, Global Warming, Mobile, Global, Cloud, Produce Own Media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04249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% in UK Workforce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33%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35%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29%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13190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Aspiration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Home Ownership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Job Security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Work/Life Balance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Freedom and Flexibility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Security and Stability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21934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Attitude Toward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Largely Disengaged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Early IT Adapters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Digital Immigrants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Digital Natives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Technoholics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85971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Attitude Toward 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Jobs are for Life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Careers Defined by Employers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Loyal to Profession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Digital Entrepreneurs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Career Multitaskers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673321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Signature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Automobile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Television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Personal Computer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Tablet / Smart Phone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Google Glass, AI, Nano Computing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6411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Communication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Formal Letter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Telephone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Email and Text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Text or Social Media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Hand-held Comms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0639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Communication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Face-to-Face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Face-to-Face, but growing use of telephone and email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Text or email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Online and mobile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Facetime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018586"/>
                  </a:ext>
                </a:extLst>
              </a:tr>
              <a:tr h="478113">
                <a:tc>
                  <a:txBody>
                    <a:bodyPr/>
                    <a:lstStyle/>
                    <a:p>
                      <a:r>
                        <a:rPr lang="en-GB" sz="1050" dirty="0"/>
                        <a:t>Financial Decision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Face-to-Face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Face-to-Face, but will go online</a:t>
                      </a:r>
                    </a:p>
                  </a:txBody>
                  <a:tcPr anchor="ctr">
                    <a:solidFill>
                      <a:srgbClr val="C1E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Online – prefer Face-to-Face</a:t>
                      </a: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Face-to-Face</a:t>
                      </a:r>
                    </a:p>
                  </a:txBody>
                  <a:tcPr anchor="ctr">
                    <a:solidFill>
                      <a:srgbClr val="FFE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Digitally Sourced Solutions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5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018-655E-4F52-A541-56143012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49101"/>
            <a:ext cx="11505460" cy="815605"/>
          </a:xfrm>
        </p:spPr>
        <p:txBody>
          <a:bodyPr/>
          <a:lstStyle/>
          <a:p>
            <a:r>
              <a:rPr lang="en-GB" dirty="0"/>
              <a:t>Perception of Data Protection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53F8D-2111-44C8-AA83-FDECC89F7A6A}"/>
              </a:ext>
            </a:extLst>
          </p:cNvPr>
          <p:cNvSpPr txBox="1"/>
          <p:nvPr/>
        </p:nvSpPr>
        <p:spPr>
          <a:xfrm>
            <a:off x="6312024" y="2492896"/>
            <a:ext cx="5498976" cy="3528392"/>
          </a:xfrm>
          <a:prstGeom prst="rect">
            <a:avLst/>
          </a:prstGeom>
          <a:solidFill>
            <a:srgbClr val="EEB500"/>
          </a:solidFill>
        </p:spPr>
        <p:txBody>
          <a:bodyPr wrap="square" lIns="360000" rIns="360000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 am always connected — but avoid social situations. I demonstrate a firm attention to detail — but have the attention span of a goldfish. I freely give out personal information — but demand it be protected. I distrust corporations — but communicate to them as if they were family*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40987-3482-4963-987C-35C0C6F0A184}"/>
              </a:ext>
            </a:extLst>
          </p:cNvPr>
          <p:cNvSpPr txBox="1"/>
          <p:nvPr/>
        </p:nvSpPr>
        <p:spPr>
          <a:xfrm>
            <a:off x="381001" y="2492896"/>
            <a:ext cx="5498976" cy="3528392"/>
          </a:xfrm>
          <a:prstGeom prst="rect">
            <a:avLst/>
          </a:prstGeom>
          <a:solidFill>
            <a:srgbClr val="7A5D00"/>
          </a:solidFill>
        </p:spPr>
        <p:txBody>
          <a:bodyPr wrap="square" lIns="360000" rIns="360000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It is the Rock and Roll, Elvis, Beatles, Woodstock, Miniskirts, Barbie generation. The first two-income household generation, the first TV generation, the first divorce generation, where divorce was beginning to be accepted as a tolerable reality. The first tolerant generation. Envision technology and innovation as requiring a learning process**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E40CB-A841-42F5-B9CE-73FE0427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856149"/>
            <a:ext cx="4762500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0AD1C-C3C6-4C3A-8D2C-C17BE824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7418"/>
            <a:ext cx="47625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5798B-B774-4DDC-8728-0E57DABD2417}"/>
              </a:ext>
            </a:extLst>
          </p:cNvPr>
          <p:cNvSpPr txBox="1"/>
          <p:nvPr/>
        </p:nvSpPr>
        <p:spPr>
          <a:xfrm>
            <a:off x="1926596" y="6474023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** </a:t>
            </a:r>
            <a:r>
              <a:rPr lang="en-GB" sz="1400" dirty="0">
                <a:hlinkClick r:id="rId4"/>
              </a:rPr>
              <a:t>Baby Boomer Generation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1E3D-18CD-4AB0-8720-CE19E00E7C3A}"/>
              </a:ext>
            </a:extLst>
          </p:cNvPr>
          <p:cNvSpPr txBox="1"/>
          <p:nvPr/>
        </p:nvSpPr>
        <p:spPr>
          <a:xfrm>
            <a:off x="8387289" y="647402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 </a:t>
            </a:r>
            <a:r>
              <a:rPr lang="en-GB" sz="1400" dirty="0">
                <a:hlinkClick r:id="rId5"/>
              </a:rPr>
              <a:t>Generation Z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634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B055-64B6-4F4D-94D8-1896C567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16632"/>
            <a:ext cx="11505460" cy="815605"/>
          </a:xfrm>
        </p:spPr>
        <p:txBody>
          <a:bodyPr/>
          <a:lstStyle/>
          <a:p>
            <a:r>
              <a:rPr lang="en-GB" dirty="0"/>
              <a:t>Social Media Isn’t the Best Guide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456388F-13E4-47A2-975C-1612708A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48259"/>
            <a:ext cx="4726219" cy="4824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7D6A1-156D-4280-B575-5818E57A14EF}"/>
              </a:ext>
            </a:extLst>
          </p:cNvPr>
          <p:cNvSpPr txBox="1"/>
          <p:nvPr/>
        </p:nvSpPr>
        <p:spPr>
          <a:xfrm>
            <a:off x="1965233" y="5860435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No# Social Network Users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3D3FC-F24E-4BA3-9B49-85C2DA96C694}"/>
              </a:ext>
            </a:extLst>
          </p:cNvPr>
          <p:cNvSpPr txBox="1"/>
          <p:nvPr/>
        </p:nvSpPr>
        <p:spPr>
          <a:xfrm>
            <a:off x="5735960" y="948259"/>
            <a:ext cx="6075039" cy="1533067"/>
          </a:xfrm>
          <a:prstGeom prst="rect">
            <a:avLst/>
          </a:prstGeom>
          <a:solidFill>
            <a:srgbClr val="2876DD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Generation X (ages 35-49) spends the most time</a:t>
            </a:r>
          </a:p>
          <a:p>
            <a:r>
              <a:rPr lang="en-GB">
                <a:solidFill>
                  <a:schemeClr val="bg1"/>
                </a:solidFill>
              </a:rPr>
              <a:t>on social media: almost 7 hours per week versus</a:t>
            </a:r>
          </a:p>
          <a:p>
            <a:r>
              <a:rPr lang="en-GB">
                <a:solidFill>
                  <a:schemeClr val="bg1"/>
                </a:solidFill>
              </a:rPr>
              <a:t>Millennials, who come in second, spending</a:t>
            </a:r>
          </a:p>
          <a:p>
            <a:r>
              <a:rPr lang="en-GB">
                <a:solidFill>
                  <a:schemeClr val="bg1"/>
                </a:solidFill>
              </a:rPr>
              <a:t>just over 6 hours per week.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B1FD9A-9876-41C6-97F6-97AE38C7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135"/>
              </p:ext>
            </p:extLst>
          </p:nvPr>
        </p:nvGraphicFramePr>
        <p:xfrm>
          <a:off x="5735960" y="2708996"/>
          <a:ext cx="6075039" cy="3291840"/>
        </p:xfrm>
        <a:graphic>
          <a:graphicData uri="http://schemas.openxmlformats.org/drawingml/2006/table">
            <a:tbl>
              <a:tblPr firstRow="1" bandRow="1">
                <a:tableStyleId>{02095863-916D-48B5-89B3-6FB9AD9C6B5C}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08347474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044909639"/>
                    </a:ext>
                  </a:extLst>
                </a:gridCol>
                <a:gridCol w="962471">
                  <a:extLst>
                    <a:ext uri="{9D8B030D-6E8A-4147-A177-3AD203B41FA5}">
                      <a16:colId xmlns:a16="http://schemas.microsoft.com/office/drawing/2014/main" val="2184319770"/>
                    </a:ext>
                  </a:extLst>
                </a:gridCol>
              </a:tblGrid>
              <a:tr h="22307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Heavy Social Media Users (3+ Hours/Day)</a:t>
                      </a:r>
                    </a:p>
                  </a:txBody>
                  <a:tcPr>
                    <a:solidFill>
                      <a:srgbClr val="2876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rgbClr val="2876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287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39228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solidFill>
                      <a:srgbClr val="2876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Social Activity</a:t>
                      </a:r>
                    </a:p>
                  </a:txBody>
                  <a:tcPr>
                    <a:solidFill>
                      <a:srgbClr val="2876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rgbClr val="287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0521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Visit friends page or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45444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Comment on friend’s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54659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Sent a message or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16965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Watched a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65545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Posted picture(s)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7099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Posted “Like”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08884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Updated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92961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Updated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41406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Followed or became “fan-of” someone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77166"/>
                  </a:ext>
                </a:extLst>
              </a:tr>
              <a:tr h="223071"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Played a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29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172DFA-BE93-422A-913B-597AB94F8009}"/>
              </a:ext>
            </a:extLst>
          </p:cNvPr>
          <p:cNvSpPr txBox="1"/>
          <p:nvPr/>
        </p:nvSpPr>
        <p:spPr>
          <a:xfrm>
            <a:off x="8184232" y="586043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4"/>
              </a:rPr>
              <a:t>Nielsen Social Media Report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4141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E58DB-D94E-4010-AB8A-94FFB6DD96BB}"/>
              </a:ext>
            </a:extLst>
          </p:cNvPr>
          <p:cNvSpPr txBox="1"/>
          <p:nvPr/>
        </p:nvSpPr>
        <p:spPr>
          <a:xfrm>
            <a:off x="387886" y="1020267"/>
            <a:ext cx="2808312" cy="384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C5DEF-7DB7-4140-AFDC-BC39C4E1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4624"/>
            <a:ext cx="11505460" cy="815605"/>
          </a:xfrm>
        </p:spPr>
        <p:txBody>
          <a:bodyPr/>
          <a:lstStyle/>
          <a:p>
            <a:r>
              <a:rPr lang="en-GB" dirty="0"/>
              <a:t>Social Influencers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B97C0-CE64-47BE-93E3-93D8519BE288}"/>
              </a:ext>
            </a:extLst>
          </p:cNvPr>
          <p:cNvSpPr txBox="1"/>
          <p:nvPr/>
        </p:nvSpPr>
        <p:spPr>
          <a:xfrm>
            <a:off x="387886" y="948259"/>
            <a:ext cx="2808312" cy="3847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Who Are They?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5C9A0-934F-4C1B-8127-1E8CFB93C948}"/>
              </a:ext>
            </a:extLst>
          </p:cNvPr>
          <p:cNvSpPr/>
          <p:nvPr/>
        </p:nvSpPr>
        <p:spPr>
          <a:xfrm>
            <a:off x="387886" y="1524322"/>
            <a:ext cx="2808312" cy="21602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Everyday people passionate about a particular topic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F6C54-4382-4C66-AC1F-F4AEA3F95443}"/>
              </a:ext>
            </a:extLst>
          </p:cNvPr>
          <p:cNvSpPr/>
          <p:nvPr/>
        </p:nvSpPr>
        <p:spPr>
          <a:xfrm>
            <a:off x="387886" y="3778720"/>
            <a:ext cx="2808312" cy="216024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 on social media, gained huge popularity by sharing opinions through blogs, videos, pictures, tweets,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280E7-D2C8-489D-926B-5406024A9379}"/>
              </a:ext>
            </a:extLst>
          </p:cNvPr>
          <p:cNvSpPr txBox="1"/>
          <p:nvPr/>
        </p:nvSpPr>
        <p:spPr>
          <a:xfrm>
            <a:off x="3814725" y="5911242"/>
            <a:ext cx="25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Power of Social Media Influencers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D0867-1C10-43F6-9FF6-DD0577314A33}"/>
              </a:ext>
            </a:extLst>
          </p:cNvPr>
          <p:cNvSpPr txBox="1"/>
          <p:nvPr/>
        </p:nvSpPr>
        <p:spPr>
          <a:xfrm>
            <a:off x="3446624" y="1020267"/>
            <a:ext cx="2808312" cy="3847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403F9-FF77-4950-88A0-4A5D2F72599E}"/>
              </a:ext>
            </a:extLst>
          </p:cNvPr>
          <p:cNvSpPr txBox="1"/>
          <p:nvPr/>
        </p:nvSpPr>
        <p:spPr>
          <a:xfrm>
            <a:off x="3446624" y="948259"/>
            <a:ext cx="2808312" cy="3847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Credibility &amp; 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D038B-EF3B-4B41-B471-95C0416B83E2}"/>
              </a:ext>
            </a:extLst>
          </p:cNvPr>
          <p:cNvSpPr/>
          <p:nvPr/>
        </p:nvSpPr>
        <p:spPr>
          <a:xfrm>
            <a:off x="3446624" y="1524321"/>
            <a:ext cx="2808312" cy="2160241"/>
          </a:xfrm>
          <a:prstGeom prst="rect">
            <a:avLst/>
          </a:prstGeom>
          <a:solidFill>
            <a:srgbClr val="00A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dirty="0" err="1"/>
              <a:t>Credability</a:t>
            </a:r>
            <a:endParaRPr lang="en-GB" dirty="0"/>
          </a:p>
          <a:p>
            <a:pPr algn="ctr">
              <a:spcAft>
                <a:spcPts val="1200"/>
              </a:spcAft>
            </a:pPr>
            <a:r>
              <a:rPr lang="en-GB" dirty="0"/>
              <a:t>Expertise</a:t>
            </a:r>
          </a:p>
          <a:p>
            <a:pPr algn="ctr">
              <a:spcAft>
                <a:spcPts val="1200"/>
              </a:spcAft>
            </a:pPr>
            <a:r>
              <a:rPr lang="en-GB" dirty="0"/>
              <a:t>Attractiveness</a:t>
            </a:r>
          </a:p>
          <a:p>
            <a:pPr algn="ctr">
              <a:spcAft>
                <a:spcPts val="1200"/>
              </a:spcAft>
            </a:pPr>
            <a:r>
              <a:rPr lang="en-GB" dirty="0"/>
              <a:t>Similarity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F55FC11-904C-41E0-9C4F-7F43AD15D981}"/>
              </a:ext>
            </a:extLst>
          </p:cNvPr>
          <p:cNvSpPr/>
          <p:nvPr/>
        </p:nvSpPr>
        <p:spPr>
          <a:xfrm rot="10800000">
            <a:off x="3806664" y="3738425"/>
            <a:ext cx="2088232" cy="276999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3F52B-4F8C-4835-ADB3-F34848456B58}"/>
              </a:ext>
            </a:extLst>
          </p:cNvPr>
          <p:cNvSpPr/>
          <p:nvPr/>
        </p:nvSpPr>
        <p:spPr>
          <a:xfrm>
            <a:off x="3446624" y="4069288"/>
            <a:ext cx="2808312" cy="1869673"/>
          </a:xfrm>
          <a:prstGeom prst="rect">
            <a:avLst/>
          </a:prstGeom>
          <a:solidFill>
            <a:srgbClr val="00A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dirty="0"/>
              <a:t>Social Proof**</a:t>
            </a:r>
          </a:p>
          <a:p>
            <a:pPr algn="ctr">
              <a:spcAft>
                <a:spcPts val="1200"/>
              </a:spcAft>
            </a:pPr>
            <a:r>
              <a:rPr lang="en-GB" sz="1200" dirty="0"/>
              <a:t>Strength through volume of shares, followers, likes, etc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3AA5F-165D-44C1-BBAC-83B5B37E9EA7}"/>
              </a:ext>
            </a:extLst>
          </p:cNvPr>
          <p:cNvSpPr txBox="1"/>
          <p:nvPr/>
        </p:nvSpPr>
        <p:spPr>
          <a:xfrm>
            <a:off x="6324600" y="5909427"/>
            <a:ext cx="16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** Social Proof Theory</a:t>
            </a:r>
            <a:endParaRPr lang="en-GB" sz="1200" dirty="0"/>
          </a:p>
        </p:txBody>
      </p:sp>
      <p:pic>
        <p:nvPicPr>
          <p:cNvPr id="2050" name="Picture 2" descr="https://cdn-images-1.medium.com/max/800/0*EVJZLIA_IG_NJ6bT.jpg">
            <a:extLst>
              <a:ext uri="{FF2B5EF4-FFF2-40B4-BE49-F238E27FC236}">
                <a16:creationId xmlns:a16="http://schemas.microsoft.com/office/drawing/2014/main" id="{934D0D78-CC79-4B95-B6A0-65BAC710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27" y="948573"/>
            <a:ext cx="5205959" cy="29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F5A3509-78EB-40F4-92D6-87529B90B8F8}"/>
              </a:ext>
            </a:extLst>
          </p:cNvPr>
          <p:cNvSpPr/>
          <p:nvPr/>
        </p:nvSpPr>
        <p:spPr>
          <a:xfrm rot="5400000">
            <a:off x="5679760" y="4865624"/>
            <a:ext cx="1587335" cy="276999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A7A79-322E-4D96-AE1A-9175B706C303}"/>
              </a:ext>
            </a:extLst>
          </p:cNvPr>
          <p:cNvSpPr/>
          <p:nvPr/>
        </p:nvSpPr>
        <p:spPr>
          <a:xfrm>
            <a:off x="6704942" y="4069288"/>
            <a:ext cx="5112944" cy="18696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Influence reflects popularity, and power to spread the word -  </a:t>
            </a:r>
            <a:r>
              <a:rPr lang="en-GB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Revere 1775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9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ultancy Template" id="{C067D3C1-674E-4D30-9350-53AEF539E81C}" vid="{C7A803EF-3160-4A61-B14D-ABCFEEA7F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Sage_BrandPPTTemplate_16x9</Template>
  <TotalTime>3446</TotalTime>
  <Words>1149</Words>
  <Application>Microsoft Office PowerPoint</Application>
  <PresentationFormat>Widescreen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Sans Pro</vt:lpstr>
      <vt:lpstr>Source Sans Pro Light</vt:lpstr>
      <vt:lpstr>Office Theme</vt:lpstr>
      <vt:lpstr>Data Ethics The Influence of Customer Behaviour</vt:lpstr>
      <vt:lpstr>2012 – Consumer Classification</vt:lpstr>
      <vt:lpstr>Spread of Information Driving Classification</vt:lpstr>
      <vt:lpstr>Homophily</vt:lpstr>
      <vt:lpstr>Generational Differences  Brazil Case Study*</vt:lpstr>
      <vt:lpstr>How Generations Compare</vt:lpstr>
      <vt:lpstr>Perception of Data Protection</vt:lpstr>
      <vt:lpstr>Social Media Isn’t the Best Guide</vt:lpstr>
      <vt:lpstr>Social Influencers</vt:lpstr>
      <vt:lpstr>Importance of Data Privacy</vt:lpstr>
      <vt:lpstr>Perception</vt:lpstr>
      <vt:lpstr>How Does This Impact Ethics?</vt:lpstr>
      <vt:lpstr>Where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Ethics</dc:title>
  <dc:subject>Data Ethics</dc:subject>
  <dc:creator>Hocking, James</dc:creator>
  <cp:lastModifiedBy>James Hocking</cp:lastModifiedBy>
  <cp:revision>14</cp:revision>
  <cp:lastPrinted>2015-12-07T03:03:55Z</cp:lastPrinted>
  <dcterms:created xsi:type="dcterms:W3CDTF">2017-01-13T10:41:57Z</dcterms:created>
  <dcterms:modified xsi:type="dcterms:W3CDTF">2024-02-22T17:24:58Z</dcterms:modified>
  <cp:category>Ethics</cp:category>
</cp:coreProperties>
</file>