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6" r:id="rId3"/>
    <p:sldId id="262" r:id="rId4"/>
    <p:sldId id="265" r:id="rId5"/>
    <p:sldId id="263" r:id="rId6"/>
    <p:sldId id="267" r:id="rId7"/>
    <p:sldId id="268" r:id="rId8"/>
    <p:sldId id="269" r:id="rId9"/>
    <p:sldId id="270" r:id="rId10"/>
    <p:sldId id="273" r:id="rId11"/>
    <p:sldId id="264" r:id="rId12"/>
    <p:sldId id="272" r:id="rId13"/>
    <p:sldId id="274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8A0"/>
    <a:srgbClr val="000000"/>
    <a:srgbClr val="014E6C"/>
    <a:srgbClr val="0F7ABF"/>
    <a:srgbClr val="FFFFFF"/>
    <a:srgbClr val="A47D00"/>
    <a:srgbClr val="D9EBFF"/>
    <a:srgbClr val="FFFDD1"/>
    <a:srgbClr val="00A4CF"/>
    <a:srgbClr val="9BD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2095863-916D-48B5-89B3-6FB9AD9C6B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2095863-916D-48B5-89B3-6FB9AD9C6B5C}" styleName="Sage Basic Style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lt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>
              <a:noFill/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5" autoAdjust="0"/>
  </p:normalViewPr>
  <p:slideViewPr>
    <p:cSldViewPr showGuides="1">
      <p:cViewPr varScale="1">
        <p:scale>
          <a:sx n="107" d="100"/>
          <a:sy n="107" d="100"/>
        </p:scale>
        <p:origin x="6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3666B-85D6-6645-ADA4-E0088834153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10545-018B-9B41-83C4-63386314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69956-1D35-48D8-975B-008F541E06B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E77B-23F2-4D26-B3FA-6109AB5D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484-707C-45FF-9423-17BDDAAFF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A02C-E50D-C97D-D035-EAC21A90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15B6-CAF9-C09A-8BB2-9E3BC02F3B72}"/>
              </a:ext>
            </a:extLst>
          </p:cNvPr>
          <p:cNvSpPr/>
          <p:nvPr/>
        </p:nvSpPr>
        <p:spPr>
          <a:xfrm>
            <a:off x="-1" y="6145619"/>
            <a:ext cx="12192001" cy="7123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F624B03-884B-49CD-95C2-F88D84AFA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463" y="6312683"/>
            <a:ext cx="2310063" cy="360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D605A-4EC2-9EEB-A0A8-EEE5BD6FBB31}"/>
              </a:ext>
            </a:extLst>
          </p:cNvPr>
          <p:cNvSpPr txBox="1"/>
          <p:nvPr/>
        </p:nvSpPr>
        <p:spPr>
          <a:xfrm rot="10800000" flipV="1">
            <a:off x="5646821" y="6349901"/>
            <a:ext cx="636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>
                <a:solidFill>
                  <a:schemeClr val="bg1"/>
                </a:solidFill>
                <a:latin typeface="Source Sans Pro Light" panose="020F0502020204030204" pitchFamily="34" charset="0"/>
              </a:rPr>
              <a:t>Copyright © Hocking Digital.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4590267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F7A7-6EE6-9175-EE1D-93B02019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37351"/>
            <a:ext cx="4443551" cy="172004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6AF41-07F4-6879-98B2-A0ADEF9DA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337351"/>
            <a:ext cx="6680338" cy="55236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C7F3E-1DF7-E896-1534-F826B7B9D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8474" y="2057400"/>
            <a:ext cx="44435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800B5A-62E2-EEA7-628A-30CFA9DF5059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00152B-D5C0-8A44-3E2F-BEB0804EA807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45C0654-D044-DC6B-1B20-D82EE7B72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AB68C1-F964-7E78-D9A2-F6515498B0F6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02749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B0F8-0C44-0951-B646-30C6A1B8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F647-6277-9009-4D78-CABCC7D24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8473" y="1376039"/>
            <a:ext cx="11505459" cy="4584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CCC556-45FF-7D3A-40B6-4C7BA7C01FB3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D9FDA2-9157-E356-7A17-E81CB6C44BD2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8FE2214-4C38-61CB-64E8-8A98A5CC3C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CCF03A-2DDA-04CB-8A15-23FD3C075580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10961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9705E-A350-7C5D-4F1E-81997F54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109034" cy="5595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606FE-6E1C-71EC-E2BF-CCF9D4479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2963" y="365125"/>
            <a:ext cx="8279537" cy="5595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14F59-BF6C-9ADE-8935-0C74115B35F4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CFCE79-8E85-A286-F6D8-B0C54CF3FA41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D01B8A7-C0F5-EE9B-5E1D-3DD888F7B3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4EEEC8-CC28-855B-FDA4-59A627CD8C26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402884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A57B-604D-9073-6128-0F3642CC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2D07-0B5B-3B14-36AE-BD7459B1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3" y="1376039"/>
            <a:ext cx="11505459" cy="458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339469-1A0B-A224-9A2B-CA8247CEA7CF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2F74F4-35D5-0088-8EC9-7A2E5FA1DCBC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38E03B6-0787-6658-2F68-6E96F25E9F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A52670-1514-016D-87CC-FBB10BB0E055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8536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9B25-D81E-0E4B-CB53-EE57C0BD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4B1E1-EC80-333C-A118-89773C5B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712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38546-125D-6FE2-E6CC-548C735D97F4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4A569-E564-3AA9-335A-CD775F68F151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6F66EEA-2E17-9C75-EBCB-F026C57074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C948F-1B0B-D901-6F7A-3F0107BD0608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46592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684D-44D5-B916-DB15-C82B0B9E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505460" cy="815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EB25-D0D4-372B-D219-1A9081D77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474" y="1384917"/>
            <a:ext cx="5691326" cy="4607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0305-385E-29B3-5122-74F7ED0B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4917"/>
            <a:ext cx="5661734" cy="4607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C79B6D-3319-FCEA-5872-15BAEEB629E9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E93E6-68FB-B78E-1565-2C7AC634B4AB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A48EBD4-5E1C-35F2-8A56-932F96D722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B52040-03D6-CC80-4832-145F4ED992C5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29138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74D-26C7-3AE9-B860-14591C88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6"/>
            <a:ext cx="11514338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B2781-B7ED-1A9B-C05F-C673A54C8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88" y="1315597"/>
            <a:ext cx="56460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E535F-3033-9DB5-E04B-6FEFF060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474" y="2306573"/>
            <a:ext cx="5669101" cy="371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0BDA8-D2E2-C552-030A-D572346A7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872" y="1315597"/>
            <a:ext cx="56729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C01DA-AEDC-C15E-9AC7-EBD173826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06573"/>
            <a:ext cx="5669101" cy="371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9082F-D588-618A-8183-44DA3E0B6596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BEFBFF-2F35-CEEB-3BF2-7570CFAE3875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E290F8C-8571-B4BB-3F3D-445C971E7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066270-45C2-7391-D191-5B22018F6828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635866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BFD2-2E27-8D07-372D-82B9AE07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682A46-8E7A-4DE5-E8C6-89EE205F7508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C38EF3-4979-3B4C-16C5-9150BD6CDFFD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BC15CB0-22F9-0094-A59E-30C777D8C2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8D9726-8210-674C-A293-B2B4A9646B31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847774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B1190B-5ECE-9C05-8794-40D16B8109B2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DA554A-2AD0-36EA-0C7F-66BF116D2DB8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20174DF-7823-06C2-15A1-16B527CDD9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F9EF2A-BA7F-5C43-E0A2-9BA9779F8B9C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582444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41268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5B5-DDE8-D66B-B1E2-175E2794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4" y="328474"/>
            <a:ext cx="4479062" cy="17289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E1D9-3150-542B-B60B-89A4BBCA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28475"/>
            <a:ext cx="6650746" cy="5532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AAAA-343E-5294-5CA0-3A4A68D2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964" y="2057400"/>
            <a:ext cx="4479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77D03-2B4B-4D49-3C21-1B453738B573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0365EC-0794-A53D-FE1F-E7DF6E202A19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3C301C5-9FE9-A17C-F9D1-A27F7B82D3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1A8642-857D-30E6-D396-C6DE52CAD03B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56563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3739B-8EA1-C4E4-4DF0-B9CBBF86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505460" cy="815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8292-37A4-B9E9-5D43-345AD160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3" y="1376039"/>
            <a:ext cx="11505459" cy="480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8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  <p15:guide id="8" orient="horz" pos="1008" userDrawn="1">
          <p15:clr>
            <a:srgbClr val="F26B43"/>
          </p15:clr>
        </p15:guide>
        <p15:guide id="9" orient="horz" pos="2160" userDrawn="1">
          <p15:clr>
            <a:srgbClr val="F26B43"/>
          </p15:clr>
        </p15:guide>
        <p15:guide id="10" pos="3984" userDrawn="1">
          <p15:clr>
            <a:srgbClr val="F26B43"/>
          </p15:clr>
        </p15:guide>
        <p15:guide id="11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installing/index.html" TargetMode="External"/><Relationship Id="rId2" Type="http://schemas.openxmlformats.org/officeDocument/2006/relationships/hyperlink" Target="https://www.python.org/downloads/release/python-37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py.org/install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achine-learning-for-humans/why-machine-learning-matters-6164faf1df12" TargetMode="External"/><Relationship Id="rId2" Type="http://schemas.openxmlformats.org/officeDocument/2006/relationships/hyperlink" Target="https://developers.google.com/machine-learning/crash-course/ml-in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kevdp/PythonDataScienceHandbook" TargetMode="External"/><Relationship Id="rId5" Type="http://schemas.openxmlformats.org/officeDocument/2006/relationships/hyperlink" Target="https://deepmind.com/blog/alphago-zero-learning-scratch/" TargetMode="External"/><Relationship Id="rId4" Type="http://schemas.openxmlformats.org/officeDocument/2006/relationships/hyperlink" Target="https://www.youtube.com/watch?v=QilHGSYbjDQ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6378-4A0C-4358-9723-66066C481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Series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3516A-3F55-7B85-3673-178AD6E51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Machine Learning Part 1</a:t>
            </a:r>
          </a:p>
        </p:txBody>
      </p:sp>
    </p:spTree>
    <p:extLst>
      <p:ext uri="{BB962C8B-B14F-4D97-AF65-F5344CB8AC3E}">
        <p14:creationId xmlns:p14="http://schemas.microsoft.com/office/powerpoint/2010/main" val="217537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CD89-CA9A-43E0-8913-8C5D01BF9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0998" y="365125"/>
            <a:ext cx="11123615" cy="815975"/>
          </a:xfrm>
        </p:spPr>
        <p:txBody>
          <a:bodyPr/>
          <a:lstStyle/>
          <a:p>
            <a:r>
              <a:rPr lang="en-GB" dirty="0"/>
              <a:t>Types of ML &amp;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6EE0A-7688-4353-A1D4-DC4F4CBF79B5}"/>
              </a:ext>
            </a:extLst>
          </p:cNvPr>
          <p:cNvSpPr txBox="1"/>
          <p:nvPr/>
        </p:nvSpPr>
        <p:spPr>
          <a:xfrm>
            <a:off x="381000" y="1229588"/>
            <a:ext cx="992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AFC4C-25F0-4F14-975D-CFD302285FE2}"/>
              </a:ext>
            </a:extLst>
          </p:cNvPr>
          <p:cNvSpPr txBox="1"/>
          <p:nvPr/>
        </p:nvSpPr>
        <p:spPr>
          <a:xfrm>
            <a:off x="1415480" y="1268061"/>
            <a:ext cx="2425043" cy="338554"/>
          </a:xfrm>
          <a:prstGeom prst="rect">
            <a:avLst/>
          </a:prstGeom>
          <a:solidFill>
            <a:srgbClr val="0C68A0"/>
          </a:solidFill>
        </p:spPr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Supervised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BF1DE-E5F2-45D8-B438-5528F928B8BF}"/>
              </a:ext>
            </a:extLst>
          </p:cNvPr>
          <p:cNvSpPr txBox="1"/>
          <p:nvPr/>
        </p:nvSpPr>
        <p:spPr>
          <a:xfrm>
            <a:off x="4007178" y="1268061"/>
            <a:ext cx="2425043" cy="338554"/>
          </a:xfrm>
          <a:prstGeom prst="rect">
            <a:avLst/>
          </a:prstGeom>
          <a:solidFill>
            <a:srgbClr val="0C68A0"/>
          </a:solidFill>
        </p:spPr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Un-Supervised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C3C79-A1C0-45D2-8085-C2F262B2F01D}"/>
              </a:ext>
            </a:extLst>
          </p:cNvPr>
          <p:cNvSpPr txBox="1"/>
          <p:nvPr/>
        </p:nvSpPr>
        <p:spPr>
          <a:xfrm>
            <a:off x="6598876" y="1268061"/>
            <a:ext cx="2425043" cy="338554"/>
          </a:xfrm>
          <a:prstGeom prst="rect">
            <a:avLst/>
          </a:prstGeom>
          <a:solidFill>
            <a:srgbClr val="0C68A0"/>
          </a:solidFill>
        </p:spPr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Semi-Supervised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449C2-9FF1-45A2-980D-AC854D04FEFB}"/>
              </a:ext>
            </a:extLst>
          </p:cNvPr>
          <p:cNvSpPr txBox="1"/>
          <p:nvPr/>
        </p:nvSpPr>
        <p:spPr>
          <a:xfrm>
            <a:off x="9190574" y="1260366"/>
            <a:ext cx="2425043" cy="338554"/>
          </a:xfrm>
          <a:prstGeom prst="rect">
            <a:avLst/>
          </a:prstGeom>
          <a:solidFill>
            <a:srgbClr val="0C68A0"/>
          </a:solidFill>
        </p:spPr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Reinforcement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1ECA0-EFF6-42F5-92BC-B7F8DBA37EDD}"/>
              </a:ext>
            </a:extLst>
          </p:cNvPr>
          <p:cNvSpPr txBox="1"/>
          <p:nvPr/>
        </p:nvSpPr>
        <p:spPr>
          <a:xfrm>
            <a:off x="1415480" y="1654064"/>
            <a:ext cx="2425043" cy="2613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dirty="0"/>
              <a:t>As experts we act as the teacher, feeding the computer with training input “labelled” data and share the correct answer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Supervised learning algorithms try to model the relationships and dependencies between input features and target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5B08F-1D42-4EC3-AE35-C038A36E6E32}"/>
              </a:ext>
            </a:extLst>
          </p:cNvPr>
          <p:cNvSpPr txBox="1"/>
          <p:nvPr/>
        </p:nvSpPr>
        <p:spPr>
          <a:xfrm>
            <a:off x="1415480" y="4339725"/>
            <a:ext cx="2425043" cy="14615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Nearest Neighbour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Neural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500B2-B02E-4BBF-95F7-BC7FC704B304}"/>
              </a:ext>
            </a:extLst>
          </p:cNvPr>
          <p:cNvSpPr txBox="1"/>
          <p:nvPr/>
        </p:nvSpPr>
        <p:spPr>
          <a:xfrm rot="16200000">
            <a:off x="-572846" y="2607911"/>
            <a:ext cx="261557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1D2F-0D62-46AE-99B2-AC87E2D7A777}"/>
              </a:ext>
            </a:extLst>
          </p:cNvPr>
          <p:cNvSpPr txBox="1"/>
          <p:nvPr/>
        </p:nvSpPr>
        <p:spPr>
          <a:xfrm rot="16200000">
            <a:off x="5143" y="4717506"/>
            <a:ext cx="14595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59E06-C9D5-4B6A-8C24-B6AC40FF6BCA}"/>
              </a:ext>
            </a:extLst>
          </p:cNvPr>
          <p:cNvSpPr txBox="1"/>
          <p:nvPr/>
        </p:nvSpPr>
        <p:spPr>
          <a:xfrm>
            <a:off x="4007178" y="1655990"/>
            <a:ext cx="2425043" cy="2613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dirty="0"/>
              <a:t>The computer is trained with unlabelled data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There is no teacher, the computer learns the patterns and is useful when there is no data expert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Algorithms focus on mining for rules, detecting patterns and summarising/grouping data points to derive meaning</a:t>
            </a:r>
          </a:p>
          <a:p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03E63-FA55-4EFD-A154-F0B2BB00543A}"/>
              </a:ext>
            </a:extLst>
          </p:cNvPr>
          <p:cNvSpPr txBox="1"/>
          <p:nvPr/>
        </p:nvSpPr>
        <p:spPr>
          <a:xfrm>
            <a:off x="4007178" y="4341651"/>
            <a:ext cx="2425043" cy="14615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K-Means Clustering, Association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B036E-6217-497E-8256-214F5A5C789A}"/>
              </a:ext>
            </a:extLst>
          </p:cNvPr>
          <p:cNvSpPr txBox="1"/>
          <p:nvPr/>
        </p:nvSpPr>
        <p:spPr>
          <a:xfrm>
            <a:off x="6598876" y="1649516"/>
            <a:ext cx="2425043" cy="2613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dirty="0"/>
              <a:t>Useful for when only some of the observed data has labels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These algorithms exploit the idea that even though group membership of unlabelled data is not known, the data includes important information about the group parameters</a:t>
            </a:r>
          </a:p>
          <a:p>
            <a:pPr>
              <a:spcAft>
                <a:spcPts val="600"/>
              </a:spcAft>
            </a:pP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732C1-D670-4762-9E23-69E4EAADA0C9}"/>
              </a:ext>
            </a:extLst>
          </p:cNvPr>
          <p:cNvSpPr txBox="1"/>
          <p:nvPr/>
        </p:nvSpPr>
        <p:spPr>
          <a:xfrm>
            <a:off x="9190574" y="1658080"/>
            <a:ext cx="2425043" cy="2613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sz="1400" dirty="0"/>
              <a:t>Similar to Supervised learning, where mapping is used between input and output, with this method the agent learns by trial and error using feedback from its own actions and experiences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874AB-B4A4-45DF-9345-1ECBA4E7703E}"/>
              </a:ext>
            </a:extLst>
          </p:cNvPr>
          <p:cNvSpPr txBox="1"/>
          <p:nvPr/>
        </p:nvSpPr>
        <p:spPr>
          <a:xfrm>
            <a:off x="9190574" y="4343741"/>
            <a:ext cx="2425043" cy="14615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Q-Learning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Temporal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Deep Adversarial Networks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F5D60-5EBC-44D8-9841-64577EBCFB25}"/>
              </a:ext>
            </a:extLst>
          </p:cNvPr>
          <p:cNvSpPr txBox="1"/>
          <p:nvPr/>
        </p:nvSpPr>
        <p:spPr>
          <a:xfrm>
            <a:off x="6598875" y="4343741"/>
            <a:ext cx="2425043" cy="14615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Pseudo-Label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Ladder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3055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D7F6-8A7E-4172-AF12-DA7AD52288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1" y="260648"/>
            <a:ext cx="11123612" cy="617476"/>
          </a:xfrm>
        </p:spPr>
        <p:txBody>
          <a:bodyPr>
            <a:normAutofit fontScale="90000"/>
          </a:bodyPr>
          <a:lstStyle/>
          <a:p>
            <a:r>
              <a:rPr lang="en-GB" dirty="0"/>
              <a:t>Training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1CFCD6-0CE2-4B58-928B-6A1FB50C4C70}"/>
              </a:ext>
            </a:extLst>
          </p:cNvPr>
          <p:cNvSpPr/>
          <p:nvPr/>
        </p:nvSpPr>
        <p:spPr>
          <a:xfrm>
            <a:off x="2003440" y="2132502"/>
            <a:ext cx="9045759" cy="2595018"/>
          </a:xfrm>
          <a:custGeom>
            <a:avLst/>
            <a:gdLst>
              <a:gd name="connsiteX0" fmla="*/ 0 w 9799983"/>
              <a:gd name="connsiteY0" fmla="*/ 3018571 h 3018571"/>
              <a:gd name="connsiteX1" fmla="*/ 3647661 w 9799983"/>
              <a:gd name="connsiteY1" fmla="*/ 1378615 h 3018571"/>
              <a:gd name="connsiteX2" fmla="*/ 2435087 w 9799983"/>
              <a:gd name="connsiteY2" fmla="*/ 36832 h 3018571"/>
              <a:gd name="connsiteX3" fmla="*/ 7345018 w 9799983"/>
              <a:gd name="connsiteY3" fmla="*/ 1766241 h 3018571"/>
              <a:gd name="connsiteX4" fmla="*/ 5983357 w 9799983"/>
              <a:gd name="connsiteY4" fmla="*/ 26893 h 3018571"/>
              <a:gd name="connsiteX5" fmla="*/ 9799983 w 9799983"/>
              <a:gd name="connsiteY5" fmla="*/ 871719 h 301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9983" h="3018571">
                <a:moveTo>
                  <a:pt x="0" y="3018571"/>
                </a:moveTo>
                <a:cubicBezTo>
                  <a:pt x="1620906" y="2447071"/>
                  <a:pt x="3241813" y="1875571"/>
                  <a:pt x="3647661" y="1378615"/>
                </a:cubicBezTo>
                <a:cubicBezTo>
                  <a:pt x="4053509" y="881658"/>
                  <a:pt x="1818861" y="-27772"/>
                  <a:pt x="2435087" y="36832"/>
                </a:cubicBezTo>
                <a:cubicBezTo>
                  <a:pt x="3051313" y="101436"/>
                  <a:pt x="6753640" y="1767897"/>
                  <a:pt x="7345018" y="1766241"/>
                </a:cubicBezTo>
                <a:cubicBezTo>
                  <a:pt x="7936396" y="1764584"/>
                  <a:pt x="5574196" y="175980"/>
                  <a:pt x="5983357" y="26893"/>
                </a:cubicBezTo>
                <a:cubicBezTo>
                  <a:pt x="6392518" y="-122194"/>
                  <a:pt x="8096250" y="374762"/>
                  <a:pt x="9799983" y="871719"/>
                </a:cubicBezTo>
              </a:path>
            </a:pathLst>
          </a:cu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6D69DE-4CC8-47FA-BABD-B6EA2AEC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10" y="2978778"/>
            <a:ext cx="1082497" cy="1082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2195C0-FAD4-49E7-803C-BF470D2CE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878" y="4267250"/>
            <a:ext cx="1082497" cy="10824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19E180-2FDC-445C-9940-EF731924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31" y="3645023"/>
            <a:ext cx="1082497" cy="10824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B678E5-2916-4BA5-AA9F-D21C315ED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84" y="2012814"/>
            <a:ext cx="1082497" cy="10824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FBF0BF-E958-40FE-BDF6-EF467DC8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56" y="3103774"/>
            <a:ext cx="1082497" cy="10824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0C7FA6-3008-4647-834E-35A6EEBC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78" y="2659962"/>
            <a:ext cx="1082497" cy="10824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D718BB-23CF-4ADD-A3F1-03AC6EAE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72" y="954334"/>
            <a:ext cx="1082497" cy="10824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5212E2-71CA-40D7-97D4-0F708E3C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207" y="1450170"/>
            <a:ext cx="1082497" cy="10824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00F1AB-9DF9-4513-935A-F62C0BE4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63" y="1377406"/>
            <a:ext cx="1082497" cy="1082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E98499-7B0F-4DD5-ABD3-2FB7959E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84" y="3923365"/>
            <a:ext cx="1082497" cy="10824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7D8484-E27D-42AA-BBEB-3C3B2C40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160" y="685810"/>
            <a:ext cx="1082497" cy="108249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502D20-60B6-4AB2-BC18-ABE97B14ACCC}"/>
              </a:ext>
            </a:extLst>
          </p:cNvPr>
          <p:cNvCxnSpPr/>
          <p:nvPr/>
        </p:nvCxnSpPr>
        <p:spPr>
          <a:xfrm>
            <a:off x="623392" y="5517231"/>
            <a:ext cx="10513168" cy="0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7A52A88-0B1A-4192-A63F-0793B9C178B5}"/>
              </a:ext>
            </a:extLst>
          </p:cNvPr>
          <p:cNvCxnSpPr>
            <a:cxnSpLocks/>
          </p:cNvCxnSpPr>
          <p:nvPr/>
        </p:nvCxnSpPr>
        <p:spPr>
          <a:xfrm flipV="1">
            <a:off x="1067336" y="764703"/>
            <a:ext cx="0" cy="5184576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499114-D3D6-41DD-821C-7F5EED2BBF7B}"/>
              </a:ext>
            </a:extLst>
          </p:cNvPr>
          <p:cNvCxnSpPr>
            <a:cxnSpLocks/>
          </p:cNvCxnSpPr>
          <p:nvPr/>
        </p:nvCxnSpPr>
        <p:spPr>
          <a:xfrm flipV="1">
            <a:off x="2147456" y="5517231"/>
            <a:ext cx="0" cy="432049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6AEBCB-4154-4FDA-913E-00DBE23D780D}"/>
              </a:ext>
            </a:extLst>
          </p:cNvPr>
          <p:cNvCxnSpPr>
            <a:cxnSpLocks/>
          </p:cNvCxnSpPr>
          <p:nvPr/>
        </p:nvCxnSpPr>
        <p:spPr>
          <a:xfrm flipV="1">
            <a:off x="3155568" y="5517231"/>
            <a:ext cx="0" cy="432048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364C24-CE76-447C-8E78-9FB534C1F87D}"/>
              </a:ext>
            </a:extLst>
          </p:cNvPr>
          <p:cNvCxnSpPr>
            <a:cxnSpLocks/>
          </p:cNvCxnSpPr>
          <p:nvPr/>
        </p:nvCxnSpPr>
        <p:spPr>
          <a:xfrm flipV="1">
            <a:off x="4163680" y="5517231"/>
            <a:ext cx="0" cy="431592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F65318-21F8-4410-B362-A36278E5FCD9}"/>
              </a:ext>
            </a:extLst>
          </p:cNvPr>
          <p:cNvCxnSpPr>
            <a:cxnSpLocks/>
          </p:cNvCxnSpPr>
          <p:nvPr/>
        </p:nvCxnSpPr>
        <p:spPr>
          <a:xfrm flipV="1">
            <a:off x="5315808" y="5517231"/>
            <a:ext cx="0" cy="431592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F528B7-7456-420A-9D34-758014E62AAF}"/>
              </a:ext>
            </a:extLst>
          </p:cNvPr>
          <p:cNvCxnSpPr>
            <a:cxnSpLocks/>
          </p:cNvCxnSpPr>
          <p:nvPr/>
        </p:nvCxnSpPr>
        <p:spPr>
          <a:xfrm flipV="1">
            <a:off x="6467936" y="5517231"/>
            <a:ext cx="0" cy="431592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5B6A76-23E8-4055-AB35-7E4758DBECFD}"/>
              </a:ext>
            </a:extLst>
          </p:cNvPr>
          <p:cNvCxnSpPr>
            <a:cxnSpLocks/>
          </p:cNvCxnSpPr>
          <p:nvPr/>
        </p:nvCxnSpPr>
        <p:spPr>
          <a:xfrm flipV="1">
            <a:off x="7472184" y="5517231"/>
            <a:ext cx="0" cy="431592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E920E0-518C-4DE2-87C4-03D3DB7E56EB}"/>
              </a:ext>
            </a:extLst>
          </p:cNvPr>
          <p:cNvCxnSpPr>
            <a:cxnSpLocks/>
          </p:cNvCxnSpPr>
          <p:nvPr/>
        </p:nvCxnSpPr>
        <p:spPr>
          <a:xfrm flipV="1">
            <a:off x="8700184" y="5517231"/>
            <a:ext cx="0" cy="431592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FFF16-065D-437B-BA0B-8DFB2241E737}"/>
              </a:ext>
            </a:extLst>
          </p:cNvPr>
          <p:cNvCxnSpPr>
            <a:cxnSpLocks/>
          </p:cNvCxnSpPr>
          <p:nvPr/>
        </p:nvCxnSpPr>
        <p:spPr>
          <a:xfrm flipV="1">
            <a:off x="10004370" y="5517231"/>
            <a:ext cx="0" cy="403783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6A03D3-460D-4935-815F-9F2D6F36F6DA}"/>
              </a:ext>
            </a:extLst>
          </p:cNvPr>
          <p:cNvCxnSpPr>
            <a:cxnSpLocks/>
          </p:cNvCxnSpPr>
          <p:nvPr/>
        </p:nvCxnSpPr>
        <p:spPr>
          <a:xfrm flipV="1">
            <a:off x="623392" y="4581127"/>
            <a:ext cx="443944" cy="1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584C90-2288-4B3E-93BC-6C1A97834071}"/>
              </a:ext>
            </a:extLst>
          </p:cNvPr>
          <p:cNvCxnSpPr>
            <a:cxnSpLocks/>
          </p:cNvCxnSpPr>
          <p:nvPr/>
        </p:nvCxnSpPr>
        <p:spPr>
          <a:xfrm flipV="1">
            <a:off x="622410" y="3645021"/>
            <a:ext cx="443944" cy="1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50BE0B-08E1-4AC0-BE65-AB87EE327040}"/>
              </a:ext>
            </a:extLst>
          </p:cNvPr>
          <p:cNvCxnSpPr>
            <a:cxnSpLocks/>
          </p:cNvCxnSpPr>
          <p:nvPr/>
        </p:nvCxnSpPr>
        <p:spPr>
          <a:xfrm flipV="1">
            <a:off x="622410" y="2659961"/>
            <a:ext cx="443944" cy="1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C1C26D-63E8-4B7E-A483-9ABCCBA66413}"/>
              </a:ext>
            </a:extLst>
          </p:cNvPr>
          <p:cNvCxnSpPr>
            <a:cxnSpLocks/>
          </p:cNvCxnSpPr>
          <p:nvPr/>
        </p:nvCxnSpPr>
        <p:spPr>
          <a:xfrm flipV="1">
            <a:off x="622410" y="1659489"/>
            <a:ext cx="443944" cy="1"/>
          </a:xfrm>
          <a:prstGeom prst="line">
            <a:avLst/>
          </a:prstGeom>
          <a:ln w="1873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4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FEEFBE-ABF1-4EBF-A4BD-F1D8BC93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BE74-7B02-4496-9F1C-AA406A6B1D1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77000"/>
            <a:ext cx="2743200" cy="304800"/>
          </a:xfrm>
          <a:prstGeom prst="rect">
            <a:avLst/>
          </a:prstGeom>
        </p:spPr>
        <p:txBody>
          <a:bodyPr/>
          <a:lstStyle/>
          <a:p>
            <a:fld id="{517AC475-C17F-473D-AC6D-41DA4FB90402}" type="datetime1">
              <a:rPr lang="en-US" smtClean="0"/>
              <a:t>2/22/2024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EAAA-0F66-4BB5-827C-B984C9F0A5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77000"/>
            <a:ext cx="2743200" cy="304800"/>
          </a:xfrm>
          <a:prstGeom prst="rect">
            <a:avLst/>
          </a:prstGeom>
        </p:spPr>
        <p:txBody>
          <a:bodyPr/>
          <a:lstStyle/>
          <a:p>
            <a:fld id="{03862D22-1FD5-4C7E-BA3B-46D6EFE9E34E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1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CE77EB-03B3-4FD4-8B4A-6263F678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out the Demo for Yourself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5BA468-791D-4484-BBDF-5E0B1244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2"/>
              </a:rPr>
              <a:t>Install Python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3"/>
              </a:rPr>
              <a:t>Install Python Package Manager (PIP)</a:t>
            </a:r>
            <a:br>
              <a:rPr lang="en-GB" dirty="0"/>
            </a:br>
            <a:r>
              <a:rPr lang="en-GB" dirty="0"/>
              <a:t>Note: Starting Python 3.4, PIP is installed by default if you use the Python Installation binary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4"/>
              </a:rPr>
              <a:t>Install SciPy, </a:t>
            </a:r>
            <a:r>
              <a:rPr lang="en-GB" dirty="0" err="1">
                <a:hlinkClick r:id="rId4"/>
              </a:rPr>
              <a:t>Numpy</a:t>
            </a:r>
            <a:r>
              <a:rPr lang="en-GB" dirty="0">
                <a:hlinkClick r:id="rId4"/>
              </a:rPr>
              <a:t>, Matplotlib, Pandas and </a:t>
            </a:r>
            <a:r>
              <a:rPr lang="en-GB" dirty="0" err="1">
                <a:hlinkClick r:id="rId4"/>
              </a:rPr>
              <a:t>Sklearn</a:t>
            </a:r>
            <a:r>
              <a:rPr lang="en-GB" dirty="0">
                <a:hlinkClick r:id="rId4"/>
              </a:rPr>
              <a:t> with PIP</a:t>
            </a:r>
            <a:r>
              <a:rPr lang="en-GB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Download the Python code from the Brown Bag Website</a:t>
            </a:r>
          </a:p>
        </p:txBody>
      </p:sp>
    </p:spTree>
    <p:extLst>
      <p:ext uri="{BB962C8B-B14F-4D97-AF65-F5344CB8AC3E}">
        <p14:creationId xmlns:p14="http://schemas.microsoft.com/office/powerpoint/2010/main" val="368746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B1C1-E2BA-4C2D-A4DD-181E7446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7651-6F74-4953-8EDD-A432E8D8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Crash Course: Introduction to Machine Learning by Google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Why Machine Learning Matters</a:t>
            </a:r>
            <a:endParaRPr lang="en-GB" dirty="0"/>
          </a:p>
          <a:p>
            <a:r>
              <a:rPr lang="en-GB" dirty="0"/>
              <a:t>Demonstrations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Machine Learning Used to Defeat </a:t>
            </a:r>
            <a:r>
              <a:rPr lang="en-GB" dirty="0" err="1">
                <a:hlinkClick r:id="rId4"/>
              </a:rPr>
              <a:t>PacMan</a:t>
            </a:r>
            <a:endParaRPr lang="en-GB" dirty="0"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Reinforcement Learning Example of Playing Go</a:t>
            </a:r>
            <a:endParaRPr lang="en-GB" dirty="0"/>
          </a:p>
          <a:p>
            <a:r>
              <a:rPr lang="en-GB" dirty="0"/>
              <a:t>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Python Data Science Handbook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872F-A1DE-4F9F-BA0A-9FB720969E1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77000"/>
            <a:ext cx="2743200" cy="304800"/>
          </a:xfrm>
          <a:prstGeom prst="rect">
            <a:avLst/>
          </a:prstGeom>
        </p:spPr>
        <p:txBody>
          <a:bodyPr/>
          <a:lstStyle/>
          <a:p>
            <a:fld id="{517AC475-C17F-473D-AC6D-41DA4FB90402}" type="datetime1">
              <a:rPr lang="en-US" smtClean="0"/>
              <a:t>2/22/2024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A755F-9627-4E65-B7F6-2B3049D38C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77000"/>
            <a:ext cx="2743200" cy="304800"/>
          </a:xfrm>
          <a:prstGeom prst="rect">
            <a:avLst/>
          </a:prstGeom>
        </p:spPr>
        <p:txBody>
          <a:bodyPr/>
          <a:lstStyle/>
          <a:p>
            <a:fld id="{03862D22-1FD5-4C7E-BA3B-46D6EFE9E34E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3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15CEA-C7B6-5ACE-20B5-7102F2EB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77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4A96C4-56B6-4E12-99D7-E3FAF19D3C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65125"/>
            <a:ext cx="11123613" cy="815975"/>
          </a:xfrm>
        </p:spPr>
        <p:txBody>
          <a:bodyPr/>
          <a:lstStyle/>
          <a:p>
            <a:r>
              <a:rPr lang="en-GB" dirty="0"/>
              <a:t>Volume, Velocity, Variety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3DEA9-AB71-445D-97C0-7BBD0732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46" y="1268760"/>
            <a:ext cx="2541739" cy="2129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05937D-BA00-43E1-813C-02FE95B07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46" y="1268760"/>
            <a:ext cx="2541739" cy="2129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5E485-BCE7-4A33-9901-DFE7C109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46" y="3552280"/>
            <a:ext cx="2553932" cy="2129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484653-00F6-41BC-959C-67243F5D0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446" y="3552280"/>
            <a:ext cx="2553932" cy="21299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355274-A231-40E9-9F4B-EC2EF4E36868}"/>
              </a:ext>
            </a:extLst>
          </p:cNvPr>
          <p:cNvSpPr/>
          <p:nvPr/>
        </p:nvSpPr>
        <p:spPr>
          <a:xfrm>
            <a:off x="6573688" y="1268760"/>
            <a:ext cx="5066928" cy="1383000"/>
          </a:xfrm>
          <a:prstGeom prst="rect">
            <a:avLst/>
          </a:prstGeom>
          <a:solidFill>
            <a:srgbClr val="9BD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1.2 Trillion Photos Were Taken in 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57220-18A4-4195-B2B2-81763A72E171}"/>
              </a:ext>
            </a:extLst>
          </p:cNvPr>
          <p:cNvSpPr/>
          <p:nvPr/>
        </p:nvSpPr>
        <p:spPr>
          <a:xfrm>
            <a:off x="6570511" y="2784009"/>
            <a:ext cx="5066928" cy="138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5 Billion Video’s Watched on YouTube Per Day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EC38B-D5FE-41F0-9576-D02D946EBA74}"/>
              </a:ext>
            </a:extLst>
          </p:cNvPr>
          <p:cNvSpPr/>
          <p:nvPr/>
        </p:nvSpPr>
        <p:spPr>
          <a:xfrm>
            <a:off x="6573688" y="4299259"/>
            <a:ext cx="5066928" cy="1383000"/>
          </a:xfrm>
          <a:prstGeom prst="rect">
            <a:avLst/>
          </a:prstGeom>
          <a:solidFill>
            <a:srgbClr val="9BD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40 Million Tracks on Spotify, Growing at 20,000 Per Day</a:t>
            </a:r>
          </a:p>
        </p:txBody>
      </p:sp>
    </p:spTree>
    <p:extLst>
      <p:ext uri="{BB962C8B-B14F-4D97-AF65-F5344CB8AC3E}">
        <p14:creationId xmlns:p14="http://schemas.microsoft.com/office/powerpoint/2010/main" val="16473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6D6EBC7-14F0-4310-BF6F-3F27F74B3FB4}"/>
              </a:ext>
            </a:extLst>
          </p:cNvPr>
          <p:cNvSpPr txBox="1">
            <a:spLocks/>
          </p:cNvSpPr>
          <p:nvPr/>
        </p:nvSpPr>
        <p:spPr bwMode="gray">
          <a:xfrm>
            <a:off x="642496" y="5279352"/>
            <a:ext cx="3011809" cy="533197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0" rIns="360000" bIns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1pPr>
            <a:lvl2pPr marL="34289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2pPr>
            <a:lvl3pPr marL="685783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Lucida Grande"/>
              <a:buChar char="-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3pPr>
            <a:lvl4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400" kern="1200" spc="-2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4pPr>
            <a:lvl5pPr marL="914377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5pPr>
            <a:lvl6pPr marL="114297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Lucida Grande"/>
              <a:buChar char="-"/>
              <a:tabLst/>
              <a:defRPr sz="2200" kern="1200" spc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i="1" dirty="0"/>
              <a:t>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FC012C-BEF7-40DA-8FC6-6915348F6CF5}"/>
              </a:ext>
            </a:extLst>
          </p:cNvPr>
          <p:cNvSpPr/>
          <p:nvPr/>
        </p:nvSpPr>
        <p:spPr>
          <a:xfrm>
            <a:off x="3489141" y="5070613"/>
            <a:ext cx="950675" cy="9506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EE3AE67-39ED-40A5-9940-CD141E5832CD}"/>
              </a:ext>
            </a:extLst>
          </p:cNvPr>
          <p:cNvSpPr/>
          <p:nvPr/>
        </p:nvSpPr>
        <p:spPr>
          <a:xfrm>
            <a:off x="5594597" y="3645023"/>
            <a:ext cx="6107394" cy="2018719"/>
          </a:xfrm>
          <a:prstGeom prst="wedgeRoundRectCallout">
            <a:avLst>
              <a:gd name="adj1" fmla="val -66725"/>
              <a:gd name="adj2" fmla="val 36888"/>
              <a:gd name="adj3" fmla="val 16667"/>
            </a:avLst>
          </a:prstGeom>
          <a:solidFill>
            <a:srgbClr val="FFFDD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F2DC12-E906-4590-8290-D3EFD7FE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Machine Learning (ML)?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E4FE3-E058-4306-AB61-6B549EA3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762" y="1292736"/>
            <a:ext cx="6291064" cy="1828800"/>
          </a:xfrm>
          <a:solidFill>
            <a:srgbClr val="0F7ABF"/>
          </a:solidFill>
        </p:spPr>
        <p:txBody>
          <a:bodyPr lIns="180000" tIns="180000" rIns="180000" bIns="180000" anchor="ctr"/>
          <a:lstStyle/>
          <a:p>
            <a:pPr algn="ctr"/>
            <a:r>
              <a:rPr lang="en-GB" sz="1800" i="1" dirty="0">
                <a:solidFill>
                  <a:schemeClr val="bg1"/>
                </a:solidFill>
              </a:rPr>
              <a:t>It is a method of data analysis that automates analytical model building.  It is a branch of artificial intelligence based on the idea that systems can learn from data, identify patterns, and make decisions with minimal human intervention.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6B4F81E-278D-41AC-A76B-0F2B0BD6968F}"/>
              </a:ext>
            </a:extLst>
          </p:cNvPr>
          <p:cNvSpPr txBox="1">
            <a:spLocks/>
          </p:cNvSpPr>
          <p:nvPr/>
        </p:nvSpPr>
        <p:spPr bwMode="gray">
          <a:xfrm>
            <a:off x="767408" y="1052736"/>
            <a:ext cx="3744416" cy="302433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1pPr>
            <a:lvl2pPr marL="34289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2pPr>
            <a:lvl3pPr marL="685783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Lucida Grande"/>
              <a:buChar char="-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3pPr>
            <a:lvl4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400" kern="1200" spc="-2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4pPr>
            <a:lvl5pPr marL="914377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5pPr>
            <a:lvl6pPr marL="114297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Lucida Grande"/>
              <a:buChar char="-"/>
              <a:tabLst/>
              <a:defRPr sz="2200" kern="1200" spc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i="1" dirty="0"/>
              <a:t>“Any sufficiently advanced technology is indistinguishable from magic.”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71CB24A-0F1A-4B14-92B1-BB1BC012012E}"/>
              </a:ext>
            </a:extLst>
          </p:cNvPr>
          <p:cNvSpPr txBox="1">
            <a:spLocks/>
          </p:cNvSpPr>
          <p:nvPr/>
        </p:nvSpPr>
        <p:spPr bwMode="gray">
          <a:xfrm>
            <a:off x="1127448" y="4149080"/>
            <a:ext cx="3384376" cy="533197"/>
          </a:xfrm>
          <a:prstGeom prst="rect">
            <a:avLst/>
          </a:prstGeom>
          <a:solidFill>
            <a:schemeClr val="accent6"/>
          </a:solidFill>
        </p:spPr>
        <p:txBody>
          <a:bodyPr vert="horz" lIns="0" tIns="0" rIns="180000" bIns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1pPr>
            <a:lvl2pPr marL="34289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2pPr>
            <a:lvl3pPr marL="685783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Lucida Grande"/>
              <a:buChar char="-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3pPr>
            <a:lvl4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400" kern="1200" spc="-2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4pPr>
            <a:lvl5pPr marL="914377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5pPr>
            <a:lvl6pPr marL="114297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Lucida Grande"/>
              <a:buChar char="-"/>
              <a:tabLst/>
              <a:defRPr sz="2200" kern="1200" spc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i="1" dirty="0"/>
              <a:t>Arthur C. Clarke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A10A0E-BAC0-48A1-B682-C3666584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56" y="2754823"/>
            <a:ext cx="1409700" cy="733425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F9D3065-8EF9-4419-B598-3C731936BD0D}"/>
              </a:ext>
            </a:extLst>
          </p:cNvPr>
          <p:cNvSpPr txBox="1">
            <a:spLocks/>
          </p:cNvSpPr>
          <p:nvPr/>
        </p:nvSpPr>
        <p:spPr bwMode="gray">
          <a:xfrm>
            <a:off x="5848926" y="3789040"/>
            <a:ext cx="5469226" cy="180903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1pPr>
            <a:lvl2pPr marL="34289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2pPr>
            <a:lvl3pPr marL="685783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Lucida Grande"/>
              <a:buChar char="-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3pPr>
            <a:lvl4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400" kern="1200" spc="-2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4pPr>
            <a:lvl5pPr marL="914377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5pPr>
            <a:lvl6pPr marL="114297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Lucida Grande"/>
              <a:buChar char="-"/>
              <a:tabLst/>
              <a:defRPr sz="2200" kern="1200" spc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i="1" dirty="0">
                <a:solidFill>
                  <a:schemeClr val="accent2">
                    <a:lumMod val="50000"/>
                  </a:schemeClr>
                </a:solidFill>
              </a:rPr>
              <a:t>Tools and Technology That Enable Us to Answer Questions About Our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D8610-C2FA-4B96-A7BB-BEFED3D3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85" y="5130657"/>
            <a:ext cx="830585" cy="8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5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98EA395-1A00-B42C-F051-5CD58BECD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148668"/>
              </p:ext>
            </p:extLst>
          </p:nvPr>
        </p:nvGraphicFramePr>
        <p:xfrm>
          <a:off x="7104112" y="3805062"/>
          <a:ext cx="4441790" cy="218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03120" imgH="3250440" progId="">
                  <p:embed/>
                </p:oleObj>
              </mc:Choice>
              <mc:Fallback>
                <p:oleObj r:id="rId2" imgW="6603120" imgH="325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4112" y="3805062"/>
                        <a:ext cx="4441790" cy="2187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30D0E3-D45F-490F-BC95-042F34C52DB2}"/>
              </a:ext>
            </a:extLst>
          </p:cNvPr>
          <p:cNvSpPr/>
          <p:nvPr/>
        </p:nvSpPr>
        <p:spPr>
          <a:xfrm>
            <a:off x="6600056" y="1124744"/>
            <a:ext cx="5210944" cy="24018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C111E-73AF-4B68-92AA-8B545E973C65}"/>
              </a:ext>
            </a:extLst>
          </p:cNvPr>
          <p:cNvSpPr/>
          <p:nvPr/>
        </p:nvSpPr>
        <p:spPr>
          <a:xfrm>
            <a:off x="381000" y="1124744"/>
            <a:ext cx="5210944" cy="2401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3AB4B7-8A3F-457F-98D5-0DB82A1A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What is the Right Definition?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E70F51-9077-4421-9BEF-1CAE3AC48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8" y="1233291"/>
            <a:ext cx="1085559" cy="8771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4E4A73-E5E9-4665-9E4D-820A4ED7C805}"/>
              </a:ext>
            </a:extLst>
          </p:cNvPr>
          <p:cNvSpPr txBox="1"/>
          <p:nvPr/>
        </p:nvSpPr>
        <p:spPr>
          <a:xfrm rot="16200000">
            <a:off x="-442511" y="2070590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Arthur Samuel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17D95-E341-44B0-AE2C-BC730E9DA864}"/>
              </a:ext>
            </a:extLst>
          </p:cNvPr>
          <p:cNvSpPr txBox="1"/>
          <p:nvPr/>
        </p:nvSpPr>
        <p:spPr>
          <a:xfrm>
            <a:off x="1039416" y="112474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1959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3E154-CD15-41DC-871C-442CCAEBAB41}"/>
              </a:ext>
            </a:extLst>
          </p:cNvPr>
          <p:cNvSpPr txBox="1"/>
          <p:nvPr/>
        </p:nvSpPr>
        <p:spPr>
          <a:xfrm>
            <a:off x="1057055" y="1771075"/>
            <a:ext cx="3194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“A field of study that gives computers the ability to learn without being explicitly programmed.”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37793A-2BB3-4ED7-8896-E86952A28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122" y="1264246"/>
            <a:ext cx="1426723" cy="8033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424B4C-62E2-4966-80A5-2719DF6091F3}"/>
              </a:ext>
            </a:extLst>
          </p:cNvPr>
          <p:cNvSpPr txBox="1"/>
          <p:nvPr/>
        </p:nvSpPr>
        <p:spPr>
          <a:xfrm>
            <a:off x="8696835" y="1186075"/>
            <a:ext cx="303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Tom Mitchell </a:t>
            </a:r>
            <a:r>
              <a:rPr lang="en-GB" sz="3200" b="1" dirty="0">
                <a:solidFill>
                  <a:schemeClr val="bg1"/>
                </a:solidFill>
              </a:rPr>
              <a:t>1998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5E2BE-1D52-4F12-9BDA-0D9FAADFE6B3}"/>
              </a:ext>
            </a:extLst>
          </p:cNvPr>
          <p:cNvSpPr txBox="1"/>
          <p:nvPr/>
        </p:nvSpPr>
        <p:spPr>
          <a:xfrm>
            <a:off x="8050222" y="1659541"/>
            <a:ext cx="3627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dirty="0">
                <a:solidFill>
                  <a:schemeClr val="bg1"/>
                </a:solidFill>
              </a:rPr>
              <a:t>“A computer is said to learn from experience E with respect to some task T and some performance P, if its performance on T, as measured by P, improves with experience E..”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54064B-32C2-4BF4-A44A-718BEA282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3814594"/>
            <a:ext cx="3690775" cy="219318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69AA0A-1CC8-4759-B74C-335954331202}"/>
              </a:ext>
            </a:extLst>
          </p:cNvPr>
          <p:cNvSpPr/>
          <p:nvPr/>
        </p:nvSpPr>
        <p:spPr>
          <a:xfrm rot="19410075">
            <a:off x="10118045" y="4206022"/>
            <a:ext cx="498617" cy="3967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88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rtificial intelligence image">
            <a:extLst>
              <a:ext uri="{FF2B5EF4-FFF2-40B4-BE49-F238E27FC236}">
                <a16:creationId xmlns:a16="http://schemas.microsoft.com/office/drawing/2014/main" id="{7B9AE07D-34B1-4E9F-96BC-D1B3B83B4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8" y="518268"/>
            <a:ext cx="11216416" cy="541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1C6B75-CE0B-42AB-954B-5A9A508B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88640"/>
            <a:ext cx="11505460" cy="815605"/>
          </a:xfrm>
        </p:spPr>
        <p:txBody>
          <a:bodyPr/>
          <a:lstStyle/>
          <a:p>
            <a:r>
              <a:rPr lang="en-GB" dirty="0"/>
              <a:t>Machine Learning Since 1642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89568-C3DC-4CA8-94C7-E0A5D9481C04}"/>
              </a:ext>
            </a:extLst>
          </p:cNvPr>
          <p:cNvSpPr/>
          <p:nvPr/>
        </p:nvSpPr>
        <p:spPr>
          <a:xfrm>
            <a:off x="3719736" y="3410370"/>
            <a:ext cx="3888432" cy="397801"/>
          </a:xfrm>
          <a:prstGeom prst="rect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92D78-73E8-448E-8811-2D49582E1E3E}"/>
              </a:ext>
            </a:extLst>
          </p:cNvPr>
          <p:cNvSpPr/>
          <p:nvPr/>
        </p:nvSpPr>
        <p:spPr>
          <a:xfrm>
            <a:off x="7104112" y="4562498"/>
            <a:ext cx="4320480" cy="382091"/>
          </a:xfrm>
          <a:prstGeom prst="rect">
            <a:avLst/>
          </a:prstGeom>
          <a:solidFill>
            <a:srgbClr val="01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FCA6DED5-2666-4277-9937-6F65650EF266}"/>
              </a:ext>
            </a:extLst>
          </p:cNvPr>
          <p:cNvSpPr/>
          <p:nvPr/>
        </p:nvSpPr>
        <p:spPr>
          <a:xfrm rot="5400000">
            <a:off x="7144896" y="3513603"/>
            <a:ext cx="1152128" cy="945664"/>
          </a:xfrm>
          <a:prstGeom prst="bentArrow">
            <a:avLst>
              <a:gd name="adj1" fmla="val 38950"/>
              <a:gd name="adj2" fmla="val 35453"/>
              <a:gd name="adj3" fmla="val 25000"/>
              <a:gd name="adj4" fmla="val 46513"/>
            </a:avLst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A930FBC-DDDA-41B5-956A-A01A13855198}"/>
              </a:ext>
            </a:extLst>
          </p:cNvPr>
          <p:cNvSpPr/>
          <p:nvPr/>
        </p:nvSpPr>
        <p:spPr>
          <a:xfrm rot="5400000">
            <a:off x="3872136" y="2329075"/>
            <a:ext cx="1216928" cy="945664"/>
          </a:xfrm>
          <a:prstGeom prst="bentArrow">
            <a:avLst>
              <a:gd name="adj1" fmla="val 38950"/>
              <a:gd name="adj2" fmla="val 35453"/>
              <a:gd name="adj3" fmla="val 25000"/>
              <a:gd name="adj4" fmla="val 46513"/>
            </a:avLst>
          </a:prstGeom>
          <a:solidFill>
            <a:srgbClr val="0F7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EFCED-CE02-478C-BDBE-A9D153357BC0}"/>
              </a:ext>
            </a:extLst>
          </p:cNvPr>
          <p:cNvSpPr/>
          <p:nvPr/>
        </p:nvSpPr>
        <p:spPr>
          <a:xfrm>
            <a:off x="381000" y="2193443"/>
            <a:ext cx="3936292" cy="367248"/>
          </a:xfrm>
          <a:prstGeom prst="rect">
            <a:avLst/>
          </a:prstGeom>
          <a:solidFill>
            <a:srgbClr val="0F7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EB7004-C7CE-4E72-89AD-35948D2285A7}"/>
              </a:ext>
            </a:extLst>
          </p:cNvPr>
          <p:cNvSpPr/>
          <p:nvPr/>
        </p:nvSpPr>
        <p:spPr>
          <a:xfrm>
            <a:off x="263352" y="1925783"/>
            <a:ext cx="840120" cy="840120"/>
          </a:xfrm>
          <a:prstGeom prst="ellipse">
            <a:avLst/>
          </a:prstGeom>
          <a:solidFill>
            <a:srgbClr val="0F7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1B25B-5BD0-457B-BDCB-E80581EF9C83}"/>
              </a:ext>
            </a:extLst>
          </p:cNvPr>
          <p:cNvSpPr/>
          <p:nvPr/>
        </p:nvSpPr>
        <p:spPr>
          <a:xfrm>
            <a:off x="1542688" y="1941303"/>
            <a:ext cx="840120" cy="840120"/>
          </a:xfrm>
          <a:prstGeom prst="ellipse">
            <a:avLst/>
          </a:prstGeom>
          <a:solidFill>
            <a:srgbClr val="0F7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0DFC12-BC66-49D4-96D8-90A65200C6BA}"/>
              </a:ext>
            </a:extLst>
          </p:cNvPr>
          <p:cNvSpPr/>
          <p:nvPr/>
        </p:nvSpPr>
        <p:spPr>
          <a:xfrm>
            <a:off x="4090286" y="1925783"/>
            <a:ext cx="840120" cy="840120"/>
          </a:xfrm>
          <a:prstGeom prst="ellipse">
            <a:avLst/>
          </a:prstGeom>
          <a:solidFill>
            <a:srgbClr val="0F7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84C83E-1B8C-4699-A2BF-2D4FDC7CB9DC}"/>
              </a:ext>
            </a:extLst>
          </p:cNvPr>
          <p:cNvSpPr/>
          <p:nvPr/>
        </p:nvSpPr>
        <p:spPr>
          <a:xfrm>
            <a:off x="2817681" y="1925783"/>
            <a:ext cx="840120" cy="840120"/>
          </a:xfrm>
          <a:prstGeom prst="ellipse">
            <a:avLst/>
          </a:prstGeom>
          <a:solidFill>
            <a:srgbClr val="0F7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C286A4-DB25-42C4-8CC8-D8288F3E358F}"/>
              </a:ext>
            </a:extLst>
          </p:cNvPr>
          <p:cNvSpPr/>
          <p:nvPr/>
        </p:nvSpPr>
        <p:spPr>
          <a:xfrm>
            <a:off x="3539209" y="3179551"/>
            <a:ext cx="840120" cy="840120"/>
          </a:xfrm>
          <a:prstGeom prst="ellipse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D3DAC7-9201-4BF6-9144-E88227A6718B}"/>
              </a:ext>
            </a:extLst>
          </p:cNvPr>
          <p:cNvSpPr/>
          <p:nvPr/>
        </p:nvSpPr>
        <p:spPr>
          <a:xfrm>
            <a:off x="4937049" y="3182376"/>
            <a:ext cx="840120" cy="840120"/>
          </a:xfrm>
          <a:prstGeom prst="ellipse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491218-E2BD-46D5-8363-314C367229C5}"/>
              </a:ext>
            </a:extLst>
          </p:cNvPr>
          <p:cNvSpPr/>
          <p:nvPr/>
        </p:nvSpPr>
        <p:spPr>
          <a:xfrm>
            <a:off x="7419390" y="3173935"/>
            <a:ext cx="840120" cy="840120"/>
          </a:xfrm>
          <a:prstGeom prst="ellipse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10124B-3585-4D6C-8767-F4EDDA8052D4}"/>
              </a:ext>
            </a:extLst>
          </p:cNvPr>
          <p:cNvSpPr/>
          <p:nvPr/>
        </p:nvSpPr>
        <p:spPr>
          <a:xfrm>
            <a:off x="6177780" y="3173935"/>
            <a:ext cx="840120" cy="840120"/>
          </a:xfrm>
          <a:prstGeom prst="ellipse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EFB650-AA76-4E01-AFA0-64842C9D8D73}"/>
              </a:ext>
            </a:extLst>
          </p:cNvPr>
          <p:cNvSpPr/>
          <p:nvPr/>
        </p:nvSpPr>
        <p:spPr>
          <a:xfrm>
            <a:off x="10678122" y="4325974"/>
            <a:ext cx="840120" cy="840120"/>
          </a:xfrm>
          <a:prstGeom prst="ellipse">
            <a:avLst/>
          </a:prstGeom>
          <a:solidFill>
            <a:srgbClr val="01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4A7444-B826-49D8-AC0E-A06C3EE8B26F}"/>
              </a:ext>
            </a:extLst>
          </p:cNvPr>
          <p:cNvSpPr/>
          <p:nvPr/>
        </p:nvSpPr>
        <p:spPr>
          <a:xfrm>
            <a:off x="9545244" y="4318855"/>
            <a:ext cx="840120" cy="840120"/>
          </a:xfrm>
          <a:prstGeom prst="ellipse">
            <a:avLst/>
          </a:prstGeom>
          <a:solidFill>
            <a:srgbClr val="01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815C07-0AA8-4662-A220-4BE218FAC6FE}"/>
              </a:ext>
            </a:extLst>
          </p:cNvPr>
          <p:cNvSpPr/>
          <p:nvPr/>
        </p:nvSpPr>
        <p:spPr>
          <a:xfrm>
            <a:off x="8338141" y="4325974"/>
            <a:ext cx="840120" cy="840120"/>
          </a:xfrm>
          <a:prstGeom prst="ellipse">
            <a:avLst/>
          </a:prstGeom>
          <a:solidFill>
            <a:srgbClr val="01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3BAF0B-8FD0-4259-B8C6-8E5FBE3D1BCD}"/>
              </a:ext>
            </a:extLst>
          </p:cNvPr>
          <p:cNvSpPr/>
          <p:nvPr/>
        </p:nvSpPr>
        <p:spPr>
          <a:xfrm>
            <a:off x="6849327" y="4318855"/>
            <a:ext cx="840120" cy="840120"/>
          </a:xfrm>
          <a:prstGeom prst="ellipse">
            <a:avLst/>
          </a:prstGeom>
          <a:solidFill>
            <a:srgbClr val="01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61F66B-FE4E-4F5B-ADA5-3FACBF579F94}"/>
              </a:ext>
            </a:extLst>
          </p:cNvPr>
          <p:cNvSpPr txBox="1"/>
          <p:nvPr/>
        </p:nvSpPr>
        <p:spPr>
          <a:xfrm rot="18869487">
            <a:off x="518359" y="967980"/>
            <a:ext cx="1299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1642 – First Mechanical Calculator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EA9C7B-70A6-4BB5-A569-B6BE2E554CB1}"/>
              </a:ext>
            </a:extLst>
          </p:cNvPr>
          <p:cNvSpPr txBox="1"/>
          <p:nvPr/>
        </p:nvSpPr>
        <p:spPr>
          <a:xfrm rot="18869487">
            <a:off x="1869253" y="911982"/>
            <a:ext cx="1299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1679 – Invention of Binary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261663-B3FC-42FB-B7C9-26DA606CC760}"/>
              </a:ext>
            </a:extLst>
          </p:cNvPr>
          <p:cNvSpPr txBox="1"/>
          <p:nvPr/>
        </p:nvSpPr>
        <p:spPr>
          <a:xfrm rot="18869487">
            <a:off x="3070029" y="857598"/>
            <a:ext cx="1299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1770 – Chess playing automaton wows Europe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C48E2A-80E7-4EC0-93F9-2F2184C89C45}"/>
              </a:ext>
            </a:extLst>
          </p:cNvPr>
          <p:cNvSpPr txBox="1"/>
          <p:nvPr/>
        </p:nvSpPr>
        <p:spPr>
          <a:xfrm rot="18869487">
            <a:off x="4450869" y="1063282"/>
            <a:ext cx="1381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1847 – George Boole invents Boolean Logic Algebra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E40DCA-3C14-44C9-B5CC-AEF56C845001}"/>
              </a:ext>
            </a:extLst>
          </p:cNvPr>
          <p:cNvSpPr txBox="1"/>
          <p:nvPr/>
        </p:nvSpPr>
        <p:spPr>
          <a:xfrm rot="18869487">
            <a:off x="2235869" y="4338662"/>
            <a:ext cx="1724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1943 – Human neural network modelled in circuits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499E22-4F2F-415B-BC9E-89214D8712FF}"/>
              </a:ext>
            </a:extLst>
          </p:cNvPr>
          <p:cNvSpPr txBox="1"/>
          <p:nvPr/>
        </p:nvSpPr>
        <p:spPr>
          <a:xfrm rot="18869487">
            <a:off x="3735731" y="4395115"/>
            <a:ext cx="1724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1959 – Neural network improves phone call quality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9102B8-908E-4917-A864-EBBF75D57B1E}"/>
              </a:ext>
            </a:extLst>
          </p:cNvPr>
          <p:cNvSpPr txBox="1"/>
          <p:nvPr/>
        </p:nvSpPr>
        <p:spPr>
          <a:xfrm rot="18869487">
            <a:off x="4714333" y="4511551"/>
            <a:ext cx="2050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1979 – First autonomous vehicle, Stanford Cart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6D8381-63BD-45E4-B00D-0B4E5E11677F}"/>
              </a:ext>
            </a:extLst>
          </p:cNvPr>
          <p:cNvSpPr txBox="1"/>
          <p:nvPr/>
        </p:nvSpPr>
        <p:spPr>
          <a:xfrm rot="18869487">
            <a:off x="7843715" y="2050680"/>
            <a:ext cx="2050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1997 – IBM Deep Blue beats Gary Kasparov at Chess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56CF37-9CA9-435A-875C-4171096DB451}"/>
              </a:ext>
            </a:extLst>
          </p:cNvPr>
          <p:cNvSpPr txBox="1"/>
          <p:nvPr/>
        </p:nvSpPr>
        <p:spPr>
          <a:xfrm rot="18869487">
            <a:off x="5844908" y="5326149"/>
            <a:ext cx="1379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2006 – Deep Learning Invented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B5FEE8-D2E7-404C-8651-A90B55902DA2}"/>
              </a:ext>
            </a:extLst>
          </p:cNvPr>
          <p:cNvSpPr txBox="1"/>
          <p:nvPr/>
        </p:nvSpPr>
        <p:spPr>
          <a:xfrm rot="18869487">
            <a:off x="7501578" y="5293918"/>
            <a:ext cx="1379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2012 – Google Brain teaches itself face recognition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3D9DD9-5F3A-40A2-9E5D-CA765CF35772}"/>
              </a:ext>
            </a:extLst>
          </p:cNvPr>
          <p:cNvSpPr txBox="1"/>
          <p:nvPr/>
        </p:nvSpPr>
        <p:spPr>
          <a:xfrm rot="18869487">
            <a:off x="8781236" y="5365926"/>
            <a:ext cx="1379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2014 – Chatbot passes the Turing Test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360AA8-1D56-490A-BEBC-D837FE2B9833}"/>
              </a:ext>
            </a:extLst>
          </p:cNvPr>
          <p:cNvSpPr txBox="1"/>
          <p:nvPr/>
        </p:nvSpPr>
        <p:spPr>
          <a:xfrm rot="18869487">
            <a:off x="10113920" y="5480767"/>
            <a:ext cx="1379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2016 –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13085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227B-7B91-47E9-A23E-F5CF202CCB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65125"/>
            <a:ext cx="11123613" cy="815975"/>
          </a:xfrm>
        </p:spPr>
        <p:txBody>
          <a:bodyPr>
            <a:normAutofit fontScale="90000"/>
          </a:bodyPr>
          <a:lstStyle/>
          <a:p>
            <a:r>
              <a:rPr lang="en-GB" dirty="0"/>
              <a:t>Traditional Approaches</a:t>
            </a:r>
            <a:br>
              <a:rPr lang="en-GB" dirty="0"/>
            </a:br>
            <a:r>
              <a:rPr lang="en-GB" sz="2400" dirty="0"/>
              <a:t>Some Overlaps with Machine Learning ….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A7452-36E0-4E5D-BB6B-26C4D6068B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F13E6-56B1-4EC4-8B73-EB26F1CA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5" y="1412776"/>
            <a:ext cx="1828725" cy="1730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32B1B-1B21-431D-B8D4-0027AA25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361" y="1412776"/>
            <a:ext cx="1793184" cy="1728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C2B74-29AC-47F9-94DF-98CC72FC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596" y="1412776"/>
            <a:ext cx="1722212" cy="1728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6DB77-87E1-4251-B8A8-5E3AC9CA3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087" y="1412776"/>
            <a:ext cx="2438749" cy="1728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A9797-04E1-4C2E-B458-5DC1A01D3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1887" y="1412776"/>
            <a:ext cx="1793184" cy="17683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671602D-ACE3-47C5-93AE-3C1F82396CB7}"/>
              </a:ext>
            </a:extLst>
          </p:cNvPr>
          <p:cNvSpPr/>
          <p:nvPr/>
        </p:nvSpPr>
        <p:spPr>
          <a:xfrm>
            <a:off x="582585" y="3247627"/>
            <a:ext cx="1828724" cy="6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Linear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71A18-C1CB-4009-9B92-5AFDE8B0C8C8}"/>
              </a:ext>
            </a:extLst>
          </p:cNvPr>
          <p:cNvSpPr/>
          <p:nvPr/>
        </p:nvSpPr>
        <p:spPr>
          <a:xfrm>
            <a:off x="2739591" y="3247627"/>
            <a:ext cx="1828724" cy="6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</a:t>
            </a:r>
          </a:p>
          <a:p>
            <a:pPr algn="ctr"/>
            <a:r>
              <a:rPr lang="en-GB" dirty="0"/>
              <a:t>Regression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4035FC-BB1E-4ADA-B77F-CE0C15EEDE8A}"/>
              </a:ext>
            </a:extLst>
          </p:cNvPr>
          <p:cNvSpPr/>
          <p:nvPr/>
        </p:nvSpPr>
        <p:spPr>
          <a:xfrm>
            <a:off x="4843340" y="3249047"/>
            <a:ext cx="1828724" cy="6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Cluster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C3C2FD-41C0-4705-A90A-68D1A6668C53}"/>
              </a:ext>
            </a:extLst>
          </p:cNvPr>
          <p:cNvSpPr/>
          <p:nvPr/>
        </p:nvSpPr>
        <p:spPr>
          <a:xfrm>
            <a:off x="6947087" y="3247627"/>
            <a:ext cx="2438749" cy="6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Factor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5243D-3133-4ACB-8F83-D05E8C2012B6}"/>
              </a:ext>
            </a:extLst>
          </p:cNvPr>
          <p:cNvSpPr/>
          <p:nvPr/>
        </p:nvSpPr>
        <p:spPr>
          <a:xfrm>
            <a:off x="9731887" y="3247627"/>
            <a:ext cx="1793184" cy="6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Series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9633C4-11F4-4B43-80D5-D24913D19F1F}"/>
              </a:ext>
            </a:extLst>
          </p:cNvPr>
          <p:cNvSpPr/>
          <p:nvPr/>
        </p:nvSpPr>
        <p:spPr>
          <a:xfrm>
            <a:off x="582584" y="4073380"/>
            <a:ext cx="1828725" cy="223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Identifies the causal relationships amongst different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E.g. House price influenced by neighbourhood, house size, age, etc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3FD354-4416-4969-A815-AB43D9CDDB0C}"/>
              </a:ext>
            </a:extLst>
          </p:cNvPr>
          <p:cNvSpPr/>
          <p:nvPr/>
        </p:nvSpPr>
        <p:spPr>
          <a:xfrm>
            <a:off x="2757362" y="4073380"/>
            <a:ext cx="1810954" cy="223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Overcomes relationships that cannot be described linearly as 0 and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I.e. Filtering job candidates and how successful they will be in the first year (</a:t>
            </a:r>
            <a:r>
              <a:rPr lang="en-GB" sz="1200" dirty="0" err="1">
                <a:solidFill>
                  <a:schemeClr val="tx1"/>
                </a:solidFill>
              </a:rPr>
              <a:t>E..g</a:t>
            </a:r>
            <a:r>
              <a:rPr lang="en-GB" sz="1200" dirty="0">
                <a:solidFill>
                  <a:schemeClr val="tx1"/>
                </a:solidFill>
              </a:rPr>
              <a:t> &gt; 50% success then 1 otherwise 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5958EB-5184-4590-8974-8D6EBC2315C8}"/>
              </a:ext>
            </a:extLst>
          </p:cNvPr>
          <p:cNvSpPr/>
          <p:nvPr/>
        </p:nvSpPr>
        <p:spPr>
          <a:xfrm>
            <a:off x="4843339" y="4073380"/>
            <a:ext cx="1828725" cy="223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Exploratory approach where observations in the data form groups according to a categorisation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E.g. House price cost in-relation to size and location to a major centre (Downtown)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0D3102-16BB-4A98-8DD3-CF8584A10940}"/>
              </a:ext>
            </a:extLst>
          </p:cNvPr>
          <p:cNvSpPr/>
          <p:nvPr/>
        </p:nvSpPr>
        <p:spPr>
          <a:xfrm>
            <a:off x="6947087" y="4073380"/>
            <a:ext cx="2438749" cy="223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Like Cluster Analysis but focused on features rather than observations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E.g. if in a 100-item questionnaire every 10 questions pertains to a single attitude, factor analysis will identify the 10 factors.  These can then be used for a regression, to provide a more interpretable prediction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AD5E0-4551-418F-B26D-C0C5B4694390}"/>
              </a:ext>
            </a:extLst>
          </p:cNvPr>
          <p:cNvSpPr/>
          <p:nvPr/>
        </p:nvSpPr>
        <p:spPr>
          <a:xfrm>
            <a:off x="9731888" y="4073380"/>
            <a:ext cx="1793184" cy="223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Widely used in finance and economics, used for following values over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E.g. Tracking stock price changes over time, where time is presented horizontally</a:t>
            </a:r>
          </a:p>
        </p:txBody>
      </p:sp>
    </p:spTree>
    <p:extLst>
      <p:ext uri="{BB962C8B-B14F-4D97-AF65-F5344CB8AC3E}">
        <p14:creationId xmlns:p14="http://schemas.microsoft.com/office/powerpoint/2010/main" val="397815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30383C-ECED-4634-93A8-6AD6DFDCE50E}"/>
              </a:ext>
            </a:extLst>
          </p:cNvPr>
          <p:cNvSpPr/>
          <p:nvPr/>
        </p:nvSpPr>
        <p:spPr>
          <a:xfrm>
            <a:off x="6600057" y="3502564"/>
            <a:ext cx="4899002" cy="2518724"/>
          </a:xfrm>
          <a:prstGeom prst="rect">
            <a:avLst/>
          </a:prstGeom>
          <a:solidFill>
            <a:srgbClr val="01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rIns="360000" rtlCol="0" anchor="ctr"/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Human involvement is minimised, and in Deep-Learning the internals are often too complex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E288D8-E0E1-487F-903F-52C8C7952C84}"/>
              </a:ext>
            </a:extLst>
          </p:cNvPr>
          <p:cNvSpPr/>
          <p:nvPr/>
        </p:nvSpPr>
        <p:spPr>
          <a:xfrm>
            <a:off x="6381573" y="733086"/>
            <a:ext cx="5117486" cy="2642824"/>
          </a:xfrm>
          <a:prstGeom prst="rect">
            <a:avLst/>
          </a:prstGeom>
          <a:solidFill>
            <a:srgbClr val="01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rIns="360000" rtlCol="0" anchor="ctr"/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The computer uses the algorithm to discover the model that finds what is being sought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94F89-FDAB-4E41-B860-51EF2DC4A230}"/>
              </a:ext>
            </a:extLst>
          </p:cNvPr>
          <p:cNvSpPr/>
          <p:nvPr/>
        </p:nvSpPr>
        <p:spPr>
          <a:xfrm>
            <a:off x="381000" y="3087878"/>
            <a:ext cx="5426968" cy="2973501"/>
          </a:xfrm>
          <a:prstGeom prst="rect">
            <a:avLst/>
          </a:prstGeom>
          <a:solidFill>
            <a:srgbClr val="01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/>
          <a:lstStyle/>
          <a:p>
            <a:r>
              <a:rPr lang="en-GB" dirty="0">
                <a:solidFill>
                  <a:schemeClr val="bg1"/>
                </a:solidFill>
              </a:rPr>
              <a:t>An evolution over traditional approaches, as unlike before the Algorithm is at its core.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33ABBE-E724-4B9E-8637-0DCD76FE3E95}"/>
              </a:ext>
            </a:extLst>
          </p:cNvPr>
          <p:cNvSpPr/>
          <p:nvPr/>
        </p:nvSpPr>
        <p:spPr>
          <a:xfrm>
            <a:off x="3130889" y="388032"/>
            <a:ext cx="5993296" cy="59932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15C9-76C5-43A4-8505-865DAF0D36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6559" y="96011"/>
            <a:ext cx="11148054" cy="815975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A084D-3F3D-4C34-AAB3-C2F28D3B82A8}"/>
              </a:ext>
            </a:extLst>
          </p:cNvPr>
          <p:cNvSpPr txBox="1"/>
          <p:nvPr/>
        </p:nvSpPr>
        <p:spPr>
          <a:xfrm>
            <a:off x="356559" y="751963"/>
            <a:ext cx="3842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014E6C"/>
                </a:solidFill>
              </a:rPr>
              <a:t>State of the Art </a:t>
            </a:r>
          </a:p>
          <a:p>
            <a:r>
              <a:rPr lang="en-GB" sz="4400" b="1" dirty="0">
                <a:solidFill>
                  <a:srgbClr val="014E6C"/>
                </a:solidFill>
              </a:rPr>
              <a:t>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51C48-E555-424D-B4C4-2949072C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684" y="452282"/>
            <a:ext cx="5688632" cy="58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7F5386E-481B-436D-85E6-1E163C0936F2}"/>
              </a:ext>
            </a:extLst>
          </p:cNvPr>
          <p:cNvSpPr/>
          <p:nvPr/>
        </p:nvSpPr>
        <p:spPr>
          <a:xfrm rot="5400000">
            <a:off x="1547809" y="1755802"/>
            <a:ext cx="3096344" cy="3096344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07A609B-E9EC-4074-A010-1388DF385E88}"/>
              </a:ext>
            </a:extLst>
          </p:cNvPr>
          <p:cNvSpPr/>
          <p:nvPr/>
        </p:nvSpPr>
        <p:spPr>
          <a:xfrm rot="16200000">
            <a:off x="1576028" y="1772816"/>
            <a:ext cx="3096344" cy="309634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A2B48-CEAC-45B8-AB45-8059CAE58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1" y="236761"/>
            <a:ext cx="11123612" cy="815975"/>
          </a:xfrm>
        </p:spPr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676175-3707-408E-A426-698ADC29A1A6}"/>
              </a:ext>
            </a:extLst>
          </p:cNvPr>
          <p:cNvSpPr/>
          <p:nvPr/>
        </p:nvSpPr>
        <p:spPr>
          <a:xfrm>
            <a:off x="3287688" y="1988840"/>
            <a:ext cx="432048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B3BA11-BB58-4184-A86B-3F07F387B060}"/>
              </a:ext>
            </a:extLst>
          </p:cNvPr>
          <p:cNvSpPr/>
          <p:nvPr/>
        </p:nvSpPr>
        <p:spPr>
          <a:xfrm>
            <a:off x="2756847" y="2077616"/>
            <a:ext cx="432048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4DC1D2-F637-4432-89F2-DBBAEBC834B7}"/>
              </a:ext>
            </a:extLst>
          </p:cNvPr>
          <p:cNvSpPr/>
          <p:nvPr/>
        </p:nvSpPr>
        <p:spPr>
          <a:xfrm>
            <a:off x="1999810" y="1861592"/>
            <a:ext cx="432048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73FA54-E657-4B0F-8FC7-5701A02B8440}"/>
              </a:ext>
            </a:extLst>
          </p:cNvPr>
          <p:cNvSpPr/>
          <p:nvPr/>
        </p:nvSpPr>
        <p:spPr>
          <a:xfrm>
            <a:off x="2102481" y="2485542"/>
            <a:ext cx="432048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1D72A3-EAE3-46F4-9F7F-4DE8CF918308}"/>
              </a:ext>
            </a:extLst>
          </p:cNvPr>
          <p:cNvSpPr/>
          <p:nvPr/>
        </p:nvSpPr>
        <p:spPr>
          <a:xfrm>
            <a:off x="3247330" y="3476016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B19F1C-C3CB-4741-B2AB-5A79DF477269}"/>
              </a:ext>
            </a:extLst>
          </p:cNvPr>
          <p:cNvSpPr/>
          <p:nvPr/>
        </p:nvSpPr>
        <p:spPr>
          <a:xfrm>
            <a:off x="4019590" y="3546506"/>
            <a:ext cx="432048" cy="4320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FA5536-5BBE-4BC9-907C-6F68700FE725}"/>
              </a:ext>
            </a:extLst>
          </p:cNvPr>
          <p:cNvSpPr/>
          <p:nvPr/>
        </p:nvSpPr>
        <p:spPr>
          <a:xfrm>
            <a:off x="3631571" y="4034897"/>
            <a:ext cx="432048" cy="4320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CB3E65-CD91-46D2-93EE-3581DCCCB307}"/>
              </a:ext>
            </a:extLst>
          </p:cNvPr>
          <p:cNvSpPr/>
          <p:nvPr/>
        </p:nvSpPr>
        <p:spPr>
          <a:xfrm>
            <a:off x="4033883" y="2952264"/>
            <a:ext cx="432048" cy="4320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B6DB7-2B26-4937-B596-04E3C36FF198}"/>
              </a:ext>
            </a:extLst>
          </p:cNvPr>
          <p:cNvSpPr/>
          <p:nvPr/>
        </p:nvSpPr>
        <p:spPr>
          <a:xfrm>
            <a:off x="2974915" y="4213841"/>
            <a:ext cx="432048" cy="4320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F7A245-6B10-426A-A088-5932C22CAD07}"/>
              </a:ext>
            </a:extLst>
          </p:cNvPr>
          <p:cNvSpPr/>
          <p:nvPr/>
        </p:nvSpPr>
        <p:spPr>
          <a:xfrm>
            <a:off x="2324799" y="4229595"/>
            <a:ext cx="432048" cy="4320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500AC1-ED98-423E-9944-BB6441738E74}"/>
              </a:ext>
            </a:extLst>
          </p:cNvPr>
          <p:cNvCxnSpPr>
            <a:cxnSpLocks/>
          </p:cNvCxnSpPr>
          <p:nvPr/>
        </p:nvCxnSpPr>
        <p:spPr>
          <a:xfrm>
            <a:off x="1415480" y="1700808"/>
            <a:ext cx="0" cy="3528392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7C45BD-4DCB-4967-8E78-69B142413088}"/>
              </a:ext>
            </a:extLst>
          </p:cNvPr>
          <p:cNvCxnSpPr>
            <a:cxnSpLocks/>
          </p:cNvCxnSpPr>
          <p:nvPr/>
        </p:nvCxnSpPr>
        <p:spPr>
          <a:xfrm>
            <a:off x="1151002" y="4641490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603CDB-37A3-4A23-BA80-E4926FB4CBE1}"/>
              </a:ext>
            </a:extLst>
          </p:cNvPr>
          <p:cNvCxnSpPr>
            <a:cxnSpLocks/>
          </p:cNvCxnSpPr>
          <p:nvPr/>
        </p:nvCxnSpPr>
        <p:spPr>
          <a:xfrm>
            <a:off x="1151002" y="4279415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DE27A-5632-4559-AFFF-26C71AEB6755}"/>
              </a:ext>
            </a:extLst>
          </p:cNvPr>
          <p:cNvCxnSpPr>
            <a:cxnSpLocks/>
          </p:cNvCxnSpPr>
          <p:nvPr/>
        </p:nvCxnSpPr>
        <p:spPr>
          <a:xfrm>
            <a:off x="1148862" y="3950059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B6C0E0-C78E-4201-8E9D-E63D7AF37941}"/>
              </a:ext>
            </a:extLst>
          </p:cNvPr>
          <p:cNvCxnSpPr>
            <a:cxnSpLocks/>
          </p:cNvCxnSpPr>
          <p:nvPr/>
        </p:nvCxnSpPr>
        <p:spPr>
          <a:xfrm>
            <a:off x="1148862" y="3546506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1CDBAF-9461-44A4-A1DC-023BDB19D730}"/>
              </a:ext>
            </a:extLst>
          </p:cNvPr>
          <p:cNvCxnSpPr>
            <a:cxnSpLocks/>
          </p:cNvCxnSpPr>
          <p:nvPr/>
        </p:nvCxnSpPr>
        <p:spPr>
          <a:xfrm>
            <a:off x="1148862" y="3212976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099DE6-40D9-4A6A-98B6-F7A61FD08722}"/>
              </a:ext>
            </a:extLst>
          </p:cNvPr>
          <p:cNvCxnSpPr>
            <a:cxnSpLocks/>
          </p:cNvCxnSpPr>
          <p:nvPr/>
        </p:nvCxnSpPr>
        <p:spPr>
          <a:xfrm>
            <a:off x="1162195" y="2855311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C46696-A5F2-4FED-8BE5-17584D6847F6}"/>
              </a:ext>
            </a:extLst>
          </p:cNvPr>
          <p:cNvCxnSpPr>
            <a:cxnSpLocks/>
          </p:cNvCxnSpPr>
          <p:nvPr/>
        </p:nvCxnSpPr>
        <p:spPr>
          <a:xfrm>
            <a:off x="1162195" y="2462563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560C9D-98F7-461B-9CF6-BB4DE0D33F31}"/>
              </a:ext>
            </a:extLst>
          </p:cNvPr>
          <p:cNvCxnSpPr>
            <a:cxnSpLocks/>
          </p:cNvCxnSpPr>
          <p:nvPr/>
        </p:nvCxnSpPr>
        <p:spPr>
          <a:xfrm>
            <a:off x="1148862" y="2077616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0F9830-7140-4DC7-993B-6A0FC8F89B64}"/>
              </a:ext>
            </a:extLst>
          </p:cNvPr>
          <p:cNvCxnSpPr>
            <a:cxnSpLocks/>
          </p:cNvCxnSpPr>
          <p:nvPr/>
        </p:nvCxnSpPr>
        <p:spPr>
          <a:xfrm>
            <a:off x="1151002" y="5010521"/>
            <a:ext cx="3586065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BD519-BF8F-4B91-B491-AB793726560B}"/>
              </a:ext>
            </a:extLst>
          </p:cNvPr>
          <p:cNvCxnSpPr>
            <a:cxnSpLocks/>
          </p:cNvCxnSpPr>
          <p:nvPr/>
        </p:nvCxnSpPr>
        <p:spPr>
          <a:xfrm rot="16200000">
            <a:off x="3873989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0CE4B3-23C4-475A-B1FE-88EB986B33C0}"/>
              </a:ext>
            </a:extLst>
          </p:cNvPr>
          <p:cNvCxnSpPr>
            <a:cxnSpLocks/>
          </p:cNvCxnSpPr>
          <p:nvPr/>
        </p:nvCxnSpPr>
        <p:spPr>
          <a:xfrm rot="16200000">
            <a:off x="3544743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38706F-1834-4477-9690-F149F3EBC431}"/>
              </a:ext>
            </a:extLst>
          </p:cNvPr>
          <p:cNvCxnSpPr>
            <a:cxnSpLocks/>
          </p:cNvCxnSpPr>
          <p:nvPr/>
        </p:nvCxnSpPr>
        <p:spPr>
          <a:xfrm rot="16200000">
            <a:off x="3169995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C74079-8F51-4C90-A7BF-0F3687D89930}"/>
              </a:ext>
            </a:extLst>
          </p:cNvPr>
          <p:cNvCxnSpPr>
            <a:cxnSpLocks/>
          </p:cNvCxnSpPr>
          <p:nvPr/>
        </p:nvCxnSpPr>
        <p:spPr>
          <a:xfrm rot="16200000">
            <a:off x="2824663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A1B505-82CC-4FFD-BEC9-5A23E34EBB14}"/>
              </a:ext>
            </a:extLst>
          </p:cNvPr>
          <p:cNvCxnSpPr>
            <a:cxnSpLocks/>
          </p:cNvCxnSpPr>
          <p:nvPr/>
        </p:nvCxnSpPr>
        <p:spPr>
          <a:xfrm rot="16200000">
            <a:off x="2439627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9AA6B7-BD59-4AC2-A6D7-5C5CD0D9C38F}"/>
              </a:ext>
            </a:extLst>
          </p:cNvPr>
          <p:cNvCxnSpPr>
            <a:cxnSpLocks/>
          </p:cNvCxnSpPr>
          <p:nvPr/>
        </p:nvCxnSpPr>
        <p:spPr>
          <a:xfrm rot="16200000">
            <a:off x="2097229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FFB620-123F-42A4-BF86-405B9FE34E0A}"/>
              </a:ext>
            </a:extLst>
          </p:cNvPr>
          <p:cNvCxnSpPr>
            <a:cxnSpLocks/>
          </p:cNvCxnSpPr>
          <p:nvPr/>
        </p:nvCxnSpPr>
        <p:spPr>
          <a:xfrm rot="16200000">
            <a:off x="1700684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1B5E9E-B6C2-4F30-BFD4-7C09E5E20EFB}"/>
              </a:ext>
            </a:extLst>
          </p:cNvPr>
          <p:cNvCxnSpPr>
            <a:cxnSpLocks/>
          </p:cNvCxnSpPr>
          <p:nvPr/>
        </p:nvCxnSpPr>
        <p:spPr>
          <a:xfrm rot="16200000">
            <a:off x="4215074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F300BF4-5C54-4E45-854A-A0F86FA5DF44}"/>
              </a:ext>
            </a:extLst>
          </p:cNvPr>
          <p:cNvSpPr/>
          <p:nvPr/>
        </p:nvSpPr>
        <p:spPr>
          <a:xfrm>
            <a:off x="5519936" y="1124744"/>
            <a:ext cx="5688631" cy="86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2">
                    <a:lumMod val="25000"/>
                  </a:schemeClr>
                </a:solidFill>
              </a:rPr>
              <a:t>y = m * x + 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31DA72-40C7-4173-B7AD-127937918878}"/>
              </a:ext>
            </a:extLst>
          </p:cNvPr>
          <p:cNvSpPr/>
          <p:nvPr/>
        </p:nvSpPr>
        <p:spPr>
          <a:xfrm>
            <a:off x="5519935" y="2077615"/>
            <a:ext cx="5688631" cy="1255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m &amp; b are the only values available to train/adjust – no other way to affect the line</a:t>
            </a:r>
          </a:p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** There can be many lines **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29678-1618-4659-916E-A19232A4085F}"/>
              </a:ext>
            </a:extLst>
          </p:cNvPr>
          <p:cNvSpPr txBox="1"/>
          <p:nvPr/>
        </p:nvSpPr>
        <p:spPr>
          <a:xfrm>
            <a:off x="4654126" y="1448427"/>
            <a:ext cx="4780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30000" dirty="0"/>
              <a:t>1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DAD4BE1D-B4C0-4440-A7E1-E8AF24E299E2}"/>
              </a:ext>
            </a:extLst>
          </p:cNvPr>
          <p:cNvSpPr/>
          <p:nvPr/>
        </p:nvSpPr>
        <p:spPr>
          <a:xfrm>
            <a:off x="6681095" y="3461742"/>
            <a:ext cx="864096" cy="432048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A2240A6A-B79A-4535-AA74-C69A055AC1D6}"/>
              </a:ext>
            </a:extLst>
          </p:cNvPr>
          <p:cNvSpPr/>
          <p:nvPr/>
        </p:nvSpPr>
        <p:spPr>
          <a:xfrm>
            <a:off x="9067800" y="3461742"/>
            <a:ext cx="864096" cy="432048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A5B12C-982B-4548-A1A4-B3B9D230278A}"/>
              </a:ext>
            </a:extLst>
          </p:cNvPr>
          <p:cNvSpPr/>
          <p:nvPr/>
        </p:nvSpPr>
        <p:spPr>
          <a:xfrm>
            <a:off x="3038560" y="29356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DBE562-BBEE-4697-BB17-AA4FBDDE10B0}"/>
              </a:ext>
            </a:extLst>
          </p:cNvPr>
          <p:cNvSpPr/>
          <p:nvPr/>
        </p:nvSpPr>
        <p:spPr>
          <a:xfrm>
            <a:off x="4147339" y="2354027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81FB4C-3D0E-43DB-BAC0-78532611C087}"/>
              </a:ext>
            </a:extLst>
          </p:cNvPr>
          <p:cNvSpPr txBox="1"/>
          <p:nvPr/>
        </p:nvSpPr>
        <p:spPr>
          <a:xfrm>
            <a:off x="4661277" y="2461068"/>
            <a:ext cx="4780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30000" dirty="0"/>
              <a:t>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530D16-C4D9-4C34-B25D-61342FC19292}"/>
              </a:ext>
            </a:extLst>
          </p:cNvPr>
          <p:cNvGrpSpPr/>
          <p:nvPr/>
        </p:nvGrpSpPr>
        <p:grpSpPr>
          <a:xfrm>
            <a:off x="5957379" y="4005281"/>
            <a:ext cx="4593143" cy="2147205"/>
            <a:chOff x="5957379" y="4221305"/>
            <a:chExt cx="4593143" cy="214720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678D06-F60E-4D0D-86BF-ADB6D0F1BF78}"/>
                </a:ext>
              </a:extLst>
            </p:cNvPr>
            <p:cNvSpPr txBox="1"/>
            <p:nvPr/>
          </p:nvSpPr>
          <p:spPr>
            <a:xfrm>
              <a:off x="6548533" y="4221306"/>
              <a:ext cx="112922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Weights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24940E-C12F-4D2B-AEFD-99B30FDFA2B1}"/>
                </a:ext>
              </a:extLst>
            </p:cNvPr>
            <p:cNvSpPr txBox="1"/>
            <p:nvPr/>
          </p:nvSpPr>
          <p:spPr>
            <a:xfrm>
              <a:off x="9013176" y="4221305"/>
              <a:ext cx="97334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Biases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DC2821-7D0E-4302-B9B8-2A912970D0E3}"/>
                </a:ext>
              </a:extLst>
            </p:cNvPr>
            <p:cNvSpPr txBox="1"/>
            <p:nvPr/>
          </p:nvSpPr>
          <p:spPr>
            <a:xfrm>
              <a:off x="5957379" y="4244852"/>
              <a:ext cx="492122" cy="21236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3800" dirty="0"/>
                <a:t>[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E75388-5F21-46EE-9456-4CDB7F2D492E}"/>
                </a:ext>
              </a:extLst>
            </p:cNvPr>
            <p:cNvSpPr txBox="1"/>
            <p:nvPr/>
          </p:nvSpPr>
          <p:spPr>
            <a:xfrm>
              <a:off x="7608168" y="4244852"/>
              <a:ext cx="492122" cy="21236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3800" dirty="0"/>
                <a:t>]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A288749-7B50-453B-9298-6904D475A1FD}"/>
                </a:ext>
              </a:extLst>
            </p:cNvPr>
            <p:cNvSpPr txBox="1"/>
            <p:nvPr/>
          </p:nvSpPr>
          <p:spPr>
            <a:xfrm>
              <a:off x="6416166" y="4925576"/>
              <a:ext cx="612668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1,1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2,1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3,1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F8B3E2-FAFF-4762-B19D-1B01F5AD6900}"/>
                </a:ext>
              </a:extLst>
            </p:cNvPr>
            <p:cNvSpPr txBox="1"/>
            <p:nvPr/>
          </p:nvSpPr>
          <p:spPr>
            <a:xfrm>
              <a:off x="7037498" y="4925576"/>
              <a:ext cx="612668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1,2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2,2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3,2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80629B-4A7A-4D2E-8AB7-E7A2E04D0714}"/>
                </a:ext>
              </a:extLst>
            </p:cNvPr>
            <p:cNvSpPr txBox="1"/>
            <p:nvPr/>
          </p:nvSpPr>
          <p:spPr>
            <a:xfrm>
              <a:off x="8407611" y="4221305"/>
              <a:ext cx="492122" cy="21236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3800" dirty="0"/>
                <a:t>[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40FB9B4-77F1-40F7-90E6-175D8F683053}"/>
                </a:ext>
              </a:extLst>
            </p:cNvPr>
            <p:cNvSpPr txBox="1"/>
            <p:nvPr/>
          </p:nvSpPr>
          <p:spPr>
            <a:xfrm>
              <a:off x="10058400" y="4221305"/>
              <a:ext cx="492122" cy="21236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3800" dirty="0"/>
                <a:t>]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E69C452-3B7E-4ACA-8280-491DF5B0EA15}"/>
                </a:ext>
              </a:extLst>
            </p:cNvPr>
            <p:cNvSpPr txBox="1"/>
            <p:nvPr/>
          </p:nvSpPr>
          <p:spPr>
            <a:xfrm>
              <a:off x="8866398" y="4902029"/>
              <a:ext cx="545342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1,1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2,1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3,1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FCFB23-83CD-4FEE-AB79-79289B4DE8E1}"/>
                </a:ext>
              </a:extLst>
            </p:cNvPr>
            <p:cNvSpPr txBox="1"/>
            <p:nvPr/>
          </p:nvSpPr>
          <p:spPr>
            <a:xfrm>
              <a:off x="9487730" y="4902029"/>
              <a:ext cx="545342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1,2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2,2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3,2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B4FC3D8-E9AB-45D6-AE40-D40864E72D7E}"/>
                </a:ext>
              </a:extLst>
            </p:cNvPr>
            <p:cNvSpPr txBox="1"/>
            <p:nvPr/>
          </p:nvSpPr>
          <p:spPr>
            <a:xfrm>
              <a:off x="9314644" y="4943065"/>
              <a:ext cx="251992" cy="1082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GB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baseline="300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baseline="30000" dirty="0"/>
                <a:t>,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07A8E0-1706-4AE0-A878-E2A172BB991E}"/>
                </a:ext>
              </a:extLst>
            </p:cNvPr>
            <p:cNvSpPr txBox="1"/>
            <p:nvPr/>
          </p:nvSpPr>
          <p:spPr>
            <a:xfrm>
              <a:off x="6905366" y="4976911"/>
              <a:ext cx="251992" cy="1082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GB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baseline="300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baseline="30000" dirty="0"/>
                <a:t>,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15AB3-A327-4B49-8A23-E9B68AB8EA8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576028" y="1661766"/>
            <a:ext cx="2711680" cy="320739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7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8EB-B541-4899-B935-FDA7F8815B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7368" y="188640"/>
            <a:ext cx="11097245" cy="815975"/>
          </a:xfrm>
        </p:spPr>
        <p:txBody>
          <a:bodyPr/>
          <a:lstStyle/>
          <a:p>
            <a:r>
              <a:rPr lang="en-GB" dirty="0"/>
              <a:t>The Training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4E016-5586-49DE-985A-D552172D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8" y="1151353"/>
            <a:ext cx="1272168" cy="127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3D763-FF29-4EC4-B733-91F77A7D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09" y="3595557"/>
            <a:ext cx="2271539" cy="202463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4AF1CD-876C-4B54-9638-E7F462018159}"/>
              </a:ext>
            </a:extLst>
          </p:cNvPr>
          <p:cNvGrpSpPr/>
          <p:nvPr/>
        </p:nvGrpSpPr>
        <p:grpSpPr>
          <a:xfrm>
            <a:off x="760633" y="3753483"/>
            <a:ext cx="2523958" cy="1388435"/>
            <a:chOff x="4871864" y="1277149"/>
            <a:chExt cx="2523958" cy="13884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79E89D-5DEA-4ECD-A255-B51AB14370BF}"/>
                </a:ext>
              </a:extLst>
            </p:cNvPr>
            <p:cNvSpPr txBox="1"/>
            <p:nvPr/>
          </p:nvSpPr>
          <p:spPr>
            <a:xfrm>
              <a:off x="5108396" y="1277149"/>
              <a:ext cx="877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Weights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8924FD-E4A9-4B22-8FBC-B7DDA4F31B6A}"/>
                </a:ext>
              </a:extLst>
            </p:cNvPr>
            <p:cNvSpPr txBox="1"/>
            <p:nvPr/>
          </p:nvSpPr>
          <p:spPr>
            <a:xfrm>
              <a:off x="6415512" y="1284985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Biases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F9BD5-78CF-4DD4-9114-9098F08E7684}"/>
                </a:ext>
              </a:extLst>
            </p:cNvPr>
            <p:cNvSpPr txBox="1"/>
            <p:nvPr/>
          </p:nvSpPr>
          <p:spPr>
            <a:xfrm>
              <a:off x="4871864" y="1306915"/>
              <a:ext cx="314189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800" dirty="0"/>
                <a:t>[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7788A-A093-48DC-A8E9-E426EFF2340E}"/>
                </a:ext>
              </a:extLst>
            </p:cNvPr>
            <p:cNvSpPr txBox="1"/>
            <p:nvPr/>
          </p:nvSpPr>
          <p:spPr>
            <a:xfrm>
              <a:off x="5951984" y="1306915"/>
              <a:ext cx="314189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800" dirty="0"/>
                <a:t>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8A7F6A-BD3F-43BD-8844-BAAD0F1F7042}"/>
                </a:ext>
              </a:extLst>
            </p:cNvPr>
            <p:cNvSpPr txBox="1"/>
            <p:nvPr/>
          </p:nvSpPr>
          <p:spPr>
            <a:xfrm>
              <a:off x="5044615" y="1610758"/>
              <a:ext cx="50206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1,1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2,1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3,1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16FB83-315E-4156-A39D-FBF20F771713}"/>
                </a:ext>
              </a:extLst>
            </p:cNvPr>
            <p:cNvSpPr txBox="1"/>
            <p:nvPr/>
          </p:nvSpPr>
          <p:spPr>
            <a:xfrm>
              <a:off x="5521931" y="1628800"/>
              <a:ext cx="50206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1,2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2,2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3,2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98F9E6-0D09-491D-AD38-556435444129}"/>
                </a:ext>
              </a:extLst>
            </p:cNvPr>
            <p:cNvSpPr txBox="1"/>
            <p:nvPr/>
          </p:nvSpPr>
          <p:spPr>
            <a:xfrm>
              <a:off x="6170171" y="1291835"/>
              <a:ext cx="314189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800" dirty="0"/>
                <a:t>[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3B1319-8023-44CB-8C37-DA8690A2983F}"/>
                </a:ext>
              </a:extLst>
            </p:cNvPr>
            <p:cNvSpPr txBox="1"/>
            <p:nvPr/>
          </p:nvSpPr>
          <p:spPr>
            <a:xfrm>
              <a:off x="7081633" y="1311367"/>
              <a:ext cx="314189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800" dirty="0"/>
                <a:t>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7CEA5-6D25-48A6-AD70-78A40D2ED439}"/>
                </a:ext>
              </a:extLst>
            </p:cNvPr>
            <p:cNvSpPr txBox="1"/>
            <p:nvPr/>
          </p:nvSpPr>
          <p:spPr>
            <a:xfrm>
              <a:off x="6344018" y="1651774"/>
              <a:ext cx="452368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1,1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2,1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3,1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68CC08-AD3D-4CB9-AFC2-C63974F96099}"/>
                </a:ext>
              </a:extLst>
            </p:cNvPr>
            <p:cNvSpPr txBox="1"/>
            <p:nvPr/>
          </p:nvSpPr>
          <p:spPr>
            <a:xfrm>
              <a:off x="6737037" y="1628800"/>
              <a:ext cx="452368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1,2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2,2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3,2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4A101-2900-4316-83E3-D4CC04C23B56}"/>
                </a:ext>
              </a:extLst>
            </p:cNvPr>
            <p:cNvSpPr txBox="1"/>
            <p:nvPr/>
          </p:nvSpPr>
          <p:spPr>
            <a:xfrm>
              <a:off x="6634061" y="1651774"/>
              <a:ext cx="234360" cy="90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GB" sz="14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sz="1400" baseline="300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sz="1400" baseline="30000" dirty="0"/>
                <a:t>,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59548-FDB2-43E6-BD45-EE37411F1E18}"/>
                </a:ext>
              </a:extLst>
            </p:cNvPr>
            <p:cNvSpPr txBox="1"/>
            <p:nvPr/>
          </p:nvSpPr>
          <p:spPr>
            <a:xfrm>
              <a:off x="5389799" y="1680135"/>
              <a:ext cx="234360" cy="90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GB" sz="14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sz="1400" baseline="300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sz="1400" baseline="30000" dirty="0"/>
                <a:t>,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441FA7D-73DA-4C15-82CE-8FBCD5902C72}"/>
              </a:ext>
            </a:extLst>
          </p:cNvPr>
          <p:cNvSpPr txBox="1"/>
          <p:nvPr/>
        </p:nvSpPr>
        <p:spPr>
          <a:xfrm>
            <a:off x="442446" y="2482533"/>
            <a:ext cx="34249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Training Data “Labelled Data”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000D3A0-DA0E-449C-96A9-D297BAB03AA7}"/>
              </a:ext>
            </a:extLst>
          </p:cNvPr>
          <p:cNvSpPr/>
          <p:nvPr/>
        </p:nvSpPr>
        <p:spPr>
          <a:xfrm>
            <a:off x="1840753" y="3043565"/>
            <a:ext cx="532376" cy="473835"/>
          </a:xfrm>
          <a:prstGeom prst="downArrow">
            <a:avLst/>
          </a:prstGeom>
          <a:solidFill>
            <a:srgbClr val="0F7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DB6C9C3-0BBE-429D-821D-8DF84E648565}"/>
              </a:ext>
            </a:extLst>
          </p:cNvPr>
          <p:cNvSpPr/>
          <p:nvPr/>
        </p:nvSpPr>
        <p:spPr>
          <a:xfrm rot="16200000">
            <a:off x="3528597" y="4223439"/>
            <a:ext cx="532376" cy="473835"/>
          </a:xfrm>
          <a:prstGeom prst="downArrow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DDA5B96-1F3A-4B61-A736-242A645CA8F5}"/>
              </a:ext>
            </a:extLst>
          </p:cNvPr>
          <p:cNvSpPr/>
          <p:nvPr/>
        </p:nvSpPr>
        <p:spPr>
          <a:xfrm flipH="1">
            <a:off x="3066028" y="1481332"/>
            <a:ext cx="2473380" cy="1965109"/>
          </a:xfrm>
          <a:prstGeom prst="bentArrow">
            <a:avLst>
              <a:gd name="adj1" fmla="val 15196"/>
              <a:gd name="adj2" fmla="val 16641"/>
              <a:gd name="adj3" fmla="val 13483"/>
              <a:gd name="adj4" fmla="val 31311"/>
            </a:avLst>
          </a:prstGeom>
          <a:solidFill>
            <a:srgbClr val="01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F8135-4DFF-4C5C-8743-1E066237AE00}"/>
              </a:ext>
            </a:extLst>
          </p:cNvPr>
          <p:cNvSpPr txBox="1"/>
          <p:nvPr/>
        </p:nvSpPr>
        <p:spPr>
          <a:xfrm>
            <a:off x="4583832" y="5395148"/>
            <a:ext cx="18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EE6F0A-9633-4BBC-9CD4-0D19D6957BA6}"/>
              </a:ext>
            </a:extLst>
          </p:cNvPr>
          <p:cNvSpPr txBox="1"/>
          <p:nvPr/>
        </p:nvSpPr>
        <p:spPr>
          <a:xfrm>
            <a:off x="1097747" y="5331371"/>
            <a:ext cx="18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EE9E38-5594-4BEE-8D93-9611620DDFF0}"/>
              </a:ext>
            </a:extLst>
          </p:cNvPr>
          <p:cNvSpPr/>
          <p:nvPr/>
        </p:nvSpPr>
        <p:spPr>
          <a:xfrm>
            <a:off x="6744073" y="1151354"/>
            <a:ext cx="4680519" cy="956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/>
          <a:lstStyle/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</a:rPr>
              <a:t>We use random values for W &amp; B, making sure not to bias one state over another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9B18D-F64E-497F-B407-03BB91CAE27B}"/>
              </a:ext>
            </a:extLst>
          </p:cNvPr>
          <p:cNvSpPr/>
          <p:nvPr/>
        </p:nvSpPr>
        <p:spPr>
          <a:xfrm>
            <a:off x="6744073" y="2370554"/>
            <a:ext cx="4680519" cy="1965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/>
          <a:lstStyle/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</a:rPr>
              <a:t>We compare the output with what we expect it to have produced.  We update W &amp; B and Test again.  As training progresses, M (the line) moves closer to identifying the correct separation between attributes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9B3F1D-59AE-4A9C-856F-9A71E96EA8CD}"/>
              </a:ext>
            </a:extLst>
          </p:cNvPr>
          <p:cNvSpPr/>
          <p:nvPr/>
        </p:nvSpPr>
        <p:spPr>
          <a:xfrm>
            <a:off x="6744072" y="4551410"/>
            <a:ext cx="4680519" cy="1164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/>
          <a:lstStyle/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</a:rPr>
              <a:t>Now we use Evaluation to see if the Model is any good.  Use data that wasn’t used for training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4C1B84-C94B-44C1-8FBA-AB60F0C8E40D}"/>
              </a:ext>
            </a:extLst>
          </p:cNvPr>
          <p:cNvSpPr/>
          <p:nvPr/>
        </p:nvSpPr>
        <p:spPr>
          <a:xfrm>
            <a:off x="6564052" y="980728"/>
            <a:ext cx="360040" cy="360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7222638-14A6-4199-B339-920D5637AB56}"/>
              </a:ext>
            </a:extLst>
          </p:cNvPr>
          <p:cNvSpPr/>
          <p:nvPr/>
        </p:nvSpPr>
        <p:spPr>
          <a:xfrm>
            <a:off x="6562704" y="2236517"/>
            <a:ext cx="360040" cy="360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DB0EB6-F1A2-4507-870A-41967E66B180}"/>
              </a:ext>
            </a:extLst>
          </p:cNvPr>
          <p:cNvSpPr/>
          <p:nvPr/>
        </p:nvSpPr>
        <p:spPr>
          <a:xfrm>
            <a:off x="6562704" y="4445277"/>
            <a:ext cx="360040" cy="360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64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ultancy Template" id="{C067D3C1-674E-4D30-9350-53AEF539E81C}" vid="{C7A803EF-3160-4A61-B14D-ABCFEEA7F1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3e32dd7c-41f6-492d-a1a3-c58eb02cf4f8}" enabled="0" method="" siteId="{3e32dd7c-41f6-492d-a1a3-c58eb02cf4f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Sage_BrandPPTTemplate_16x9</Template>
  <TotalTime>11454</TotalTime>
  <Words>987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Source Sans Pro</vt:lpstr>
      <vt:lpstr>Source Sans Pro Light</vt:lpstr>
      <vt:lpstr>Office Theme</vt:lpstr>
      <vt:lpstr>Introduction Series</vt:lpstr>
      <vt:lpstr>Volume, Velocity, Variety</vt:lpstr>
      <vt:lpstr>What is Machine Learning (ML)?</vt:lpstr>
      <vt:lpstr>But What is the Right Definition?</vt:lpstr>
      <vt:lpstr>Machine Learning Since 1642</vt:lpstr>
      <vt:lpstr>Traditional Approaches Some Overlaps with Machine Learning ….</vt:lpstr>
      <vt:lpstr>Machine Learning</vt:lpstr>
      <vt:lpstr>How Does It Work?</vt:lpstr>
      <vt:lpstr>The Training Process</vt:lpstr>
      <vt:lpstr>Types of ML &amp; Algorithms</vt:lpstr>
      <vt:lpstr>Training</vt:lpstr>
      <vt:lpstr>Demo</vt:lpstr>
      <vt:lpstr>Trying out the Demo for Yourself</vt:lpstr>
      <vt:lpstr>Further Reading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Part 1</dc:title>
  <dc:subject>Machine Learning</dc:subject>
  <dc:creator>Hocking, James</dc:creator>
  <cp:lastModifiedBy>James Hocking</cp:lastModifiedBy>
  <cp:revision>15</cp:revision>
  <cp:lastPrinted>2015-12-07T03:03:55Z</cp:lastPrinted>
  <dcterms:created xsi:type="dcterms:W3CDTF">2017-01-13T10:41:57Z</dcterms:created>
  <dcterms:modified xsi:type="dcterms:W3CDTF">2024-02-22T16:54:28Z</dcterms:modified>
</cp:coreProperties>
</file>