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7" r:id="rId3"/>
    <p:sldId id="269" r:id="rId4"/>
    <p:sldId id="270" r:id="rId5"/>
    <p:sldId id="273" r:id="rId6"/>
    <p:sldId id="277" r:id="rId7"/>
    <p:sldId id="279" r:id="rId8"/>
    <p:sldId id="282" r:id="rId9"/>
    <p:sldId id="281" r:id="rId10"/>
    <p:sldId id="284" r:id="rId11"/>
    <p:sldId id="288" r:id="rId12"/>
    <p:sldId id="286" r:id="rId13"/>
    <p:sldId id="287" r:id="rId14"/>
    <p:sldId id="28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6C"/>
    <a:srgbClr val="0C68A0"/>
    <a:srgbClr val="EC8C8C"/>
    <a:srgbClr val="000000"/>
    <a:srgbClr val="0F7ABF"/>
    <a:srgbClr val="FFFFFF"/>
    <a:srgbClr val="A47D00"/>
    <a:srgbClr val="D9EBFF"/>
    <a:srgbClr val="FFFDD1"/>
    <a:srgbClr val="00A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2095863-916D-48B5-89B3-6FB9AD9C6B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2095863-916D-48B5-89B3-6FB9AD9C6B5C}" styleName="Sage Basic Style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lt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>
              <a:noFill/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5" autoAdjust="0"/>
  </p:normalViewPr>
  <p:slideViewPr>
    <p:cSldViewPr showGuides="1">
      <p:cViewPr varScale="1">
        <p:scale>
          <a:sx n="107" d="100"/>
          <a:sy n="107" d="100"/>
        </p:scale>
        <p:origin x="61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3666B-85D6-6645-ADA4-E0088834153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10545-018B-9B41-83C4-63386314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69956-1D35-48D8-975B-008F541E06B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9E77B-23F2-4D26-B3FA-6109AB5D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4484-707C-45FF-9423-17BDDAAFF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A02C-E50D-C97D-D035-EAC21A90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15B6-CAF9-C09A-8BB2-9E3BC02F3B72}"/>
              </a:ext>
            </a:extLst>
          </p:cNvPr>
          <p:cNvSpPr/>
          <p:nvPr/>
        </p:nvSpPr>
        <p:spPr>
          <a:xfrm>
            <a:off x="-1" y="6145619"/>
            <a:ext cx="12192001" cy="7123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F624B03-884B-49CD-95C2-F88D84AFA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463" y="6312683"/>
            <a:ext cx="2310063" cy="360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0D605A-4EC2-9EEB-A0A8-EEE5BD6FBB31}"/>
              </a:ext>
            </a:extLst>
          </p:cNvPr>
          <p:cNvSpPr txBox="1"/>
          <p:nvPr/>
        </p:nvSpPr>
        <p:spPr>
          <a:xfrm rot="10800000" flipV="1">
            <a:off x="5646821" y="6349901"/>
            <a:ext cx="636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>
                <a:solidFill>
                  <a:schemeClr val="bg1"/>
                </a:solidFill>
                <a:latin typeface="Source Sans Pro Light" panose="020F0502020204030204" pitchFamily="34" charset="0"/>
              </a:rPr>
              <a:t>Copyright © Hocking Digital.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9563165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F7A7-6EE6-9175-EE1D-93B02019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37351"/>
            <a:ext cx="4443551" cy="172004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6AF41-07F4-6879-98B2-A0ADEF9DA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337351"/>
            <a:ext cx="6680338" cy="55236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C7F3E-1DF7-E896-1534-F826B7B9D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8474" y="2057400"/>
            <a:ext cx="44435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800B5A-62E2-EEA7-628A-30CFA9DF5059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00152B-D5C0-8A44-3E2F-BEB0804EA807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45C0654-D044-DC6B-1B20-D82EE7B724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AB68C1-F964-7E78-D9A2-F6515498B0F6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03128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B0F8-0C44-0951-B646-30C6A1B8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F647-6277-9009-4D78-CABCC7D24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8473" y="1376039"/>
            <a:ext cx="11505459" cy="4584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CCC556-45FF-7D3A-40B6-4C7BA7C01FB3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D9FDA2-9157-E356-7A17-E81CB6C44BD2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8FE2214-4C38-61CB-64E8-8A98A5CC3C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CCF03A-2DDA-04CB-8A15-23FD3C075580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1965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9705E-A350-7C5D-4F1E-81997F548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3109034" cy="5595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606FE-6E1C-71EC-E2BF-CCF9D4479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2963" y="365125"/>
            <a:ext cx="8279537" cy="5595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714F59-BF6C-9ADE-8935-0C74115B35F4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CFCE79-8E85-A286-F6D8-B0C54CF3FA41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D01B8A7-C0F5-EE9B-5E1D-3DD888F7B3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4EEEC8-CC28-855B-FDA4-59A627CD8C26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61595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A57B-604D-9073-6128-0F3642CC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2D07-0B5B-3B14-36AE-BD7459B1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3" y="1376039"/>
            <a:ext cx="11505459" cy="458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339469-1A0B-A224-9A2B-CA8247CEA7CF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2F74F4-35D5-0088-8EC9-7A2E5FA1DCBC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38E03B6-0787-6658-2F68-6E96F25E9F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A52670-1514-016D-87CC-FBB10BB0E055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300485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9B25-D81E-0E4B-CB53-EE57C0BD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4B1E1-EC80-333C-A118-89773C5B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3712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D38546-125D-6FE2-E6CC-548C735D97F4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4A569-E564-3AA9-335A-CD775F68F151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6F66EEA-2E17-9C75-EBCB-F026C57074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7C948F-1B0B-D901-6F7A-3F0107BD0608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847518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684D-44D5-B916-DB15-C82B0B9E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5"/>
            <a:ext cx="11505460" cy="815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EB25-D0D4-372B-D219-1A9081D77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474" y="1384917"/>
            <a:ext cx="5691326" cy="4607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C0305-385E-29B3-5122-74F7ED0B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4917"/>
            <a:ext cx="5661734" cy="4607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C79B6D-3319-FCEA-5872-15BAEEB629E9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E93E6-68FB-B78E-1565-2C7AC634B4AB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A48EBD4-5E1C-35F2-8A56-932F96D722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B52040-03D6-CC80-4832-145F4ED992C5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4292482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A74D-26C7-3AE9-B860-14591C88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6"/>
            <a:ext cx="11514338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B2781-B7ED-1A9B-C05F-C673A54C8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188" y="1315597"/>
            <a:ext cx="56460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E535F-3033-9DB5-E04B-6FEFF060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474" y="2306573"/>
            <a:ext cx="5669101" cy="3712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0BDA8-D2E2-C552-030A-D572346A7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872" y="1315597"/>
            <a:ext cx="56729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C01DA-AEDC-C15E-9AC7-EBD173826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06573"/>
            <a:ext cx="5669101" cy="3712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9082F-D588-618A-8183-44DA3E0B6596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BEFBFF-2F35-CEEB-3BF2-7570CFAE3875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E290F8C-8571-B4BB-3F3D-445C971E7A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066270-45C2-7391-D191-5B22018F6828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880878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BFD2-2E27-8D07-372D-82B9AE07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682A46-8E7A-4DE5-E8C6-89EE205F7508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C38EF3-4979-3B4C-16C5-9150BD6CDFFD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BC15CB0-22F9-0094-A59E-30C777D8C2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8D9726-8210-674C-A293-B2B4A9646B31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604295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B1190B-5ECE-9C05-8794-40D16B8109B2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DA554A-2AD0-36EA-0C7F-66BF116D2DB8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20174DF-7823-06C2-15A1-16B527CDD9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F9EF2A-BA7F-5C43-E0A2-9BA9779F8B9C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818048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632573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65B5-DDE8-D66B-B1E2-175E2794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4" y="328474"/>
            <a:ext cx="4479062" cy="17289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E1D9-3150-542B-B60B-89A4BBCA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28475"/>
            <a:ext cx="6650746" cy="5532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1AAAA-343E-5294-5CA0-3A4A68D28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2964" y="2057400"/>
            <a:ext cx="4479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77D03-2B4B-4D49-3C21-1B453738B573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0365EC-0794-A53D-FE1F-E7DF6E202A19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3C301C5-9FE9-A17C-F9D1-A27F7B82D3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1A8642-857D-30E6-D396-C6DE52CAD03B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338154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3739B-8EA1-C4E4-4DF0-B9CBBF86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5"/>
            <a:ext cx="11505460" cy="815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8292-37A4-B9E9-5D43-345AD160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3" y="1376039"/>
            <a:ext cx="11505459" cy="480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13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8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  <p15:guide id="8" orient="horz" pos="1008" userDrawn="1">
          <p15:clr>
            <a:srgbClr val="F26B43"/>
          </p15:clr>
        </p15:guide>
        <p15:guide id="9" orient="horz" pos="2160" userDrawn="1">
          <p15:clr>
            <a:srgbClr val="F26B43"/>
          </p15:clr>
        </p15:guide>
        <p15:guide id="10" pos="3984" userDrawn="1">
          <p15:clr>
            <a:srgbClr val="F26B43"/>
          </p15:clr>
        </p15:guide>
        <p15:guide id="11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6378-4A0C-4358-9723-66066C481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F54FE-5DCE-0D61-D2AD-1B39C8157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Machine Learning Part 2</a:t>
            </a:r>
          </a:p>
        </p:txBody>
      </p:sp>
    </p:spTree>
    <p:extLst>
      <p:ext uri="{BB962C8B-B14F-4D97-AF65-F5344CB8AC3E}">
        <p14:creationId xmlns:p14="http://schemas.microsoft.com/office/powerpoint/2010/main" val="217537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BEDD00-2B36-40E8-9CE9-22E82B81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F95D3D5-A9CD-4BE0-A551-8F1C660E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Revisit Iris 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2122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E0F9E-2458-4E31-8269-B8BB488B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/>
              <a:t>A More Complex Example</a:t>
            </a:r>
            <a:br>
              <a:rPr lang="en-GB" sz="2800" dirty="0"/>
            </a:br>
            <a:r>
              <a:rPr lang="en-GB" sz="3600" dirty="0"/>
              <a:t>Sentiment Analysis on Movie Reviews</a:t>
            </a:r>
            <a:endParaRPr lang="en-GB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53B50F-A4E6-4D1E-B93F-E4BC0C24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124744"/>
            <a:ext cx="4284961" cy="430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1DAA33-40AF-4B88-A35E-6B4AF8251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295598"/>
            <a:ext cx="3067050" cy="31146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34AA4D-66CC-428B-8088-332C57D17CF0}"/>
              </a:ext>
            </a:extLst>
          </p:cNvPr>
          <p:cNvSpPr/>
          <p:nvPr/>
        </p:nvSpPr>
        <p:spPr>
          <a:xfrm>
            <a:off x="8256240" y="1196752"/>
            <a:ext cx="3456384" cy="15121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Human Language is </a:t>
            </a:r>
            <a:r>
              <a:rPr lang="en-GB" sz="4800" dirty="0"/>
              <a:t>Complex!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CFA73A-03CE-45C8-8E44-70D09D04E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001" y="3831099"/>
            <a:ext cx="861667" cy="860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A58A14-542D-4A95-BBB3-04D84C225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793" y="2856735"/>
            <a:ext cx="860297" cy="860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69E69C-78F5-4C92-BC2F-1D44662AFC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01" y="4839211"/>
            <a:ext cx="860297" cy="8602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62593E-B51A-46B9-9F57-0858D168AAF0}"/>
              </a:ext>
            </a:extLst>
          </p:cNvPr>
          <p:cNvSpPr txBox="1"/>
          <p:nvPr/>
        </p:nvSpPr>
        <p:spPr>
          <a:xfrm>
            <a:off x="9246127" y="3932520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F23A24-9525-4343-9C26-5E0B1727C3B4}"/>
              </a:ext>
            </a:extLst>
          </p:cNvPr>
          <p:cNvSpPr txBox="1"/>
          <p:nvPr/>
        </p:nvSpPr>
        <p:spPr>
          <a:xfrm>
            <a:off x="9246127" y="2830041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Positive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DF2FD-D5C6-4F51-9E8A-9BBF0A111CC5}"/>
              </a:ext>
            </a:extLst>
          </p:cNvPr>
          <p:cNvSpPr txBox="1"/>
          <p:nvPr/>
        </p:nvSpPr>
        <p:spPr>
          <a:xfrm>
            <a:off x="9246127" y="4976971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Neutral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02E51-818A-41D0-80B9-E1429C87E28A}"/>
              </a:ext>
            </a:extLst>
          </p:cNvPr>
          <p:cNvSpPr/>
          <p:nvPr/>
        </p:nvSpPr>
        <p:spPr>
          <a:xfrm rot="16200000">
            <a:off x="-32944" y="4908063"/>
            <a:ext cx="1422058" cy="594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Sarcasm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53D9F-CF4E-408A-9B5B-D75E0A68E0E3}"/>
              </a:ext>
            </a:extLst>
          </p:cNvPr>
          <p:cNvSpPr/>
          <p:nvPr/>
        </p:nvSpPr>
        <p:spPr>
          <a:xfrm rot="16200000">
            <a:off x="729305" y="4908062"/>
            <a:ext cx="1422058" cy="594167"/>
          </a:xfrm>
          <a:prstGeom prst="rect">
            <a:avLst/>
          </a:prstGeom>
          <a:solidFill>
            <a:srgbClr val="E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Angry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34A761-F500-4005-9DAF-889CCA62A952}"/>
              </a:ext>
            </a:extLst>
          </p:cNvPr>
          <p:cNvSpPr/>
          <p:nvPr/>
        </p:nvSpPr>
        <p:spPr>
          <a:xfrm rot="16200000">
            <a:off x="1509118" y="4908062"/>
            <a:ext cx="1422058" cy="5941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500B1C-5045-4C96-987F-4E163121948F}"/>
              </a:ext>
            </a:extLst>
          </p:cNvPr>
          <p:cNvSpPr/>
          <p:nvPr/>
        </p:nvSpPr>
        <p:spPr>
          <a:xfrm rot="16200000">
            <a:off x="2249511" y="4908063"/>
            <a:ext cx="1422058" cy="5941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Proud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71F8C9-6AAA-4EC0-A467-446603633C70}"/>
              </a:ext>
            </a:extLst>
          </p:cNvPr>
          <p:cNvSpPr/>
          <p:nvPr/>
        </p:nvSpPr>
        <p:spPr>
          <a:xfrm>
            <a:off x="3331586" y="5699508"/>
            <a:ext cx="216667" cy="216667"/>
          </a:xfrm>
          <a:prstGeom prst="ellipse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A74C00-855A-437C-8CF0-D91AA7ABBF9A}"/>
              </a:ext>
            </a:extLst>
          </p:cNvPr>
          <p:cNvSpPr/>
          <p:nvPr/>
        </p:nvSpPr>
        <p:spPr>
          <a:xfrm>
            <a:off x="3604881" y="5699507"/>
            <a:ext cx="216667" cy="216667"/>
          </a:xfrm>
          <a:prstGeom prst="ellipse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2894E1-2E9E-4148-BA13-86B562ADD9E0}"/>
              </a:ext>
            </a:extLst>
          </p:cNvPr>
          <p:cNvSpPr/>
          <p:nvPr/>
        </p:nvSpPr>
        <p:spPr>
          <a:xfrm>
            <a:off x="3872748" y="5700029"/>
            <a:ext cx="216667" cy="216667"/>
          </a:xfrm>
          <a:prstGeom prst="ellipse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87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BEDD00-2B36-40E8-9CE9-22E82B81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6D2B965-8C13-49F3-977A-DFD688C0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Sentiment Analysis of Movie Reviews</a:t>
            </a:r>
          </a:p>
        </p:txBody>
      </p:sp>
    </p:spTree>
    <p:extLst>
      <p:ext uri="{BB962C8B-B14F-4D97-AF65-F5344CB8AC3E}">
        <p14:creationId xmlns:p14="http://schemas.microsoft.com/office/powerpoint/2010/main" val="388674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4ED508-C765-4E53-821B-DC55AF0C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Reinforcement Learning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30982C-B79A-4C73-9499-3A5FA4F1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55" y="1152107"/>
            <a:ext cx="11003253" cy="521479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FFA9BF-4702-46AC-AD31-2EFFC8570B85}"/>
              </a:ext>
            </a:extLst>
          </p:cNvPr>
          <p:cNvSpPr/>
          <p:nvPr/>
        </p:nvSpPr>
        <p:spPr>
          <a:xfrm>
            <a:off x="870882" y="1466504"/>
            <a:ext cx="2808312" cy="1368152"/>
          </a:xfrm>
          <a:prstGeom prst="roundRect">
            <a:avLst/>
          </a:prstGeom>
          <a:solidFill>
            <a:srgbClr val="0C6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Observe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068FF3-BC5E-46A8-A7C1-AC539A720037}"/>
              </a:ext>
            </a:extLst>
          </p:cNvPr>
          <p:cNvSpPr/>
          <p:nvPr/>
        </p:nvSpPr>
        <p:spPr>
          <a:xfrm>
            <a:off x="839416" y="3095824"/>
            <a:ext cx="2808312" cy="1368152"/>
          </a:xfrm>
          <a:prstGeom prst="roundRect">
            <a:avLst/>
          </a:prstGeom>
          <a:solidFill>
            <a:srgbClr val="0C6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Reward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1E3F40-FB58-42BC-880F-D575BCC7BD65}"/>
              </a:ext>
            </a:extLst>
          </p:cNvPr>
          <p:cNvSpPr/>
          <p:nvPr/>
        </p:nvSpPr>
        <p:spPr>
          <a:xfrm>
            <a:off x="839416" y="4725144"/>
            <a:ext cx="2808312" cy="1368152"/>
          </a:xfrm>
          <a:prstGeom prst="roundRect">
            <a:avLst/>
          </a:prstGeom>
          <a:solidFill>
            <a:srgbClr val="0C6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33FB1-3EE4-4245-8928-9F838678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616" y="2600122"/>
            <a:ext cx="2318767" cy="2318767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65074C7-6471-4DC4-84B8-246F74626FAE}"/>
              </a:ext>
            </a:extLst>
          </p:cNvPr>
          <p:cNvSpPr/>
          <p:nvPr/>
        </p:nvSpPr>
        <p:spPr>
          <a:xfrm>
            <a:off x="3850262" y="3543481"/>
            <a:ext cx="792088" cy="432048"/>
          </a:xfrm>
          <a:prstGeom prst="leftRightArrow">
            <a:avLst/>
          </a:prstGeom>
          <a:solidFill>
            <a:srgbClr val="0C6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1E33C473-3822-4999-BC90-AED43D128481}"/>
              </a:ext>
            </a:extLst>
          </p:cNvPr>
          <p:cNvSpPr/>
          <p:nvPr/>
        </p:nvSpPr>
        <p:spPr>
          <a:xfrm rot="18922567">
            <a:off x="3850262" y="4797057"/>
            <a:ext cx="792088" cy="432048"/>
          </a:xfrm>
          <a:prstGeom prst="leftRightArrow">
            <a:avLst/>
          </a:prstGeom>
          <a:solidFill>
            <a:srgbClr val="0C6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9321DE90-7009-4818-B21F-94021C374027}"/>
              </a:ext>
            </a:extLst>
          </p:cNvPr>
          <p:cNvSpPr/>
          <p:nvPr/>
        </p:nvSpPr>
        <p:spPr>
          <a:xfrm rot="2764617">
            <a:off x="3875233" y="2326985"/>
            <a:ext cx="792088" cy="432048"/>
          </a:xfrm>
          <a:prstGeom prst="leftRightArrow">
            <a:avLst/>
          </a:prstGeom>
          <a:solidFill>
            <a:srgbClr val="0C6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E7975-ED33-44D8-BCC5-E9AA661451E1}"/>
              </a:ext>
            </a:extLst>
          </p:cNvPr>
          <p:cNvSpPr/>
          <p:nvPr/>
        </p:nvSpPr>
        <p:spPr>
          <a:xfrm>
            <a:off x="7752184" y="1508760"/>
            <a:ext cx="3312368" cy="444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rgbClr val="014E6C"/>
                </a:solidFill>
              </a:rPr>
              <a:t>Autonomous &amp; Self-Teaching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rgbClr val="014E6C"/>
                </a:solidFill>
              </a:rPr>
              <a:t>Learn by Trial &amp; Error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rgbClr val="014E6C"/>
                </a:solidFill>
              </a:rPr>
              <a:t>Perform an Action to Gain a Reward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rgbClr val="014E6C"/>
                </a:solidFill>
              </a:rPr>
              <a:t>Cyclic, Fine-Tune Actions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rgbClr val="014E6C"/>
                </a:solidFill>
              </a:rPr>
              <a:t>Re-working and Modifying Algorithms Autonomously Until it Makes Best Decisions, Best Result</a:t>
            </a:r>
          </a:p>
          <a:p>
            <a:endParaRPr lang="en-GB" dirty="0">
              <a:solidFill>
                <a:srgbClr val="014E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2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BEDD00-2B36-40E8-9CE9-22E82B81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ACBF639-722B-4BD7-954F-704C87044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Like a Human – Balancing a Stick</a:t>
            </a:r>
          </a:p>
        </p:txBody>
      </p:sp>
    </p:spTree>
    <p:extLst>
      <p:ext uri="{BB962C8B-B14F-4D97-AF65-F5344CB8AC3E}">
        <p14:creationId xmlns:p14="http://schemas.microsoft.com/office/powerpoint/2010/main" val="2047451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652AA5-E110-3CF2-37B3-5C38D2C3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77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227B-7B91-47E9-A23E-F5CF202C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Traditional Approaches</a:t>
            </a:r>
            <a:br>
              <a:rPr lang="en-GB" dirty="0"/>
            </a:br>
            <a:r>
              <a:rPr lang="en-GB" sz="2400" dirty="0"/>
              <a:t>Some Overlaps with Machine Learning ….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F13E6-56B1-4EC4-8B73-EB26F1CA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5" y="1412776"/>
            <a:ext cx="1828725" cy="1730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32B1B-1B21-431D-B8D4-0027AA255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361" y="1412776"/>
            <a:ext cx="1793184" cy="1728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C2B74-29AC-47F9-94DF-98CC72FCE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596" y="1412776"/>
            <a:ext cx="1722212" cy="1728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76DB77-87E1-4251-B8A8-5E3AC9CA3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087" y="1412776"/>
            <a:ext cx="2438749" cy="1728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A9797-04E1-4C2E-B458-5DC1A01D3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1887" y="1412776"/>
            <a:ext cx="1793184" cy="17683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671602D-ACE3-47C5-93AE-3C1F82396CB7}"/>
              </a:ext>
            </a:extLst>
          </p:cNvPr>
          <p:cNvSpPr/>
          <p:nvPr/>
        </p:nvSpPr>
        <p:spPr>
          <a:xfrm>
            <a:off x="582585" y="3247627"/>
            <a:ext cx="1828724" cy="68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Linear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71A18-C1CB-4009-9B92-5AFDE8B0C8C8}"/>
              </a:ext>
            </a:extLst>
          </p:cNvPr>
          <p:cNvSpPr/>
          <p:nvPr/>
        </p:nvSpPr>
        <p:spPr>
          <a:xfrm>
            <a:off x="2739591" y="3247627"/>
            <a:ext cx="1828724" cy="68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Logistic</a:t>
            </a:r>
          </a:p>
          <a:p>
            <a:pPr algn="ctr"/>
            <a:r>
              <a:rPr lang="en-GB" dirty="0"/>
              <a:t>Regression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4035FC-BB1E-4ADA-B77F-CE0C15EEDE8A}"/>
              </a:ext>
            </a:extLst>
          </p:cNvPr>
          <p:cNvSpPr/>
          <p:nvPr/>
        </p:nvSpPr>
        <p:spPr>
          <a:xfrm>
            <a:off x="4843340" y="3249047"/>
            <a:ext cx="1828724" cy="68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Cluster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C3C2FD-41C0-4705-A90A-68D1A6668C53}"/>
              </a:ext>
            </a:extLst>
          </p:cNvPr>
          <p:cNvSpPr/>
          <p:nvPr/>
        </p:nvSpPr>
        <p:spPr>
          <a:xfrm>
            <a:off x="6947087" y="3247627"/>
            <a:ext cx="2438749" cy="68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Factor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05243D-3133-4ACB-8F83-D05E8C2012B6}"/>
              </a:ext>
            </a:extLst>
          </p:cNvPr>
          <p:cNvSpPr/>
          <p:nvPr/>
        </p:nvSpPr>
        <p:spPr>
          <a:xfrm>
            <a:off x="9731887" y="3247627"/>
            <a:ext cx="1793184" cy="68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Series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9633C4-11F4-4B43-80D5-D24913D19F1F}"/>
              </a:ext>
            </a:extLst>
          </p:cNvPr>
          <p:cNvSpPr/>
          <p:nvPr/>
        </p:nvSpPr>
        <p:spPr>
          <a:xfrm>
            <a:off x="582584" y="4073380"/>
            <a:ext cx="1828725" cy="2235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Identifies the causal relationships amongst different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E.g. House price influenced by neighbourhood, house size, age, etc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3FD354-4416-4969-A815-AB43D9CDDB0C}"/>
              </a:ext>
            </a:extLst>
          </p:cNvPr>
          <p:cNvSpPr/>
          <p:nvPr/>
        </p:nvSpPr>
        <p:spPr>
          <a:xfrm>
            <a:off x="2757362" y="4073380"/>
            <a:ext cx="1810954" cy="2235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Overcomes relationships that cannot be described linearly as 0 and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I.e. Filtering job candidates and how successful they will be in the first year (</a:t>
            </a:r>
            <a:r>
              <a:rPr lang="en-GB" sz="1200" dirty="0" err="1">
                <a:solidFill>
                  <a:schemeClr val="tx1"/>
                </a:solidFill>
              </a:rPr>
              <a:t>E..g</a:t>
            </a:r>
            <a:r>
              <a:rPr lang="en-GB" sz="1200" dirty="0">
                <a:solidFill>
                  <a:schemeClr val="tx1"/>
                </a:solidFill>
              </a:rPr>
              <a:t> &gt; 50% success then 1 otherwise 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5958EB-5184-4590-8974-8D6EBC2315C8}"/>
              </a:ext>
            </a:extLst>
          </p:cNvPr>
          <p:cNvSpPr/>
          <p:nvPr/>
        </p:nvSpPr>
        <p:spPr>
          <a:xfrm>
            <a:off x="4843339" y="4073380"/>
            <a:ext cx="1828725" cy="2235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Exploratory approach where observations in the data form groups according to a categorisation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E.g. House price cost in-relation to size and location to a major centre (Downtown)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0D3102-16BB-4A98-8DD3-CF8584A10940}"/>
              </a:ext>
            </a:extLst>
          </p:cNvPr>
          <p:cNvSpPr/>
          <p:nvPr/>
        </p:nvSpPr>
        <p:spPr>
          <a:xfrm>
            <a:off x="6947087" y="4073380"/>
            <a:ext cx="2438749" cy="2235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Like Cluster Analysis but focused on features rather than observations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E.g. if in a 100-item questionnaire every 10 questions pertains to a single attitude, factor analysis will identify the 10 factors.  These can then be used for a regression, to provide a more interpretable prediction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AD5E0-4551-418F-B26D-C0C5B4694390}"/>
              </a:ext>
            </a:extLst>
          </p:cNvPr>
          <p:cNvSpPr/>
          <p:nvPr/>
        </p:nvSpPr>
        <p:spPr>
          <a:xfrm>
            <a:off x="9731888" y="4073380"/>
            <a:ext cx="1793184" cy="2235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Widely used in finance and economics, used for following values over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E.g. Tracking stock price changes over time, where time is presented horizontally</a:t>
            </a:r>
          </a:p>
        </p:txBody>
      </p:sp>
    </p:spTree>
    <p:extLst>
      <p:ext uri="{BB962C8B-B14F-4D97-AF65-F5344CB8AC3E}">
        <p14:creationId xmlns:p14="http://schemas.microsoft.com/office/powerpoint/2010/main" val="397815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47F5386E-481B-436D-85E6-1E163C0936F2}"/>
              </a:ext>
            </a:extLst>
          </p:cNvPr>
          <p:cNvSpPr/>
          <p:nvPr/>
        </p:nvSpPr>
        <p:spPr>
          <a:xfrm rot="5400000">
            <a:off x="1547809" y="1755802"/>
            <a:ext cx="3096344" cy="3096344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C07A609B-E9EC-4074-A010-1388DF385E88}"/>
              </a:ext>
            </a:extLst>
          </p:cNvPr>
          <p:cNvSpPr/>
          <p:nvPr/>
        </p:nvSpPr>
        <p:spPr>
          <a:xfrm rot="16200000">
            <a:off x="1576028" y="1772816"/>
            <a:ext cx="3096344" cy="3096344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A2B48-CEAC-45B8-AB45-8059CAE5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676175-3707-408E-A426-698ADC29A1A6}"/>
              </a:ext>
            </a:extLst>
          </p:cNvPr>
          <p:cNvSpPr/>
          <p:nvPr/>
        </p:nvSpPr>
        <p:spPr>
          <a:xfrm>
            <a:off x="3227029" y="1973325"/>
            <a:ext cx="432048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B3BA11-BB58-4184-A86B-3F07F387B060}"/>
              </a:ext>
            </a:extLst>
          </p:cNvPr>
          <p:cNvSpPr/>
          <p:nvPr/>
        </p:nvSpPr>
        <p:spPr>
          <a:xfrm>
            <a:off x="2756847" y="2077616"/>
            <a:ext cx="432048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4DC1D2-F637-4432-89F2-DBBAEBC834B7}"/>
              </a:ext>
            </a:extLst>
          </p:cNvPr>
          <p:cNvSpPr/>
          <p:nvPr/>
        </p:nvSpPr>
        <p:spPr>
          <a:xfrm>
            <a:off x="3711469" y="1681078"/>
            <a:ext cx="432048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73FA54-E657-4B0F-8FC7-5701A02B8440}"/>
              </a:ext>
            </a:extLst>
          </p:cNvPr>
          <p:cNvSpPr/>
          <p:nvPr/>
        </p:nvSpPr>
        <p:spPr>
          <a:xfrm>
            <a:off x="2102481" y="2485542"/>
            <a:ext cx="432048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43ABCC-E3E9-4AF0-940B-B2EA2590A7AC}"/>
              </a:ext>
            </a:extLst>
          </p:cNvPr>
          <p:cNvSpPr/>
          <p:nvPr/>
        </p:nvSpPr>
        <p:spPr>
          <a:xfrm>
            <a:off x="1764093" y="3083351"/>
            <a:ext cx="432048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1D72A3-EAE3-46F4-9F7F-4DE8CF918308}"/>
              </a:ext>
            </a:extLst>
          </p:cNvPr>
          <p:cNvSpPr/>
          <p:nvPr/>
        </p:nvSpPr>
        <p:spPr>
          <a:xfrm>
            <a:off x="3245303" y="2465297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B19F1C-C3CB-4741-B2AB-5A79DF477269}"/>
              </a:ext>
            </a:extLst>
          </p:cNvPr>
          <p:cNvSpPr/>
          <p:nvPr/>
        </p:nvSpPr>
        <p:spPr>
          <a:xfrm>
            <a:off x="4019590" y="3546506"/>
            <a:ext cx="432048" cy="43204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FA5536-5BBE-4BC9-907C-6F68700FE725}"/>
              </a:ext>
            </a:extLst>
          </p:cNvPr>
          <p:cNvSpPr/>
          <p:nvPr/>
        </p:nvSpPr>
        <p:spPr>
          <a:xfrm>
            <a:off x="3631571" y="4034897"/>
            <a:ext cx="432048" cy="43204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CB3E65-CD91-46D2-93EE-3581DCCCB307}"/>
              </a:ext>
            </a:extLst>
          </p:cNvPr>
          <p:cNvSpPr/>
          <p:nvPr/>
        </p:nvSpPr>
        <p:spPr>
          <a:xfrm>
            <a:off x="3133598" y="3596780"/>
            <a:ext cx="432048" cy="43204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9B6DB7-2B26-4937-B596-04E3C36FF198}"/>
              </a:ext>
            </a:extLst>
          </p:cNvPr>
          <p:cNvSpPr/>
          <p:nvPr/>
        </p:nvSpPr>
        <p:spPr>
          <a:xfrm>
            <a:off x="2974915" y="4213841"/>
            <a:ext cx="432048" cy="43204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F7A245-6B10-426A-A088-5932C22CAD07}"/>
              </a:ext>
            </a:extLst>
          </p:cNvPr>
          <p:cNvSpPr/>
          <p:nvPr/>
        </p:nvSpPr>
        <p:spPr>
          <a:xfrm>
            <a:off x="2324799" y="4229595"/>
            <a:ext cx="432048" cy="43204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500AC1-ED98-423E-9944-BB6441738E74}"/>
              </a:ext>
            </a:extLst>
          </p:cNvPr>
          <p:cNvCxnSpPr>
            <a:cxnSpLocks/>
          </p:cNvCxnSpPr>
          <p:nvPr/>
        </p:nvCxnSpPr>
        <p:spPr>
          <a:xfrm>
            <a:off x="1415480" y="1700808"/>
            <a:ext cx="0" cy="3528392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7C45BD-4DCB-4967-8E78-69B142413088}"/>
              </a:ext>
            </a:extLst>
          </p:cNvPr>
          <p:cNvCxnSpPr>
            <a:cxnSpLocks/>
          </p:cNvCxnSpPr>
          <p:nvPr/>
        </p:nvCxnSpPr>
        <p:spPr>
          <a:xfrm>
            <a:off x="1151002" y="4641490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603CDB-37A3-4A23-BA80-E4926FB4CBE1}"/>
              </a:ext>
            </a:extLst>
          </p:cNvPr>
          <p:cNvCxnSpPr>
            <a:cxnSpLocks/>
          </p:cNvCxnSpPr>
          <p:nvPr/>
        </p:nvCxnSpPr>
        <p:spPr>
          <a:xfrm>
            <a:off x="1151002" y="4279415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CDE27A-5632-4559-AFFF-26C71AEB6755}"/>
              </a:ext>
            </a:extLst>
          </p:cNvPr>
          <p:cNvCxnSpPr>
            <a:cxnSpLocks/>
          </p:cNvCxnSpPr>
          <p:nvPr/>
        </p:nvCxnSpPr>
        <p:spPr>
          <a:xfrm>
            <a:off x="1148862" y="3950059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B6C0E0-C78E-4201-8E9D-E63D7AF37941}"/>
              </a:ext>
            </a:extLst>
          </p:cNvPr>
          <p:cNvCxnSpPr>
            <a:cxnSpLocks/>
          </p:cNvCxnSpPr>
          <p:nvPr/>
        </p:nvCxnSpPr>
        <p:spPr>
          <a:xfrm>
            <a:off x="1148862" y="3546506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1CDBAF-9461-44A4-A1DC-023BDB19D730}"/>
              </a:ext>
            </a:extLst>
          </p:cNvPr>
          <p:cNvCxnSpPr>
            <a:cxnSpLocks/>
          </p:cNvCxnSpPr>
          <p:nvPr/>
        </p:nvCxnSpPr>
        <p:spPr>
          <a:xfrm>
            <a:off x="1148862" y="3212976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099DE6-40D9-4A6A-98B6-F7A61FD08722}"/>
              </a:ext>
            </a:extLst>
          </p:cNvPr>
          <p:cNvCxnSpPr>
            <a:cxnSpLocks/>
          </p:cNvCxnSpPr>
          <p:nvPr/>
        </p:nvCxnSpPr>
        <p:spPr>
          <a:xfrm>
            <a:off x="1162195" y="2855311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C46696-A5F2-4FED-8BE5-17584D6847F6}"/>
              </a:ext>
            </a:extLst>
          </p:cNvPr>
          <p:cNvCxnSpPr>
            <a:cxnSpLocks/>
          </p:cNvCxnSpPr>
          <p:nvPr/>
        </p:nvCxnSpPr>
        <p:spPr>
          <a:xfrm>
            <a:off x="1162195" y="2462563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560C9D-98F7-461B-9CF6-BB4DE0D33F31}"/>
              </a:ext>
            </a:extLst>
          </p:cNvPr>
          <p:cNvCxnSpPr>
            <a:cxnSpLocks/>
          </p:cNvCxnSpPr>
          <p:nvPr/>
        </p:nvCxnSpPr>
        <p:spPr>
          <a:xfrm>
            <a:off x="1148862" y="2077616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0F9830-7140-4DC7-993B-6A0FC8F89B64}"/>
              </a:ext>
            </a:extLst>
          </p:cNvPr>
          <p:cNvCxnSpPr>
            <a:cxnSpLocks/>
          </p:cNvCxnSpPr>
          <p:nvPr/>
        </p:nvCxnSpPr>
        <p:spPr>
          <a:xfrm>
            <a:off x="1151002" y="5010521"/>
            <a:ext cx="3586065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3BD519-BF8F-4B91-B491-AB793726560B}"/>
              </a:ext>
            </a:extLst>
          </p:cNvPr>
          <p:cNvCxnSpPr>
            <a:cxnSpLocks/>
          </p:cNvCxnSpPr>
          <p:nvPr/>
        </p:nvCxnSpPr>
        <p:spPr>
          <a:xfrm rot="16200000">
            <a:off x="3873989" y="5151602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0CE4B3-23C4-475A-B1FE-88EB986B33C0}"/>
              </a:ext>
            </a:extLst>
          </p:cNvPr>
          <p:cNvCxnSpPr>
            <a:cxnSpLocks/>
          </p:cNvCxnSpPr>
          <p:nvPr/>
        </p:nvCxnSpPr>
        <p:spPr>
          <a:xfrm rot="16200000">
            <a:off x="3544743" y="5151602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38706F-1834-4477-9690-F149F3EBC431}"/>
              </a:ext>
            </a:extLst>
          </p:cNvPr>
          <p:cNvCxnSpPr>
            <a:cxnSpLocks/>
          </p:cNvCxnSpPr>
          <p:nvPr/>
        </p:nvCxnSpPr>
        <p:spPr>
          <a:xfrm rot="16200000">
            <a:off x="3169995" y="5151602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C74079-8F51-4C90-A7BF-0F3687D89930}"/>
              </a:ext>
            </a:extLst>
          </p:cNvPr>
          <p:cNvCxnSpPr>
            <a:cxnSpLocks/>
          </p:cNvCxnSpPr>
          <p:nvPr/>
        </p:nvCxnSpPr>
        <p:spPr>
          <a:xfrm rot="16200000">
            <a:off x="2824663" y="5151602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A1B505-82CC-4FFD-BEC9-5A23E34EBB14}"/>
              </a:ext>
            </a:extLst>
          </p:cNvPr>
          <p:cNvCxnSpPr>
            <a:cxnSpLocks/>
          </p:cNvCxnSpPr>
          <p:nvPr/>
        </p:nvCxnSpPr>
        <p:spPr>
          <a:xfrm rot="16200000">
            <a:off x="2439627" y="5151602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9AA6B7-BD59-4AC2-A6D7-5C5CD0D9C38F}"/>
              </a:ext>
            </a:extLst>
          </p:cNvPr>
          <p:cNvCxnSpPr>
            <a:cxnSpLocks/>
          </p:cNvCxnSpPr>
          <p:nvPr/>
        </p:nvCxnSpPr>
        <p:spPr>
          <a:xfrm rot="16200000">
            <a:off x="2097229" y="5151602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FFB620-123F-42A4-BF86-405B9FE34E0A}"/>
              </a:ext>
            </a:extLst>
          </p:cNvPr>
          <p:cNvCxnSpPr>
            <a:cxnSpLocks/>
          </p:cNvCxnSpPr>
          <p:nvPr/>
        </p:nvCxnSpPr>
        <p:spPr>
          <a:xfrm rot="16200000">
            <a:off x="1700684" y="5151602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1B5E9E-B6C2-4F30-BFD4-7C09E5E20EFB}"/>
              </a:ext>
            </a:extLst>
          </p:cNvPr>
          <p:cNvCxnSpPr>
            <a:cxnSpLocks/>
          </p:cNvCxnSpPr>
          <p:nvPr/>
        </p:nvCxnSpPr>
        <p:spPr>
          <a:xfrm rot="16200000">
            <a:off x="4215074" y="5151602"/>
            <a:ext cx="224408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F300BF4-5C54-4E45-854A-A0F86FA5DF44}"/>
              </a:ext>
            </a:extLst>
          </p:cNvPr>
          <p:cNvSpPr/>
          <p:nvPr/>
        </p:nvSpPr>
        <p:spPr>
          <a:xfrm>
            <a:off x="5519936" y="1124744"/>
            <a:ext cx="5688631" cy="86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2">
                    <a:lumMod val="25000"/>
                  </a:schemeClr>
                </a:solidFill>
              </a:rPr>
              <a:t>y = m * x + 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31DA72-40C7-4173-B7AD-127937918878}"/>
              </a:ext>
            </a:extLst>
          </p:cNvPr>
          <p:cNvSpPr/>
          <p:nvPr/>
        </p:nvSpPr>
        <p:spPr>
          <a:xfrm>
            <a:off x="5519935" y="2077615"/>
            <a:ext cx="5688631" cy="1255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m &amp; b are the only values available to train/adjust – no other way to affect the line</a:t>
            </a:r>
          </a:p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** There can be many lines **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D29678-1618-4659-916E-A19232A4085F}"/>
              </a:ext>
            </a:extLst>
          </p:cNvPr>
          <p:cNvSpPr txBox="1"/>
          <p:nvPr/>
        </p:nvSpPr>
        <p:spPr>
          <a:xfrm>
            <a:off x="4654126" y="1448427"/>
            <a:ext cx="4780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30000" dirty="0"/>
              <a:t>1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DAD4BE1D-B4C0-4440-A7E1-E8AF24E299E2}"/>
              </a:ext>
            </a:extLst>
          </p:cNvPr>
          <p:cNvSpPr/>
          <p:nvPr/>
        </p:nvSpPr>
        <p:spPr>
          <a:xfrm>
            <a:off x="6681095" y="3461742"/>
            <a:ext cx="864096" cy="432048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A2240A6A-B79A-4535-AA74-C69A055AC1D6}"/>
              </a:ext>
            </a:extLst>
          </p:cNvPr>
          <p:cNvSpPr/>
          <p:nvPr/>
        </p:nvSpPr>
        <p:spPr>
          <a:xfrm>
            <a:off x="9067800" y="3461742"/>
            <a:ext cx="864096" cy="432048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A5B12C-982B-4548-A1A4-B3B9D230278A}"/>
              </a:ext>
            </a:extLst>
          </p:cNvPr>
          <p:cNvSpPr/>
          <p:nvPr/>
        </p:nvSpPr>
        <p:spPr>
          <a:xfrm>
            <a:off x="2908175" y="296778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EF75D8-3473-4803-9605-AB9CDFAA34AA}"/>
              </a:ext>
            </a:extLst>
          </p:cNvPr>
          <p:cNvSpPr/>
          <p:nvPr/>
        </p:nvSpPr>
        <p:spPr>
          <a:xfrm>
            <a:off x="2268789" y="3083351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4050CB-DED9-4B76-834E-E029411B6F52}"/>
              </a:ext>
            </a:extLst>
          </p:cNvPr>
          <p:cNvSpPr/>
          <p:nvPr/>
        </p:nvSpPr>
        <p:spPr>
          <a:xfrm>
            <a:off x="1706741" y="3789258"/>
            <a:ext cx="432048" cy="4320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DBE562-BBEE-4697-BB17-AA4FBDDE10B0}"/>
              </a:ext>
            </a:extLst>
          </p:cNvPr>
          <p:cNvSpPr/>
          <p:nvPr/>
        </p:nvSpPr>
        <p:spPr>
          <a:xfrm>
            <a:off x="3656947" y="2976532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81FB4C-3D0E-43DB-BAC0-78532611C087}"/>
              </a:ext>
            </a:extLst>
          </p:cNvPr>
          <p:cNvSpPr txBox="1"/>
          <p:nvPr/>
        </p:nvSpPr>
        <p:spPr>
          <a:xfrm>
            <a:off x="4661277" y="2461068"/>
            <a:ext cx="4780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30000" dirty="0"/>
              <a:t>2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530D16-C4D9-4C34-B25D-61342FC19292}"/>
              </a:ext>
            </a:extLst>
          </p:cNvPr>
          <p:cNvGrpSpPr/>
          <p:nvPr/>
        </p:nvGrpSpPr>
        <p:grpSpPr>
          <a:xfrm>
            <a:off x="5957379" y="4005281"/>
            <a:ext cx="4593143" cy="2147205"/>
            <a:chOff x="5957379" y="4221305"/>
            <a:chExt cx="4593143" cy="214720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678D06-F60E-4D0D-86BF-ADB6D0F1BF78}"/>
                </a:ext>
              </a:extLst>
            </p:cNvPr>
            <p:cNvSpPr txBox="1"/>
            <p:nvPr/>
          </p:nvSpPr>
          <p:spPr>
            <a:xfrm>
              <a:off x="6548533" y="4221306"/>
              <a:ext cx="112922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Weights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24940E-C12F-4D2B-AEFD-99B30FDFA2B1}"/>
                </a:ext>
              </a:extLst>
            </p:cNvPr>
            <p:cNvSpPr txBox="1"/>
            <p:nvPr/>
          </p:nvSpPr>
          <p:spPr>
            <a:xfrm>
              <a:off x="9013176" y="4221305"/>
              <a:ext cx="97334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Biases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5DC2821-7D0E-4302-B9B8-2A912970D0E3}"/>
                </a:ext>
              </a:extLst>
            </p:cNvPr>
            <p:cNvSpPr txBox="1"/>
            <p:nvPr/>
          </p:nvSpPr>
          <p:spPr>
            <a:xfrm>
              <a:off x="5957379" y="4244852"/>
              <a:ext cx="492122" cy="21236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3800" dirty="0"/>
                <a:t>[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E75388-5F21-46EE-9456-4CDB7F2D492E}"/>
                </a:ext>
              </a:extLst>
            </p:cNvPr>
            <p:cNvSpPr txBox="1"/>
            <p:nvPr/>
          </p:nvSpPr>
          <p:spPr>
            <a:xfrm>
              <a:off x="7608168" y="4244852"/>
              <a:ext cx="492122" cy="21236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3800" dirty="0"/>
                <a:t>]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A288749-7B50-453B-9298-6904D475A1FD}"/>
                </a:ext>
              </a:extLst>
            </p:cNvPr>
            <p:cNvSpPr txBox="1"/>
            <p:nvPr/>
          </p:nvSpPr>
          <p:spPr>
            <a:xfrm>
              <a:off x="6416166" y="4925576"/>
              <a:ext cx="612668" cy="1123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dirty="0"/>
                <a:t>m</a:t>
              </a:r>
              <a:r>
                <a:rPr lang="en-GB" baseline="30000" dirty="0"/>
                <a:t>1,1</a:t>
              </a:r>
            </a:p>
            <a:p>
              <a:pPr>
                <a:spcAft>
                  <a:spcPts val="600"/>
                </a:spcAft>
              </a:pPr>
              <a:r>
                <a:rPr lang="en-GB" dirty="0"/>
                <a:t>m</a:t>
              </a:r>
              <a:r>
                <a:rPr lang="en-GB" baseline="30000" dirty="0"/>
                <a:t>2,1</a:t>
              </a:r>
            </a:p>
            <a:p>
              <a:pPr>
                <a:spcAft>
                  <a:spcPts val="600"/>
                </a:spcAft>
              </a:pPr>
              <a:r>
                <a:rPr lang="en-GB" dirty="0"/>
                <a:t>m</a:t>
              </a:r>
              <a:r>
                <a:rPr lang="en-GB" baseline="30000" dirty="0"/>
                <a:t>3,1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FF8B3E2-FAFF-4762-B19D-1B01F5AD6900}"/>
                </a:ext>
              </a:extLst>
            </p:cNvPr>
            <p:cNvSpPr txBox="1"/>
            <p:nvPr/>
          </p:nvSpPr>
          <p:spPr>
            <a:xfrm>
              <a:off x="7037498" y="4925576"/>
              <a:ext cx="612668" cy="1123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dirty="0"/>
                <a:t>m</a:t>
              </a:r>
              <a:r>
                <a:rPr lang="en-GB" baseline="30000" dirty="0"/>
                <a:t>1,2</a:t>
              </a:r>
            </a:p>
            <a:p>
              <a:pPr>
                <a:spcAft>
                  <a:spcPts val="600"/>
                </a:spcAft>
              </a:pPr>
              <a:r>
                <a:rPr lang="en-GB" dirty="0"/>
                <a:t>m</a:t>
              </a:r>
              <a:r>
                <a:rPr lang="en-GB" baseline="30000" dirty="0"/>
                <a:t>2,2</a:t>
              </a:r>
            </a:p>
            <a:p>
              <a:pPr>
                <a:spcAft>
                  <a:spcPts val="600"/>
                </a:spcAft>
              </a:pPr>
              <a:r>
                <a:rPr lang="en-GB" dirty="0"/>
                <a:t>m</a:t>
              </a:r>
              <a:r>
                <a:rPr lang="en-GB" baseline="30000" dirty="0"/>
                <a:t>3,2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80629B-4A7A-4D2E-8AB7-E7A2E04D0714}"/>
                </a:ext>
              </a:extLst>
            </p:cNvPr>
            <p:cNvSpPr txBox="1"/>
            <p:nvPr/>
          </p:nvSpPr>
          <p:spPr>
            <a:xfrm>
              <a:off x="8407611" y="4221305"/>
              <a:ext cx="492122" cy="21236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3800" dirty="0"/>
                <a:t>[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40FB9B4-77F1-40F7-90E6-175D8F683053}"/>
                </a:ext>
              </a:extLst>
            </p:cNvPr>
            <p:cNvSpPr txBox="1"/>
            <p:nvPr/>
          </p:nvSpPr>
          <p:spPr>
            <a:xfrm>
              <a:off x="10058400" y="4221305"/>
              <a:ext cx="492122" cy="21236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3800" dirty="0"/>
                <a:t>]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E69C452-3B7E-4ACA-8280-491DF5B0EA15}"/>
                </a:ext>
              </a:extLst>
            </p:cNvPr>
            <p:cNvSpPr txBox="1"/>
            <p:nvPr/>
          </p:nvSpPr>
          <p:spPr>
            <a:xfrm>
              <a:off x="8866398" y="4902029"/>
              <a:ext cx="545342" cy="1123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dirty="0"/>
                <a:t>b</a:t>
              </a:r>
              <a:r>
                <a:rPr lang="en-GB" baseline="30000" dirty="0"/>
                <a:t>1,1</a:t>
              </a:r>
            </a:p>
            <a:p>
              <a:pPr>
                <a:spcAft>
                  <a:spcPts val="600"/>
                </a:spcAft>
              </a:pPr>
              <a:r>
                <a:rPr lang="en-GB" dirty="0"/>
                <a:t>b</a:t>
              </a:r>
              <a:r>
                <a:rPr lang="en-GB" baseline="30000" dirty="0"/>
                <a:t>2,1</a:t>
              </a:r>
            </a:p>
            <a:p>
              <a:pPr>
                <a:spcAft>
                  <a:spcPts val="600"/>
                </a:spcAft>
              </a:pPr>
              <a:r>
                <a:rPr lang="en-GB" dirty="0"/>
                <a:t>b</a:t>
              </a:r>
              <a:r>
                <a:rPr lang="en-GB" baseline="30000" dirty="0"/>
                <a:t>3,1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FCFB23-83CD-4FEE-AB79-79289B4DE8E1}"/>
                </a:ext>
              </a:extLst>
            </p:cNvPr>
            <p:cNvSpPr txBox="1"/>
            <p:nvPr/>
          </p:nvSpPr>
          <p:spPr>
            <a:xfrm>
              <a:off x="9487730" y="4902029"/>
              <a:ext cx="545342" cy="1123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dirty="0"/>
                <a:t>b</a:t>
              </a:r>
              <a:r>
                <a:rPr lang="en-GB" baseline="30000" dirty="0"/>
                <a:t>1,2</a:t>
              </a:r>
            </a:p>
            <a:p>
              <a:pPr>
                <a:spcAft>
                  <a:spcPts val="600"/>
                </a:spcAft>
              </a:pPr>
              <a:r>
                <a:rPr lang="en-GB" dirty="0"/>
                <a:t>b</a:t>
              </a:r>
              <a:r>
                <a:rPr lang="en-GB" baseline="30000" dirty="0"/>
                <a:t>2,2</a:t>
              </a:r>
            </a:p>
            <a:p>
              <a:pPr>
                <a:spcAft>
                  <a:spcPts val="600"/>
                </a:spcAft>
              </a:pPr>
              <a:r>
                <a:rPr lang="en-GB" dirty="0"/>
                <a:t>b</a:t>
              </a:r>
              <a:r>
                <a:rPr lang="en-GB" baseline="30000" dirty="0"/>
                <a:t>3,2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B4FC3D8-E9AB-45D6-AE40-D40864E72D7E}"/>
                </a:ext>
              </a:extLst>
            </p:cNvPr>
            <p:cNvSpPr txBox="1"/>
            <p:nvPr/>
          </p:nvSpPr>
          <p:spPr>
            <a:xfrm>
              <a:off x="9314644" y="4943065"/>
              <a:ext cx="251992" cy="1082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GB" dirty="0"/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GB" baseline="30000" dirty="0"/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GB" baseline="30000" dirty="0"/>
                <a:t>,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C07A8E0-1706-4AE0-A878-E2A172BB991E}"/>
                </a:ext>
              </a:extLst>
            </p:cNvPr>
            <p:cNvSpPr txBox="1"/>
            <p:nvPr/>
          </p:nvSpPr>
          <p:spPr>
            <a:xfrm>
              <a:off x="6905366" y="4976911"/>
              <a:ext cx="251992" cy="1082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GB" dirty="0"/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GB" baseline="30000" dirty="0"/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GB" baseline="30000" dirty="0"/>
                <a:t>,</a:t>
              </a: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DA6F75-FE0F-42AB-AA5B-F030674EF249}"/>
              </a:ext>
            </a:extLst>
          </p:cNvPr>
          <p:cNvSpPr/>
          <p:nvPr/>
        </p:nvSpPr>
        <p:spPr>
          <a:xfrm>
            <a:off x="1550126" y="1717279"/>
            <a:ext cx="3074125" cy="3100251"/>
          </a:xfrm>
          <a:custGeom>
            <a:avLst/>
            <a:gdLst>
              <a:gd name="connsiteX0" fmla="*/ 0 w 3074125"/>
              <a:gd name="connsiteY0" fmla="*/ 3100251 h 3100251"/>
              <a:gd name="connsiteX1" fmla="*/ 1297577 w 3074125"/>
              <a:gd name="connsiteY1" fmla="*/ 1828800 h 3100251"/>
              <a:gd name="connsiteX2" fmla="*/ 1297577 w 3074125"/>
              <a:gd name="connsiteY2" fmla="*/ 1828800 h 3100251"/>
              <a:gd name="connsiteX3" fmla="*/ 1985554 w 3074125"/>
              <a:gd name="connsiteY3" fmla="*/ 1733006 h 3100251"/>
              <a:gd name="connsiteX4" fmla="*/ 1567543 w 3074125"/>
              <a:gd name="connsiteY4" fmla="*/ 853440 h 3100251"/>
              <a:gd name="connsiteX5" fmla="*/ 2438400 w 3074125"/>
              <a:gd name="connsiteY5" fmla="*/ 679268 h 3100251"/>
              <a:gd name="connsiteX6" fmla="*/ 3074125 w 3074125"/>
              <a:gd name="connsiteY6" fmla="*/ 0 h 31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4125" h="3100251">
                <a:moveTo>
                  <a:pt x="0" y="3100251"/>
                </a:moveTo>
                <a:lnTo>
                  <a:pt x="1297577" y="1828800"/>
                </a:lnTo>
                <a:lnTo>
                  <a:pt x="1297577" y="1828800"/>
                </a:lnTo>
                <a:cubicBezTo>
                  <a:pt x="1412240" y="1812834"/>
                  <a:pt x="1940560" y="1895566"/>
                  <a:pt x="1985554" y="1733006"/>
                </a:cubicBezTo>
                <a:cubicBezTo>
                  <a:pt x="2030548" y="1570446"/>
                  <a:pt x="1492069" y="1029063"/>
                  <a:pt x="1567543" y="853440"/>
                </a:cubicBezTo>
                <a:cubicBezTo>
                  <a:pt x="1643017" y="677817"/>
                  <a:pt x="2187303" y="821508"/>
                  <a:pt x="2438400" y="679268"/>
                </a:cubicBezTo>
                <a:cubicBezTo>
                  <a:pt x="2689497" y="537028"/>
                  <a:pt x="2881811" y="268514"/>
                  <a:pt x="3074125" y="0"/>
                </a:cubicBezTo>
              </a:path>
            </a:pathLst>
          </a:cu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37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8EB-B541-4899-B935-FDA7F881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Training Process (Supervised ML)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4E016-5586-49DE-985A-D552172D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58" y="1295369"/>
            <a:ext cx="1272168" cy="127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3D763-FF29-4EC4-B733-91F77A7D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709" y="3739573"/>
            <a:ext cx="2271539" cy="202463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E4AF1CD-876C-4B54-9638-E7F462018159}"/>
              </a:ext>
            </a:extLst>
          </p:cNvPr>
          <p:cNvGrpSpPr/>
          <p:nvPr/>
        </p:nvGrpSpPr>
        <p:grpSpPr>
          <a:xfrm>
            <a:off x="760633" y="3897499"/>
            <a:ext cx="2523958" cy="1388435"/>
            <a:chOff x="4871864" y="1277149"/>
            <a:chExt cx="2523958" cy="13884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79E89D-5DEA-4ECD-A255-B51AB14370BF}"/>
                </a:ext>
              </a:extLst>
            </p:cNvPr>
            <p:cNvSpPr txBox="1"/>
            <p:nvPr/>
          </p:nvSpPr>
          <p:spPr>
            <a:xfrm>
              <a:off x="5108396" y="1277149"/>
              <a:ext cx="8771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Weights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8924FD-E4A9-4B22-8FBC-B7DDA4F31B6A}"/>
                </a:ext>
              </a:extLst>
            </p:cNvPr>
            <p:cNvSpPr txBox="1"/>
            <p:nvPr/>
          </p:nvSpPr>
          <p:spPr>
            <a:xfrm>
              <a:off x="6415512" y="1284985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Biases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F9BD5-78CF-4DD4-9114-9098F08E7684}"/>
                </a:ext>
              </a:extLst>
            </p:cNvPr>
            <p:cNvSpPr txBox="1"/>
            <p:nvPr/>
          </p:nvSpPr>
          <p:spPr>
            <a:xfrm>
              <a:off x="4871864" y="1306915"/>
              <a:ext cx="314189" cy="1354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800" dirty="0"/>
                <a:t>[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7788A-A093-48DC-A8E9-E426EFF2340E}"/>
                </a:ext>
              </a:extLst>
            </p:cNvPr>
            <p:cNvSpPr txBox="1"/>
            <p:nvPr/>
          </p:nvSpPr>
          <p:spPr>
            <a:xfrm>
              <a:off x="5951984" y="1306915"/>
              <a:ext cx="314189" cy="1354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800" dirty="0"/>
                <a:t>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8A7F6A-BD3F-43BD-8844-BAAD0F1F7042}"/>
                </a:ext>
              </a:extLst>
            </p:cNvPr>
            <p:cNvSpPr txBox="1"/>
            <p:nvPr/>
          </p:nvSpPr>
          <p:spPr>
            <a:xfrm>
              <a:off x="5044615" y="1610758"/>
              <a:ext cx="50206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1400" dirty="0"/>
                <a:t>m</a:t>
              </a:r>
              <a:r>
                <a:rPr lang="en-GB" sz="1400" baseline="30000" dirty="0"/>
                <a:t>1,1</a:t>
              </a:r>
            </a:p>
            <a:p>
              <a:pPr>
                <a:spcAft>
                  <a:spcPts val="600"/>
                </a:spcAft>
              </a:pPr>
              <a:r>
                <a:rPr lang="en-GB" sz="1400" dirty="0"/>
                <a:t>m</a:t>
              </a:r>
              <a:r>
                <a:rPr lang="en-GB" sz="1400" baseline="30000" dirty="0"/>
                <a:t>2,1</a:t>
              </a:r>
            </a:p>
            <a:p>
              <a:pPr>
                <a:spcAft>
                  <a:spcPts val="600"/>
                </a:spcAft>
              </a:pPr>
              <a:r>
                <a:rPr lang="en-GB" sz="1400" dirty="0"/>
                <a:t>m</a:t>
              </a:r>
              <a:r>
                <a:rPr lang="en-GB" sz="1400" baseline="30000" dirty="0"/>
                <a:t>3,1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16FB83-315E-4156-A39D-FBF20F771713}"/>
                </a:ext>
              </a:extLst>
            </p:cNvPr>
            <p:cNvSpPr txBox="1"/>
            <p:nvPr/>
          </p:nvSpPr>
          <p:spPr>
            <a:xfrm>
              <a:off x="5521931" y="1628800"/>
              <a:ext cx="50206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1400" dirty="0"/>
                <a:t>m</a:t>
              </a:r>
              <a:r>
                <a:rPr lang="en-GB" sz="1400" baseline="30000" dirty="0"/>
                <a:t>1,2</a:t>
              </a:r>
            </a:p>
            <a:p>
              <a:pPr>
                <a:spcAft>
                  <a:spcPts val="600"/>
                </a:spcAft>
              </a:pPr>
              <a:r>
                <a:rPr lang="en-GB" sz="1400" dirty="0"/>
                <a:t>m</a:t>
              </a:r>
              <a:r>
                <a:rPr lang="en-GB" sz="1400" baseline="30000" dirty="0"/>
                <a:t>2,2</a:t>
              </a:r>
            </a:p>
            <a:p>
              <a:pPr>
                <a:spcAft>
                  <a:spcPts val="600"/>
                </a:spcAft>
              </a:pPr>
              <a:r>
                <a:rPr lang="en-GB" sz="1400" dirty="0"/>
                <a:t>m</a:t>
              </a:r>
              <a:r>
                <a:rPr lang="en-GB" sz="1400" baseline="30000" dirty="0"/>
                <a:t>3,2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98F9E6-0D09-491D-AD38-556435444129}"/>
                </a:ext>
              </a:extLst>
            </p:cNvPr>
            <p:cNvSpPr txBox="1"/>
            <p:nvPr/>
          </p:nvSpPr>
          <p:spPr>
            <a:xfrm>
              <a:off x="6170171" y="1291835"/>
              <a:ext cx="314189" cy="1354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800" dirty="0"/>
                <a:t>[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3B1319-8023-44CB-8C37-DA8690A2983F}"/>
                </a:ext>
              </a:extLst>
            </p:cNvPr>
            <p:cNvSpPr txBox="1"/>
            <p:nvPr/>
          </p:nvSpPr>
          <p:spPr>
            <a:xfrm>
              <a:off x="7081633" y="1311367"/>
              <a:ext cx="314189" cy="1354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800" dirty="0"/>
                <a:t>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B7CEA5-6D25-48A6-AD70-78A40D2ED439}"/>
                </a:ext>
              </a:extLst>
            </p:cNvPr>
            <p:cNvSpPr txBox="1"/>
            <p:nvPr/>
          </p:nvSpPr>
          <p:spPr>
            <a:xfrm>
              <a:off x="6344018" y="1651774"/>
              <a:ext cx="452368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1400" dirty="0"/>
                <a:t>b</a:t>
              </a:r>
              <a:r>
                <a:rPr lang="en-GB" sz="1400" baseline="30000" dirty="0"/>
                <a:t>1,1</a:t>
              </a:r>
            </a:p>
            <a:p>
              <a:pPr>
                <a:spcAft>
                  <a:spcPts val="600"/>
                </a:spcAft>
              </a:pPr>
              <a:r>
                <a:rPr lang="en-GB" sz="1400" dirty="0"/>
                <a:t>b</a:t>
              </a:r>
              <a:r>
                <a:rPr lang="en-GB" sz="1400" baseline="30000" dirty="0"/>
                <a:t>2,1</a:t>
              </a:r>
            </a:p>
            <a:p>
              <a:pPr>
                <a:spcAft>
                  <a:spcPts val="600"/>
                </a:spcAft>
              </a:pPr>
              <a:r>
                <a:rPr lang="en-GB" sz="1400" dirty="0"/>
                <a:t>b</a:t>
              </a:r>
              <a:r>
                <a:rPr lang="en-GB" sz="1400" baseline="30000" dirty="0"/>
                <a:t>3,1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68CC08-AD3D-4CB9-AFC2-C63974F96099}"/>
                </a:ext>
              </a:extLst>
            </p:cNvPr>
            <p:cNvSpPr txBox="1"/>
            <p:nvPr/>
          </p:nvSpPr>
          <p:spPr>
            <a:xfrm>
              <a:off x="6737037" y="1628800"/>
              <a:ext cx="452368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1400" dirty="0"/>
                <a:t>b</a:t>
              </a:r>
              <a:r>
                <a:rPr lang="en-GB" sz="1400" baseline="30000" dirty="0"/>
                <a:t>1,2</a:t>
              </a:r>
            </a:p>
            <a:p>
              <a:pPr>
                <a:spcAft>
                  <a:spcPts val="600"/>
                </a:spcAft>
              </a:pPr>
              <a:r>
                <a:rPr lang="en-GB" sz="1400" dirty="0"/>
                <a:t>b</a:t>
              </a:r>
              <a:r>
                <a:rPr lang="en-GB" sz="1400" baseline="30000" dirty="0"/>
                <a:t>2,2</a:t>
              </a:r>
            </a:p>
            <a:p>
              <a:pPr>
                <a:spcAft>
                  <a:spcPts val="600"/>
                </a:spcAft>
              </a:pPr>
              <a:r>
                <a:rPr lang="en-GB" sz="1400" dirty="0"/>
                <a:t>b</a:t>
              </a:r>
              <a:r>
                <a:rPr lang="en-GB" sz="1400" baseline="30000" dirty="0"/>
                <a:t>3,2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4A101-2900-4316-83E3-D4CC04C23B56}"/>
                </a:ext>
              </a:extLst>
            </p:cNvPr>
            <p:cNvSpPr txBox="1"/>
            <p:nvPr/>
          </p:nvSpPr>
          <p:spPr>
            <a:xfrm>
              <a:off x="6634061" y="1651774"/>
              <a:ext cx="234360" cy="90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GB" sz="1400" dirty="0"/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GB" sz="1400" baseline="30000" dirty="0"/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GB" sz="1400" baseline="30000" dirty="0"/>
                <a:t>,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159548-FDB2-43E6-BD45-EE37411F1E18}"/>
                </a:ext>
              </a:extLst>
            </p:cNvPr>
            <p:cNvSpPr txBox="1"/>
            <p:nvPr/>
          </p:nvSpPr>
          <p:spPr>
            <a:xfrm>
              <a:off x="5389799" y="1680135"/>
              <a:ext cx="234360" cy="90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GB" sz="1400" dirty="0"/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GB" sz="1400" baseline="30000" dirty="0"/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GB" sz="1400" baseline="30000" dirty="0"/>
                <a:t>,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441FA7D-73DA-4C15-82CE-8FBCD5902C72}"/>
              </a:ext>
            </a:extLst>
          </p:cNvPr>
          <p:cNvSpPr txBox="1"/>
          <p:nvPr/>
        </p:nvSpPr>
        <p:spPr>
          <a:xfrm>
            <a:off x="442446" y="2626549"/>
            <a:ext cx="34249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Training Data “Labelled Data”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000D3A0-DA0E-449C-96A9-D297BAB03AA7}"/>
              </a:ext>
            </a:extLst>
          </p:cNvPr>
          <p:cNvSpPr/>
          <p:nvPr/>
        </p:nvSpPr>
        <p:spPr>
          <a:xfrm>
            <a:off x="1840753" y="3187581"/>
            <a:ext cx="532376" cy="473835"/>
          </a:xfrm>
          <a:prstGeom prst="downArrow">
            <a:avLst/>
          </a:prstGeom>
          <a:solidFill>
            <a:srgbClr val="0F7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DB6C9C3-0BBE-429D-821D-8DF84E648565}"/>
              </a:ext>
            </a:extLst>
          </p:cNvPr>
          <p:cNvSpPr/>
          <p:nvPr/>
        </p:nvSpPr>
        <p:spPr>
          <a:xfrm rot="16200000">
            <a:off x="3528597" y="4367455"/>
            <a:ext cx="532376" cy="473835"/>
          </a:xfrm>
          <a:prstGeom prst="downArrow">
            <a:avLst/>
          </a:prstGeom>
          <a:solidFill>
            <a:srgbClr val="0C6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2DDA5B96-1F3A-4B61-A736-242A645CA8F5}"/>
              </a:ext>
            </a:extLst>
          </p:cNvPr>
          <p:cNvSpPr/>
          <p:nvPr/>
        </p:nvSpPr>
        <p:spPr>
          <a:xfrm flipH="1">
            <a:off x="3066028" y="1625348"/>
            <a:ext cx="2473380" cy="1965109"/>
          </a:xfrm>
          <a:prstGeom prst="bentArrow">
            <a:avLst>
              <a:gd name="adj1" fmla="val 15196"/>
              <a:gd name="adj2" fmla="val 16641"/>
              <a:gd name="adj3" fmla="val 13483"/>
              <a:gd name="adj4" fmla="val 31311"/>
            </a:avLst>
          </a:prstGeom>
          <a:solidFill>
            <a:srgbClr val="014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F8135-4DFF-4C5C-8743-1E066237AE00}"/>
              </a:ext>
            </a:extLst>
          </p:cNvPr>
          <p:cNvSpPr txBox="1"/>
          <p:nvPr/>
        </p:nvSpPr>
        <p:spPr>
          <a:xfrm>
            <a:off x="4504378" y="5720961"/>
            <a:ext cx="1800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EE6F0A-9633-4BBC-9CD4-0D19D6957BA6}"/>
              </a:ext>
            </a:extLst>
          </p:cNvPr>
          <p:cNvSpPr txBox="1"/>
          <p:nvPr/>
        </p:nvSpPr>
        <p:spPr>
          <a:xfrm>
            <a:off x="1097747" y="5475387"/>
            <a:ext cx="1800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Model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EE9E38-5594-4BEE-8D93-9611620DDFF0}"/>
              </a:ext>
            </a:extLst>
          </p:cNvPr>
          <p:cNvSpPr/>
          <p:nvPr/>
        </p:nvSpPr>
        <p:spPr>
          <a:xfrm>
            <a:off x="6744073" y="1295370"/>
            <a:ext cx="4680519" cy="9561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rtlCol="0" anchor="t"/>
          <a:lstStyle/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</a:rPr>
              <a:t>We use random values for W &amp; B, making sure not to bias one state over another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59B18D-F64E-497F-B407-03BB91CAE27B}"/>
              </a:ext>
            </a:extLst>
          </p:cNvPr>
          <p:cNvSpPr/>
          <p:nvPr/>
        </p:nvSpPr>
        <p:spPr>
          <a:xfrm>
            <a:off x="6744073" y="2514570"/>
            <a:ext cx="4680519" cy="19651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rtlCol="0" anchor="t"/>
          <a:lstStyle/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</a:rPr>
              <a:t>We compare the output with what we expect it to have produced.  We update W &amp; B and Test again.  As training progresses, M (the line) moves closer to identifying the correct separation between attributes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9B3F1D-59AE-4A9C-856F-9A71E96EA8CD}"/>
              </a:ext>
            </a:extLst>
          </p:cNvPr>
          <p:cNvSpPr/>
          <p:nvPr/>
        </p:nvSpPr>
        <p:spPr>
          <a:xfrm>
            <a:off x="6744072" y="4695426"/>
            <a:ext cx="4680519" cy="1164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rtlCol="0" anchor="t"/>
          <a:lstStyle/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</a:rPr>
              <a:t>Now we use Evaluation to see if the Model is any good.  Use data that wasn’t used for training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4C1B84-C94B-44C1-8FBA-AB60F0C8E40D}"/>
              </a:ext>
            </a:extLst>
          </p:cNvPr>
          <p:cNvSpPr/>
          <p:nvPr/>
        </p:nvSpPr>
        <p:spPr>
          <a:xfrm>
            <a:off x="6564052" y="1124744"/>
            <a:ext cx="360040" cy="360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7222638-14A6-4199-B339-920D5637AB56}"/>
              </a:ext>
            </a:extLst>
          </p:cNvPr>
          <p:cNvSpPr/>
          <p:nvPr/>
        </p:nvSpPr>
        <p:spPr>
          <a:xfrm>
            <a:off x="6562704" y="2380533"/>
            <a:ext cx="360040" cy="360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DB0EB6-F1A2-4507-870A-41967E66B180}"/>
              </a:ext>
            </a:extLst>
          </p:cNvPr>
          <p:cNvSpPr/>
          <p:nvPr/>
        </p:nvSpPr>
        <p:spPr>
          <a:xfrm>
            <a:off x="6562704" y="4589293"/>
            <a:ext cx="360040" cy="360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64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CD89-CA9A-43E0-8913-8C5D01BF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ML &amp;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6EE0A-7688-4353-A1D4-DC4F4CBF79B5}"/>
              </a:ext>
            </a:extLst>
          </p:cNvPr>
          <p:cNvSpPr txBox="1"/>
          <p:nvPr/>
        </p:nvSpPr>
        <p:spPr>
          <a:xfrm>
            <a:off x="381000" y="1268760"/>
            <a:ext cx="992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AFC4C-25F0-4F14-975D-CFD302285FE2}"/>
              </a:ext>
            </a:extLst>
          </p:cNvPr>
          <p:cNvSpPr txBox="1"/>
          <p:nvPr/>
        </p:nvSpPr>
        <p:spPr>
          <a:xfrm>
            <a:off x="1415480" y="1307233"/>
            <a:ext cx="2425043" cy="338554"/>
          </a:xfrm>
          <a:prstGeom prst="rect">
            <a:avLst/>
          </a:prstGeom>
          <a:solidFill>
            <a:srgbClr val="0C68A0"/>
          </a:solidFill>
        </p:spPr>
        <p:txBody>
          <a:bodyPr wrap="square" rtlCol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Supervised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BF1DE-E5F2-45D8-B438-5528F928B8BF}"/>
              </a:ext>
            </a:extLst>
          </p:cNvPr>
          <p:cNvSpPr txBox="1"/>
          <p:nvPr/>
        </p:nvSpPr>
        <p:spPr>
          <a:xfrm>
            <a:off x="4007178" y="1307233"/>
            <a:ext cx="2425043" cy="338554"/>
          </a:xfrm>
          <a:prstGeom prst="rect">
            <a:avLst/>
          </a:prstGeom>
          <a:solidFill>
            <a:srgbClr val="0C68A0"/>
          </a:solidFill>
        </p:spPr>
        <p:txBody>
          <a:bodyPr wrap="square" rtlCol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Un-Supervised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C3C79-A1C0-45D2-8085-C2F262B2F01D}"/>
              </a:ext>
            </a:extLst>
          </p:cNvPr>
          <p:cNvSpPr txBox="1"/>
          <p:nvPr/>
        </p:nvSpPr>
        <p:spPr>
          <a:xfrm>
            <a:off x="6598876" y="1307233"/>
            <a:ext cx="2425043" cy="338554"/>
          </a:xfrm>
          <a:prstGeom prst="rect">
            <a:avLst/>
          </a:prstGeom>
          <a:solidFill>
            <a:srgbClr val="0C68A0"/>
          </a:solidFill>
        </p:spPr>
        <p:txBody>
          <a:bodyPr wrap="square" rtlCol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Semi-Supervised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449C2-9FF1-45A2-980D-AC854D04FEFB}"/>
              </a:ext>
            </a:extLst>
          </p:cNvPr>
          <p:cNvSpPr txBox="1"/>
          <p:nvPr/>
        </p:nvSpPr>
        <p:spPr>
          <a:xfrm>
            <a:off x="9190574" y="1299538"/>
            <a:ext cx="2425043" cy="338554"/>
          </a:xfrm>
          <a:prstGeom prst="rect">
            <a:avLst/>
          </a:prstGeom>
          <a:solidFill>
            <a:srgbClr val="0C68A0"/>
          </a:solidFill>
        </p:spPr>
        <p:txBody>
          <a:bodyPr wrap="square" rtlCol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Reinforcement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1ECA0-EFF6-42F5-92BC-B7F8DBA37EDD}"/>
              </a:ext>
            </a:extLst>
          </p:cNvPr>
          <p:cNvSpPr txBox="1"/>
          <p:nvPr/>
        </p:nvSpPr>
        <p:spPr>
          <a:xfrm>
            <a:off x="1415480" y="1693236"/>
            <a:ext cx="2425043" cy="2613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dirty="0"/>
              <a:t>As experts we act as the teacher, feeding the computer with training input “labelled” data and share the correct answer</a:t>
            </a:r>
          </a:p>
          <a:p>
            <a:pPr>
              <a:spcAft>
                <a:spcPts val="600"/>
              </a:spcAft>
            </a:pPr>
            <a:r>
              <a:rPr lang="en-GB" sz="1400" dirty="0"/>
              <a:t>Supervised learning algorithms try to model the relationships and dependencies between input features and target 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5B08F-1D42-4EC3-AE35-C038A36E6E32}"/>
              </a:ext>
            </a:extLst>
          </p:cNvPr>
          <p:cNvSpPr txBox="1"/>
          <p:nvPr/>
        </p:nvSpPr>
        <p:spPr>
          <a:xfrm>
            <a:off x="1415480" y="4378897"/>
            <a:ext cx="2425043" cy="14615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Nearest Neighbour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Neural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500B2-B02E-4BBF-95F7-BC7FC704B304}"/>
              </a:ext>
            </a:extLst>
          </p:cNvPr>
          <p:cNvSpPr txBox="1"/>
          <p:nvPr/>
        </p:nvSpPr>
        <p:spPr>
          <a:xfrm rot="16200000">
            <a:off x="-572846" y="2647083"/>
            <a:ext cx="261557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B1D2F-0D62-46AE-99B2-AC87E2D7A777}"/>
              </a:ext>
            </a:extLst>
          </p:cNvPr>
          <p:cNvSpPr txBox="1"/>
          <p:nvPr/>
        </p:nvSpPr>
        <p:spPr>
          <a:xfrm rot="16200000">
            <a:off x="5143" y="4756678"/>
            <a:ext cx="145959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B59E06-C9D5-4B6A-8C24-B6AC40FF6BCA}"/>
              </a:ext>
            </a:extLst>
          </p:cNvPr>
          <p:cNvSpPr txBox="1"/>
          <p:nvPr/>
        </p:nvSpPr>
        <p:spPr>
          <a:xfrm>
            <a:off x="4007178" y="1695162"/>
            <a:ext cx="2425043" cy="2613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dirty="0"/>
              <a:t>The computer is trained with unlabelled data</a:t>
            </a:r>
          </a:p>
          <a:p>
            <a:pPr>
              <a:spcAft>
                <a:spcPts val="600"/>
              </a:spcAft>
            </a:pPr>
            <a:r>
              <a:rPr lang="en-GB" sz="1400" dirty="0"/>
              <a:t>There is no teacher, the computer learns the patterns and is useful when there is no data expert</a:t>
            </a:r>
          </a:p>
          <a:p>
            <a:pPr>
              <a:spcAft>
                <a:spcPts val="600"/>
              </a:spcAft>
            </a:pPr>
            <a:r>
              <a:rPr lang="en-GB" sz="1400" dirty="0"/>
              <a:t>Algorithms focus on mining for rules, detecting patterns and summarising/grouping data points to derive meaning</a:t>
            </a:r>
          </a:p>
          <a:p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03E63-FA55-4EFD-A154-F0B2BB00543A}"/>
              </a:ext>
            </a:extLst>
          </p:cNvPr>
          <p:cNvSpPr txBox="1"/>
          <p:nvPr/>
        </p:nvSpPr>
        <p:spPr>
          <a:xfrm>
            <a:off x="4007178" y="4380823"/>
            <a:ext cx="2425043" cy="14615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K-Means Clustering, Association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B036E-6217-497E-8256-214F5A5C789A}"/>
              </a:ext>
            </a:extLst>
          </p:cNvPr>
          <p:cNvSpPr txBox="1"/>
          <p:nvPr/>
        </p:nvSpPr>
        <p:spPr>
          <a:xfrm>
            <a:off x="6598876" y="1688688"/>
            <a:ext cx="2425043" cy="2613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dirty="0"/>
              <a:t>Useful for when only some of the observed data has labels</a:t>
            </a:r>
          </a:p>
          <a:p>
            <a:pPr>
              <a:spcAft>
                <a:spcPts val="600"/>
              </a:spcAft>
            </a:pPr>
            <a:r>
              <a:rPr lang="en-GB" sz="1400" dirty="0"/>
              <a:t>These algorithms exploit the idea that even though group membership of unlabelled data is not known, the data includes important information about the group parameters</a:t>
            </a:r>
          </a:p>
          <a:p>
            <a:pPr>
              <a:spcAft>
                <a:spcPts val="600"/>
              </a:spcAft>
            </a:pP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732C1-D670-4762-9E23-69E4EAADA0C9}"/>
              </a:ext>
            </a:extLst>
          </p:cNvPr>
          <p:cNvSpPr txBox="1"/>
          <p:nvPr/>
        </p:nvSpPr>
        <p:spPr>
          <a:xfrm>
            <a:off x="9190574" y="1697252"/>
            <a:ext cx="2425043" cy="2613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sz="1400" dirty="0"/>
              <a:t>Similar to Supervised learning, where mapping is used between input and output, with this method the agent learns by trial and error using feedback from its own actions and experiences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6874AB-B4A4-45DF-9345-1ECBA4E7703E}"/>
              </a:ext>
            </a:extLst>
          </p:cNvPr>
          <p:cNvSpPr txBox="1"/>
          <p:nvPr/>
        </p:nvSpPr>
        <p:spPr>
          <a:xfrm>
            <a:off x="9190574" y="4382913"/>
            <a:ext cx="2425043" cy="14615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Q-Learning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Temporal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Deep Adversarial Networks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F5D60-5EBC-44D8-9841-64577EBCFB25}"/>
              </a:ext>
            </a:extLst>
          </p:cNvPr>
          <p:cNvSpPr txBox="1"/>
          <p:nvPr/>
        </p:nvSpPr>
        <p:spPr>
          <a:xfrm>
            <a:off x="6598875" y="4382913"/>
            <a:ext cx="2425043" cy="14615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Pseudo-Label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Ladder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3055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4592-7E6B-4288-824D-8F9E34EE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8E57-591D-2E16-2C5D-F849F5DA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21FC09FE-EBC2-44C0-9E3A-78AE46F77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456" y="1349896"/>
            <a:ext cx="489654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human language">
            <a:extLst>
              <a:ext uri="{FF2B5EF4-FFF2-40B4-BE49-F238E27FC236}">
                <a16:creationId xmlns:a16="http://schemas.microsoft.com/office/drawing/2014/main" id="{95504EFD-A673-4638-8711-27C30442F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13887"/>
            <a:ext cx="619620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5FE42-1810-4897-B354-D7349627B747}"/>
              </a:ext>
            </a:extLst>
          </p:cNvPr>
          <p:cNvSpPr txBox="1"/>
          <p:nvPr/>
        </p:nvSpPr>
        <p:spPr>
          <a:xfrm>
            <a:off x="381000" y="4519387"/>
            <a:ext cx="557098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Sub-field of Artificial Intelligence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Understand and Process Human Languages and Generate Speech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Enable computers to get close to how Humans use Language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ED0C7-F54D-47EF-AF65-76A5BC7B1B6C}"/>
              </a:ext>
            </a:extLst>
          </p:cNvPr>
          <p:cNvSpPr txBox="1"/>
          <p:nvPr/>
        </p:nvSpPr>
        <p:spPr>
          <a:xfrm>
            <a:off x="6240018" y="4530475"/>
            <a:ext cx="557098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not easy, they do not have Intuition, they cannot understand what the language is trying to say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Deep Learning Advancements – Translation, Summarisation &amp; Semantic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31818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0839351-E8C0-407F-95A5-289E99DA9359}"/>
              </a:ext>
            </a:extLst>
          </p:cNvPr>
          <p:cNvSpPr/>
          <p:nvPr/>
        </p:nvSpPr>
        <p:spPr>
          <a:xfrm>
            <a:off x="551384" y="1819908"/>
            <a:ext cx="11115600" cy="4201379"/>
          </a:xfrm>
          <a:prstGeom prst="rect">
            <a:avLst/>
          </a:prstGeom>
          <a:solidFill>
            <a:srgbClr val="EB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DF00DD-FB61-4D80-A972-86A59F25E5E8}"/>
              </a:ext>
            </a:extLst>
          </p:cNvPr>
          <p:cNvSpPr/>
          <p:nvPr/>
        </p:nvSpPr>
        <p:spPr>
          <a:xfrm>
            <a:off x="2918613" y="2935864"/>
            <a:ext cx="1944216" cy="27973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7CE50-EEF1-4DF3-85F6-AFD18E015827}"/>
              </a:ext>
            </a:extLst>
          </p:cNvPr>
          <p:cNvSpPr/>
          <p:nvPr/>
        </p:nvSpPr>
        <p:spPr>
          <a:xfrm>
            <a:off x="5078853" y="2935864"/>
            <a:ext cx="1944216" cy="27973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F37C0E-E3AB-42C3-A6CB-F0B469697172}"/>
              </a:ext>
            </a:extLst>
          </p:cNvPr>
          <p:cNvSpPr/>
          <p:nvPr/>
        </p:nvSpPr>
        <p:spPr>
          <a:xfrm>
            <a:off x="777645" y="2935864"/>
            <a:ext cx="1944216" cy="27973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7BC10-C24C-486B-B712-BB96530F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FDEF3-BAC4-4868-8234-7AC048DE55B4}"/>
              </a:ext>
            </a:extLst>
          </p:cNvPr>
          <p:cNvSpPr/>
          <p:nvPr/>
        </p:nvSpPr>
        <p:spPr>
          <a:xfrm>
            <a:off x="777645" y="1988840"/>
            <a:ext cx="6245424" cy="7920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Natural Language Understanding (NLU)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7F4BB-5F40-4224-AFFC-37AEED6C2833}"/>
              </a:ext>
            </a:extLst>
          </p:cNvPr>
          <p:cNvSpPr/>
          <p:nvPr/>
        </p:nvSpPr>
        <p:spPr>
          <a:xfrm>
            <a:off x="551384" y="1052736"/>
            <a:ext cx="11115600" cy="792088"/>
          </a:xfrm>
          <a:prstGeom prst="rect">
            <a:avLst/>
          </a:prstGeom>
          <a:solidFill>
            <a:srgbClr val="A6D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Natural Language Processing (NLP)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0AEA0-0E3C-4236-8F4D-FA01345FD69D}"/>
              </a:ext>
            </a:extLst>
          </p:cNvPr>
          <p:cNvSpPr/>
          <p:nvPr/>
        </p:nvSpPr>
        <p:spPr>
          <a:xfrm>
            <a:off x="7244454" y="1988840"/>
            <a:ext cx="4134498" cy="792088"/>
          </a:xfrm>
          <a:prstGeom prst="rect">
            <a:avLst/>
          </a:prstGeom>
          <a:solidFill>
            <a:srgbClr val="44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Natural Language Generation (NLG)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9B6EB8-DC3E-441E-B43A-A0AF9103911C}"/>
              </a:ext>
            </a:extLst>
          </p:cNvPr>
          <p:cNvSpPr/>
          <p:nvPr/>
        </p:nvSpPr>
        <p:spPr>
          <a:xfrm>
            <a:off x="849653" y="2996952"/>
            <a:ext cx="1790564" cy="576065"/>
          </a:xfrm>
          <a:prstGeom prst="rect">
            <a:avLst/>
          </a:prstGeom>
          <a:solidFill>
            <a:srgbClr val="B4C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Convert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191FEF-F0D3-468C-9BE7-579B5ED5BEA9}"/>
              </a:ext>
            </a:extLst>
          </p:cNvPr>
          <p:cNvSpPr/>
          <p:nvPr/>
        </p:nvSpPr>
        <p:spPr>
          <a:xfrm>
            <a:off x="849653" y="3573017"/>
            <a:ext cx="1790564" cy="2088231"/>
          </a:xfrm>
          <a:prstGeom prst="rect">
            <a:avLst/>
          </a:prstGeom>
          <a:solidFill>
            <a:srgbClr val="DE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2">
                    <a:lumMod val="50000"/>
                  </a:schemeClr>
                </a:solidFill>
              </a:rPr>
              <a:t>Speech recognition (Hidden Markov Model)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2">
                    <a:lumMod val="50000"/>
                  </a:schemeClr>
                </a:solidFill>
              </a:rPr>
              <a:t>Statistical models to determine what was said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2">
                    <a:lumMod val="50000"/>
                  </a:schemeClr>
                </a:solidFill>
              </a:rPr>
              <a:t>Compare 10-20ms segments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397D4-798E-4A08-A5D4-CE9524FF3823}"/>
              </a:ext>
            </a:extLst>
          </p:cNvPr>
          <p:cNvSpPr/>
          <p:nvPr/>
        </p:nvSpPr>
        <p:spPr>
          <a:xfrm>
            <a:off x="3000257" y="2996952"/>
            <a:ext cx="1790564" cy="574155"/>
          </a:xfrm>
          <a:prstGeom prst="rect">
            <a:avLst/>
          </a:prstGeom>
          <a:solidFill>
            <a:srgbClr val="B4C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Decompose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294795-BB7D-4F2E-A470-17E975C06557}"/>
              </a:ext>
            </a:extLst>
          </p:cNvPr>
          <p:cNvSpPr/>
          <p:nvPr/>
        </p:nvSpPr>
        <p:spPr>
          <a:xfrm>
            <a:off x="3000257" y="3571107"/>
            <a:ext cx="1790564" cy="2090141"/>
          </a:xfrm>
          <a:prstGeom prst="rect">
            <a:avLst/>
          </a:prstGeom>
          <a:solidFill>
            <a:srgbClr val="DE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2">
                    <a:lumMod val="50000"/>
                  </a:schemeClr>
                </a:solidFill>
              </a:rPr>
              <a:t>Called “Part-of-Speech Tagging” (POS)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2">
                    <a:lumMod val="50000"/>
                  </a:schemeClr>
                </a:solidFill>
              </a:rPr>
              <a:t>Understand the meaning of each word, is it a noun, verb, past-tense, etc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25A895E-E034-46F9-8D87-96ACA3903938}"/>
              </a:ext>
            </a:extLst>
          </p:cNvPr>
          <p:cNvSpPr/>
          <p:nvPr/>
        </p:nvSpPr>
        <p:spPr>
          <a:xfrm rot="5400000">
            <a:off x="2424193" y="4147171"/>
            <a:ext cx="792088" cy="14401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DF02FC-09F8-4455-8439-4E4C1AB6A465}"/>
              </a:ext>
            </a:extLst>
          </p:cNvPr>
          <p:cNvSpPr/>
          <p:nvPr/>
        </p:nvSpPr>
        <p:spPr>
          <a:xfrm>
            <a:off x="5150861" y="2996159"/>
            <a:ext cx="1790564" cy="576065"/>
          </a:xfrm>
          <a:prstGeom prst="rect">
            <a:avLst/>
          </a:prstGeom>
          <a:solidFill>
            <a:srgbClr val="B4C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Understanding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3C1315-73AF-46A5-80E8-44FFE1369BCE}"/>
              </a:ext>
            </a:extLst>
          </p:cNvPr>
          <p:cNvSpPr/>
          <p:nvPr/>
        </p:nvSpPr>
        <p:spPr>
          <a:xfrm>
            <a:off x="5150861" y="3571107"/>
            <a:ext cx="1790564" cy="2087114"/>
          </a:xfrm>
          <a:prstGeom prst="rect">
            <a:avLst/>
          </a:prstGeom>
          <a:solidFill>
            <a:srgbClr val="DE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2">
                    <a:lumMod val="50000"/>
                  </a:schemeClr>
                </a:solidFill>
              </a:rPr>
              <a:t>Lexicon and grammar rules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2">
                    <a:lumMod val="50000"/>
                  </a:schemeClr>
                </a:solidFill>
              </a:rPr>
              <a:t>Statistical Machine Learning (ML)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2">
                    <a:lumMod val="50000"/>
                  </a:schemeClr>
                </a:solidFill>
              </a:rPr>
              <a:t>Challenges with Polysemy and Synonymy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1C4A980-405E-4714-8EC7-D9F1F295DDAA}"/>
              </a:ext>
            </a:extLst>
          </p:cNvPr>
          <p:cNvSpPr/>
          <p:nvPr/>
        </p:nvSpPr>
        <p:spPr>
          <a:xfrm rot="5400000">
            <a:off x="4574797" y="4147171"/>
            <a:ext cx="792088" cy="14401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AE141-0134-43CB-AEAF-E516087F00FE}"/>
              </a:ext>
            </a:extLst>
          </p:cNvPr>
          <p:cNvSpPr/>
          <p:nvPr/>
        </p:nvSpPr>
        <p:spPr>
          <a:xfrm>
            <a:off x="7244454" y="2935864"/>
            <a:ext cx="1944216" cy="2797392"/>
          </a:xfrm>
          <a:prstGeom prst="rect">
            <a:avLst/>
          </a:prstGeom>
          <a:solidFill>
            <a:srgbClr val="44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74D3D-26F3-4974-814D-0555BC107746}"/>
              </a:ext>
            </a:extLst>
          </p:cNvPr>
          <p:cNvSpPr/>
          <p:nvPr/>
        </p:nvSpPr>
        <p:spPr>
          <a:xfrm>
            <a:off x="7316462" y="2996159"/>
            <a:ext cx="1790564" cy="576065"/>
          </a:xfrm>
          <a:prstGeom prst="rect">
            <a:avLst/>
          </a:prstGeom>
          <a:solidFill>
            <a:srgbClr val="CF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443220"/>
                </a:solidFill>
              </a:rPr>
              <a:t>Translate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03844-DEE6-4E9B-8A3E-1F46AB3B93BF}"/>
              </a:ext>
            </a:extLst>
          </p:cNvPr>
          <p:cNvSpPr/>
          <p:nvPr/>
        </p:nvSpPr>
        <p:spPr>
          <a:xfrm>
            <a:off x="7316462" y="3571107"/>
            <a:ext cx="1790564" cy="2087114"/>
          </a:xfrm>
          <a:prstGeom prst="rect">
            <a:avLst/>
          </a:prstGeom>
          <a:solidFill>
            <a:srgbClr val="EF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43220"/>
                </a:solidFill>
              </a:rPr>
              <a:t>What information to translate?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43220"/>
                </a:solidFill>
              </a:rPr>
              <a:t>Results of a query, organised into a structure of what it wants to say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43220"/>
                </a:solidFill>
              </a:rPr>
              <a:t>Reverse of NFU, lexicon and grammar rules to author sentence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CC3911C-F23E-4DAD-92B4-F68F3B06E5D5}"/>
              </a:ext>
            </a:extLst>
          </p:cNvPr>
          <p:cNvSpPr/>
          <p:nvPr/>
        </p:nvSpPr>
        <p:spPr>
          <a:xfrm rot="5400000">
            <a:off x="6740398" y="4147171"/>
            <a:ext cx="792088" cy="14401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AF5FED-2A40-43F2-B44F-8E73DFDF03AE}"/>
              </a:ext>
            </a:extLst>
          </p:cNvPr>
          <p:cNvSpPr/>
          <p:nvPr/>
        </p:nvSpPr>
        <p:spPr>
          <a:xfrm>
            <a:off x="9434735" y="2935864"/>
            <a:ext cx="1944216" cy="2797392"/>
          </a:xfrm>
          <a:prstGeom prst="rect">
            <a:avLst/>
          </a:prstGeom>
          <a:solidFill>
            <a:srgbClr val="44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DE71C7-A474-47A7-AFBA-6CA7A7851C03}"/>
              </a:ext>
            </a:extLst>
          </p:cNvPr>
          <p:cNvSpPr/>
          <p:nvPr/>
        </p:nvSpPr>
        <p:spPr>
          <a:xfrm>
            <a:off x="9506743" y="2996159"/>
            <a:ext cx="1790564" cy="576065"/>
          </a:xfrm>
          <a:prstGeom prst="rect">
            <a:avLst/>
          </a:prstGeom>
          <a:solidFill>
            <a:srgbClr val="CF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443220"/>
                </a:solidFill>
              </a:rPr>
              <a:t>Speech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726667-2777-49B0-8F2F-93F749B297B3}"/>
              </a:ext>
            </a:extLst>
          </p:cNvPr>
          <p:cNvSpPr/>
          <p:nvPr/>
        </p:nvSpPr>
        <p:spPr>
          <a:xfrm>
            <a:off x="9506743" y="3571107"/>
            <a:ext cx="1790564" cy="2087114"/>
          </a:xfrm>
          <a:prstGeom prst="rect">
            <a:avLst/>
          </a:prstGeom>
          <a:solidFill>
            <a:srgbClr val="EF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43220"/>
                </a:solidFill>
              </a:rPr>
              <a:t>The engine can now use the nuances of the audience to communicate back to the human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43220"/>
                </a:solidFill>
              </a:rPr>
              <a:t>If vocalised, a text-to-speech engine will take over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91E5E58-3571-48F7-88CB-57F0675E79EE}"/>
              </a:ext>
            </a:extLst>
          </p:cNvPr>
          <p:cNvSpPr/>
          <p:nvPr/>
        </p:nvSpPr>
        <p:spPr>
          <a:xfrm rot="5400000">
            <a:off x="8930679" y="4147171"/>
            <a:ext cx="792088" cy="144016"/>
          </a:xfrm>
          <a:prstGeom prst="triangle">
            <a:avLst/>
          </a:prstGeom>
          <a:solidFill>
            <a:srgbClr val="44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23FF-80FF-4A05-970E-5244F446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NLP &amp;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6C1CD3-5F24-4081-B46F-9999C17B3BFB}"/>
              </a:ext>
            </a:extLst>
          </p:cNvPr>
          <p:cNvSpPr/>
          <p:nvPr/>
        </p:nvSpPr>
        <p:spPr>
          <a:xfrm>
            <a:off x="381000" y="1412776"/>
            <a:ext cx="24746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753BCE-AF2D-4E51-9286-67E71D4C97C9}"/>
              </a:ext>
            </a:extLst>
          </p:cNvPr>
          <p:cNvSpPr/>
          <p:nvPr/>
        </p:nvSpPr>
        <p:spPr>
          <a:xfrm>
            <a:off x="3405337" y="1412776"/>
            <a:ext cx="24746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0A85D-53E9-4814-ABEA-954D697191C0}"/>
              </a:ext>
            </a:extLst>
          </p:cNvPr>
          <p:cNvSpPr/>
          <p:nvPr/>
        </p:nvSpPr>
        <p:spPr>
          <a:xfrm>
            <a:off x="9332489" y="1412776"/>
            <a:ext cx="24746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Utterances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726EB2-9040-4F36-85D4-58BBA5975E80}"/>
              </a:ext>
            </a:extLst>
          </p:cNvPr>
          <p:cNvSpPr/>
          <p:nvPr/>
        </p:nvSpPr>
        <p:spPr>
          <a:xfrm>
            <a:off x="380999" y="1933263"/>
            <a:ext cx="2474640" cy="3816424"/>
          </a:xfrm>
          <a:prstGeom prst="rect">
            <a:avLst/>
          </a:prstGeom>
          <a:solidFill>
            <a:srgbClr val="AED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rtlCol="0" anchor="t" anchorCtr="0"/>
          <a:lstStyle/>
          <a:p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Specific to Chatbots, represents the words that describe the intention of a piece of sentence, for example an action word like “Show”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578834-FA26-4856-9F6E-0B0E413BB715}"/>
              </a:ext>
            </a:extLst>
          </p:cNvPr>
          <p:cNvSpPr/>
          <p:nvPr/>
        </p:nvSpPr>
        <p:spPr>
          <a:xfrm>
            <a:off x="3405337" y="1936893"/>
            <a:ext cx="2474640" cy="3816424"/>
          </a:xfrm>
          <a:prstGeom prst="rect">
            <a:avLst/>
          </a:prstGeom>
          <a:solidFill>
            <a:srgbClr val="D1E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rtlCol="0" anchor="t" anchorCtr="0"/>
          <a:lstStyle/>
          <a:p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A real-world-object that is assigned a name, for example a person, a country, a product or a book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DC31AC-3ED0-45A8-83D5-86815194ED15}"/>
              </a:ext>
            </a:extLst>
          </p:cNvPr>
          <p:cNvSpPr/>
          <p:nvPr/>
        </p:nvSpPr>
        <p:spPr>
          <a:xfrm>
            <a:off x="9332489" y="1927740"/>
            <a:ext cx="2474640" cy="3816424"/>
          </a:xfrm>
          <a:prstGeom prst="rect">
            <a:avLst/>
          </a:prstGeom>
          <a:solidFill>
            <a:srgbClr val="AED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rtlCol="0" anchor="t" anchorCtr="0"/>
          <a:lstStyle/>
          <a:p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Anything that is said, for example “what hotels are within 3 miles of London Heathrow airport”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F4801-D293-441F-8352-2D391F806964}"/>
              </a:ext>
            </a:extLst>
          </p:cNvPr>
          <p:cNvSpPr/>
          <p:nvPr/>
        </p:nvSpPr>
        <p:spPr>
          <a:xfrm>
            <a:off x="6312024" y="1412776"/>
            <a:ext cx="247464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876476-BD86-4193-AA62-5D057AEF7CDE}"/>
              </a:ext>
            </a:extLst>
          </p:cNvPr>
          <p:cNvSpPr/>
          <p:nvPr/>
        </p:nvSpPr>
        <p:spPr>
          <a:xfrm>
            <a:off x="6312024" y="1936893"/>
            <a:ext cx="2474640" cy="3816424"/>
          </a:xfrm>
          <a:prstGeom prst="rect">
            <a:avLst/>
          </a:prstGeom>
          <a:solidFill>
            <a:srgbClr val="D1E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rtlCol="0" anchor="t" anchorCtr="0"/>
          <a:lstStyle/>
          <a:p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The process of training a Machine Learning (ML) model involves passing training data to a learning algorithm.  The model is the output of the training process and is used to get predictions on new data, which you do not know the target</a:t>
            </a:r>
          </a:p>
        </p:txBody>
      </p:sp>
    </p:spTree>
    <p:extLst>
      <p:ext uri="{BB962C8B-B14F-4D97-AF65-F5344CB8AC3E}">
        <p14:creationId xmlns:p14="http://schemas.microsoft.com/office/powerpoint/2010/main" val="1779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0839351-E8C0-407F-95A5-289E99DA9359}"/>
              </a:ext>
            </a:extLst>
          </p:cNvPr>
          <p:cNvSpPr/>
          <p:nvPr/>
        </p:nvSpPr>
        <p:spPr>
          <a:xfrm>
            <a:off x="1415480" y="1949102"/>
            <a:ext cx="10251504" cy="2257163"/>
          </a:xfrm>
          <a:prstGeom prst="rect">
            <a:avLst/>
          </a:prstGeom>
          <a:solidFill>
            <a:srgbClr val="EB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DF00DD-FB61-4D80-A972-86A59F25E5E8}"/>
              </a:ext>
            </a:extLst>
          </p:cNvPr>
          <p:cNvSpPr/>
          <p:nvPr/>
        </p:nvSpPr>
        <p:spPr>
          <a:xfrm>
            <a:off x="2918613" y="3065058"/>
            <a:ext cx="1944216" cy="8531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7CE50-EEF1-4DF3-85F6-AFD18E015827}"/>
              </a:ext>
            </a:extLst>
          </p:cNvPr>
          <p:cNvSpPr/>
          <p:nvPr/>
        </p:nvSpPr>
        <p:spPr>
          <a:xfrm>
            <a:off x="5078853" y="3065058"/>
            <a:ext cx="1944216" cy="8531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7BC10-C24C-486B-B712-BB96530F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Chatbot Demo: How does it Work?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FDEF3-BAC4-4868-8234-7AC048DE55B4}"/>
              </a:ext>
            </a:extLst>
          </p:cNvPr>
          <p:cNvSpPr/>
          <p:nvPr/>
        </p:nvSpPr>
        <p:spPr>
          <a:xfrm>
            <a:off x="1559495" y="2118033"/>
            <a:ext cx="5463573" cy="7920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Natural Language Understanding (NLU)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7F4BB-5F40-4224-AFFC-37AEED6C2833}"/>
              </a:ext>
            </a:extLst>
          </p:cNvPr>
          <p:cNvSpPr/>
          <p:nvPr/>
        </p:nvSpPr>
        <p:spPr>
          <a:xfrm>
            <a:off x="1415480" y="1181929"/>
            <a:ext cx="10251504" cy="792088"/>
          </a:xfrm>
          <a:prstGeom prst="rect">
            <a:avLst/>
          </a:prstGeom>
          <a:solidFill>
            <a:srgbClr val="A6D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Natural Language Processing (NLP)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0AEA0-0E3C-4236-8F4D-FA01345FD69D}"/>
              </a:ext>
            </a:extLst>
          </p:cNvPr>
          <p:cNvSpPr/>
          <p:nvPr/>
        </p:nvSpPr>
        <p:spPr>
          <a:xfrm>
            <a:off x="7244454" y="2118033"/>
            <a:ext cx="4134498" cy="792088"/>
          </a:xfrm>
          <a:prstGeom prst="rect">
            <a:avLst/>
          </a:prstGeom>
          <a:solidFill>
            <a:srgbClr val="44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Natural Language Generation (NLG)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397D4-798E-4A08-A5D4-CE9524FF3823}"/>
              </a:ext>
            </a:extLst>
          </p:cNvPr>
          <p:cNvSpPr/>
          <p:nvPr/>
        </p:nvSpPr>
        <p:spPr>
          <a:xfrm>
            <a:off x="3000257" y="3126145"/>
            <a:ext cx="1790564" cy="574155"/>
          </a:xfrm>
          <a:prstGeom prst="rect">
            <a:avLst/>
          </a:prstGeom>
          <a:solidFill>
            <a:srgbClr val="B4C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Decompose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294795-BB7D-4F2E-A470-17E975C06557}"/>
              </a:ext>
            </a:extLst>
          </p:cNvPr>
          <p:cNvSpPr/>
          <p:nvPr/>
        </p:nvSpPr>
        <p:spPr>
          <a:xfrm>
            <a:off x="3000257" y="3700301"/>
            <a:ext cx="1790564" cy="156279"/>
          </a:xfrm>
          <a:prstGeom prst="rect">
            <a:avLst/>
          </a:prstGeom>
          <a:solidFill>
            <a:srgbClr val="DE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DF02FC-09F8-4455-8439-4E4C1AB6A465}"/>
              </a:ext>
            </a:extLst>
          </p:cNvPr>
          <p:cNvSpPr/>
          <p:nvPr/>
        </p:nvSpPr>
        <p:spPr>
          <a:xfrm>
            <a:off x="5150861" y="3125352"/>
            <a:ext cx="1790564" cy="576065"/>
          </a:xfrm>
          <a:prstGeom prst="rect">
            <a:avLst/>
          </a:prstGeom>
          <a:solidFill>
            <a:srgbClr val="B4C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Understanding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3C1315-73AF-46A5-80E8-44FFE1369BCE}"/>
              </a:ext>
            </a:extLst>
          </p:cNvPr>
          <p:cNvSpPr/>
          <p:nvPr/>
        </p:nvSpPr>
        <p:spPr>
          <a:xfrm>
            <a:off x="5150861" y="3700300"/>
            <a:ext cx="1790564" cy="156053"/>
          </a:xfrm>
          <a:prstGeom prst="rect">
            <a:avLst/>
          </a:prstGeom>
          <a:solidFill>
            <a:srgbClr val="DE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1C4A980-405E-4714-8EC7-D9F1F295DDAA}"/>
              </a:ext>
            </a:extLst>
          </p:cNvPr>
          <p:cNvSpPr/>
          <p:nvPr/>
        </p:nvSpPr>
        <p:spPr>
          <a:xfrm rot="5400000">
            <a:off x="4682809" y="3414177"/>
            <a:ext cx="576064" cy="14401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AE141-0134-43CB-AEAF-E516087F00FE}"/>
              </a:ext>
            </a:extLst>
          </p:cNvPr>
          <p:cNvSpPr/>
          <p:nvPr/>
        </p:nvSpPr>
        <p:spPr>
          <a:xfrm>
            <a:off x="7244454" y="3065058"/>
            <a:ext cx="1944216" cy="853176"/>
          </a:xfrm>
          <a:prstGeom prst="rect">
            <a:avLst/>
          </a:prstGeom>
          <a:solidFill>
            <a:srgbClr val="44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74D3D-26F3-4974-814D-0555BC107746}"/>
              </a:ext>
            </a:extLst>
          </p:cNvPr>
          <p:cNvSpPr/>
          <p:nvPr/>
        </p:nvSpPr>
        <p:spPr>
          <a:xfrm>
            <a:off x="7316462" y="3125352"/>
            <a:ext cx="1790564" cy="576065"/>
          </a:xfrm>
          <a:prstGeom prst="rect">
            <a:avLst/>
          </a:prstGeom>
          <a:solidFill>
            <a:srgbClr val="CF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443220"/>
                </a:solidFill>
              </a:rPr>
              <a:t>Translate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03844-DEE6-4E9B-8A3E-1F46AB3B93BF}"/>
              </a:ext>
            </a:extLst>
          </p:cNvPr>
          <p:cNvSpPr/>
          <p:nvPr/>
        </p:nvSpPr>
        <p:spPr>
          <a:xfrm>
            <a:off x="7316462" y="3700300"/>
            <a:ext cx="1790564" cy="156053"/>
          </a:xfrm>
          <a:prstGeom prst="rect">
            <a:avLst/>
          </a:prstGeom>
          <a:solidFill>
            <a:srgbClr val="EF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CC3911C-F23E-4DAD-92B4-F68F3B06E5D5}"/>
              </a:ext>
            </a:extLst>
          </p:cNvPr>
          <p:cNvSpPr/>
          <p:nvPr/>
        </p:nvSpPr>
        <p:spPr>
          <a:xfrm rot="5400000">
            <a:off x="6848410" y="3414177"/>
            <a:ext cx="576064" cy="14401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AF5FED-2A40-43F2-B44F-8E73DFDF03AE}"/>
              </a:ext>
            </a:extLst>
          </p:cNvPr>
          <p:cNvSpPr/>
          <p:nvPr/>
        </p:nvSpPr>
        <p:spPr>
          <a:xfrm>
            <a:off x="9434735" y="3065058"/>
            <a:ext cx="1944216" cy="853176"/>
          </a:xfrm>
          <a:prstGeom prst="rect">
            <a:avLst/>
          </a:prstGeom>
          <a:solidFill>
            <a:srgbClr val="44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DE71C7-A474-47A7-AFBA-6CA7A7851C03}"/>
              </a:ext>
            </a:extLst>
          </p:cNvPr>
          <p:cNvSpPr/>
          <p:nvPr/>
        </p:nvSpPr>
        <p:spPr>
          <a:xfrm>
            <a:off x="9506743" y="3125352"/>
            <a:ext cx="1790564" cy="576065"/>
          </a:xfrm>
          <a:prstGeom prst="rect">
            <a:avLst/>
          </a:prstGeom>
          <a:solidFill>
            <a:srgbClr val="CF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443220"/>
                </a:solidFill>
              </a:rPr>
              <a:t>Speech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726667-2777-49B0-8F2F-93F749B297B3}"/>
              </a:ext>
            </a:extLst>
          </p:cNvPr>
          <p:cNvSpPr/>
          <p:nvPr/>
        </p:nvSpPr>
        <p:spPr>
          <a:xfrm>
            <a:off x="9506743" y="3700300"/>
            <a:ext cx="1790564" cy="156053"/>
          </a:xfrm>
          <a:prstGeom prst="rect">
            <a:avLst/>
          </a:prstGeom>
          <a:solidFill>
            <a:srgbClr val="EF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44322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91E5E58-3571-48F7-88CB-57F0675E79EE}"/>
              </a:ext>
            </a:extLst>
          </p:cNvPr>
          <p:cNvSpPr/>
          <p:nvPr/>
        </p:nvSpPr>
        <p:spPr>
          <a:xfrm rot="5400000">
            <a:off x="9038691" y="3414177"/>
            <a:ext cx="576064" cy="144016"/>
          </a:xfrm>
          <a:prstGeom prst="triangle">
            <a:avLst/>
          </a:prstGeom>
          <a:solidFill>
            <a:srgbClr val="44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99785-C8C4-4D60-9500-F7FACC90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189" y="4346055"/>
            <a:ext cx="933063" cy="9521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DB5F0D-B741-422D-A985-5F4D5BDD3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572" y="4346055"/>
            <a:ext cx="949142" cy="9512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261948-9F27-4F97-A11A-39A1FE147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118" y="4346054"/>
            <a:ext cx="951251" cy="9512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CEE026B-7DC3-45C7-A3C2-7FE5C798E027}"/>
              </a:ext>
            </a:extLst>
          </p:cNvPr>
          <p:cNvSpPr txBox="1"/>
          <p:nvPr/>
        </p:nvSpPr>
        <p:spPr>
          <a:xfrm>
            <a:off x="2918612" y="5420673"/>
            <a:ext cx="1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Via the emulator, the Chatbot receives the text over HTTP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6C45F0-B049-412C-874D-58421BD66978}"/>
              </a:ext>
            </a:extLst>
          </p:cNvPr>
          <p:cNvSpPr txBox="1"/>
          <p:nvPr/>
        </p:nvSpPr>
        <p:spPr>
          <a:xfrm>
            <a:off x="5070933" y="5423713"/>
            <a:ext cx="1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The Bot sends the text to the NLP engine via a REST endpoint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6F061E-FCEB-444F-9BC6-F0E59E005F60}"/>
              </a:ext>
            </a:extLst>
          </p:cNvPr>
          <p:cNvSpPr txBox="1"/>
          <p:nvPr/>
        </p:nvSpPr>
        <p:spPr>
          <a:xfrm>
            <a:off x="7239634" y="5427221"/>
            <a:ext cx="1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The text meaning is returned to the Bot where it is translated into a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AF935C-E874-483C-B08E-C389631F458B}"/>
              </a:ext>
            </a:extLst>
          </p:cNvPr>
          <p:cNvSpPr txBox="1"/>
          <p:nvPr/>
        </p:nvSpPr>
        <p:spPr>
          <a:xfrm>
            <a:off x="9467291" y="5420673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The Bot presents the response back to the user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144B88B-12FC-4749-8B8F-30428D47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867" y="4343722"/>
            <a:ext cx="933063" cy="952161"/>
          </a:xfrm>
          <a:prstGeom prst="rect">
            <a:avLst/>
          </a:prstGeom>
        </p:spPr>
      </p:pic>
      <p:pic>
        <p:nvPicPr>
          <p:cNvPr id="37" name="Picture 2" descr="Image result for person confused">
            <a:extLst>
              <a:ext uri="{FF2B5EF4-FFF2-40B4-BE49-F238E27FC236}">
                <a16:creationId xmlns:a16="http://schemas.microsoft.com/office/drawing/2014/main" id="{1DF187FA-B51F-4FFA-9831-6C809D114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4" y="4647005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02CEB4-3CD8-484B-9EE0-DA7FBB4D68ED}"/>
              </a:ext>
            </a:extLst>
          </p:cNvPr>
          <p:cNvSpPr/>
          <p:nvPr/>
        </p:nvSpPr>
        <p:spPr>
          <a:xfrm>
            <a:off x="1919536" y="5070361"/>
            <a:ext cx="699256" cy="504056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28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ultancy Template" id="{C067D3C1-674E-4D30-9350-53AEF539E81C}" vid="{C7A803EF-3160-4A61-B14D-ABCFEEA7F1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Sage_BrandPPTTemplate_16x9</Template>
  <TotalTime>12503</TotalTime>
  <Words>1058</Words>
  <Application>Microsoft Office PowerPoint</Application>
  <PresentationFormat>Widescreen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Source Sans Pro</vt:lpstr>
      <vt:lpstr>Source Sans Pro Light</vt:lpstr>
      <vt:lpstr>Office Theme</vt:lpstr>
      <vt:lpstr>Introduction Series</vt:lpstr>
      <vt:lpstr>Traditional Approaches Some Overlaps with Machine Learning ….</vt:lpstr>
      <vt:lpstr>How Does It Work?</vt:lpstr>
      <vt:lpstr>The Training Process (Supervised ML)</vt:lpstr>
      <vt:lpstr>Types of ML &amp; Algorithms</vt:lpstr>
      <vt:lpstr>Natural Language Processing (NLP)</vt:lpstr>
      <vt:lpstr>How does it Work?</vt:lpstr>
      <vt:lpstr>NLP &amp; Language</vt:lpstr>
      <vt:lpstr>Chatbot Demo: How does it Work?</vt:lpstr>
      <vt:lpstr>Demo</vt:lpstr>
      <vt:lpstr>A More Complex Example Sentiment Analysis on Movie Reviews</vt:lpstr>
      <vt:lpstr>Demo</vt:lpstr>
      <vt:lpstr>Reinforcement Learning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Part 2</dc:title>
  <dc:subject>Machine Learning</dc:subject>
  <dc:creator>Hocking, James</dc:creator>
  <cp:lastModifiedBy>James Hocking</cp:lastModifiedBy>
  <cp:revision>14</cp:revision>
  <cp:lastPrinted>2015-12-07T03:03:55Z</cp:lastPrinted>
  <dcterms:created xsi:type="dcterms:W3CDTF">2017-01-13T10:41:57Z</dcterms:created>
  <dcterms:modified xsi:type="dcterms:W3CDTF">2024-02-22T17:00:14Z</dcterms:modified>
  <cp:category>Machine Learning</cp:category>
</cp:coreProperties>
</file>