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4" r:id="rId3"/>
    <p:sldId id="275" r:id="rId4"/>
    <p:sldId id="276" r:id="rId5"/>
    <p:sldId id="277" r:id="rId6"/>
    <p:sldId id="278" r:id="rId7"/>
    <p:sldId id="279" r:id="rId8"/>
    <p:sldId id="282" r:id="rId9"/>
    <p:sldId id="263" r:id="rId10"/>
    <p:sldId id="281" r:id="rId11"/>
    <p:sldId id="28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AB"/>
    <a:srgbClr val="D1E9CF"/>
    <a:srgbClr val="FF9900"/>
    <a:srgbClr val="443220"/>
    <a:srgbClr val="EFE6DD"/>
    <a:srgbClr val="CFB499"/>
    <a:srgbClr val="61472D"/>
    <a:srgbClr val="A6DEA6"/>
    <a:srgbClr val="EBF6EA"/>
    <a:srgbClr val="DE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EB3C-6D0D-473E-AD37-0D359701B966}" v="273" dt="2018-11-26T10:58:58.866"/>
  </p1510:revLst>
</p1510:revInfo>
</file>

<file path=ppt/tableStyles.xml><?xml version="1.0" encoding="utf-8"?>
<a:tblStyleLst xmlns:a="http://schemas.openxmlformats.org/drawingml/2006/main" def="{02095863-916D-48B5-89B3-6FB9AD9C6B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095863-916D-48B5-89B3-6FB9AD9C6B5C}" styleName="Sage Basic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lt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>
              <a:noFill/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5" autoAdjust="0"/>
  </p:normalViewPr>
  <p:slideViewPr>
    <p:cSldViewPr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666B-85D6-6645-ADA4-E0088834153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0545-018B-9B41-83C4-63386314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9956-1D35-48D8-975B-008F541E06B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E77B-23F2-4D26-B3FA-6109AB5D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484-707C-45FF-9423-17BDDAAF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A02C-E50D-C97D-D035-EAC21A90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15B6-CAF9-C09A-8BB2-9E3BC02F3B72}"/>
              </a:ext>
            </a:extLst>
          </p:cNvPr>
          <p:cNvSpPr/>
          <p:nvPr/>
        </p:nvSpPr>
        <p:spPr>
          <a:xfrm>
            <a:off x="-1" y="6145619"/>
            <a:ext cx="12192001" cy="712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624B03-884B-49CD-95C2-F88D84AF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6312683"/>
            <a:ext cx="2310063" cy="36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605A-4EC2-9EEB-A0A8-EEE5BD6FBB31}"/>
              </a:ext>
            </a:extLst>
          </p:cNvPr>
          <p:cNvSpPr txBox="1"/>
          <p:nvPr/>
        </p:nvSpPr>
        <p:spPr>
          <a:xfrm rot="10800000" flipV="1">
            <a:off x="5646821" y="6349901"/>
            <a:ext cx="636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>
                <a:solidFill>
                  <a:schemeClr val="bg1"/>
                </a:solidFill>
                <a:latin typeface="Source Sans Pro Light" panose="020F0502020204030204" pitchFamily="34" charset="0"/>
              </a:rPr>
              <a:t>Copyright © Hocking Digital.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4527965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F7A7-6EE6-9175-EE1D-93B02019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37351"/>
            <a:ext cx="4443551" cy="172004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6AF41-07F4-6879-98B2-A0ADEF9D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37351"/>
            <a:ext cx="6680338" cy="5523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7F3E-1DF7-E896-1534-F826B7B9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057400"/>
            <a:ext cx="44435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00B5A-62E2-EEA7-628A-30CFA9DF505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0152B-D5C0-8A44-3E2F-BEB0804EA807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45C0654-D044-DC6B-1B20-D82EE7B72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B68C1-F964-7E78-D9A2-F6515498B0F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58548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B0F8-0C44-0951-B646-30C6A1B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647-6277-9009-4D78-CABCC7D2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473" y="1376039"/>
            <a:ext cx="11505459" cy="4584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CC556-45FF-7D3A-40B6-4C7BA7C01FB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D9FDA2-9157-E356-7A17-E81CB6C44BD2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FE2214-4C38-61CB-64E8-8A98A5CC3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CCF03A-2DDA-04CB-8A15-23FD3C075580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22429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705E-A350-7C5D-4F1E-81997F54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109034" cy="5595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06FE-6E1C-71EC-E2BF-CCF9D447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963" y="365125"/>
            <a:ext cx="8279537" cy="5595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4F59-BF6C-9ADE-8935-0C74115B35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FCE79-8E85-A286-F6D8-B0C54CF3FA4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D01B8A7-C0F5-EE9B-5E1D-3DD888F7B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EEEC8-CC28-855B-FDA4-59A627CD8C2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16632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57B-604D-9073-6128-0F3642CC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D07-0B5B-3B14-36AE-BD7459B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376039"/>
            <a:ext cx="11505459" cy="458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39469-1A0B-A224-9A2B-CA8247CEA7CF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2F74F4-35D5-0088-8EC9-7A2E5FA1DCBC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8E03B6-0787-6658-2F68-6E96F25E9F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52670-1514-016D-87CC-FBB10BB0E05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904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25-D81E-0E4B-CB53-EE57C0B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1E1-EC80-333C-A118-89773C5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2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38546-125D-6FE2-E6CC-548C735D97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4A569-E564-3AA9-335A-CD775F68F15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6F66EEA-2E17-9C75-EBCB-F026C57074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948F-1B0B-D901-6F7A-3F0107BD060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70779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84D-44D5-B916-DB15-C82B0B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B25-D0D4-372B-D219-1A9081D7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74" y="1384917"/>
            <a:ext cx="5691326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0305-385E-29B3-5122-74F7ED0B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917"/>
            <a:ext cx="5661734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C79B6D-3319-FCEA-5872-15BAEEB629E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E93E6-68FB-B78E-1565-2C7AC634B4AB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A48EBD4-5E1C-35F2-8A56-932F96D722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52040-03D6-CC80-4832-145F4ED992C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77684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74D-26C7-3AE9-B860-14591C8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6"/>
            <a:ext cx="11514338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2781-B7ED-1A9B-C05F-C673A54C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" y="1315597"/>
            <a:ext cx="56460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535F-3033-9DB5-E04B-6FEFF06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474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BDA8-D2E2-C552-030A-D572346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872" y="1315597"/>
            <a:ext cx="56729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01DA-AEDC-C15E-9AC7-EBD1738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9082F-D588-618A-8183-44DA3E0B6596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EFBFF-2F35-CEEB-3BF2-7570CFAE3875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E290F8C-8571-B4BB-3F3D-445C971E7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6270-45C2-7391-D191-5B22018F682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0282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D2-2E27-8D07-372D-82B9AE0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82A46-8E7A-4DE5-E8C6-89EE205F7508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38EF3-4979-3B4C-16C5-9150BD6CDFFD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BC15CB0-22F9-0094-A59E-30C777D8C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D9726-8210-674C-A293-B2B4A9646B31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76729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B1190B-5ECE-9C05-8794-40D16B8109B2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A554A-2AD0-36EA-0C7F-66BF116D2DB8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0174DF-7823-06C2-15A1-16B527CDD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9EF2A-BA7F-5C43-E0A2-9BA9779F8B9C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1701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29106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5B5-DDE8-D66B-B1E2-175E279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4" y="328474"/>
            <a:ext cx="4479062" cy="17289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1D9-3150-542B-B60B-89A4BBCA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28475"/>
            <a:ext cx="6650746" cy="5532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AAAA-343E-5294-5CA0-3A4A68D2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964" y="2057400"/>
            <a:ext cx="447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7D03-2B4B-4D49-3C21-1B453738B57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365EC-0794-A53D-FE1F-E7DF6E202A19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C301C5-9FE9-A17C-F9D1-A27F7B82D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A8642-857D-30E6-D396-C6DE52CAD03B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20425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739B-8EA1-C4E4-4DF0-B9CBBF8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292-37A4-B9E9-5D43-345AD160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3" y="1376039"/>
            <a:ext cx="11505459" cy="480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8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3984" userDrawn="1">
          <p15:clr>
            <a:srgbClr val="F26B43"/>
          </p15:clr>
        </p15:guide>
        <p15:guide id="11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ai/home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6016-E2C4-469C-914D-72085628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Series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BACFF0-0B9B-9AB5-82BD-C9690A512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4373A2-C4DF-4963-9296-B10633234539}"/>
              </a:ext>
            </a:extLst>
          </p:cNvPr>
          <p:cNvSpPr txBox="1">
            <a:spLocks/>
          </p:cNvSpPr>
          <p:nvPr/>
        </p:nvSpPr>
        <p:spPr bwMode="gray">
          <a:xfrm>
            <a:off x="381000" y="3861048"/>
            <a:ext cx="11430000" cy="4739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51" baseline="0">
                <a:solidFill>
                  <a:srgbClr val="00F5E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dirty="0">
                <a:solidFill>
                  <a:schemeClr val="bg1"/>
                </a:solidFill>
              </a:rPr>
              <a:t>with Microsoft Luis </a:t>
            </a:r>
            <a:r>
              <a:rPr lang="en-GB" sz="2400" b="0">
                <a:solidFill>
                  <a:schemeClr val="bg1"/>
                </a:solidFill>
              </a:rPr>
              <a:t>and Spacy</a:t>
            </a:r>
            <a:endParaRPr lang="en-GB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839351-E8C0-407F-95A5-289E99DA9359}"/>
              </a:ext>
            </a:extLst>
          </p:cNvPr>
          <p:cNvSpPr/>
          <p:nvPr/>
        </p:nvSpPr>
        <p:spPr>
          <a:xfrm>
            <a:off x="1415480" y="1891917"/>
            <a:ext cx="10251504" cy="2257163"/>
          </a:xfrm>
          <a:prstGeom prst="rect">
            <a:avLst/>
          </a:prstGeom>
          <a:solidFill>
            <a:srgbClr val="EB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F00DD-FB61-4D80-A972-86A59F25E5E8}"/>
              </a:ext>
            </a:extLst>
          </p:cNvPr>
          <p:cNvSpPr/>
          <p:nvPr/>
        </p:nvSpPr>
        <p:spPr>
          <a:xfrm>
            <a:off x="2918613" y="3007873"/>
            <a:ext cx="1944216" cy="8531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7CE50-EEF1-4DF3-85F6-AFD18E015827}"/>
              </a:ext>
            </a:extLst>
          </p:cNvPr>
          <p:cNvSpPr/>
          <p:nvPr/>
        </p:nvSpPr>
        <p:spPr>
          <a:xfrm>
            <a:off x="5078853" y="3007873"/>
            <a:ext cx="1944216" cy="8531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BC10-C24C-486B-B712-BB96530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Chatbot Demo: How does it Work?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FDEF3-BAC4-4868-8234-7AC048DE55B4}"/>
              </a:ext>
            </a:extLst>
          </p:cNvPr>
          <p:cNvSpPr/>
          <p:nvPr/>
        </p:nvSpPr>
        <p:spPr>
          <a:xfrm>
            <a:off x="1559495" y="2060848"/>
            <a:ext cx="5463573" cy="79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Understanding (NLU)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7F4BB-5F40-4224-AFFC-37AEED6C2833}"/>
              </a:ext>
            </a:extLst>
          </p:cNvPr>
          <p:cNvSpPr/>
          <p:nvPr/>
        </p:nvSpPr>
        <p:spPr>
          <a:xfrm>
            <a:off x="1415480" y="1124744"/>
            <a:ext cx="10251504" cy="792088"/>
          </a:xfrm>
          <a:prstGeom prst="rect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Natural Language Processing (NLP)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AEA0-0E3C-4236-8F4D-FA01345FD69D}"/>
              </a:ext>
            </a:extLst>
          </p:cNvPr>
          <p:cNvSpPr/>
          <p:nvPr/>
        </p:nvSpPr>
        <p:spPr>
          <a:xfrm>
            <a:off x="7244454" y="2060848"/>
            <a:ext cx="4134498" cy="792088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Generation (NLG)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397D4-798E-4A08-A5D4-CE9524FF3823}"/>
              </a:ext>
            </a:extLst>
          </p:cNvPr>
          <p:cNvSpPr/>
          <p:nvPr/>
        </p:nvSpPr>
        <p:spPr>
          <a:xfrm>
            <a:off x="3000257" y="3068960"/>
            <a:ext cx="1790564" cy="57415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Decompose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94795-BB7D-4F2E-A470-17E975C06557}"/>
              </a:ext>
            </a:extLst>
          </p:cNvPr>
          <p:cNvSpPr/>
          <p:nvPr/>
        </p:nvSpPr>
        <p:spPr>
          <a:xfrm>
            <a:off x="3000257" y="3643116"/>
            <a:ext cx="1790564" cy="156279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DF02FC-09F8-4455-8439-4E4C1AB6A465}"/>
              </a:ext>
            </a:extLst>
          </p:cNvPr>
          <p:cNvSpPr/>
          <p:nvPr/>
        </p:nvSpPr>
        <p:spPr>
          <a:xfrm>
            <a:off x="5150861" y="3068167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C1315-73AF-46A5-80E8-44FFE1369BCE}"/>
              </a:ext>
            </a:extLst>
          </p:cNvPr>
          <p:cNvSpPr/>
          <p:nvPr/>
        </p:nvSpPr>
        <p:spPr>
          <a:xfrm>
            <a:off x="5150861" y="3643115"/>
            <a:ext cx="1790564" cy="156053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1C4A980-405E-4714-8EC7-D9F1F295DDAA}"/>
              </a:ext>
            </a:extLst>
          </p:cNvPr>
          <p:cNvSpPr/>
          <p:nvPr/>
        </p:nvSpPr>
        <p:spPr>
          <a:xfrm rot="5400000">
            <a:off x="4682809" y="3356992"/>
            <a:ext cx="576064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AE141-0134-43CB-AEAF-E516087F00FE}"/>
              </a:ext>
            </a:extLst>
          </p:cNvPr>
          <p:cNvSpPr/>
          <p:nvPr/>
        </p:nvSpPr>
        <p:spPr>
          <a:xfrm>
            <a:off x="7244454" y="3007873"/>
            <a:ext cx="1944216" cy="853176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74D3D-26F3-4974-814D-0555BC107746}"/>
              </a:ext>
            </a:extLst>
          </p:cNvPr>
          <p:cNvSpPr/>
          <p:nvPr/>
        </p:nvSpPr>
        <p:spPr>
          <a:xfrm>
            <a:off x="7316462" y="3068167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Translate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03844-DEE6-4E9B-8A3E-1F46AB3B93BF}"/>
              </a:ext>
            </a:extLst>
          </p:cNvPr>
          <p:cNvSpPr/>
          <p:nvPr/>
        </p:nvSpPr>
        <p:spPr>
          <a:xfrm>
            <a:off x="7316462" y="3643115"/>
            <a:ext cx="1790564" cy="156053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CC3911C-F23E-4DAD-92B4-F68F3B06E5D5}"/>
              </a:ext>
            </a:extLst>
          </p:cNvPr>
          <p:cNvSpPr/>
          <p:nvPr/>
        </p:nvSpPr>
        <p:spPr>
          <a:xfrm rot="5400000">
            <a:off x="6848410" y="3356992"/>
            <a:ext cx="576064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F5FED-2A40-43F2-B44F-8E73DFDF03AE}"/>
              </a:ext>
            </a:extLst>
          </p:cNvPr>
          <p:cNvSpPr/>
          <p:nvPr/>
        </p:nvSpPr>
        <p:spPr>
          <a:xfrm>
            <a:off x="9434735" y="3007873"/>
            <a:ext cx="1944216" cy="853176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E71C7-A474-47A7-AFBA-6CA7A7851C03}"/>
              </a:ext>
            </a:extLst>
          </p:cNvPr>
          <p:cNvSpPr/>
          <p:nvPr/>
        </p:nvSpPr>
        <p:spPr>
          <a:xfrm>
            <a:off x="9506743" y="3068167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Speech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26667-2777-49B0-8F2F-93F749B297B3}"/>
              </a:ext>
            </a:extLst>
          </p:cNvPr>
          <p:cNvSpPr/>
          <p:nvPr/>
        </p:nvSpPr>
        <p:spPr>
          <a:xfrm>
            <a:off x="9506743" y="3643115"/>
            <a:ext cx="1790564" cy="156053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44322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1E5E58-3571-48F7-88CB-57F0675E79EE}"/>
              </a:ext>
            </a:extLst>
          </p:cNvPr>
          <p:cNvSpPr/>
          <p:nvPr/>
        </p:nvSpPr>
        <p:spPr>
          <a:xfrm rot="5400000">
            <a:off x="9038691" y="3356992"/>
            <a:ext cx="576064" cy="144016"/>
          </a:xfrm>
          <a:prstGeom prst="triangle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99785-C8C4-4D60-9500-F7FACC90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89" y="4288870"/>
            <a:ext cx="933063" cy="952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DB5F0D-B741-422D-A985-5F4D5BDD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72" y="4288870"/>
            <a:ext cx="949142" cy="9512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261948-9F27-4F97-A11A-39A1FE147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18" y="4288869"/>
            <a:ext cx="951251" cy="9512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EE026B-7DC3-45C7-A3C2-7FE5C798E027}"/>
              </a:ext>
            </a:extLst>
          </p:cNvPr>
          <p:cNvSpPr txBox="1"/>
          <p:nvPr/>
        </p:nvSpPr>
        <p:spPr>
          <a:xfrm>
            <a:off x="2918612" y="5363488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Via the emulator, the Chatbot receives the text over HTTP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6C45F0-B049-412C-874D-58421BD66978}"/>
              </a:ext>
            </a:extLst>
          </p:cNvPr>
          <p:cNvSpPr txBox="1"/>
          <p:nvPr/>
        </p:nvSpPr>
        <p:spPr>
          <a:xfrm>
            <a:off x="5070933" y="5366528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Bot sends the text to the NLP engine via a REST endpoint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F061E-FCEB-444F-9BC6-F0E59E005F60}"/>
              </a:ext>
            </a:extLst>
          </p:cNvPr>
          <p:cNvSpPr txBox="1"/>
          <p:nvPr/>
        </p:nvSpPr>
        <p:spPr>
          <a:xfrm>
            <a:off x="7239634" y="5370036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text meaning is returned to the Bot where it is translated into a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F935C-E874-483C-B08E-C389631F458B}"/>
              </a:ext>
            </a:extLst>
          </p:cNvPr>
          <p:cNvSpPr txBox="1"/>
          <p:nvPr/>
        </p:nvSpPr>
        <p:spPr>
          <a:xfrm>
            <a:off x="9467291" y="5363488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Bot presents the response back to the user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44B88B-12FC-4749-8B8F-30428D47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867" y="4286537"/>
            <a:ext cx="933063" cy="952161"/>
          </a:xfrm>
          <a:prstGeom prst="rect">
            <a:avLst/>
          </a:prstGeom>
        </p:spPr>
      </p:pic>
      <p:pic>
        <p:nvPicPr>
          <p:cNvPr id="37" name="Picture 2" descr="Image result for person confused">
            <a:extLst>
              <a:ext uri="{FF2B5EF4-FFF2-40B4-BE49-F238E27FC236}">
                <a16:creationId xmlns:a16="http://schemas.microsoft.com/office/drawing/2014/main" id="{1DF187FA-B51F-4FFA-9831-6C809D11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" y="458982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02CEB4-3CD8-484B-9EE0-DA7FBB4D68ED}"/>
              </a:ext>
            </a:extLst>
          </p:cNvPr>
          <p:cNvSpPr/>
          <p:nvPr/>
        </p:nvSpPr>
        <p:spPr>
          <a:xfrm>
            <a:off x="1919536" y="5013176"/>
            <a:ext cx="699256" cy="50405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8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9057-4077-4BAA-968D-EFB5EC2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D3FAD-789B-4AE6-BB3A-2967F81F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Spacy (Open Source NLP Engine)</a:t>
            </a:r>
          </a:p>
          <a:p>
            <a:pPr>
              <a:spcAft>
                <a:spcPts val="1200"/>
              </a:spcAft>
            </a:pPr>
            <a:r>
              <a:rPr lang="en-GB" dirty="0">
                <a:hlinkClick r:id="rId2"/>
              </a:rPr>
              <a:t>https://spacy.io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Microsoft Luis NLP Engine</a:t>
            </a:r>
          </a:p>
          <a:p>
            <a:pPr>
              <a:spcAft>
                <a:spcPts val="1200"/>
              </a:spcAft>
            </a:pPr>
            <a:r>
              <a:rPr lang="en-GB" dirty="0">
                <a:hlinkClick r:id="rId3"/>
              </a:rPr>
              <a:t>https://www.luis.ai/home</a:t>
            </a: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7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727729-047C-54A0-B916-1FB87E85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8CD2-66E8-475D-AFAE-1F8D1A6335A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517AC475-C17F-473D-AC6D-41DA4FB90402}" type="datetime1">
              <a:rPr lang="en-US" smtClean="0"/>
              <a:t>2/22/2024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E069-C0E1-4699-8354-A9E03231A9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03862D22-1FD5-4C7E-BA3B-46D6EFE9E34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6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43F86-BD46-4A04-BB97-256BF933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dig Data Structures &amp; Binary Data</a:t>
            </a:r>
          </a:p>
        </p:txBody>
      </p:sp>
      <p:pic>
        <p:nvPicPr>
          <p:cNvPr id="2050" name="Picture 2" descr="Image result for person confused">
            <a:extLst>
              <a:ext uri="{FF2B5EF4-FFF2-40B4-BE49-F238E27FC236}">
                <a16:creationId xmlns:a16="http://schemas.microsoft.com/office/drawing/2014/main" id="{D6BE832F-72A7-4DC2-9839-232B1950F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7774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F375B-761F-4747-A455-1EA05A83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882336"/>
            <a:ext cx="3227889" cy="4077072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25D02D6-5BB8-4962-BC9E-320C64F1EEFC}"/>
              </a:ext>
            </a:extLst>
          </p:cNvPr>
          <p:cNvSpPr/>
          <p:nvPr/>
        </p:nvSpPr>
        <p:spPr>
          <a:xfrm>
            <a:off x="4079776" y="1628800"/>
            <a:ext cx="3240360" cy="2088232"/>
          </a:xfrm>
          <a:prstGeom prst="wedgeEllipseCallout">
            <a:avLst>
              <a:gd name="adj1" fmla="val -87215"/>
              <a:gd name="adj2" fmla="val 1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00110101000101000101011001010001110101011001110010101110101111</a:t>
            </a:r>
          </a:p>
        </p:txBody>
      </p:sp>
    </p:spTree>
    <p:extLst>
      <p:ext uri="{BB962C8B-B14F-4D97-AF65-F5344CB8AC3E}">
        <p14:creationId xmlns:p14="http://schemas.microsoft.com/office/powerpoint/2010/main" val="99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D64E-4032-415E-B46A-EA7D9C4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dirty="0"/>
              <a:t>We’re Unstructured!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17537-AA7B-4ADA-BDAE-988775A33E7A}"/>
              </a:ext>
            </a:extLst>
          </p:cNvPr>
          <p:cNvSpPr txBox="1"/>
          <p:nvPr/>
        </p:nvSpPr>
        <p:spPr>
          <a:xfrm>
            <a:off x="381000" y="1066582"/>
            <a:ext cx="3554760" cy="183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 dirty="0"/>
              <a:t>The Average Adult has a Vocabulary of 20-35,000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ED2A2-04B7-4D73-8532-30ADCCB0B6F8}"/>
              </a:ext>
            </a:extLst>
          </p:cNvPr>
          <p:cNvSpPr txBox="1"/>
          <p:nvPr/>
        </p:nvSpPr>
        <p:spPr>
          <a:xfrm>
            <a:off x="381001" y="3176328"/>
            <a:ext cx="1898576" cy="277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400" dirty="0"/>
              <a:t>Native Speaking 8 Year Olds Will Already Known 8,000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0FFB3-B36B-4633-B095-5A3C6A6A8200}"/>
              </a:ext>
            </a:extLst>
          </p:cNvPr>
          <p:cNvSpPr txBox="1"/>
          <p:nvPr/>
        </p:nvSpPr>
        <p:spPr>
          <a:xfrm>
            <a:off x="4177859" y="2060848"/>
            <a:ext cx="7600606" cy="83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The Average Native Speaking 4 Year old Will Know 5,000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24D3D-3534-47A1-A9C3-82AAE80A0CB4}"/>
              </a:ext>
            </a:extLst>
          </p:cNvPr>
          <p:cNvSpPr txBox="1"/>
          <p:nvPr/>
        </p:nvSpPr>
        <p:spPr>
          <a:xfrm>
            <a:off x="4177858" y="1123685"/>
            <a:ext cx="7600607" cy="721139"/>
          </a:xfrm>
          <a:prstGeom prst="rect">
            <a:avLst/>
          </a:prstGeom>
          <a:solidFill>
            <a:srgbClr val="FFCDCD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The Average Adult Will Learn One New Word a Day Until Middle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FF2A0-6834-4F04-8B2B-CBE99A13A80B}"/>
              </a:ext>
            </a:extLst>
          </p:cNvPr>
          <p:cNvSpPr txBox="1"/>
          <p:nvPr/>
        </p:nvSpPr>
        <p:spPr>
          <a:xfrm>
            <a:off x="2590875" y="3144360"/>
            <a:ext cx="2280989" cy="143676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Average Foreign Speaker Will Learn 10,000 Words by Living Abroad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EEC36-2F8D-48D7-BA45-BC84FC1BE862}"/>
              </a:ext>
            </a:extLst>
          </p:cNvPr>
          <p:cNvSpPr txBox="1"/>
          <p:nvPr/>
        </p:nvSpPr>
        <p:spPr>
          <a:xfrm>
            <a:off x="5183162" y="3144360"/>
            <a:ext cx="2641030" cy="1424417"/>
          </a:xfrm>
          <a:prstGeom prst="rect">
            <a:avLst/>
          </a:prstGeom>
          <a:solidFill>
            <a:srgbClr val="D5D5FF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The Most Common Vocabulary Size for a Foreign Speaker is 4,500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5B2AD-1303-4F88-922F-2AB140D6DAEF}"/>
              </a:ext>
            </a:extLst>
          </p:cNvPr>
          <p:cNvSpPr txBox="1"/>
          <p:nvPr/>
        </p:nvSpPr>
        <p:spPr>
          <a:xfrm>
            <a:off x="2590875" y="4880473"/>
            <a:ext cx="5233317" cy="1068807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/>
              <a:t>Foreign Speakers Will Learn 2.5 Words per Day on Average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C9B890-9702-458C-8916-798E309F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035" y="3296554"/>
            <a:ext cx="3214931" cy="23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4E69A6-979D-46EC-AFD2-4F67998F2CC1}"/>
              </a:ext>
            </a:extLst>
          </p:cNvPr>
          <p:cNvCxnSpPr/>
          <p:nvPr/>
        </p:nvCxnSpPr>
        <p:spPr>
          <a:xfrm flipH="1">
            <a:off x="7284649" y="1736305"/>
            <a:ext cx="607988" cy="372325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EFF639-8011-4C83-AC25-2E1DEEF79C5E}"/>
              </a:ext>
            </a:extLst>
          </p:cNvPr>
          <p:cNvCxnSpPr>
            <a:cxnSpLocks/>
          </p:cNvCxnSpPr>
          <p:nvPr/>
        </p:nvCxnSpPr>
        <p:spPr>
          <a:xfrm flipH="1">
            <a:off x="7499943" y="3129344"/>
            <a:ext cx="674177" cy="0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3FFA3-CA12-46AB-8099-919F3E16B148}"/>
              </a:ext>
            </a:extLst>
          </p:cNvPr>
          <p:cNvCxnSpPr/>
          <p:nvPr/>
        </p:nvCxnSpPr>
        <p:spPr>
          <a:xfrm flipH="1" flipV="1">
            <a:off x="7284649" y="3987598"/>
            <a:ext cx="1138805" cy="633926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B025DC-94AC-4D8A-B416-10D96BB20B0E}"/>
              </a:ext>
            </a:extLst>
          </p:cNvPr>
          <p:cNvCxnSpPr/>
          <p:nvPr/>
        </p:nvCxnSpPr>
        <p:spPr>
          <a:xfrm flipH="1" flipV="1">
            <a:off x="6683454" y="4596485"/>
            <a:ext cx="342239" cy="510249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DF9BD90-168A-4B78-B153-E8C749A42690}"/>
              </a:ext>
            </a:extLst>
          </p:cNvPr>
          <p:cNvSpPr/>
          <p:nvPr/>
        </p:nvSpPr>
        <p:spPr>
          <a:xfrm>
            <a:off x="2005046" y="928504"/>
            <a:ext cx="1143000" cy="1143000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CFB36C-86DB-4993-B5EC-E5415A80C43D}"/>
              </a:ext>
            </a:extLst>
          </p:cNvPr>
          <p:cNvSpPr/>
          <p:nvPr/>
        </p:nvSpPr>
        <p:spPr>
          <a:xfrm>
            <a:off x="2034875" y="2986235"/>
            <a:ext cx="1097170" cy="1097170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5167AA-C3A8-410C-89F2-291590B6A127}"/>
              </a:ext>
            </a:extLst>
          </p:cNvPr>
          <p:cNvSpPr/>
          <p:nvPr/>
        </p:nvSpPr>
        <p:spPr>
          <a:xfrm>
            <a:off x="3325663" y="4827044"/>
            <a:ext cx="1097169" cy="1097169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7857FE-2712-40FD-9276-605CAF5723E4}"/>
              </a:ext>
            </a:extLst>
          </p:cNvPr>
          <p:cNvSpPr/>
          <p:nvPr/>
        </p:nvSpPr>
        <p:spPr>
          <a:xfrm>
            <a:off x="6674472" y="4956849"/>
            <a:ext cx="1149640" cy="1149640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FAC825-29C5-464A-A6D2-9DFE20AD4C1D}"/>
              </a:ext>
            </a:extLst>
          </p:cNvPr>
          <p:cNvSpPr/>
          <p:nvPr/>
        </p:nvSpPr>
        <p:spPr>
          <a:xfrm>
            <a:off x="8011263" y="4173022"/>
            <a:ext cx="1149641" cy="1149641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1F7662-E157-483B-94E8-9C114C961A0C}"/>
              </a:ext>
            </a:extLst>
          </p:cNvPr>
          <p:cNvSpPr/>
          <p:nvPr/>
        </p:nvSpPr>
        <p:spPr>
          <a:xfrm>
            <a:off x="7993022" y="2526233"/>
            <a:ext cx="1209989" cy="1209989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06E3C3-D8D0-4F4E-85C9-1DE219ED301F}"/>
              </a:ext>
            </a:extLst>
          </p:cNvPr>
          <p:cNvSpPr/>
          <p:nvPr/>
        </p:nvSpPr>
        <p:spPr>
          <a:xfrm>
            <a:off x="7608697" y="973986"/>
            <a:ext cx="1183349" cy="1183349"/>
          </a:xfrm>
          <a:prstGeom prst="ellipse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F4961F-2237-426F-8981-065C360EB256}"/>
              </a:ext>
            </a:extLst>
          </p:cNvPr>
          <p:cNvSpPr/>
          <p:nvPr/>
        </p:nvSpPr>
        <p:spPr>
          <a:xfrm>
            <a:off x="3935759" y="1303221"/>
            <a:ext cx="3529427" cy="3529427"/>
          </a:xfrm>
          <a:prstGeom prst="ellipse">
            <a:avLst/>
          </a:prstGeom>
          <a:ln w="254000">
            <a:solidFill>
              <a:srgbClr val="A6D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9E716-B5B3-4762-93D2-83222BF6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B020D-656E-493F-AD4F-37CA4F1C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736305"/>
            <a:ext cx="2232248" cy="2503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0B82E-B82D-40EC-83E8-A4CF2FF4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34" y="4977722"/>
            <a:ext cx="799080" cy="799080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E61A1-4B79-4F0D-B426-B1FBE41C3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99" y="3129344"/>
            <a:ext cx="810952" cy="810952"/>
          </a:xfrm>
          <a:prstGeom prst="rect">
            <a:avLst/>
          </a:prstGeom>
          <a:ln>
            <a:noFill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B293915-BD1E-430B-B85D-234809842076}"/>
              </a:ext>
            </a:extLst>
          </p:cNvPr>
          <p:cNvSpPr/>
          <p:nvPr/>
        </p:nvSpPr>
        <p:spPr>
          <a:xfrm>
            <a:off x="7728472" y="1090127"/>
            <a:ext cx="943801" cy="943801"/>
          </a:xfrm>
          <a:prstGeom prst="ellipse">
            <a:avLst/>
          </a:prstGeom>
          <a:solidFill>
            <a:srgbClr val="8A45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/>
              <a:t>Experi-ence</a:t>
            </a:r>
            <a:endParaRPr lang="en-GB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5F335-4EB0-442D-B205-D34381BC5E66}"/>
              </a:ext>
            </a:extLst>
          </p:cNvPr>
          <p:cNvSpPr/>
          <p:nvPr/>
        </p:nvSpPr>
        <p:spPr>
          <a:xfrm>
            <a:off x="8115492" y="2631871"/>
            <a:ext cx="965048" cy="965048"/>
          </a:xfrm>
          <a:prstGeom prst="ellipse">
            <a:avLst/>
          </a:prstGeom>
          <a:solidFill>
            <a:srgbClr val="FFCDC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Emotion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C675A0-F2EF-4D9B-91F6-DBED41F993F5}"/>
              </a:ext>
            </a:extLst>
          </p:cNvPr>
          <p:cNvSpPr/>
          <p:nvPr/>
        </p:nvSpPr>
        <p:spPr>
          <a:xfrm>
            <a:off x="8125317" y="4293449"/>
            <a:ext cx="916916" cy="91691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Visualise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760D36-0BB0-4C0F-B3D9-55532E3B40FF}"/>
              </a:ext>
            </a:extLst>
          </p:cNvPr>
          <p:cNvSpPr/>
          <p:nvPr/>
        </p:nvSpPr>
        <p:spPr>
          <a:xfrm>
            <a:off x="6795218" y="5073211"/>
            <a:ext cx="916916" cy="9169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Real-Life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98384E-6EA2-4422-8155-BE3B3E5DE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132" y="1076658"/>
            <a:ext cx="844827" cy="844827"/>
          </a:xfrm>
          <a:prstGeom prst="rect">
            <a:avLst/>
          </a:prstGeom>
          <a:ln>
            <a:noFill/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3C47A-6556-4D56-85C9-E9E8C756D849}"/>
              </a:ext>
            </a:extLst>
          </p:cNvPr>
          <p:cNvCxnSpPr/>
          <p:nvPr/>
        </p:nvCxnSpPr>
        <p:spPr>
          <a:xfrm flipV="1">
            <a:off x="4116298" y="4460457"/>
            <a:ext cx="481277" cy="539823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A6AD0-0BDB-4AEB-A862-17EE5802D5F6}"/>
              </a:ext>
            </a:extLst>
          </p:cNvPr>
          <p:cNvCxnSpPr/>
          <p:nvPr/>
        </p:nvCxnSpPr>
        <p:spPr>
          <a:xfrm flipV="1">
            <a:off x="3025208" y="3269497"/>
            <a:ext cx="894050" cy="167477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0FB5CA-BC4E-4F53-B7FA-804AA8382F78}"/>
              </a:ext>
            </a:extLst>
          </p:cNvPr>
          <p:cNvCxnSpPr/>
          <p:nvPr/>
        </p:nvCxnSpPr>
        <p:spPr>
          <a:xfrm>
            <a:off x="3022621" y="1736305"/>
            <a:ext cx="1068471" cy="500687"/>
          </a:xfrm>
          <a:prstGeom prst="line">
            <a:avLst/>
          </a:prstGeom>
          <a:ln w="190500">
            <a:solidFill>
              <a:srgbClr val="A6DE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9D7E023A-5C51-45AB-BC5A-E57356771E04}"/>
              </a:ext>
            </a:extLst>
          </p:cNvPr>
          <p:cNvSpPr/>
          <p:nvPr/>
        </p:nvSpPr>
        <p:spPr>
          <a:xfrm rot="20372221">
            <a:off x="560009" y="1936909"/>
            <a:ext cx="2118210" cy="4547623"/>
          </a:xfrm>
          <a:prstGeom prst="curvedRightArrow">
            <a:avLst>
              <a:gd name="adj1" fmla="val 20431"/>
              <a:gd name="adj2" fmla="val 368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E5376BE7-12C4-4BB2-9B0B-14AF0C5EAC2A}"/>
              </a:ext>
            </a:extLst>
          </p:cNvPr>
          <p:cNvSpPr/>
          <p:nvPr/>
        </p:nvSpPr>
        <p:spPr>
          <a:xfrm rot="9468135">
            <a:off x="9520606" y="359884"/>
            <a:ext cx="2118210" cy="4547623"/>
          </a:xfrm>
          <a:prstGeom prst="curvedRightArrow">
            <a:avLst>
              <a:gd name="adj1" fmla="val 20431"/>
              <a:gd name="adj2" fmla="val 368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4592-7E6B-4288-824D-8F9E34EE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 Processing (NLP)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21FC09FE-EBC2-44C0-9E3A-78AE46F7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56" y="1349896"/>
            <a:ext cx="4896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uman language">
            <a:extLst>
              <a:ext uri="{FF2B5EF4-FFF2-40B4-BE49-F238E27FC236}">
                <a16:creationId xmlns:a16="http://schemas.microsoft.com/office/drawing/2014/main" id="{95504EFD-A673-4638-8711-27C30442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3887"/>
            <a:ext cx="619620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5FE42-1810-4897-B354-D7349627B747}"/>
              </a:ext>
            </a:extLst>
          </p:cNvPr>
          <p:cNvSpPr txBox="1"/>
          <p:nvPr/>
        </p:nvSpPr>
        <p:spPr>
          <a:xfrm>
            <a:off x="381000" y="4519387"/>
            <a:ext cx="55709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Sub-field of 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Understand and Process Human Languages and Generate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Enable computers to get close to how Humans use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ED0C7-F54D-47EF-AF65-76A5BC7B1B6C}"/>
              </a:ext>
            </a:extLst>
          </p:cNvPr>
          <p:cNvSpPr txBox="1"/>
          <p:nvPr/>
        </p:nvSpPr>
        <p:spPr>
          <a:xfrm>
            <a:off x="6240018" y="4530475"/>
            <a:ext cx="557098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not easy, they do not have Intuition, they cannot understand what the language is trying to say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Deep Learning Advancements – Translation, Summarisation &amp; Semantic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3181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5D88-10C6-4F02-9977-C975540E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NLP Hard?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F8D7199-3625-48B2-8860-65FDB32CC715}"/>
              </a:ext>
            </a:extLst>
          </p:cNvPr>
          <p:cNvSpPr/>
          <p:nvPr/>
        </p:nvSpPr>
        <p:spPr>
          <a:xfrm>
            <a:off x="3124200" y="1260761"/>
            <a:ext cx="4626024" cy="401187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My team was on fire last night, they absolutely killed the opposition!</a:t>
            </a:r>
          </a:p>
          <a:p>
            <a:pPr algn="ctr"/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FE82E-6AE4-4F1D-8895-93F5FE3449DC}"/>
              </a:ext>
            </a:extLst>
          </p:cNvPr>
          <p:cNvSpPr/>
          <p:nvPr/>
        </p:nvSpPr>
        <p:spPr>
          <a:xfrm>
            <a:off x="8111405" y="1793422"/>
            <a:ext cx="3240360" cy="70457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108000" rIns="108000" bIns="108000" rtlCol="0" anchor="ctr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5CF00-784B-41AE-ADB1-554D3E299885}"/>
              </a:ext>
            </a:extLst>
          </p:cNvPr>
          <p:cNvSpPr/>
          <p:nvPr/>
        </p:nvSpPr>
        <p:spPr>
          <a:xfrm>
            <a:off x="8112224" y="2924944"/>
            <a:ext cx="3240360" cy="70457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108000" rIns="108000" bIns="108000" rtlCol="0" anchor="ctr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Killed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4C3DA-002C-42C6-8D59-59CB104C9A8B}"/>
              </a:ext>
            </a:extLst>
          </p:cNvPr>
          <p:cNvSpPr/>
          <p:nvPr/>
        </p:nvSpPr>
        <p:spPr>
          <a:xfrm>
            <a:off x="8112224" y="4088539"/>
            <a:ext cx="3240360" cy="70457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108000" rIns="108000" bIns="108000" rtlCol="0" anchor="ctr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Opposition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51FEF-2A73-4098-93EC-DC733B10C57A}"/>
              </a:ext>
            </a:extLst>
          </p:cNvPr>
          <p:cNvSpPr/>
          <p:nvPr/>
        </p:nvSpPr>
        <p:spPr>
          <a:xfrm>
            <a:off x="8255421" y="1664908"/>
            <a:ext cx="936867" cy="9368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28F17E-4EA1-44E7-A20C-FAB7025B867A}"/>
              </a:ext>
            </a:extLst>
          </p:cNvPr>
          <p:cNvSpPr/>
          <p:nvPr/>
        </p:nvSpPr>
        <p:spPr>
          <a:xfrm>
            <a:off x="8261584" y="2864091"/>
            <a:ext cx="936867" cy="9368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85659B-4B27-4B79-975F-47A0762263F9}"/>
              </a:ext>
            </a:extLst>
          </p:cNvPr>
          <p:cNvSpPr/>
          <p:nvPr/>
        </p:nvSpPr>
        <p:spPr>
          <a:xfrm>
            <a:off x="8256240" y="3972394"/>
            <a:ext cx="936867" cy="9368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153C2B-7FDE-4A25-87E5-AFAE251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92" y="1865231"/>
            <a:ext cx="587924" cy="5673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A01D05-C5F2-4C1D-B485-A6367D6C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32" y="3024506"/>
            <a:ext cx="639045" cy="616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B5D7B6-5C84-4914-8398-1380D8251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336" y="4180585"/>
            <a:ext cx="539362" cy="520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689ADA-974F-40CF-AD00-403B4B3975D7}"/>
              </a:ext>
            </a:extLst>
          </p:cNvPr>
          <p:cNvSpPr/>
          <p:nvPr/>
        </p:nvSpPr>
        <p:spPr>
          <a:xfrm>
            <a:off x="306685" y="1260761"/>
            <a:ext cx="2474640" cy="1871341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Someone was on fire, did anyone call the Fire Brigade?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07B612-BE0E-47F4-BE3E-3750154928DE}"/>
              </a:ext>
            </a:extLst>
          </p:cNvPr>
          <p:cNvSpPr/>
          <p:nvPr/>
        </p:nvSpPr>
        <p:spPr>
          <a:xfrm>
            <a:off x="306685" y="3416602"/>
            <a:ext cx="2474640" cy="1871341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People died, surely whatever the problem was, it could be been resolved another way?</a:t>
            </a:r>
          </a:p>
        </p:txBody>
      </p:sp>
    </p:spTree>
    <p:extLst>
      <p:ext uri="{BB962C8B-B14F-4D97-AF65-F5344CB8AC3E}">
        <p14:creationId xmlns:p14="http://schemas.microsoft.com/office/powerpoint/2010/main" val="254399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839351-E8C0-407F-95A5-289E99DA9359}"/>
              </a:ext>
            </a:extLst>
          </p:cNvPr>
          <p:cNvSpPr/>
          <p:nvPr/>
        </p:nvSpPr>
        <p:spPr>
          <a:xfrm>
            <a:off x="551384" y="1819908"/>
            <a:ext cx="11115600" cy="4201379"/>
          </a:xfrm>
          <a:prstGeom prst="rect">
            <a:avLst/>
          </a:prstGeom>
          <a:solidFill>
            <a:srgbClr val="EB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F00DD-FB61-4D80-A972-86A59F25E5E8}"/>
              </a:ext>
            </a:extLst>
          </p:cNvPr>
          <p:cNvSpPr/>
          <p:nvPr/>
        </p:nvSpPr>
        <p:spPr>
          <a:xfrm>
            <a:off x="2918613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7CE50-EEF1-4DF3-85F6-AFD18E015827}"/>
              </a:ext>
            </a:extLst>
          </p:cNvPr>
          <p:cNvSpPr/>
          <p:nvPr/>
        </p:nvSpPr>
        <p:spPr>
          <a:xfrm>
            <a:off x="5078853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37C0E-E3AB-42C3-A6CB-F0B469697172}"/>
              </a:ext>
            </a:extLst>
          </p:cNvPr>
          <p:cNvSpPr/>
          <p:nvPr/>
        </p:nvSpPr>
        <p:spPr>
          <a:xfrm>
            <a:off x="777645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BC10-C24C-486B-B712-BB96530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FDEF3-BAC4-4868-8234-7AC048DE55B4}"/>
              </a:ext>
            </a:extLst>
          </p:cNvPr>
          <p:cNvSpPr/>
          <p:nvPr/>
        </p:nvSpPr>
        <p:spPr>
          <a:xfrm>
            <a:off x="777645" y="1988840"/>
            <a:ext cx="6245424" cy="79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Understanding (NLU)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7F4BB-5F40-4224-AFFC-37AEED6C2833}"/>
              </a:ext>
            </a:extLst>
          </p:cNvPr>
          <p:cNvSpPr/>
          <p:nvPr/>
        </p:nvSpPr>
        <p:spPr>
          <a:xfrm>
            <a:off x="551384" y="1052736"/>
            <a:ext cx="11115600" cy="792088"/>
          </a:xfrm>
          <a:prstGeom prst="rect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Natural Language Processing (NLP)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AEA0-0E3C-4236-8F4D-FA01345FD69D}"/>
              </a:ext>
            </a:extLst>
          </p:cNvPr>
          <p:cNvSpPr/>
          <p:nvPr/>
        </p:nvSpPr>
        <p:spPr>
          <a:xfrm>
            <a:off x="7244454" y="1988840"/>
            <a:ext cx="4134498" cy="792088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Generation (NLG)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B6EB8-DC3E-441E-B43A-A0AF9103911C}"/>
              </a:ext>
            </a:extLst>
          </p:cNvPr>
          <p:cNvSpPr/>
          <p:nvPr/>
        </p:nvSpPr>
        <p:spPr>
          <a:xfrm>
            <a:off x="849653" y="2996952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91FEF-F0D3-468C-9BE7-579B5ED5BEA9}"/>
              </a:ext>
            </a:extLst>
          </p:cNvPr>
          <p:cNvSpPr/>
          <p:nvPr/>
        </p:nvSpPr>
        <p:spPr>
          <a:xfrm>
            <a:off x="849653" y="3573017"/>
            <a:ext cx="1790564" cy="2088231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Speech recognition (Hidden Markov Model)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Statistical models to determine what was said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Compare 10-20ms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397D4-798E-4A08-A5D4-CE9524FF3823}"/>
              </a:ext>
            </a:extLst>
          </p:cNvPr>
          <p:cNvSpPr/>
          <p:nvPr/>
        </p:nvSpPr>
        <p:spPr>
          <a:xfrm>
            <a:off x="3000257" y="2996952"/>
            <a:ext cx="1790564" cy="57415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Decompose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94795-BB7D-4F2E-A470-17E975C06557}"/>
              </a:ext>
            </a:extLst>
          </p:cNvPr>
          <p:cNvSpPr/>
          <p:nvPr/>
        </p:nvSpPr>
        <p:spPr>
          <a:xfrm>
            <a:off x="3000257" y="3571107"/>
            <a:ext cx="1790564" cy="2090141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Called “Part-of-Speech Tagging” (POS)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Understand the meaning of each word, is it a noun, verb, past-tense, etc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25A895E-E034-46F9-8D87-96ACA3903938}"/>
              </a:ext>
            </a:extLst>
          </p:cNvPr>
          <p:cNvSpPr/>
          <p:nvPr/>
        </p:nvSpPr>
        <p:spPr>
          <a:xfrm rot="5400000">
            <a:off x="2424193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DF02FC-09F8-4455-8439-4E4C1AB6A465}"/>
              </a:ext>
            </a:extLst>
          </p:cNvPr>
          <p:cNvSpPr/>
          <p:nvPr/>
        </p:nvSpPr>
        <p:spPr>
          <a:xfrm>
            <a:off x="5150861" y="2996159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C1315-73AF-46A5-80E8-44FFE1369BCE}"/>
              </a:ext>
            </a:extLst>
          </p:cNvPr>
          <p:cNvSpPr/>
          <p:nvPr/>
        </p:nvSpPr>
        <p:spPr>
          <a:xfrm>
            <a:off x="5150861" y="3571107"/>
            <a:ext cx="1790564" cy="2087114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Lexicon and grammar rules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Statistical Machine Learning (ML)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Challenges with Polysemy and Synonymy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1C4A980-405E-4714-8EC7-D9F1F295DDAA}"/>
              </a:ext>
            </a:extLst>
          </p:cNvPr>
          <p:cNvSpPr/>
          <p:nvPr/>
        </p:nvSpPr>
        <p:spPr>
          <a:xfrm rot="5400000">
            <a:off x="4574797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AE141-0134-43CB-AEAF-E516087F00FE}"/>
              </a:ext>
            </a:extLst>
          </p:cNvPr>
          <p:cNvSpPr/>
          <p:nvPr/>
        </p:nvSpPr>
        <p:spPr>
          <a:xfrm>
            <a:off x="7244454" y="2935864"/>
            <a:ext cx="1944216" cy="2797392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74D3D-26F3-4974-814D-0555BC107746}"/>
              </a:ext>
            </a:extLst>
          </p:cNvPr>
          <p:cNvSpPr/>
          <p:nvPr/>
        </p:nvSpPr>
        <p:spPr>
          <a:xfrm>
            <a:off x="7316462" y="2996159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Translate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03844-DEE6-4E9B-8A3E-1F46AB3B93BF}"/>
              </a:ext>
            </a:extLst>
          </p:cNvPr>
          <p:cNvSpPr/>
          <p:nvPr/>
        </p:nvSpPr>
        <p:spPr>
          <a:xfrm>
            <a:off x="7316462" y="3571107"/>
            <a:ext cx="1790564" cy="2087114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What information to translate?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Results of a query, organised into a structure of what it wants to say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Reverse of NFU, lexicon and grammar rules to author sentence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CC3911C-F23E-4DAD-92B4-F68F3B06E5D5}"/>
              </a:ext>
            </a:extLst>
          </p:cNvPr>
          <p:cNvSpPr/>
          <p:nvPr/>
        </p:nvSpPr>
        <p:spPr>
          <a:xfrm rot="5400000">
            <a:off x="6740398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F5FED-2A40-43F2-B44F-8E73DFDF03AE}"/>
              </a:ext>
            </a:extLst>
          </p:cNvPr>
          <p:cNvSpPr/>
          <p:nvPr/>
        </p:nvSpPr>
        <p:spPr>
          <a:xfrm>
            <a:off x="9434735" y="2935864"/>
            <a:ext cx="1944216" cy="2797392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E71C7-A474-47A7-AFBA-6CA7A7851C03}"/>
              </a:ext>
            </a:extLst>
          </p:cNvPr>
          <p:cNvSpPr/>
          <p:nvPr/>
        </p:nvSpPr>
        <p:spPr>
          <a:xfrm>
            <a:off x="9506743" y="2996159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Speech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26667-2777-49B0-8F2F-93F749B297B3}"/>
              </a:ext>
            </a:extLst>
          </p:cNvPr>
          <p:cNvSpPr/>
          <p:nvPr/>
        </p:nvSpPr>
        <p:spPr>
          <a:xfrm>
            <a:off x="9506743" y="3571107"/>
            <a:ext cx="1790564" cy="2087114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The engine can now use the nuances of the audience to communicate back to the human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If vocalised, a text-to-speech engine will take over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1E5E58-3571-48F7-88CB-57F0675E79EE}"/>
              </a:ext>
            </a:extLst>
          </p:cNvPr>
          <p:cNvSpPr/>
          <p:nvPr/>
        </p:nvSpPr>
        <p:spPr>
          <a:xfrm rot="5400000">
            <a:off x="8930679" y="4147171"/>
            <a:ext cx="792088" cy="144016"/>
          </a:xfrm>
          <a:prstGeom prst="triangle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3FF-80FF-4A05-970E-5244F446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&amp;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C1CD3-5F24-4081-B46F-9999C17B3BFB}"/>
              </a:ext>
            </a:extLst>
          </p:cNvPr>
          <p:cNvSpPr/>
          <p:nvPr/>
        </p:nvSpPr>
        <p:spPr>
          <a:xfrm>
            <a:off x="381000" y="1340768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53BCE-AF2D-4E51-9286-67E71D4C97C9}"/>
              </a:ext>
            </a:extLst>
          </p:cNvPr>
          <p:cNvSpPr/>
          <p:nvPr/>
        </p:nvSpPr>
        <p:spPr>
          <a:xfrm>
            <a:off x="3405337" y="1340768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0A85D-53E9-4814-ABEA-954D697191C0}"/>
              </a:ext>
            </a:extLst>
          </p:cNvPr>
          <p:cNvSpPr/>
          <p:nvPr/>
        </p:nvSpPr>
        <p:spPr>
          <a:xfrm>
            <a:off x="9332489" y="1340768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Utterances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26EB2-9040-4F36-85D4-58BBA5975E80}"/>
              </a:ext>
            </a:extLst>
          </p:cNvPr>
          <p:cNvSpPr/>
          <p:nvPr/>
        </p:nvSpPr>
        <p:spPr>
          <a:xfrm>
            <a:off x="380999" y="1861255"/>
            <a:ext cx="2474640" cy="3816424"/>
          </a:xfrm>
          <a:prstGeom prst="rect">
            <a:avLst/>
          </a:prstGeom>
          <a:solidFill>
            <a:srgbClr val="AED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Specific to Chatbots, represents the words that describe the intention of a piece of sentence, for example an action word like “Show”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78834-FA26-4856-9F6E-0B0E413BB715}"/>
              </a:ext>
            </a:extLst>
          </p:cNvPr>
          <p:cNvSpPr/>
          <p:nvPr/>
        </p:nvSpPr>
        <p:spPr>
          <a:xfrm>
            <a:off x="3405337" y="1864885"/>
            <a:ext cx="2474640" cy="3816424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A real-world-object that is assigned a name, for example a person, a country, a product or a book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DC31AC-3ED0-45A8-83D5-86815194ED15}"/>
              </a:ext>
            </a:extLst>
          </p:cNvPr>
          <p:cNvSpPr/>
          <p:nvPr/>
        </p:nvSpPr>
        <p:spPr>
          <a:xfrm>
            <a:off x="9332489" y="1855732"/>
            <a:ext cx="2474640" cy="3816424"/>
          </a:xfrm>
          <a:prstGeom prst="rect">
            <a:avLst/>
          </a:prstGeom>
          <a:solidFill>
            <a:srgbClr val="AED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Anything that is said, for example “what hotels are within 3 miles of London Heathrow airport”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F4801-D293-441F-8352-2D391F806964}"/>
              </a:ext>
            </a:extLst>
          </p:cNvPr>
          <p:cNvSpPr/>
          <p:nvPr/>
        </p:nvSpPr>
        <p:spPr>
          <a:xfrm>
            <a:off x="6312024" y="1340768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876476-BD86-4193-AA62-5D057AEF7CDE}"/>
              </a:ext>
            </a:extLst>
          </p:cNvPr>
          <p:cNvSpPr/>
          <p:nvPr/>
        </p:nvSpPr>
        <p:spPr>
          <a:xfrm>
            <a:off x="6312024" y="1864885"/>
            <a:ext cx="2474640" cy="3816424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The process of training a Machine Learning (ML) model involves passing training data to a learning algorithm.  The model is the output of the training process and is used to get predictions on new data, which you do not know the target</a:t>
            </a:r>
          </a:p>
        </p:txBody>
      </p:sp>
    </p:spTree>
    <p:extLst>
      <p:ext uri="{BB962C8B-B14F-4D97-AF65-F5344CB8AC3E}">
        <p14:creationId xmlns:p14="http://schemas.microsoft.com/office/powerpoint/2010/main" val="177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7923F-F327-48C4-91A3-AE76A491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726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ltancy Template" id="{C067D3C1-674E-4D30-9350-53AEF539E81C}" vid="{C7A803EF-3160-4A61-B14D-ABCFEEA7F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Sage_BrandPPTTemplate_16x9</Template>
  <TotalTime>4459</TotalTime>
  <Words>581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Source Sans Pro Light</vt:lpstr>
      <vt:lpstr>Office Theme</vt:lpstr>
      <vt:lpstr>Introduction Series</vt:lpstr>
      <vt:lpstr>Computers dig Data Structures &amp; Binary Data</vt:lpstr>
      <vt:lpstr>We’re Unstructured!</vt:lpstr>
      <vt:lpstr>History</vt:lpstr>
      <vt:lpstr>Natural Language Processing (NLP)</vt:lpstr>
      <vt:lpstr>Why is NLP Hard?</vt:lpstr>
      <vt:lpstr>How does it Work?</vt:lpstr>
      <vt:lpstr>NLP &amp; Language</vt:lpstr>
      <vt:lpstr>Demo</vt:lpstr>
      <vt:lpstr>Chatbot Demo: How does it Work?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Seminar</dc:title>
  <dc:subject>AI</dc:subject>
  <dc:creator>Hocking, James</dc:creator>
  <cp:lastModifiedBy>James Hocking</cp:lastModifiedBy>
  <cp:revision>14</cp:revision>
  <cp:lastPrinted>2015-12-07T03:03:55Z</cp:lastPrinted>
  <dcterms:created xsi:type="dcterms:W3CDTF">2017-01-13T10:41:57Z</dcterms:created>
  <dcterms:modified xsi:type="dcterms:W3CDTF">2024-02-22T17:04:33Z</dcterms:modified>
  <cp:category>Deep Learning</cp:category>
</cp:coreProperties>
</file>