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25B270-1ECE-420D-820C-990395A0F6A2}">
  <a:tblStyle styleId="{EE25B270-1ECE-420D-820C-990395A0F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4c956e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4c956e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b4c956e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b4c956e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b4c956e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b4c956e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b4c956e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b4c956e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4c956e4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b4c956e4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b4c956e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b4c956e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b4c956e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b4c956e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b4c956e4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b4c956e4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b4c956e4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b4c956e4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b4c956e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b4c956e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b4c956e4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b4c956e4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4c956e4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4c956e4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b4c956e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b4c956e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b4c956e4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b4c956e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4c956e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4c956e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b4c956e4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b4c956e4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4c956e4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4c956e4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4c956e4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4c956e4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vestopedia.com/terms/c/costofequity.asp" TargetMode="External"/><Relationship Id="rId4" Type="http://schemas.openxmlformats.org/officeDocument/2006/relationships/hyperlink" Target="https://www.bench.co/blog/tax-tips/depreciation" TargetMode="External"/><Relationship Id="rId5" Type="http://schemas.openxmlformats.org/officeDocument/2006/relationships/hyperlink" Target="https://www.techtarget.com/whatis/definition/CAPEX-capital-expenditure#:~:text=A%20capital%20expenditure%2C%20or%20Capex,to%20foster%20its%20future%20growth." TargetMode="External"/><Relationship Id="rId6" Type="http://schemas.openxmlformats.org/officeDocument/2006/relationships/hyperlink" Target="https://corporatefinanceinstitute.com/resources/accounting/capital-expenditures/" TargetMode="External"/><Relationship Id="rId7" Type="http://schemas.openxmlformats.org/officeDocument/2006/relationships/hyperlink" Target="https://www.capitaliq.com/ciqdotnet/login-sso.aspx?bmctx=05D50DFC1A22D156FEC7A630EB2EFA98&amp;enablePersistentLogin=true&amp;OAUTH_SSO_ENC_KEY=C57DBB5C08DA42B6E90C86AF0C895A9B1C0828BB0FD48E2881852858161950DE&amp;password=secure_string&amp;OAUTH_TOKEN_RESPONSE=header&amp;contextType=external&amp;IS_OAUTH_OAM_SSO_LINK_ENABLED=true&amp;OAUTH_SSO_ID_DOMAIN=SPGLBDomain&amp;IS_OAUTH_USER_ASSERTION_ENABLED=true&amp;OverrideRetryLimit=0&amp;env=WAM12C&amp;username=string&amp;challenge_url=https%3A%2F%2Fwww.capitaliq.com%2Fciqdotnet%2Flogin-sso.aspx&amp;request_id=8857730127184226432&amp;authn_try_count=0&amp;locale=en_US&amp;resource_url=https%253A%252F%252Fwww.capitaliq.com%252FCIQDotNet%252Flogin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79100" y="1896925"/>
            <a:ext cx="4379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ANCOVA in Analyzing </a:t>
            </a:r>
            <a:r>
              <a:rPr lang="en"/>
              <a:t>Profitability</a:t>
            </a:r>
            <a:r>
              <a:rPr lang="en"/>
              <a:t> Between Market Industries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7503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Hopham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	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433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EV/EBITDA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hard to evaluate </a:t>
            </a:r>
            <a:r>
              <a:rPr lang="en"/>
              <a:t>between</a:t>
            </a:r>
            <a:r>
              <a:rPr lang="en"/>
              <a:t> market caps bc of variability in small caps so better to </a:t>
            </a:r>
            <a:r>
              <a:rPr lang="en"/>
              <a:t>consider profitability using p/fcfe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10-year margin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5450"/>
            <a:ext cx="39768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H</a:t>
            </a:r>
            <a:r>
              <a:rPr baseline="-25000" lang="en" sz="1875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25"/>
              <a:t>: There is no difference in means of profitability among the different market industries</a:t>
            </a:r>
            <a:endParaRPr sz="2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Response Variable: </a:t>
            </a:r>
            <a:endParaRPr sz="1225"/>
          </a:p>
          <a:p>
            <a:pPr indent="-30638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Profitability</a:t>
            </a:r>
            <a:endParaRPr sz="1225"/>
          </a:p>
          <a:p>
            <a:pPr indent="-30003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Terminal P/FCFE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Main Effect</a:t>
            </a:r>
            <a:endParaRPr sz="1225"/>
          </a:p>
          <a:p>
            <a:pPr indent="-30638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Primary Industry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Blocking Factor</a:t>
            </a:r>
            <a:endParaRPr sz="1225"/>
          </a:p>
          <a:p>
            <a:pPr indent="-30638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Market Cap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572000" y="1535450"/>
            <a:ext cx="42603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00"/>
              <a:t>H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/>
              <a:t>: There exists a difference in means of the </a:t>
            </a:r>
            <a:r>
              <a:rPr lang="en" sz="1200"/>
              <a:t>profitability</a:t>
            </a:r>
            <a:r>
              <a:rPr lang="en" sz="1200"/>
              <a:t> of a company among the different market industries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00"/>
              <a:t>Covariates: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Solvency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Debt Load</a:t>
            </a:r>
            <a:endParaRPr sz="1200"/>
          </a:p>
          <a:p>
            <a:pPr indent="-3048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(6-year Average Net-Debt)/(6-year Average FCFE)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Efficiency: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Earnings Conversion</a:t>
            </a:r>
            <a:endParaRPr sz="1200"/>
          </a:p>
          <a:p>
            <a:pPr indent="-3048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(6-year Average EPS) / (6-year Average Revenue)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True ROA</a:t>
            </a:r>
            <a:endParaRPr sz="1200"/>
          </a:p>
          <a:p>
            <a:pPr indent="-3048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(6-year Average FCFE) / (Tangible Assets)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{EE25B270-1ECE-420D-820C-990395A0F6A2}</a:tableStyleId>
              </a:tblPr>
              <a:tblGrid>
                <a:gridCol w="890550"/>
                <a:gridCol w="1056625"/>
                <a:gridCol w="1259550"/>
                <a:gridCol w="1568125"/>
                <a:gridCol w="1496000"/>
                <a:gridCol w="96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 Care Equipment and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Pharmaceuticals, Biotechnology and Life Sciences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Semiconductors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4"/>
          <p:cNvSpPr txBox="1"/>
          <p:nvPr/>
        </p:nvSpPr>
        <p:spPr>
          <a:xfrm>
            <a:off x="1843050" y="4035250"/>
            <a:ext cx="54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Unbalanced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5087" l="0" r="0" t="65123"/>
          <a:stretch/>
        </p:blipFill>
        <p:spPr>
          <a:xfrm>
            <a:off x="311700" y="4107100"/>
            <a:ext cx="8077200" cy="8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025" y="1043275"/>
            <a:ext cx="6445147" cy="3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True ROA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62007"/>
          <a:stretch/>
        </p:blipFill>
        <p:spPr>
          <a:xfrm>
            <a:off x="723900" y="3724850"/>
            <a:ext cx="7696200" cy="11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591250"/>
            <a:ext cx="7943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62" y="1147225"/>
            <a:ext cx="369147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Assumptions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25" y="1572800"/>
            <a:ext cx="5835801" cy="2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Assumptions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88" y="1639763"/>
            <a:ext cx="4685826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Interpretation/Further Study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to reject the null; there is no significant difference in </a:t>
            </a:r>
            <a:r>
              <a:rPr lang="en"/>
              <a:t>profitability</a:t>
            </a:r>
            <a:r>
              <a:rPr lang="en"/>
              <a:t> among the individual sectors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Study for Stock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Portfolio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Black-Scholes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Time-Series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Markov Chains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https://www.investopedia.com/terms/c/costofequity.asp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https://www.bench.co/blog/tax-tips/depreciation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https://www.techtarget.com/whatis/definition/CAPEX-capital-expenditure#:~:text=A%20capital%20expenditure%2C%20or%20Capex,to%20foster%20its%20future%20growth.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https://corporatefinanceinstitute.com/resources/accounting/capital-expenditures/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capitaliq.com/ciqdotnet/login-sso.aspx?bmctx=05D50DFC1A22D156FEC7A630EB2EFA98&amp;enablePersistentLogin=true&amp;OAUTH_SSO_ENC_KEY=C57DBB5C08DA42B6E90C86AF0C895A9B1C0828BB0FD48E2881852858161950DE&amp;password=secure_string&amp;OAUTH_TOKEN_RESPONSE=header&amp;contextType=external&amp;IS_OAUTH_OAM_SSO_LINK_ENABLED=true&amp;OAUTH_SSO_ID_DOMAIN=SPGLBDomain&amp;IS_OAUTH_USER_ASSERTION_ENABLED=true&amp;OverrideRetryLimit=0&amp;env=WAM12C&amp;username=string&amp;challenge_url=https%3A%2F%2Fwww.capitaliq.com%2Fciqdotnet%2Flogin-sso.aspx&amp;request_id=8857730127184226432&amp;authn_try_count=0&amp;locale=en_US&amp;resource_url=https%253A%252F%252Fwww.capitaliq.com%252FCIQDotNet%252Flogin.asp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Markets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Basic Materials, </a:t>
            </a:r>
            <a:r>
              <a:rPr lang="en"/>
              <a:t>Communication</a:t>
            </a:r>
            <a:r>
              <a:rPr lang="en"/>
              <a:t> Services, Consumer Staples, Healthcare, Information </a:t>
            </a:r>
            <a:r>
              <a:rPr lang="en"/>
              <a:t>Technology</a:t>
            </a:r>
            <a:r>
              <a:rPr lang="en"/>
              <a:t>, Financials, Real Estate, Consumer Discretionary, Industrials, Utilities, Energy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Industries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Capitalization: (stock price)(#shares outstanding)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475" y="2435900"/>
            <a:ext cx="3581075" cy="21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475" y="610499"/>
            <a:ext cx="3581075" cy="16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4434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 425 - Student Investment Fund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Capital</a:t>
            </a:r>
            <a:r>
              <a:rPr lang="en"/>
              <a:t> IQ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Large-Cap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X &gt; $14.5 billion</a:t>
            </a:r>
            <a:endParaRPr sz="14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Mid-Cap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$5.2 billion &lt;  X  &lt; $</a:t>
            </a:r>
            <a:r>
              <a:rPr lang="en"/>
              <a:t>14.5 billion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Small-Cap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$850 million &lt; X &lt; </a:t>
            </a:r>
            <a:r>
              <a:rPr lang="en"/>
              <a:t>$5.2 billion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Publicly Traded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Major U.S. Exchanges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Sectors: Information Technology and Healthcare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31894" l="0" r="0" t="0"/>
          <a:stretch/>
        </p:blipFill>
        <p:spPr>
          <a:xfrm>
            <a:off x="4886050" y="1921763"/>
            <a:ext cx="4092600" cy="1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13156" t="0"/>
          <a:stretch/>
        </p:blipFill>
        <p:spPr>
          <a:xfrm>
            <a:off x="78613" y="1593225"/>
            <a:ext cx="8986772" cy="18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EPS = (Earnings) / (Shares Outstanding)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 = (Stock Price)/(EPS)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Based on capital expenditures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 Income (e.g. Earnings)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Retained Earnings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Dividends or Stock Buyback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Issue: includes both cash and non-cash items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Misrepresentation of income with interpretation of timing of AR and AP, and </a:t>
            </a:r>
            <a:r>
              <a:rPr lang="en"/>
              <a:t>depreciation/amortization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Cash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Income + </a:t>
            </a:r>
            <a:r>
              <a:rPr lang="en"/>
              <a:t>(Non-Cash Expenses) </a:t>
            </a:r>
            <a:r>
              <a:rPr lang="en"/>
              <a:t>- (Non-Cash Revenue)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Excludes non-cash items for both tangible and intangible assets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Depreciation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Amortization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AR, 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Cash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(Operating Cash Flow) - (Full Value of Capital Expenditures)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all leftover cash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not get influenced by non-cash item manipulation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Value will be high at early stages of a company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FCFE = (FCFE) / (shares outstanding)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we will use average of 6 years for (stock price)/FCFE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(Value of Equity) +(Debt) - Cash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people use EV/EBITDA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(Value of Next Year Dividend) / ( (Constant Cost of Equity Capital) - (Constant Growth Rate in Perpetuity)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Earnings Conversion</a:t>
            </a:r>
            <a:endParaRPr/>
          </a:p>
          <a:p>
            <a:pPr indent="-3048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(6-year Average EPS) / (6-year Average Revenue)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ROA</a:t>
            </a:r>
            <a:endParaRPr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/>
              <a:t>(6-year Average FCFE) / (Tangible Assets) 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Margin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Debt 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(6-year Average Net Debt) / (6-year Average FCFE)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4792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Dataset: 534 rows and 30 columns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Dataset:    487 rows and 6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rows missing too much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Small Cap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ake local averages of companies in same market cap size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800" y="1766325"/>
            <a:ext cx="30480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