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42"/>
  </p:normalViewPr>
  <p:slideViewPr>
    <p:cSldViewPr snapToGrid="0" snapToObjects="1">
      <p:cViewPr varScale="1">
        <p:scale>
          <a:sx n="119" d="100"/>
          <a:sy n="119" d="100"/>
        </p:scale>
        <p:origin x="3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11/26/18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11/26/18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versampling_and_undersampling_in_data_analysis#SMOTE" TargetMode="External"/><Relationship Id="rId4" Type="http://schemas.openxmlformats.org/officeDocument/2006/relationships/hyperlink" Target="https://en.wikipedia.org/wiki/Oversampling_and_undersampling_in_data_analysis#Cluster" TargetMode="External"/><Relationship Id="rId5" Type="http://schemas.openxmlformats.org/officeDocument/2006/relationships/hyperlink" Target="https://en.wikipedia.org/wiki/Oversampling_and_undersampling_in_data_analysis#Tomek_links" TargetMode="External"/><Relationship Id="rId1" Type="http://schemas.openxmlformats.org/officeDocument/2006/relationships/slideLayout" Target="../slideLayouts/slideLayout2.xml"/><Relationship Id="rId2" Type="http://schemas.openxmlformats.org/officeDocument/2006/relationships/hyperlink" Target="https://en.wikipedia.org/wiki/Oversampling_and_undersampling_in_data_analysis#ADASY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Mining I </a:t>
            </a:r>
            <a:endParaRPr lang="en-US" dirty="0"/>
          </a:p>
        </p:txBody>
      </p:sp>
      <p:sp>
        <p:nvSpPr>
          <p:cNvPr id="3" name="Subtitle 2"/>
          <p:cNvSpPr>
            <a:spLocks noGrp="1"/>
          </p:cNvSpPr>
          <p:nvPr>
            <p:ph type="subTitle" idx="1"/>
          </p:nvPr>
        </p:nvSpPr>
        <p:spPr/>
        <p:txBody>
          <a:bodyPr/>
          <a:lstStyle/>
          <a:p>
            <a:r>
              <a:rPr lang="en-US" dirty="0" smtClean="0"/>
              <a:t>Final Project:</a:t>
            </a:r>
          </a:p>
          <a:p>
            <a:r>
              <a:rPr lang="en-US" dirty="0" err="1" smtClean="0"/>
              <a:t>Achintya</a:t>
            </a:r>
            <a:r>
              <a:rPr lang="en-US" dirty="0" smtClean="0"/>
              <a:t> Pillai</a:t>
            </a:r>
            <a:endParaRPr lang="en-US" dirty="0"/>
          </a:p>
        </p:txBody>
      </p:sp>
    </p:spTree>
    <p:extLst>
      <p:ext uri="{BB962C8B-B14F-4D97-AF65-F5344CB8AC3E}">
        <p14:creationId xmlns:p14="http://schemas.microsoft.com/office/powerpoint/2010/main" val="1513923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Uneven distribution of response  (Ash)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Today we are fortunate enough to have many algorithms </a:t>
            </a:r>
            <a:r>
              <a:rPr lang="en-US" dirty="0"/>
              <a:t>at our </a:t>
            </a:r>
            <a:r>
              <a:rPr lang="en-US" dirty="0" smtClean="0"/>
              <a:t>disposal making classification models. </a:t>
            </a:r>
          </a:p>
          <a:p>
            <a:r>
              <a:rPr lang="en-US" dirty="0" smtClean="0"/>
              <a:t>However sometimes, classification problems can get very tricky. </a:t>
            </a:r>
          </a:p>
          <a:p>
            <a:r>
              <a:rPr lang="en-US" dirty="0" smtClean="0"/>
              <a:t>These well known algorithms like logistic regression, usually tend to tremble when it comes unbalanced datasets like the dataset we are going to talk about or datasets like the Caravan data, which we have worked with in this course.</a:t>
            </a:r>
          </a:p>
          <a:p>
            <a:r>
              <a:rPr lang="en-US" dirty="0" smtClean="0"/>
              <a:t>This is where we will have to start thinking about how to go forward and balance our data.</a:t>
            </a:r>
          </a:p>
          <a:p>
            <a:endParaRPr lang="en-US" dirty="0"/>
          </a:p>
        </p:txBody>
      </p:sp>
    </p:spTree>
    <p:extLst>
      <p:ext uri="{BB962C8B-B14F-4D97-AF65-F5344CB8AC3E}">
        <p14:creationId xmlns:p14="http://schemas.microsoft.com/office/powerpoint/2010/main" val="44211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Sampling and under sampling (Ash)</a:t>
            </a:r>
            <a:endParaRPr lang="en-US" dirty="0"/>
          </a:p>
        </p:txBody>
      </p:sp>
      <p:sp>
        <p:nvSpPr>
          <p:cNvPr id="3" name="Content Placeholder 2"/>
          <p:cNvSpPr>
            <a:spLocks noGrp="1"/>
          </p:cNvSpPr>
          <p:nvPr>
            <p:ph idx="1"/>
          </p:nvPr>
        </p:nvSpPr>
        <p:spPr/>
        <p:txBody>
          <a:bodyPr>
            <a:normAutofit lnSpcReduction="10000"/>
          </a:bodyPr>
          <a:lstStyle/>
          <a:p>
            <a:r>
              <a:rPr lang="en-US" dirty="0" smtClean="0"/>
              <a:t>Techniques used to adjust the uneven class distribution of a dataset.</a:t>
            </a:r>
          </a:p>
          <a:p>
            <a:r>
              <a:rPr lang="en-US" dirty="0" smtClean="0"/>
              <a:t>Examples: datasets of Natural disaster, Manufacturing defects and in our case medical issues.</a:t>
            </a:r>
          </a:p>
          <a:p>
            <a:r>
              <a:rPr lang="en-US" dirty="0" smtClean="0"/>
              <a:t>Male and Female example. </a:t>
            </a:r>
          </a:p>
          <a:p>
            <a:r>
              <a:rPr lang="en-US" dirty="0" smtClean="0"/>
              <a:t>Popular Over sampling methods: </a:t>
            </a:r>
            <a:r>
              <a:rPr lang="en-US" u="sng" dirty="0" smtClean="0">
                <a:hlinkClick r:id="rId2"/>
              </a:rPr>
              <a:t>ADASYN</a:t>
            </a:r>
            <a:r>
              <a:rPr lang="en-US" u="sng" dirty="0" smtClean="0"/>
              <a:t> &amp; </a:t>
            </a:r>
            <a:r>
              <a:rPr lang="en-US" u="sng" dirty="0" smtClean="0">
                <a:hlinkClick r:id="rId3"/>
              </a:rPr>
              <a:t>SMOTE</a:t>
            </a:r>
            <a:r>
              <a:rPr lang="en-US" u="sng" dirty="0" smtClean="0"/>
              <a:t> (</a:t>
            </a:r>
            <a:r>
              <a:rPr lang="en-US" dirty="0"/>
              <a:t>Synthetic Minority Oversampling </a:t>
            </a:r>
            <a:r>
              <a:rPr lang="en-US" dirty="0" smtClean="0"/>
              <a:t>Technique)</a:t>
            </a:r>
            <a:endParaRPr lang="en-US" u="sng" dirty="0" smtClean="0"/>
          </a:p>
          <a:p>
            <a:r>
              <a:rPr lang="en-US" dirty="0"/>
              <a:t>Popular </a:t>
            </a:r>
            <a:r>
              <a:rPr lang="en-US" dirty="0" smtClean="0"/>
              <a:t>Under </a:t>
            </a:r>
            <a:r>
              <a:rPr lang="en-US" dirty="0"/>
              <a:t>sampling </a:t>
            </a:r>
            <a:r>
              <a:rPr lang="en-US" dirty="0" smtClean="0"/>
              <a:t>methods: </a:t>
            </a:r>
            <a:r>
              <a:rPr lang="en-US" u="sng" dirty="0" smtClean="0">
                <a:hlinkClick r:id="rId4"/>
              </a:rPr>
              <a:t>Cluster</a:t>
            </a:r>
            <a:r>
              <a:rPr lang="en-US" u="sng" dirty="0" smtClean="0"/>
              <a:t> &amp; </a:t>
            </a:r>
            <a:r>
              <a:rPr lang="en-US" u="sng" dirty="0" smtClean="0">
                <a:hlinkClick r:id="rId5"/>
              </a:rPr>
              <a:t>Tomek links</a:t>
            </a:r>
            <a:r>
              <a:rPr lang="en-US" u="sng" dirty="0" smtClean="0"/>
              <a:t>.</a:t>
            </a:r>
          </a:p>
          <a:p>
            <a:endParaRPr lang="en-US" b="1" dirty="0"/>
          </a:p>
        </p:txBody>
      </p:sp>
    </p:spTree>
    <p:extLst>
      <p:ext uri="{BB962C8B-B14F-4D97-AF65-F5344CB8AC3E}">
        <p14:creationId xmlns:p14="http://schemas.microsoft.com/office/powerpoint/2010/main" val="138345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we faced and what you should expect! (ASH)</a:t>
            </a:r>
            <a:endParaRPr lang="en-US" dirty="0"/>
          </a:p>
        </p:txBody>
      </p:sp>
      <p:sp>
        <p:nvSpPr>
          <p:cNvPr id="3" name="Content Placeholder 2"/>
          <p:cNvSpPr>
            <a:spLocks noGrp="1"/>
          </p:cNvSpPr>
          <p:nvPr>
            <p:ph idx="1"/>
          </p:nvPr>
        </p:nvSpPr>
        <p:spPr/>
        <p:txBody>
          <a:bodyPr/>
          <a:lstStyle/>
          <a:p>
            <a:r>
              <a:rPr lang="en-US" dirty="0" smtClean="0"/>
              <a:t>The data set had uneven class distributions.</a:t>
            </a:r>
          </a:p>
          <a:p>
            <a:r>
              <a:rPr lang="en-US" dirty="0" smtClean="0"/>
              <a:t>There could be a lot of classes you will need to work with, sometimes clumping that would be your best bet.</a:t>
            </a:r>
          </a:p>
          <a:p>
            <a:r>
              <a:rPr lang="en-US" dirty="0" smtClean="0"/>
              <a:t>Deciding on how to clump the data: This actually comes down to how many classifiers we really want. There are pros and cons related to this so we have to be careful. At the end of the day it comes down to the client and if they want a high level level of analysis or not.</a:t>
            </a:r>
          </a:p>
        </p:txBody>
      </p:sp>
    </p:spTree>
    <p:extLst>
      <p:ext uri="{BB962C8B-B14F-4D97-AF65-F5344CB8AC3E}">
        <p14:creationId xmlns:p14="http://schemas.microsoft.com/office/powerpoint/2010/main" val="157061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(With over sampling)</a:t>
            </a:r>
            <a:endParaRPr lang="en-US" dirty="0"/>
          </a:p>
        </p:txBody>
      </p:sp>
      <p:sp>
        <p:nvSpPr>
          <p:cNvPr id="3" name="Content Placeholder 2"/>
          <p:cNvSpPr>
            <a:spLocks noGrp="1"/>
          </p:cNvSpPr>
          <p:nvPr>
            <p:ph idx="1"/>
          </p:nvPr>
        </p:nvSpPr>
        <p:spPr/>
        <p:txBody>
          <a:bodyPr/>
          <a:lstStyle/>
          <a:p>
            <a:r>
              <a:rPr lang="en-US" dirty="0" smtClean="0"/>
              <a:t>Misclassification rate : 7.6%</a:t>
            </a:r>
          </a:p>
          <a:p>
            <a:r>
              <a:rPr lang="en-US" dirty="0" smtClean="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269" y="3411220"/>
            <a:ext cx="3924300" cy="3327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426" y="3411220"/>
            <a:ext cx="4148567" cy="3327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892" y="2788921"/>
            <a:ext cx="2706893" cy="469900"/>
          </a:xfrm>
          <a:prstGeom prst="rect">
            <a:avLst/>
          </a:prstGeom>
        </p:spPr>
      </p:pic>
    </p:spTree>
    <p:extLst>
      <p:ext uri="{BB962C8B-B14F-4D97-AF65-F5344CB8AC3E}">
        <p14:creationId xmlns:p14="http://schemas.microsoft.com/office/powerpoint/2010/main" val="66406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t>
            </a:r>
            <a:r>
              <a:rPr lang="en-US" dirty="0" smtClean="0"/>
              <a:t>(Unbalanced)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591" y="2393769"/>
            <a:ext cx="1193800" cy="533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676" y="3009900"/>
            <a:ext cx="4510177" cy="343393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08" y="3009900"/>
            <a:ext cx="3911600" cy="3433931"/>
          </a:xfrm>
          <a:prstGeom prst="rect">
            <a:avLst/>
          </a:prstGeom>
        </p:spPr>
      </p:pic>
      <p:sp>
        <p:nvSpPr>
          <p:cNvPr id="9" name="Rectangle 8"/>
          <p:cNvSpPr/>
          <p:nvPr/>
        </p:nvSpPr>
        <p:spPr>
          <a:xfrm>
            <a:off x="1327708" y="2039958"/>
            <a:ext cx="8666145" cy="369332"/>
          </a:xfrm>
          <a:prstGeom prst="rect">
            <a:avLst/>
          </a:prstGeom>
        </p:spPr>
        <p:txBody>
          <a:bodyPr wrap="square">
            <a:spAutoFit/>
          </a:bodyPr>
          <a:lstStyle/>
          <a:p>
            <a:r>
              <a:rPr lang="en-US"/>
              <a:t>Misclassification rate </a:t>
            </a:r>
            <a:r>
              <a:rPr lang="en-US"/>
              <a:t>: </a:t>
            </a:r>
            <a:r>
              <a:rPr lang="en-US" smtClean="0"/>
              <a:t>14.4%</a:t>
            </a:r>
            <a:endParaRPr lang="en-US" dirty="0"/>
          </a:p>
        </p:txBody>
      </p:sp>
    </p:spTree>
    <p:extLst>
      <p:ext uri="{BB962C8B-B14F-4D97-AF65-F5344CB8AC3E}">
        <p14:creationId xmlns:p14="http://schemas.microsoft.com/office/powerpoint/2010/main" val="1018386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1026</TotalTime>
  <Words>293</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Trebuchet MS</vt:lpstr>
      <vt:lpstr>Tw Cen MT</vt:lpstr>
      <vt:lpstr>Arial</vt:lpstr>
      <vt:lpstr>Circuit</vt:lpstr>
      <vt:lpstr>Data Mining I </vt:lpstr>
      <vt:lpstr>Uneven distribution of response  (Ash) </vt:lpstr>
      <vt:lpstr>Over Sampling and under sampling (Ash)</vt:lpstr>
      <vt:lpstr>Issues we faced and what you should expect! (ASH)</vt:lpstr>
      <vt:lpstr>Random forest (With over sampling)</vt:lpstr>
      <vt:lpstr>Random forest (Unbalanced)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I </dc:title>
  <dc:creator>Microsoft Office User</dc:creator>
  <cp:lastModifiedBy>Microsoft Office User</cp:lastModifiedBy>
  <cp:revision>12</cp:revision>
  <dcterms:created xsi:type="dcterms:W3CDTF">2018-11-26T22:40:53Z</dcterms:created>
  <dcterms:modified xsi:type="dcterms:W3CDTF">2018-11-27T15:47:49Z</dcterms:modified>
</cp:coreProperties>
</file>