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98" r:id="rId9"/>
    <p:sldId id="269" r:id="rId10"/>
    <p:sldId id="257" r:id="rId11"/>
    <p:sldId id="258" r:id="rId12"/>
    <p:sldId id="259" r:id="rId13"/>
    <p:sldId id="260" r:id="rId14"/>
    <p:sldId id="275" r:id="rId15"/>
    <p:sldId id="276" r:id="rId16"/>
    <p:sldId id="277" r:id="rId17"/>
    <p:sldId id="261" r:id="rId18"/>
    <p:sldId id="262" r:id="rId19"/>
    <p:sldId id="270" r:id="rId20"/>
    <p:sldId id="274" r:id="rId21"/>
    <p:sldId id="271" r:id="rId22"/>
    <p:sldId id="272" r:id="rId23"/>
    <p:sldId id="300" r:id="rId24"/>
    <p:sldId id="273" r:id="rId25"/>
    <p:sldId id="278" r:id="rId26"/>
    <p:sldId id="280" r:id="rId27"/>
    <p:sldId id="281" r:id="rId28"/>
    <p:sldId id="282" r:id="rId29"/>
    <p:sldId id="283" r:id="rId30"/>
    <p:sldId id="284" r:id="rId31"/>
    <p:sldId id="285" r:id="rId32"/>
    <p:sldId id="288" r:id="rId33"/>
    <p:sldId id="286" r:id="rId34"/>
    <p:sldId id="287" r:id="rId35"/>
    <p:sldId id="289" r:id="rId36"/>
    <p:sldId id="290" r:id="rId37"/>
    <p:sldId id="291" r:id="rId38"/>
    <p:sldId id="292" r:id="rId39"/>
    <p:sldId id="293" r:id="rId40"/>
    <p:sldId id="294" r:id="rId41"/>
    <p:sldId id="296" r:id="rId42"/>
    <p:sldId id="295" r:id="rId43"/>
    <p:sldId id="297" r:id="rId44"/>
    <p:sldId id="299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62" d="100"/>
          <a:sy n="62" d="100"/>
        </p:scale>
        <p:origin x="2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0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B4BA41-4893-42C6-960C-1BAE43C6C3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Conceitos Básicos Quantitativos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33198E-9055-4744-B8D8-35CDC64335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Aula 2 – Métodos Quantitativos em Publicações Científicas</a:t>
            </a:r>
          </a:p>
          <a:p>
            <a:r>
              <a:rPr lang="pt-BR" dirty="0"/>
              <a:t>James R. Hunter, </a:t>
            </a:r>
            <a:r>
              <a:rPr lang="pt-BR" dirty="0" err="1"/>
              <a:t>D.Sc</a:t>
            </a:r>
            <a:r>
              <a:rPr lang="pt-BR" dirty="0"/>
              <a:t>., Retrovirologia, EPM, UNIFESP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144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47"/>
    </mc:Choice>
    <mc:Fallback xmlns="">
      <p:transition spd="slow" advTm="2564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E759B5E-82EE-41C9-853E-A98309B91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Estatística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7CB3050-21C5-4C32-9F1D-10A58AA989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110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53"/>
    </mc:Choice>
    <mc:Fallback xmlns="">
      <p:transition spd="slow" advTm="2053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27AEE9-48D0-4CDF-BD26-DC1596AA4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 Grandes Tipos de Valores – 1. Categóricos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402B3E-8346-49DC-81D9-4072AA542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Valores que usam texto ou números que classificam variáveis</a:t>
            </a:r>
          </a:p>
          <a:p>
            <a:r>
              <a:rPr lang="pt-BR" dirty="0"/>
              <a:t>Exemplos:</a:t>
            </a:r>
          </a:p>
          <a:p>
            <a:pPr lvl="1"/>
            <a:r>
              <a:rPr lang="pt-BR" dirty="0"/>
              <a:t>Gênero: [Masculino, Feminino, Masculino, Masculino, Feminino]</a:t>
            </a:r>
          </a:p>
          <a:p>
            <a:pPr lvl="1"/>
            <a:r>
              <a:rPr lang="pt-BR" dirty="0"/>
              <a:t>Escolaridade: [“0 – 8 anos”, “13 – 21 anos”, “&gt; 21 anos”]</a:t>
            </a:r>
          </a:p>
          <a:p>
            <a:pPr lvl="1"/>
            <a:r>
              <a:rPr lang="pt-BR" dirty="0"/>
              <a:t>Idade: [“5”, “71”, “25”, “34”, “62”]</a:t>
            </a:r>
          </a:p>
          <a:p>
            <a:pPr lvl="1"/>
            <a:r>
              <a:rPr lang="pt-BR" dirty="0"/>
              <a:t>Cor de Carro: [“azul”, “vermelho”, “prata”, “preto”]</a:t>
            </a:r>
          </a:p>
          <a:p>
            <a:r>
              <a:rPr lang="pt-BR" dirty="0"/>
              <a:t>Tipo de valor mais geral</a:t>
            </a:r>
          </a:p>
          <a:p>
            <a:r>
              <a:rPr lang="pt-BR" dirty="0"/>
              <a:t>Pode contar eles </a:t>
            </a:r>
          </a:p>
          <a:p>
            <a:pPr lvl="1"/>
            <a:r>
              <a:rPr lang="pt-BR" dirty="0"/>
              <a:t>Mas não pode fazer aritmética com eles</a:t>
            </a:r>
          </a:p>
          <a:p>
            <a:pPr lvl="1"/>
            <a:r>
              <a:rPr lang="pt-BR" dirty="0"/>
              <a:t>Tem valor fixo entre os níveis</a:t>
            </a:r>
          </a:p>
        </p:txBody>
      </p:sp>
    </p:spTree>
    <p:extLst>
      <p:ext uri="{BB962C8B-B14F-4D97-AF65-F5344CB8AC3E}">
        <p14:creationId xmlns:p14="http://schemas.microsoft.com/office/powerpoint/2010/main" val="91462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82"/>
    </mc:Choice>
    <mc:Fallback xmlns="">
      <p:transition spd="slow" advTm="251482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47CC1B-878A-4E3B-B5F6-B0433D95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 Grandes Tipos de Valores – 2. Numéricos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A5BAF0-B943-4455-85CE-63A24DEC9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Números reais </a:t>
            </a:r>
          </a:p>
          <a:p>
            <a:pPr lvl="1"/>
            <a:r>
              <a:rPr lang="pt-BR" dirty="0"/>
              <a:t>Números que tem casas decimais: contínuos, infinitamente divisível</a:t>
            </a:r>
          </a:p>
          <a:p>
            <a:pPr lvl="1"/>
            <a:r>
              <a:rPr lang="pt-BR" dirty="0"/>
              <a:t>Pode fazer todas operações aritméticas com eles</a:t>
            </a:r>
          </a:p>
          <a:p>
            <a:pPr lvl="1"/>
            <a:r>
              <a:rPr lang="pt-BR" dirty="0"/>
              <a:t>Exemplos:</a:t>
            </a:r>
          </a:p>
          <a:p>
            <a:pPr lvl="2"/>
            <a:r>
              <a:rPr lang="pt-BR" dirty="0"/>
              <a:t>Altura: [1.79, 1.58, 1.63, 1.70]</a:t>
            </a:r>
          </a:p>
          <a:p>
            <a:pPr lvl="2"/>
            <a:r>
              <a:rPr lang="pt-BR" dirty="0"/>
              <a:t>Peso: [100.0, 75.3, 81.0, 53.2]</a:t>
            </a:r>
          </a:p>
          <a:p>
            <a:pPr lvl="2"/>
            <a:r>
              <a:rPr lang="pt-BR" dirty="0"/>
              <a:t>Carga Viral: [5.4x10^6, 200000, 35.88]</a:t>
            </a:r>
          </a:p>
          <a:p>
            <a:r>
              <a:rPr lang="pt-BR" dirty="0"/>
              <a:t>Números Inteiros (</a:t>
            </a:r>
            <a:r>
              <a:rPr lang="pt-BR" i="1" dirty="0" err="1"/>
              <a:t>Integers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Só usa a parte inteiro do número, sem decimais</a:t>
            </a:r>
          </a:p>
          <a:p>
            <a:pPr lvl="1"/>
            <a:r>
              <a:rPr lang="pt-BR" dirty="0"/>
              <a:t>Tem intervalo fixo entre valores: 1</a:t>
            </a:r>
          </a:p>
          <a:p>
            <a:pPr lvl="1"/>
            <a:r>
              <a:rPr lang="pt-BR" dirty="0"/>
              <a:t>Exemplo: idade em anos [25, 36, 76, 98, 26]</a:t>
            </a:r>
          </a:p>
        </p:txBody>
      </p:sp>
    </p:spTree>
    <p:extLst>
      <p:ext uri="{BB962C8B-B14F-4D97-AF65-F5344CB8AC3E}">
        <p14:creationId xmlns:p14="http://schemas.microsoft.com/office/powerpoint/2010/main" val="131725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8252"/>
    </mc:Choice>
    <mc:Fallback xmlns="">
      <p:transition spd="slow" advTm="178252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68306-74DA-4B4F-A1F8-C98EAB8A8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Valores Lógicos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8FFA56-BC4A-4E88-B4FA-8CE3DBC13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Só tem 2 estados: </a:t>
            </a:r>
          </a:p>
          <a:p>
            <a:pPr lvl="1"/>
            <a:r>
              <a:rPr lang="pt-BR" dirty="0"/>
              <a:t>TRUE (Verdadeiro)</a:t>
            </a:r>
          </a:p>
          <a:p>
            <a:pPr lvl="1"/>
            <a:r>
              <a:rPr lang="pt-BR" dirty="0"/>
              <a:t>FALSE (Falso)</a:t>
            </a:r>
          </a:p>
          <a:p>
            <a:r>
              <a:rPr lang="pt-BR" dirty="0"/>
              <a:t>Únicos valores que uma variável lógica pode assumir</a:t>
            </a:r>
          </a:p>
          <a:p>
            <a:r>
              <a:rPr lang="pt-BR" dirty="0"/>
              <a:t>Tecnicamente, não pode fazer operações com eles</a:t>
            </a:r>
          </a:p>
        </p:txBody>
      </p:sp>
    </p:spTree>
    <p:extLst>
      <p:ext uri="{BB962C8B-B14F-4D97-AF65-F5344CB8AC3E}">
        <p14:creationId xmlns:p14="http://schemas.microsoft.com/office/powerpoint/2010/main" val="84282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473"/>
    </mc:Choice>
    <mc:Fallback xmlns="">
      <p:transition spd="slow" advTm="61473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DCDF3-96C7-455C-ADA7-1462BA38D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Revisão de Números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52CAC242-372B-4F82-B7E1-2CD3A09978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038" y="2999963"/>
            <a:ext cx="9613900" cy="2272537"/>
          </a:xfrm>
        </p:spPr>
      </p:pic>
    </p:spTree>
    <p:extLst>
      <p:ext uri="{BB962C8B-B14F-4D97-AF65-F5344CB8AC3E}">
        <p14:creationId xmlns:p14="http://schemas.microsoft.com/office/powerpoint/2010/main" val="1773203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409"/>
    </mc:Choice>
    <mc:Fallback xmlns="">
      <p:transition spd="slow" advTm="65409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08644F-E6E5-4C1A-B9A7-1386EE0CD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Quais dos Seguintes Vai Funcionar?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2E3414-8C5C-4257-BE21-F98D0527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Suponha que </a:t>
            </a:r>
            <a:r>
              <a:rPr lang="pt-BR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um &lt;- 1</a:t>
            </a:r>
          </a:p>
          <a:p>
            <a:pPr lvl="1"/>
            <a:r>
              <a:rPr lang="pt-BR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log(1)</a:t>
            </a:r>
          </a:p>
          <a:p>
            <a:pPr lvl="1"/>
            <a:r>
              <a:rPr lang="pt-BR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log("1")</a:t>
            </a:r>
          </a:p>
          <a:p>
            <a:pPr lvl="1"/>
            <a:r>
              <a:rPr lang="pt-BR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log("um")</a:t>
            </a:r>
          </a:p>
          <a:p>
            <a:pPr lvl="1"/>
            <a:r>
              <a:rPr lang="pt-BR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log(um)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594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352"/>
    </mc:Choice>
    <mc:Fallback xmlns="">
      <p:transition spd="slow" advTm="88352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74FE54-CFAB-412F-821C-A2506752E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Quais dos Seguintes Vai Funcionar?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86C083-98AA-48D4-84DA-9E906C36E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log(1)</a:t>
            </a:r>
          </a:p>
          <a:p>
            <a:pPr marL="0" indent="0">
              <a:buNone/>
            </a:pPr>
            <a:r>
              <a:rPr lang="pt-BR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## [1] 0</a:t>
            </a:r>
          </a:p>
          <a:p>
            <a:pPr marL="0" indent="0">
              <a:buNone/>
            </a:pPr>
            <a:endParaRPr lang="pt-BR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log("1")</a:t>
            </a:r>
          </a:p>
          <a:p>
            <a:pPr marL="0" indent="0">
              <a:buNone/>
            </a:pPr>
            <a:r>
              <a:rPr lang="pt-BR" sz="2000" dirty="0" err="1">
                <a:solidFill>
                  <a:srgbClr val="FFFF00"/>
                </a:solidFill>
                <a:latin typeface="Fira Code Medium" panose="020B0809050000020004" pitchFamily="49" charset="0"/>
                <a:ea typeface="Fira Code Medium" panose="020B0809050000020004" pitchFamily="49" charset="0"/>
              </a:rPr>
              <a:t>Error</a:t>
            </a:r>
            <a:r>
              <a:rPr lang="pt-BR" sz="2000" dirty="0">
                <a:solidFill>
                  <a:srgbClr val="FFFF00"/>
                </a:solidFill>
                <a:latin typeface="Fira Code Medium" panose="020B0809050000020004" pitchFamily="49" charset="0"/>
                <a:ea typeface="Fira Code Medium" panose="020B0809050000020004" pitchFamily="49" charset="0"/>
              </a:rPr>
              <a:t> in log("1") : non-</a:t>
            </a:r>
            <a:r>
              <a:rPr lang="pt-BR" sz="2000" dirty="0" err="1">
                <a:solidFill>
                  <a:srgbClr val="FFFF00"/>
                </a:solidFill>
                <a:latin typeface="Fira Code Medium" panose="020B0809050000020004" pitchFamily="49" charset="0"/>
                <a:ea typeface="Fira Code Medium" panose="020B0809050000020004" pitchFamily="49" charset="0"/>
              </a:rPr>
              <a:t>numeric</a:t>
            </a:r>
            <a:r>
              <a:rPr lang="pt-BR" sz="2000" dirty="0">
                <a:solidFill>
                  <a:srgbClr val="FFFF00"/>
                </a:solidFill>
                <a:latin typeface="Fira Code Medium" panose="020B0809050000020004" pitchFamily="49" charset="0"/>
                <a:ea typeface="Fira Code Medium" panose="020B0809050000020004" pitchFamily="49" charset="0"/>
              </a:rPr>
              <a:t> </a:t>
            </a:r>
            <a:r>
              <a:rPr lang="pt-BR" sz="2000" dirty="0" err="1">
                <a:solidFill>
                  <a:srgbClr val="FFFF00"/>
                </a:solidFill>
                <a:latin typeface="Fira Code Medium" panose="020B0809050000020004" pitchFamily="49" charset="0"/>
                <a:ea typeface="Fira Code Medium" panose="020B0809050000020004" pitchFamily="49" charset="0"/>
              </a:rPr>
              <a:t>argument</a:t>
            </a:r>
            <a:r>
              <a:rPr lang="pt-BR" sz="2000" dirty="0">
                <a:solidFill>
                  <a:srgbClr val="FFFF00"/>
                </a:solidFill>
                <a:latin typeface="Fira Code Medium" panose="020B0809050000020004" pitchFamily="49" charset="0"/>
                <a:ea typeface="Fira Code Medium" panose="020B0809050000020004" pitchFamily="49" charset="0"/>
              </a:rPr>
              <a:t> </a:t>
            </a:r>
            <a:r>
              <a:rPr lang="pt-BR" sz="2000" dirty="0" err="1">
                <a:solidFill>
                  <a:srgbClr val="FFFF00"/>
                </a:solidFill>
                <a:latin typeface="Fira Code Medium" panose="020B0809050000020004" pitchFamily="49" charset="0"/>
                <a:ea typeface="Fira Code Medium" panose="020B0809050000020004" pitchFamily="49" charset="0"/>
              </a:rPr>
              <a:t>to</a:t>
            </a:r>
            <a:r>
              <a:rPr lang="pt-BR" sz="2000" dirty="0">
                <a:solidFill>
                  <a:srgbClr val="FFFF00"/>
                </a:solidFill>
                <a:latin typeface="Fira Code Medium" panose="020B0809050000020004" pitchFamily="49" charset="0"/>
                <a:ea typeface="Fira Code Medium" panose="020B0809050000020004" pitchFamily="49" charset="0"/>
              </a:rPr>
              <a:t> </a:t>
            </a:r>
            <a:r>
              <a:rPr lang="pt-BR" sz="2000" dirty="0" err="1">
                <a:solidFill>
                  <a:srgbClr val="FFFF00"/>
                </a:solidFill>
                <a:latin typeface="Fira Code Medium" panose="020B0809050000020004" pitchFamily="49" charset="0"/>
                <a:ea typeface="Fira Code Medium" panose="020B0809050000020004" pitchFamily="49" charset="0"/>
              </a:rPr>
              <a:t>mathematical</a:t>
            </a:r>
            <a:r>
              <a:rPr lang="pt-BR" sz="2000" dirty="0">
                <a:solidFill>
                  <a:srgbClr val="FFFF00"/>
                </a:solidFill>
                <a:latin typeface="Fira Code Medium" panose="020B0809050000020004" pitchFamily="49" charset="0"/>
                <a:ea typeface="Fira Code Medium" panose="020B0809050000020004" pitchFamily="49" charset="0"/>
              </a:rPr>
              <a:t> </a:t>
            </a:r>
            <a:r>
              <a:rPr lang="pt-BR" sz="2000" dirty="0" err="1">
                <a:solidFill>
                  <a:srgbClr val="FFFF00"/>
                </a:solidFill>
                <a:latin typeface="Fira Code Medium" panose="020B0809050000020004" pitchFamily="49" charset="0"/>
                <a:ea typeface="Fira Code Medium" panose="020B0809050000020004" pitchFamily="49" charset="0"/>
              </a:rPr>
              <a:t>function</a:t>
            </a:r>
            <a:endParaRPr lang="pt-BR" sz="2000" dirty="0">
              <a:solidFill>
                <a:srgbClr val="FFFF00"/>
              </a:solidFill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0" indent="0">
              <a:buNone/>
            </a:pPr>
            <a:endParaRPr lang="pt-BR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log("um")</a:t>
            </a:r>
          </a:p>
          <a:p>
            <a:pPr marL="0" indent="0">
              <a:buNone/>
            </a:pPr>
            <a:r>
              <a:rPr lang="pt-BR" sz="2000" dirty="0" err="1">
                <a:solidFill>
                  <a:srgbClr val="FFFF00"/>
                </a:solidFill>
                <a:latin typeface="Fira Code Medium" panose="020B0809050000020004" pitchFamily="49" charset="0"/>
                <a:ea typeface="Fira Code Medium" panose="020B0809050000020004" pitchFamily="49" charset="0"/>
              </a:rPr>
              <a:t>Error</a:t>
            </a:r>
            <a:r>
              <a:rPr lang="pt-BR" sz="2000" dirty="0">
                <a:solidFill>
                  <a:srgbClr val="FFFF00"/>
                </a:solidFill>
                <a:latin typeface="Fira Code Medium" panose="020B0809050000020004" pitchFamily="49" charset="0"/>
                <a:ea typeface="Fira Code Medium" panose="020B0809050000020004" pitchFamily="49" charset="0"/>
              </a:rPr>
              <a:t> in log(”um") : non-</a:t>
            </a:r>
            <a:r>
              <a:rPr lang="pt-BR" sz="2000" dirty="0" err="1">
                <a:solidFill>
                  <a:srgbClr val="FFFF00"/>
                </a:solidFill>
                <a:latin typeface="Fira Code Medium" panose="020B0809050000020004" pitchFamily="49" charset="0"/>
                <a:ea typeface="Fira Code Medium" panose="020B0809050000020004" pitchFamily="49" charset="0"/>
              </a:rPr>
              <a:t>numeric</a:t>
            </a:r>
            <a:r>
              <a:rPr lang="pt-BR" sz="2000" dirty="0">
                <a:solidFill>
                  <a:srgbClr val="FFFF00"/>
                </a:solidFill>
                <a:latin typeface="Fira Code Medium" panose="020B0809050000020004" pitchFamily="49" charset="0"/>
                <a:ea typeface="Fira Code Medium" panose="020B0809050000020004" pitchFamily="49" charset="0"/>
              </a:rPr>
              <a:t> </a:t>
            </a:r>
            <a:r>
              <a:rPr lang="pt-BR" sz="2000" dirty="0" err="1">
                <a:solidFill>
                  <a:srgbClr val="FFFF00"/>
                </a:solidFill>
                <a:latin typeface="Fira Code Medium" panose="020B0809050000020004" pitchFamily="49" charset="0"/>
                <a:ea typeface="Fira Code Medium" panose="020B0809050000020004" pitchFamily="49" charset="0"/>
              </a:rPr>
              <a:t>argument</a:t>
            </a:r>
            <a:r>
              <a:rPr lang="pt-BR" sz="2000" dirty="0">
                <a:solidFill>
                  <a:srgbClr val="FFFF00"/>
                </a:solidFill>
                <a:latin typeface="Fira Code Medium" panose="020B0809050000020004" pitchFamily="49" charset="0"/>
                <a:ea typeface="Fira Code Medium" panose="020B0809050000020004" pitchFamily="49" charset="0"/>
              </a:rPr>
              <a:t> </a:t>
            </a:r>
            <a:r>
              <a:rPr lang="pt-BR" sz="2000" dirty="0" err="1">
                <a:solidFill>
                  <a:srgbClr val="FFFF00"/>
                </a:solidFill>
                <a:latin typeface="Fira Code Medium" panose="020B0809050000020004" pitchFamily="49" charset="0"/>
                <a:ea typeface="Fira Code Medium" panose="020B0809050000020004" pitchFamily="49" charset="0"/>
              </a:rPr>
              <a:t>to</a:t>
            </a:r>
            <a:r>
              <a:rPr lang="pt-BR" sz="2000" dirty="0">
                <a:solidFill>
                  <a:srgbClr val="FFFF00"/>
                </a:solidFill>
                <a:latin typeface="Fira Code Medium" panose="020B0809050000020004" pitchFamily="49" charset="0"/>
                <a:ea typeface="Fira Code Medium" panose="020B0809050000020004" pitchFamily="49" charset="0"/>
              </a:rPr>
              <a:t> </a:t>
            </a:r>
            <a:r>
              <a:rPr lang="pt-BR" sz="2000" dirty="0" err="1">
                <a:solidFill>
                  <a:srgbClr val="FFFF00"/>
                </a:solidFill>
                <a:latin typeface="Fira Code Medium" panose="020B0809050000020004" pitchFamily="49" charset="0"/>
                <a:ea typeface="Fira Code Medium" panose="020B0809050000020004" pitchFamily="49" charset="0"/>
              </a:rPr>
              <a:t>mathematical</a:t>
            </a:r>
            <a:r>
              <a:rPr lang="pt-BR" sz="2000" dirty="0">
                <a:solidFill>
                  <a:srgbClr val="FFFF00"/>
                </a:solidFill>
                <a:latin typeface="Fira Code Medium" panose="020B0809050000020004" pitchFamily="49" charset="0"/>
                <a:ea typeface="Fira Code Medium" panose="020B0809050000020004" pitchFamily="49" charset="0"/>
              </a:rPr>
              <a:t> </a:t>
            </a:r>
            <a:r>
              <a:rPr lang="pt-BR" sz="2000" dirty="0" err="1">
                <a:solidFill>
                  <a:srgbClr val="FFFF00"/>
                </a:solidFill>
                <a:latin typeface="Fira Code Medium" panose="020B0809050000020004" pitchFamily="49" charset="0"/>
                <a:ea typeface="Fira Code Medium" panose="020B0809050000020004" pitchFamily="49" charset="0"/>
              </a:rPr>
              <a:t>function</a:t>
            </a:r>
            <a:endParaRPr lang="pt-BR" sz="2000" dirty="0">
              <a:solidFill>
                <a:srgbClr val="FFFF00"/>
              </a:solidFill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0" indent="0">
              <a:buNone/>
            </a:pPr>
            <a:endParaRPr lang="pt-BR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log(um)</a:t>
            </a:r>
          </a:p>
          <a:p>
            <a:pPr marL="0" indent="0">
              <a:buNone/>
            </a:pPr>
            <a:r>
              <a:rPr lang="pt-BR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## [1] 0</a:t>
            </a:r>
          </a:p>
        </p:txBody>
      </p:sp>
    </p:spTree>
    <p:extLst>
      <p:ext uri="{BB962C8B-B14F-4D97-AF65-F5344CB8AC3E}">
        <p14:creationId xmlns:p14="http://schemas.microsoft.com/office/powerpoint/2010/main" val="100616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590"/>
    </mc:Choice>
    <mc:Fallback xmlns="">
      <p:transition spd="slow" advTm="6759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810B3D-96BE-4482-A97E-A04721BF6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R Trata Esses Tipos: Tipos &amp; Classes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ED64A0-3192-404A-B74D-7FFD7675E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Categóricos</a:t>
            </a:r>
          </a:p>
          <a:p>
            <a:pPr lvl="1"/>
            <a:r>
              <a:rPr lang="pt-BR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&lt;</a:t>
            </a:r>
            <a:r>
              <a:rPr lang="pt-BR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chr</a:t>
            </a:r>
            <a:r>
              <a:rPr lang="pt-BR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&gt; </a:t>
            </a:r>
            <a:r>
              <a:rPr lang="pt-BR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character</a:t>
            </a:r>
            <a:r>
              <a:rPr lang="pt-BR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(caráter)</a:t>
            </a:r>
          </a:p>
          <a:p>
            <a:pPr lvl="2"/>
            <a:r>
              <a:rPr lang="pt-BR" dirty="0">
                <a:ea typeface="Fira Code Medium" panose="020B0809050000020004" pitchFamily="49" charset="0"/>
              </a:rPr>
              <a:t>Também </a:t>
            </a:r>
          </a:p>
          <a:p>
            <a:pPr lvl="1"/>
            <a:r>
              <a:rPr lang="pt-BR" dirty="0"/>
              <a:t>Pode ser simplificado em termos de armazenamento no computador como uma variável  </a:t>
            </a:r>
            <a:r>
              <a:rPr lang="pt-BR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&lt;</a:t>
            </a:r>
            <a:r>
              <a:rPr lang="pt-BR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fctr</a:t>
            </a:r>
            <a:r>
              <a:rPr lang="pt-BR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&gt; </a:t>
            </a:r>
            <a:r>
              <a:rPr lang="pt-BR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factor</a:t>
            </a:r>
            <a:r>
              <a:rPr lang="pt-BR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(fator)</a:t>
            </a:r>
          </a:p>
          <a:p>
            <a:pPr lvl="1"/>
            <a:r>
              <a:rPr lang="pt-BR" dirty="0">
                <a:ea typeface="Fira Code Medium" panose="020B0809050000020004" pitchFamily="49" charset="0"/>
              </a:rPr>
              <a:t>Tipos especiais</a:t>
            </a:r>
          </a:p>
          <a:p>
            <a:pPr lvl="2"/>
            <a:r>
              <a:rPr lang="pt-BR" dirty="0">
                <a:ea typeface="Fira Code Medium" panose="020B0809050000020004" pitchFamily="49" charset="0"/>
              </a:rPr>
              <a:t>&lt;</a:t>
            </a:r>
            <a:r>
              <a:rPr lang="pt-BR" dirty="0" err="1">
                <a:ea typeface="Fira Code Medium" panose="020B0809050000020004" pitchFamily="49" charset="0"/>
              </a:rPr>
              <a:t>dttm</a:t>
            </a:r>
            <a:r>
              <a:rPr lang="pt-BR" dirty="0">
                <a:ea typeface="Fira Code Medium" panose="020B0809050000020004" pitchFamily="49" charset="0"/>
              </a:rPr>
              <a:t>&gt; date/time (data com tempo)</a:t>
            </a:r>
          </a:p>
          <a:p>
            <a:pPr lvl="2"/>
            <a:r>
              <a:rPr lang="pt-BR" dirty="0">
                <a:ea typeface="Fira Code Medium" panose="020B0809050000020004" pitchFamily="49" charset="0"/>
              </a:rPr>
              <a:t>&lt;date&gt; date (data)</a:t>
            </a:r>
          </a:p>
          <a:p>
            <a:r>
              <a:rPr lang="pt-BR" dirty="0">
                <a:ea typeface="Fira Code Medium" panose="020B0809050000020004" pitchFamily="49" charset="0"/>
              </a:rPr>
              <a:t>Numéricos</a:t>
            </a:r>
          </a:p>
          <a:p>
            <a:pPr lvl="1"/>
            <a:r>
              <a:rPr lang="pt-BR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&lt;</a:t>
            </a:r>
            <a:r>
              <a:rPr lang="pt-BR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int</a:t>
            </a:r>
            <a:r>
              <a:rPr lang="pt-BR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&gt; </a:t>
            </a:r>
            <a:r>
              <a:rPr lang="pt-BR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integer</a:t>
            </a:r>
            <a:r>
              <a:rPr lang="pt-BR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(número inteiro)</a:t>
            </a:r>
          </a:p>
          <a:p>
            <a:pPr lvl="1"/>
            <a:r>
              <a:rPr lang="pt-BR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&lt;</a:t>
            </a:r>
            <a:r>
              <a:rPr lang="pt-BR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dbl</a:t>
            </a:r>
            <a:r>
              <a:rPr lang="pt-BR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&gt; </a:t>
            </a:r>
            <a:r>
              <a:rPr lang="pt-BR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double</a:t>
            </a:r>
            <a:r>
              <a:rPr lang="pt-BR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(número de duplo tamanho)</a:t>
            </a:r>
          </a:p>
          <a:p>
            <a:r>
              <a:rPr lang="pt-BR" dirty="0">
                <a:ea typeface="Fira Code Medium" panose="020B0809050000020004" pitchFamily="49" charset="0"/>
              </a:rPr>
              <a:t>Lógicos: </a:t>
            </a:r>
            <a:r>
              <a:rPr lang="pt-BR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&lt;</a:t>
            </a:r>
            <a:r>
              <a:rPr lang="pt-BR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lgl</a:t>
            </a:r>
            <a:r>
              <a:rPr lang="pt-BR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&gt; </a:t>
            </a:r>
            <a:r>
              <a:rPr lang="pt-BR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logical</a:t>
            </a:r>
            <a:r>
              <a:rPr lang="pt-BR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(lógico – TRUE/FALSE)</a:t>
            </a:r>
          </a:p>
        </p:txBody>
      </p:sp>
    </p:spTree>
    <p:extLst>
      <p:ext uri="{BB962C8B-B14F-4D97-AF65-F5344CB8AC3E}">
        <p14:creationId xmlns:p14="http://schemas.microsoft.com/office/powerpoint/2010/main" val="938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6155"/>
    </mc:Choice>
    <mc:Fallback xmlns="">
      <p:transition spd="slow" advTm="186155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6F17B-3A23-4299-A8EE-CC1CB8212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Bases de Dados para a Análise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2E0CB5-1DB7-4526-8532-536712DE5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Variáveis nas colunas</a:t>
            </a:r>
          </a:p>
          <a:p>
            <a:r>
              <a:rPr lang="pt-BR" dirty="0"/>
              <a:t>Casos nas linhas</a:t>
            </a:r>
          </a:p>
          <a:p>
            <a:r>
              <a:rPr lang="pt-BR" dirty="0"/>
              <a:t>Arrumação “</a:t>
            </a:r>
            <a:r>
              <a:rPr lang="pt-BR" i="1" dirty="0" err="1"/>
              <a:t>tidy</a:t>
            </a:r>
            <a:r>
              <a:rPr lang="pt-BR" dirty="0"/>
              <a:t>”</a:t>
            </a:r>
          </a:p>
          <a:p>
            <a:r>
              <a:rPr lang="pt-BR" dirty="0"/>
              <a:t>Parece como uma planilha bem estruturada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82034CE-C972-42FC-AA27-955C1A5C3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649" y="4279959"/>
            <a:ext cx="8230701" cy="215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9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448"/>
    </mc:Choice>
    <mc:Fallback xmlns="">
      <p:transition spd="slow" advTm="77448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A56C7F-7C21-4D63-BE63-54EE29073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Dicas sobre Conjuntos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D4C254-5B76-45C7-823C-86052A350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8955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Variáveis precisam ter nomes compreensíveis</a:t>
            </a:r>
          </a:p>
          <a:p>
            <a:pPr lvl="1"/>
            <a:r>
              <a:rPr lang="pt-BR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‘glicemia_mes6’ </a:t>
            </a:r>
            <a:r>
              <a:rPr lang="pt-BR" dirty="0"/>
              <a:t>invés de ‘</a:t>
            </a:r>
            <a:r>
              <a:rPr lang="pt-BR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g6’</a:t>
            </a:r>
            <a:r>
              <a:rPr lang="pt-BR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Proteja o anonimato de seus participantes</a:t>
            </a:r>
          </a:p>
          <a:p>
            <a:pPr lvl="1"/>
            <a:r>
              <a:rPr lang="pt-BR" dirty="0"/>
              <a:t>Nunca use os iniciais de nome do participante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Números são números — nunca combina com texto na mesma célula</a:t>
            </a:r>
          </a:p>
          <a:p>
            <a:pPr lvl="1"/>
            <a:r>
              <a:rPr lang="pt-BR" dirty="0"/>
              <a:t>Idade: ’25’, não ‘25anos’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Consistência nos valores de variáveis categóricas</a:t>
            </a:r>
          </a:p>
          <a:p>
            <a:pPr lvl="1"/>
            <a:r>
              <a:rPr lang="pt-BR" dirty="0"/>
              <a:t>Gênero: fique com um valor: ‘M e F’, não ‘M’ depois ‘homem’ depois ‘feminino’ depois ‘M’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Sempre faça um dicionário de dados</a:t>
            </a:r>
          </a:p>
          <a:p>
            <a:pPr marL="457200" indent="-457200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165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2821"/>
    </mc:Choice>
    <mc:Fallback xmlns="">
      <p:transition spd="slow" advTm="21282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221941E-9D88-4E62-ABB3-5A6046F2E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Publicações que São Quantitativos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FB46C25-EAEA-4460-8724-3DB18DA0CB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457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79"/>
    </mc:Choice>
    <mc:Fallback xmlns="">
      <p:transition spd="slow" advTm="9279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E452F1-FB4A-4A71-AC0B-A00B1599D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RedCap</a:t>
            </a:r>
            <a:r>
              <a:rPr lang="pt-BR" dirty="0"/>
              <a:t> </a:t>
            </a:r>
            <a:r>
              <a:rPr lang="pt-BR" dirty="0" err="1"/>
              <a:t>Codebook</a:t>
            </a:r>
            <a:endParaRPr lang="pt-BR" dirty="0"/>
          </a:p>
        </p:txBody>
      </p:sp>
      <p:pic>
        <p:nvPicPr>
          <p:cNvPr id="5" name="Espaço Reservado para Conteúdo 4" descr="Tabela&#10;&#10;Descrição gerada automaticamente">
            <a:extLst>
              <a:ext uri="{FF2B5EF4-FFF2-40B4-BE49-F238E27FC236}">
                <a16:creationId xmlns:a16="http://schemas.microsoft.com/office/drawing/2014/main" id="{903CAEE1-7637-40BA-BC70-195680925C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5101" y="2080306"/>
            <a:ext cx="7327726" cy="4714194"/>
          </a:xfrm>
        </p:spPr>
      </p:pic>
    </p:spTree>
    <p:extLst>
      <p:ext uri="{BB962C8B-B14F-4D97-AF65-F5344CB8AC3E}">
        <p14:creationId xmlns:p14="http://schemas.microsoft.com/office/powerpoint/2010/main" val="178091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241"/>
    </mc:Choice>
    <mc:Fallback xmlns="">
      <p:transition spd="slow" advTm="4624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40C86FF-E862-46C6-A40E-CFE6047E0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 de Distribuição das Variáveis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6C71258-445D-447B-9796-AF91938E2A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34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99"/>
    </mc:Choice>
    <mc:Fallback xmlns="">
      <p:transition spd="slow" advTm="15799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90B81405-EE80-4D24-BF67-1A5A78200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Visualizações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0C3BB12-58BB-49B2-AB85-0DE6F5964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47" y="2743200"/>
            <a:ext cx="2784833" cy="217217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10B3212-5823-4817-BF9A-8E1111C6F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367" y="2731121"/>
            <a:ext cx="3920886" cy="217217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0159C99-4872-4611-A6BA-F4B009E388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808" y="2731121"/>
            <a:ext cx="3362031" cy="21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03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4616"/>
    </mc:Choice>
    <mc:Fallback xmlns="">
      <p:transition spd="slow" advTm="134616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D79FF0-6574-4EFF-96FC-30F4D3A7A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Mas, as Vezes ...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57E4B7B-F08A-4949-9761-5E767B010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285" y="2280768"/>
            <a:ext cx="4971429" cy="392484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4F2C2AC-91C7-4829-A70D-4647E937E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175" y="6332422"/>
            <a:ext cx="93916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97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503"/>
    </mc:Choice>
    <mc:Fallback xmlns="">
      <p:transition spd="slow" advTm="43503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C35B3E-9FA5-486D-8042-1F1DE97EF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Medidas da Forma de Distribuição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43E49F1-0E4C-4325-87CA-B6FF84B9C1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Tendência central e variância</a:t>
            </a:r>
          </a:p>
        </p:txBody>
      </p:sp>
    </p:spTree>
    <p:extLst>
      <p:ext uri="{BB962C8B-B14F-4D97-AF65-F5344CB8AC3E}">
        <p14:creationId xmlns:p14="http://schemas.microsoft.com/office/powerpoint/2010/main" val="417503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93"/>
    </mc:Choice>
    <mc:Fallback xmlns="">
      <p:transition spd="slow" advTm="7393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81FEEB5-FC31-432D-97E4-D1D7142A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Tendência Central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0E869E15-E243-444C-B5AC-7FF30FE42C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O que é um valor simples que pode substituir para os múltiplos valores dos dados individuais?</a:t>
                </a:r>
              </a:p>
              <a:p>
                <a:r>
                  <a:rPr lang="pt-BR" dirty="0"/>
                  <a:t>Média</a:t>
                </a:r>
              </a:p>
              <a:p>
                <a:pPr lvl="1"/>
                <a:r>
                  <a:rPr lang="pt-BR" dirty="0"/>
                  <a:t>O centro aritmético de uma distribuição</a:t>
                </a:r>
              </a:p>
              <a:p>
                <a:pPr lvl="1"/>
                <a:r>
                  <a:rPr lang="pt-BR" dirty="0"/>
                  <a:t>Soma dos valores divida pela contagem de números (n)</a:t>
                </a:r>
              </a:p>
              <a:p>
                <a:pPr lvl="1"/>
                <a:endParaRPr lang="pt-BR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0E869E15-E243-444C-B5AC-7FF30FE42C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888" t="-23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624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837"/>
    </mc:Choice>
    <mc:Fallback xmlns="">
      <p:transition spd="slow" advTm="51837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EACFD-0895-4BDB-9AEA-674A1D7D0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 Média</a:t>
            </a:r>
          </a:p>
        </p:txBody>
      </p:sp>
      <p:pic>
        <p:nvPicPr>
          <p:cNvPr id="5" name="Espaço Reservado para Conteúdo 4" descr="Texto&#10;&#10;Descrição gerada automaticamente">
            <a:extLst>
              <a:ext uri="{FF2B5EF4-FFF2-40B4-BE49-F238E27FC236}">
                <a16:creationId xmlns:a16="http://schemas.microsoft.com/office/drawing/2014/main" id="{56CAC7FB-CFD8-4D4F-989A-891CD78BA2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083" y="2170446"/>
            <a:ext cx="5336087" cy="441136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9F61BB7-3428-47FC-976A-9DB7AF8A87CB}"/>
                  </a:ext>
                </a:extLst>
              </p:cNvPr>
              <p:cNvSpPr txBox="1"/>
              <p:nvPr/>
            </p:nvSpPr>
            <p:spPr>
              <a:xfrm>
                <a:off x="7944592" y="2873829"/>
                <a:ext cx="3036793" cy="17726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pt-B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4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9F61BB7-3428-47FC-976A-9DB7AF8A8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4592" y="2873829"/>
                <a:ext cx="3036793" cy="17726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Balão de Fala: Oval 2">
            <a:extLst>
              <a:ext uri="{FF2B5EF4-FFF2-40B4-BE49-F238E27FC236}">
                <a16:creationId xmlns:a16="http://schemas.microsoft.com/office/drawing/2014/main" id="{799261E9-6E6A-4510-9F61-B9CD455388BF}"/>
              </a:ext>
            </a:extLst>
          </p:cNvPr>
          <p:cNvSpPr/>
          <p:nvPr/>
        </p:nvSpPr>
        <p:spPr>
          <a:xfrm>
            <a:off x="9084623" y="3218213"/>
            <a:ext cx="1650671" cy="1258784"/>
          </a:xfrm>
          <a:prstGeom prst="wedgeEllipseCallout">
            <a:avLst>
              <a:gd name="adj1" fmla="val -408603"/>
              <a:gd name="adj2" fmla="val -19575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Balão de Fala: Oval 3">
            <a:extLst>
              <a:ext uri="{FF2B5EF4-FFF2-40B4-BE49-F238E27FC236}">
                <a16:creationId xmlns:a16="http://schemas.microsoft.com/office/drawing/2014/main" id="{9E04B428-086D-4692-AA3E-0B9AE6C2D2FC}"/>
              </a:ext>
            </a:extLst>
          </p:cNvPr>
          <p:cNvSpPr/>
          <p:nvPr/>
        </p:nvSpPr>
        <p:spPr>
          <a:xfrm>
            <a:off x="9191501" y="2873829"/>
            <a:ext cx="914400" cy="427511"/>
          </a:xfrm>
          <a:prstGeom prst="wedgeEllipseCallout">
            <a:avLst>
              <a:gd name="adj1" fmla="val -707846"/>
              <a:gd name="adj2" fmla="val 268056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065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950"/>
    </mc:Choice>
    <mc:Fallback xmlns="">
      <p:transition spd="slow" advTm="6895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EFF780-3E78-4257-9D89-39BBE79C1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Mediana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D0DFF-F7F9-49C3-89AA-D3577AC04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Valor médio de uma sequência de observações</a:t>
            </a:r>
          </a:p>
          <a:p>
            <a:r>
              <a:rPr lang="pt-BR" dirty="0"/>
              <a:t>Ponha os valores da sequência em ordem</a:t>
            </a:r>
          </a:p>
          <a:p>
            <a:r>
              <a:rPr lang="pt-BR" dirty="0"/>
              <a:t>A mediana é o valor no meio </a:t>
            </a:r>
          </a:p>
          <a:p>
            <a:pPr lvl="1"/>
            <a:r>
              <a:rPr lang="pt-BR" dirty="0"/>
              <a:t>Se for um número par dos valores é a média dos 2 valores no meio</a:t>
            </a:r>
          </a:p>
          <a:p>
            <a:endParaRPr lang="pt-BR" dirty="0"/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1527A818-B738-40B3-B17D-15F29A9A5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675" y="4276488"/>
            <a:ext cx="3408649" cy="19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84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922"/>
    </mc:Choice>
    <mc:Fallback xmlns="">
      <p:transition spd="slow" advTm="87922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64614-267E-499F-B800-A6D4A0187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Média vs. Mediana</a:t>
            </a:r>
          </a:p>
        </p:txBody>
      </p:sp>
      <p:pic>
        <p:nvPicPr>
          <p:cNvPr id="5" name="Espaço Reservado para Conteúdo 4" descr="Texto preto sobre fundo branco&#10;&#10;Descrição gerada automaticamente">
            <a:extLst>
              <a:ext uri="{FF2B5EF4-FFF2-40B4-BE49-F238E27FC236}">
                <a16:creationId xmlns:a16="http://schemas.microsoft.com/office/drawing/2014/main" id="{D6EE3495-06C9-42E9-87F1-EA5F221B5B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8479" y="2336800"/>
            <a:ext cx="8039017" cy="3598863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AC6A74-86D4-4143-AC9A-0238A072D26A}"/>
              </a:ext>
            </a:extLst>
          </p:cNvPr>
          <p:cNvSpPr txBox="1"/>
          <p:nvPr/>
        </p:nvSpPr>
        <p:spPr>
          <a:xfrm>
            <a:off x="1484416" y="6388928"/>
            <a:ext cx="8238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Danielle Navarro, Learning </a:t>
            </a:r>
            <a:r>
              <a:rPr lang="pt-BR" sz="1400" dirty="0" err="1"/>
              <a:t>Statistics</a:t>
            </a:r>
            <a:r>
              <a:rPr lang="pt-BR" sz="1400" dirty="0"/>
              <a:t> </a:t>
            </a:r>
            <a:r>
              <a:rPr lang="pt-BR" sz="1400" dirty="0" err="1"/>
              <a:t>with</a:t>
            </a:r>
            <a:r>
              <a:rPr lang="pt-BR" sz="1400" dirty="0"/>
              <a:t> R, http://compcogscisydney.org/learning-statistics-with-r</a:t>
            </a:r>
          </a:p>
        </p:txBody>
      </p:sp>
    </p:spTree>
    <p:extLst>
      <p:ext uri="{BB962C8B-B14F-4D97-AF65-F5344CB8AC3E}">
        <p14:creationId xmlns:p14="http://schemas.microsoft.com/office/powerpoint/2010/main" val="321632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707"/>
    </mc:Choice>
    <mc:Fallback xmlns="">
      <p:transition spd="slow" advTm="75707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164D79F-5CB7-4481-BB27-0C42873D1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Medidas de Variabilidade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A1A498B-BCC2-4CB0-ABFF-584F2E2B4F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Intervalo, Desvio Padrão, IQR</a:t>
            </a:r>
          </a:p>
        </p:txBody>
      </p:sp>
    </p:spTree>
    <p:extLst>
      <p:ext uri="{BB962C8B-B14F-4D97-AF65-F5344CB8AC3E}">
        <p14:creationId xmlns:p14="http://schemas.microsoft.com/office/powerpoint/2010/main" val="426448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825"/>
    </mc:Choice>
    <mc:Fallback xmlns="">
      <p:transition spd="slow" advTm="1382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8E1543C-B689-4D65-BC23-292689F87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Ensaio Clínicos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6695032-9795-4BC7-9B74-66D5FEC53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Todos os passos seguem um protocolo rígido </a:t>
            </a:r>
          </a:p>
          <a:p>
            <a:r>
              <a:rPr lang="pt-BR" dirty="0"/>
              <a:t>“RCT” </a:t>
            </a:r>
            <a:r>
              <a:rPr lang="pt-BR" i="1" dirty="0" err="1"/>
              <a:t>Randomized</a:t>
            </a:r>
            <a:r>
              <a:rPr lang="pt-BR" i="1" dirty="0"/>
              <a:t> </a:t>
            </a:r>
            <a:r>
              <a:rPr lang="pt-BR" i="1" dirty="0" err="1"/>
              <a:t>Controlled</a:t>
            </a:r>
            <a:r>
              <a:rPr lang="pt-BR" i="1" dirty="0"/>
              <a:t> </a:t>
            </a:r>
            <a:r>
              <a:rPr lang="pt-BR" i="1" dirty="0" err="1"/>
              <a:t>Trials</a:t>
            </a:r>
            <a:r>
              <a:rPr lang="pt-BR" i="1" dirty="0"/>
              <a:t> </a:t>
            </a:r>
            <a:r>
              <a:rPr lang="pt-BR" dirty="0"/>
              <a:t>(padrão de ouro)</a:t>
            </a:r>
          </a:p>
          <a:p>
            <a:r>
              <a:rPr lang="pt-BR" dirty="0"/>
              <a:t>Se não fossem </a:t>
            </a:r>
            <a:r>
              <a:rPr lang="pt-BR" i="1" dirty="0" err="1"/>
              <a:t>randomized</a:t>
            </a:r>
            <a:r>
              <a:rPr lang="pt-BR" dirty="0"/>
              <a:t>, são legítimos? </a:t>
            </a:r>
          </a:p>
          <a:p>
            <a:r>
              <a:rPr lang="pt-BR" dirty="0"/>
              <a:t>“Não inferior” ou “Melhor” como padrão para a determinação de sucesso.</a:t>
            </a:r>
          </a:p>
          <a:p>
            <a:r>
              <a:rPr lang="pt-BR" dirty="0"/>
              <a:t>Desenho </a:t>
            </a:r>
            <a:r>
              <a:rPr lang="pt-BR" b="1" dirty="0"/>
              <a:t>prospectivo</a:t>
            </a:r>
            <a:r>
              <a:rPr lang="pt-BR" dirty="0"/>
              <a:t> do ensaio</a:t>
            </a:r>
          </a:p>
          <a:p>
            <a:pPr lvl="1"/>
            <a:r>
              <a:rPr lang="pt-BR" dirty="0"/>
              <a:t>Dados sobre eventos que ocorrem depois da data que decide fazer o estudo</a:t>
            </a:r>
          </a:p>
          <a:p>
            <a:r>
              <a:rPr lang="pt-BR" dirty="0"/>
              <a:t>Comparação de 2 (ou mais) grupos idênticos </a:t>
            </a:r>
          </a:p>
          <a:p>
            <a:pPr lvl="1"/>
            <a:r>
              <a:rPr lang="pt-BR" dirty="0"/>
              <a:t>única diferença: tratamento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375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934"/>
    </mc:Choice>
    <mc:Fallback xmlns="">
      <p:transition spd="slow" advTm="155934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27839A-5952-4539-A8BC-194B4F350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Intervalo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73B211-3DF3-4942-A42F-F4953BD70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Mais simples</a:t>
            </a:r>
          </a:p>
          <a:p>
            <a:r>
              <a:rPr lang="pt-BR" dirty="0"/>
              <a:t>Simplesmente, o valor máximo menos o valor mínimo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 descr="Texto&#10;&#10;Descrição gerada automaticamente com confiança baixa">
            <a:extLst>
              <a:ext uri="{FF2B5EF4-FFF2-40B4-BE49-F238E27FC236}">
                <a16:creationId xmlns:a16="http://schemas.microsoft.com/office/drawing/2014/main" id="{40ECA94D-68DC-41CF-B8CA-B783F7BA5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323" y="3364341"/>
            <a:ext cx="3818117" cy="257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49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731"/>
    </mc:Choice>
    <mc:Fallback xmlns="">
      <p:transition spd="slow" advTm="4473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A15B67-2955-48A2-98F2-469AE3EEA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IQR – </a:t>
            </a:r>
            <a:r>
              <a:rPr lang="pt-BR" dirty="0" err="1"/>
              <a:t>Interquartile</a:t>
            </a:r>
            <a:r>
              <a:rPr lang="pt-BR" dirty="0"/>
              <a:t> Range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490030-ACA8-4F0F-A75D-5909AC4B0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336873"/>
            <a:ext cx="9613861" cy="3599316"/>
          </a:xfrm>
        </p:spPr>
        <p:txBody>
          <a:bodyPr/>
          <a:lstStyle/>
          <a:p>
            <a:r>
              <a:rPr lang="pt-BR" dirty="0"/>
              <a:t>Semelhante com o intervalo, mas limitado ao 50% dos valores no meio da distribuição</a:t>
            </a:r>
          </a:p>
          <a:p>
            <a:r>
              <a:rPr lang="pt-BR" dirty="0"/>
              <a:t>Diferença entre o percentil 75% da sequência e o percentil 25%</a:t>
            </a:r>
          </a:p>
        </p:txBody>
      </p:sp>
      <p:pic>
        <p:nvPicPr>
          <p:cNvPr id="5" name="Imagem 4" descr="Interface gráfica do usuário, Texto, Carta&#10;&#10;Descrição gerada automaticamente">
            <a:extLst>
              <a:ext uri="{FF2B5EF4-FFF2-40B4-BE49-F238E27FC236}">
                <a16:creationId xmlns:a16="http://schemas.microsoft.com/office/drawing/2014/main" id="{C2C2FA6D-203F-4653-8660-E9E9EE8A3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079" y="3594970"/>
            <a:ext cx="9783841" cy="310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81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818"/>
    </mc:Choice>
    <mc:Fallback xmlns="">
      <p:transition spd="slow" advTm="108818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C8944D-8E31-48F9-8D5B-7F249FEC7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 descr="Gráfico, Diagrama, Gráfico de caixa estreita&#10;&#10;Descrição gerada automaticamente">
            <a:extLst>
              <a:ext uri="{FF2B5EF4-FFF2-40B4-BE49-F238E27FC236}">
                <a16:creationId xmlns:a16="http://schemas.microsoft.com/office/drawing/2014/main" id="{F2C3EBFE-7AB3-4F35-89B6-5D5320E1A6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4150" y="2340769"/>
            <a:ext cx="8067675" cy="3590925"/>
          </a:xfrm>
        </p:spPr>
      </p:pic>
    </p:spTree>
    <p:extLst>
      <p:ext uri="{BB962C8B-B14F-4D97-AF65-F5344CB8AC3E}">
        <p14:creationId xmlns:p14="http://schemas.microsoft.com/office/powerpoint/2010/main" val="238472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0927"/>
    </mc:Choice>
    <mc:Fallback xmlns="">
      <p:transition spd="slow" advTm="160927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74FA23-0872-4F9E-9BA6-670BC145D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Quando Usamos o IQR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89A95F-55C4-40C3-8089-9141C7AD7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Quando tem valores com “</a:t>
            </a:r>
            <a:r>
              <a:rPr lang="pt-BR" i="1" dirty="0"/>
              <a:t>outliers</a:t>
            </a:r>
            <a:r>
              <a:rPr lang="pt-BR" dirty="0"/>
              <a:t>”, especialmente </a:t>
            </a:r>
            <a:r>
              <a:rPr lang="pt-BR" i="1" dirty="0"/>
              <a:t>outliers</a:t>
            </a:r>
            <a:r>
              <a:rPr lang="pt-BR" dirty="0"/>
              <a:t> extremos</a:t>
            </a:r>
          </a:p>
          <a:p>
            <a:r>
              <a:rPr lang="pt-BR" dirty="0"/>
              <a:t>IQR menos sensível para essas distorções na curva da distribuição</a:t>
            </a:r>
          </a:p>
        </p:txBody>
      </p:sp>
    </p:spTree>
    <p:extLst>
      <p:ext uri="{BB962C8B-B14F-4D97-AF65-F5344CB8AC3E}">
        <p14:creationId xmlns:p14="http://schemas.microsoft.com/office/powerpoint/2010/main" val="25707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807"/>
    </mc:Choice>
    <mc:Fallback xmlns="">
      <p:transition spd="slow" advTm="22807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A564D6-E666-4498-A981-A3C3A01FA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Variância-Desvio Padrão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E40EEF-9A25-432F-BD32-986BC963E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Examina valores da distribuição em relação a média</a:t>
            </a:r>
          </a:p>
          <a:p>
            <a:pPr lvl="1"/>
            <a:r>
              <a:rPr lang="pt-BR" dirty="0"/>
              <a:t>Quanto cada valor diverge da média – divergência absoluta</a:t>
            </a:r>
          </a:p>
          <a:p>
            <a:pPr lvl="1"/>
            <a:r>
              <a:rPr lang="pt-BR" dirty="0"/>
              <a:t>Mas, tem problema com isso</a:t>
            </a:r>
          </a:p>
        </p:txBody>
      </p:sp>
      <p:pic>
        <p:nvPicPr>
          <p:cNvPr id="5" name="Imagem 4" descr="Texto, Carta&#10;&#10;Descrição gerada automaticamente">
            <a:extLst>
              <a:ext uri="{FF2B5EF4-FFF2-40B4-BE49-F238E27FC236}">
                <a16:creationId xmlns:a16="http://schemas.microsoft.com/office/drawing/2014/main" id="{2462426B-7EE4-4E08-A9DA-21D3939E1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031" y="3474812"/>
            <a:ext cx="9471938" cy="329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27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006"/>
    </mc:Choice>
    <mc:Fallback xmlns="">
      <p:transition spd="slow" advTm="123006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410B6C-C83A-41E8-BFC1-7EB3F3905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Os Desvios Quadrados - Variância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34F23D0-247D-48A3-A7C6-DE93C1B4C7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dirty="0"/>
                  <a:t>Se usamos o quadrado dos desvios, soma agora terá valor</a:t>
                </a:r>
              </a:p>
              <a:p>
                <a:r>
                  <a:rPr lang="pt-BR" dirty="0"/>
                  <a:t>Para calcular um valor padronizado, queremos ver a média desses desvios quadrados</a:t>
                </a:r>
              </a:p>
              <a:p>
                <a:r>
                  <a:rPr lang="pt-BR" dirty="0"/>
                  <a:t>Dividir a soma pelo número dos valores</a:t>
                </a:r>
                <a:endParaRPr lang="pt-B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pt-BR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pt-BR" sz="2800" dirty="0"/>
              </a:p>
              <a:p>
                <a:r>
                  <a:rPr lang="pt-BR" sz="2800" dirty="0"/>
                  <a:t>A média dos desvios ao quadrado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34F23D0-247D-48A3-A7C6-DE93C1B4C7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141" t="-2369" r="-2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234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786"/>
    </mc:Choice>
    <mc:Fallback xmlns="">
      <p:transition spd="slow" advTm="43786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4C5518-D6A5-499B-9A1B-3515DD36A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Raiz Quadrado – Desvio Padrão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B6F6E68-F9F5-4B3B-AA71-AC5C0783B0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Mas, esse valor fica em unidades quadrados, não o que precisamos</a:t>
                </a:r>
              </a:p>
              <a:p>
                <a:r>
                  <a:rPr lang="pt-BR" dirty="0"/>
                  <a:t>Precisamos um valor que fica na mesma escala que os números originais</a:t>
                </a:r>
              </a:p>
              <a:p>
                <a:r>
                  <a:rPr lang="pt-BR" dirty="0"/>
                  <a:t>Use o raiz quadrado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B6F6E68-F9F5-4B3B-AA71-AC5C0783B0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888" t="-2369" r="-1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 descr="Texto&#10;&#10;Descrição gerada automaticamente com confiança média">
            <a:extLst>
              <a:ext uri="{FF2B5EF4-FFF2-40B4-BE49-F238E27FC236}">
                <a16:creationId xmlns:a16="http://schemas.microsoft.com/office/drawing/2014/main" id="{5A30E6D2-60AE-43D8-B1D6-8789680779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8129" y="4279690"/>
            <a:ext cx="2530325" cy="227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00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188"/>
    </mc:Choice>
    <mc:Fallback xmlns="">
      <p:transition spd="slow" advTm="39188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65D73C-983C-4C4C-A24F-667A3FAC0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Porque Média e Desvio Padrão Importante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185330-61A5-4AA4-BC49-544F9D6C6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84374"/>
            <a:ext cx="9613861" cy="3599316"/>
          </a:xfrm>
        </p:spPr>
        <p:txBody>
          <a:bodyPr/>
          <a:lstStyle/>
          <a:p>
            <a:r>
              <a:rPr lang="pt-BR" dirty="0"/>
              <a:t>Apresenta um conceito como estão distribuídos os dados</a:t>
            </a:r>
          </a:p>
          <a:p>
            <a:r>
              <a:rPr lang="pt-BR" dirty="0"/>
              <a:t>São os parâmetros da distribuição normal</a:t>
            </a:r>
          </a:p>
          <a:p>
            <a:pPr lvl="1"/>
            <a:r>
              <a:rPr lang="pt-BR" dirty="0"/>
              <a:t>Agora, estamos ligando estatística para probabilidade</a:t>
            </a:r>
          </a:p>
          <a:p>
            <a:pPr marL="457200" lvl="1" indent="0">
              <a:buNone/>
            </a:pPr>
            <a:endParaRPr lang="pt-BR" dirty="0"/>
          </a:p>
        </p:txBody>
      </p:sp>
      <p:pic>
        <p:nvPicPr>
          <p:cNvPr id="7" name="Imagem 6" descr="Gráfico, Histograma&#10;&#10;Descrição gerada automaticamente">
            <a:extLst>
              <a:ext uri="{FF2B5EF4-FFF2-40B4-BE49-F238E27FC236}">
                <a16:creationId xmlns:a16="http://schemas.microsoft.com/office/drawing/2014/main" id="{1A0D94B6-9093-42DB-94CF-04065B16E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116" y="3788229"/>
            <a:ext cx="5605767" cy="265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920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466"/>
    </mc:Choice>
    <mc:Fallback xmlns="">
      <p:transition spd="slow" advTm="66466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4DA7FC4-3D2C-42A8-8714-E622B1985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Medidas de Associação--Correlação 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67BC923-5DC9-4004-B266-B8A91484DA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185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38"/>
    </mc:Choice>
    <mc:Fallback xmlns="">
      <p:transition spd="slow" advTm="2238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1EBC94-533C-4EE9-8408-E875E9D93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Correlação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06C5B4-3BAC-4864-AA22-0FCD2CC47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Quando temos mais que uma variável</a:t>
            </a:r>
          </a:p>
          <a:p>
            <a:r>
              <a:rPr lang="pt-BR" dirty="0"/>
              <a:t>Pode usar a variância de cada par para medir quão forte é a relação entre elas</a:t>
            </a:r>
          </a:p>
          <a:p>
            <a:r>
              <a:rPr lang="pt-BR" dirty="0"/>
              <a:t>Se eles têm desvios ao quadrado da mesma forma, a relação entre eles é forte</a:t>
            </a:r>
          </a:p>
          <a:p>
            <a:pPr lvl="1"/>
            <a:r>
              <a:rPr lang="pt-BR" dirty="0"/>
              <a:t>Covariância</a:t>
            </a:r>
          </a:p>
          <a:p>
            <a:r>
              <a:rPr lang="pt-BR" dirty="0"/>
              <a:t>Queremos uma versão de covariância que é livre de unidades</a:t>
            </a:r>
          </a:p>
          <a:p>
            <a:pPr lvl="1"/>
            <a:r>
              <a:rPr lang="pt-BR" dirty="0"/>
              <a:t>Para poder comparar as associações entre vários pares de variáveis</a:t>
            </a:r>
          </a:p>
          <a:p>
            <a:r>
              <a:rPr lang="pt-BR" dirty="0"/>
              <a:t>Esse é a correlação</a:t>
            </a:r>
          </a:p>
        </p:txBody>
      </p:sp>
    </p:spTree>
    <p:extLst>
      <p:ext uri="{BB962C8B-B14F-4D97-AF65-F5344CB8AC3E}">
        <p14:creationId xmlns:p14="http://schemas.microsoft.com/office/powerpoint/2010/main" val="125060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448"/>
    </mc:Choice>
    <mc:Fallback xmlns="">
      <p:transition spd="slow" advTm="7944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49F1BD-EA6E-4B71-BC68-1A4962302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Estudos de Coortes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B31892-3C81-4F62-94D9-A5A917A80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Grupos selecionados pelas diferença em exposição aos riscos ou agentes específicos </a:t>
            </a:r>
          </a:p>
          <a:p>
            <a:r>
              <a:rPr lang="pt-BR" dirty="0"/>
              <a:t>Medem a diferença na resposta para essas exposições</a:t>
            </a:r>
          </a:p>
          <a:p>
            <a:r>
              <a:rPr lang="pt-BR" dirty="0"/>
              <a:t>Seguir os participantes por um certo tempo (meses, anos)</a:t>
            </a:r>
          </a:p>
          <a:p>
            <a:r>
              <a:rPr lang="pt-BR" dirty="0" err="1"/>
              <a:t>Ex</a:t>
            </a:r>
            <a:r>
              <a:rPr lang="pt-BR" dirty="0"/>
              <a:t>: risco de desenvolver um câncer ou doença cardíaca depois de ter fumado</a:t>
            </a:r>
          </a:p>
        </p:txBody>
      </p:sp>
    </p:spTree>
    <p:extLst>
      <p:ext uri="{BB962C8B-B14F-4D97-AF65-F5344CB8AC3E}">
        <p14:creationId xmlns:p14="http://schemas.microsoft.com/office/powerpoint/2010/main" val="257585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048"/>
    </mc:Choice>
    <mc:Fallback xmlns="">
      <p:transition spd="slow" advTm="132048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1E0C61-56B2-4F6B-840B-213E93222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Valores de Correlação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530E05-8532-4298-B132-64AFD920A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Correlação varia entre -1 e 1</a:t>
            </a:r>
          </a:p>
          <a:p>
            <a:pPr lvl="1"/>
            <a:r>
              <a:rPr lang="pt-BR" dirty="0"/>
              <a:t>1 quer dizer que as variáveis tem exatamente a mesma forma de distribuição.</a:t>
            </a:r>
          </a:p>
          <a:p>
            <a:pPr lvl="2"/>
            <a:r>
              <a:rPr lang="pt-BR" dirty="0"/>
              <a:t>Como 1 aumenta, assim aumenta a outra</a:t>
            </a:r>
          </a:p>
          <a:p>
            <a:pPr lvl="2"/>
            <a:r>
              <a:rPr lang="pt-BR" dirty="0"/>
              <a:t>Se a primeira diminua, outra também de mesmo grau</a:t>
            </a:r>
          </a:p>
          <a:p>
            <a:pPr lvl="1"/>
            <a:r>
              <a:rPr lang="pt-BR" dirty="0"/>
              <a:t>-	1 quer dizer que as variáveis irem nas direções totalmente opostas</a:t>
            </a:r>
          </a:p>
          <a:p>
            <a:pPr lvl="2"/>
            <a:r>
              <a:rPr lang="pt-BR" dirty="0"/>
              <a:t>Se um aumenta, outra diminua</a:t>
            </a:r>
          </a:p>
          <a:p>
            <a:pPr lvl="1"/>
            <a:r>
              <a:rPr lang="pt-BR" dirty="0"/>
              <a:t>0 quer dizer que não existe relação nenhuma entre as variáveis</a:t>
            </a:r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466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118"/>
    </mc:Choice>
    <mc:Fallback xmlns="">
      <p:transition spd="slow" advTm="50118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44228A-C1E6-4289-8532-D49DAB5BA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 Tipos de Correlação</a:t>
            </a:r>
          </a:p>
        </p:txBody>
      </p:sp>
      <p:pic>
        <p:nvPicPr>
          <p:cNvPr id="5" name="Espaço Reservado para Conteúdo 4" descr="Gráfico&#10;&#10;Descrição gerada automaticamente">
            <a:extLst>
              <a:ext uri="{FF2B5EF4-FFF2-40B4-BE49-F238E27FC236}">
                <a16:creationId xmlns:a16="http://schemas.microsoft.com/office/drawing/2014/main" id="{C697FC79-2E34-4CAC-BDC3-44398AE6B7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0327" y="2158670"/>
            <a:ext cx="4091345" cy="4285600"/>
          </a:xfrm>
        </p:spPr>
      </p:pic>
    </p:spTree>
    <p:extLst>
      <p:ext uri="{BB962C8B-B14F-4D97-AF65-F5344CB8AC3E}">
        <p14:creationId xmlns:p14="http://schemas.microsoft.com/office/powerpoint/2010/main" val="104957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204"/>
    </mc:Choice>
    <mc:Fallback xmlns="">
      <p:transition spd="slow" advTm="32204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E70734-C579-4911-A61C-1B0A2CAAD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Uma Correlação Positiva</a:t>
            </a:r>
          </a:p>
        </p:txBody>
      </p:sp>
      <p:pic>
        <p:nvPicPr>
          <p:cNvPr id="5" name="Espaço Reservado para Conteúdo 4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CB4AE9D9-6624-4CAE-9C4A-1027CD4451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0257" y="2086279"/>
            <a:ext cx="4431485" cy="4431485"/>
          </a:xfrm>
        </p:spPr>
      </p:pic>
    </p:spTree>
    <p:extLst>
      <p:ext uri="{BB962C8B-B14F-4D97-AF65-F5344CB8AC3E}">
        <p14:creationId xmlns:p14="http://schemas.microsoft.com/office/powerpoint/2010/main" val="266709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014"/>
    </mc:Choice>
    <mc:Fallback xmlns="">
      <p:transition spd="slow" advTm="26014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4ED75-4B3C-4479-8BE0-FD35D9E65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Perigos de Correlação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C1231A-E5D7-4C77-9C22-623E0069D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i="1" dirty="0" err="1"/>
              <a:t>Correlation</a:t>
            </a:r>
            <a:r>
              <a:rPr lang="pt-BR" i="1" dirty="0"/>
              <a:t> </a:t>
            </a:r>
            <a:r>
              <a:rPr lang="pt-BR" i="1" dirty="0" err="1"/>
              <a:t>is</a:t>
            </a:r>
            <a:r>
              <a:rPr lang="pt-BR" i="1" dirty="0"/>
              <a:t> </a:t>
            </a:r>
            <a:r>
              <a:rPr lang="pt-BR" i="1" dirty="0" err="1"/>
              <a:t>not</a:t>
            </a:r>
            <a:r>
              <a:rPr lang="pt-BR" i="1" dirty="0"/>
              <a:t> </a:t>
            </a:r>
            <a:r>
              <a:rPr lang="pt-BR" i="1" dirty="0" err="1"/>
              <a:t>causation</a:t>
            </a:r>
            <a:endParaRPr lang="pt-BR" i="1" dirty="0"/>
          </a:p>
          <a:p>
            <a:pPr lvl="1"/>
            <a:r>
              <a:rPr lang="pt-BR" dirty="0"/>
              <a:t>É uma medida de associação</a:t>
            </a:r>
          </a:p>
          <a:p>
            <a:pPr lvl="1"/>
            <a:r>
              <a:rPr lang="pt-BR" dirty="0"/>
              <a:t>Variáveis tem uma relação</a:t>
            </a:r>
          </a:p>
          <a:p>
            <a:pPr lvl="2"/>
            <a:r>
              <a:rPr lang="pt-BR" dirty="0"/>
              <a:t>Mas não pode dizer que a causou b só olhando na variância das 2</a:t>
            </a:r>
          </a:p>
          <a:p>
            <a:r>
              <a:rPr lang="pt-BR" dirty="0"/>
              <a:t>Correlação espúrio</a:t>
            </a:r>
          </a:p>
          <a:p>
            <a:pPr lvl="1"/>
            <a:r>
              <a:rPr lang="pt-BR" dirty="0"/>
              <a:t>Fácil de calcular, mas precisa pensar porque uma correlação pode significar algo </a:t>
            </a:r>
          </a:p>
        </p:txBody>
      </p:sp>
      <p:pic>
        <p:nvPicPr>
          <p:cNvPr id="5" name="Imagem 4" descr="Gráfico, Gráfico de linhas&#10;&#10;Descrição gerada automaticamente">
            <a:extLst>
              <a:ext uri="{FF2B5EF4-FFF2-40B4-BE49-F238E27FC236}">
                <a16:creationId xmlns:a16="http://schemas.microsoft.com/office/drawing/2014/main" id="{8FDDDCAE-498C-43C6-AFAE-697B647CD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707" y="4656992"/>
            <a:ext cx="5014586" cy="197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12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641"/>
    </mc:Choice>
    <mc:Fallback xmlns="">
      <p:transition spd="slow" advTm="78641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F1DC02-7B17-4955-9698-C21C16799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Próxima Aula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7D5F2B-E2A7-448B-9702-33C2ECB41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Conceitos básicos de como usar R para usar estatística</a:t>
            </a:r>
          </a:p>
          <a:p>
            <a:r>
              <a:rPr lang="pt-BR" dirty="0"/>
              <a:t>Como integrar tudo isso num modelo pratico </a:t>
            </a:r>
          </a:p>
        </p:txBody>
      </p:sp>
    </p:spTree>
    <p:extLst>
      <p:ext uri="{BB962C8B-B14F-4D97-AF65-F5344CB8AC3E}">
        <p14:creationId xmlns:p14="http://schemas.microsoft.com/office/powerpoint/2010/main" val="496803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348"/>
    </mc:Choice>
    <mc:Fallback xmlns="">
      <p:transition spd="slow" advTm="1934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545D7F-3C63-43D8-9770-1631988CE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 Palavras Chaves para Estudos de Coorte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37B2C6-4642-490B-9E41-A1B8160F7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Incidência</a:t>
            </a:r>
          </a:p>
          <a:p>
            <a:pPr lvl="1"/>
            <a:r>
              <a:rPr lang="pt-BR" dirty="0"/>
              <a:t>Número de casos novos de uma doença nova (COVID-19?) em um ano</a:t>
            </a:r>
          </a:p>
          <a:p>
            <a:r>
              <a:rPr lang="pt-BR" dirty="0"/>
              <a:t>Prevalência</a:t>
            </a:r>
          </a:p>
          <a:p>
            <a:pPr lvl="1"/>
            <a:r>
              <a:rPr lang="pt-BR" dirty="0"/>
              <a:t>Proporção de uma população (de país, da cidade) que estão com a doença</a:t>
            </a:r>
          </a:p>
          <a:p>
            <a:pPr lvl="1"/>
            <a:endParaRPr lang="pt-BR" dirty="0"/>
          </a:p>
          <a:p>
            <a:r>
              <a:rPr lang="pt-BR" dirty="0"/>
              <a:t>Exemplo Famoso – Estudo </a:t>
            </a:r>
            <a:r>
              <a:rPr lang="pt-BR" dirty="0" err="1"/>
              <a:t>Framingham</a:t>
            </a:r>
            <a:r>
              <a:rPr lang="pt-BR" dirty="0"/>
              <a:t> de doenças cardiopatas</a:t>
            </a:r>
          </a:p>
          <a:p>
            <a:pPr lvl="1"/>
            <a:r>
              <a:rPr lang="pt-BR" dirty="0"/>
              <a:t>5.209 homens e mulheres da cidade de </a:t>
            </a:r>
            <a:r>
              <a:rPr lang="pt-BR" dirty="0" err="1"/>
              <a:t>Framingham</a:t>
            </a:r>
            <a:r>
              <a:rPr lang="pt-BR" dirty="0"/>
              <a:t>, MA </a:t>
            </a:r>
          </a:p>
          <a:p>
            <a:pPr lvl="1"/>
            <a:r>
              <a:rPr lang="pt-BR" dirty="0"/>
              <a:t>Começou em 1948 – continua hoje</a:t>
            </a:r>
          </a:p>
          <a:p>
            <a:pPr lvl="1"/>
            <a:r>
              <a:rPr lang="pt-BR" dirty="0"/>
              <a:t>Continuamente adaptando aos novos conhecimentos médicos e novas técnicas de análise</a:t>
            </a:r>
          </a:p>
          <a:p>
            <a:pPr lvl="1"/>
            <a:r>
              <a:rPr lang="pt-BR" dirty="0"/>
              <a:t>Primeiro grande estudo para mostrar os perigos de fumo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321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794"/>
    </mc:Choice>
    <mc:Fallback xmlns="">
      <p:transition spd="slow" advTm="14579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E4FB02-6592-45E9-B30A-C18FB5F04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Estudos Caso - Controle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BC0BF0-61A3-411B-AC08-97E2979A2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Pacientes com uma condição ou doença estão pareados com controles segundo critérios específicos.</a:t>
            </a:r>
          </a:p>
          <a:p>
            <a:r>
              <a:rPr lang="pt-BR" dirty="0"/>
              <a:t>Dados vêm dos registros médicos, entrevistas, observação para determinar a origem de uma doença ou seu progresso durante um tempo.</a:t>
            </a:r>
          </a:p>
          <a:p>
            <a:r>
              <a:rPr lang="pt-BR" dirty="0"/>
              <a:t>Problemas com determinação de que é um “case”: quem realmente qualifica</a:t>
            </a:r>
          </a:p>
          <a:p>
            <a:pPr lvl="1"/>
            <a:r>
              <a:rPr lang="pt-BR" dirty="0" err="1"/>
              <a:t>Ex</a:t>
            </a:r>
            <a:r>
              <a:rPr lang="pt-BR" dirty="0"/>
              <a:t>: muitos estudos sobre cloroquina, etc. teve esse problema </a:t>
            </a:r>
          </a:p>
          <a:p>
            <a:r>
              <a:rPr lang="pt-BR" dirty="0"/>
              <a:t>Caso-Controle só pode medir associações mas não causação</a:t>
            </a:r>
          </a:p>
          <a:p>
            <a:pPr lvl="1"/>
            <a:r>
              <a:rPr lang="pt-BR" dirty="0"/>
              <a:t>Só estão examinando se diferenças existem</a:t>
            </a:r>
          </a:p>
        </p:txBody>
      </p:sp>
    </p:spTree>
    <p:extLst>
      <p:ext uri="{BB962C8B-B14F-4D97-AF65-F5344CB8AC3E}">
        <p14:creationId xmlns:p14="http://schemas.microsoft.com/office/powerpoint/2010/main" val="349877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219"/>
    </mc:Choice>
    <mc:Fallback xmlns="">
      <p:transition spd="slow" advTm="12021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E1C09C-2707-4A63-B8A3-827D44BF4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Estudos Transversais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08014A-EE9C-4D89-9E9E-6D5367783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Grandes perguntas sobre condições médicas na sociedade</a:t>
            </a:r>
          </a:p>
          <a:p>
            <a:pPr lvl="1"/>
            <a:r>
              <a:rPr lang="pt-BR" dirty="0"/>
              <a:t>Altura da população (</a:t>
            </a:r>
            <a:r>
              <a:rPr lang="pt-BR" dirty="0" err="1"/>
              <a:t>Galton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Com qual frequência brasileiros visitem o dentista</a:t>
            </a:r>
          </a:p>
          <a:p>
            <a:r>
              <a:rPr lang="pt-BR" dirty="0"/>
              <a:t>Só usa estatísticas descritivas </a:t>
            </a:r>
          </a:p>
          <a:p>
            <a:pPr lvl="1"/>
            <a:r>
              <a:rPr lang="pt-BR" dirty="0"/>
              <a:t>Resumo de ponto médio de uma distribuição e a variância lá dentro</a:t>
            </a:r>
          </a:p>
          <a:p>
            <a:pPr lvl="1"/>
            <a:r>
              <a:rPr lang="pt-BR" dirty="0"/>
              <a:t>Associações (</a:t>
            </a:r>
            <a:r>
              <a:rPr lang="pt-BR" dirty="0" err="1"/>
              <a:t>corelações</a:t>
            </a:r>
            <a:r>
              <a:rPr lang="pt-BR" dirty="0"/>
              <a:t>) com a condição sob estudo com outras variáveis fenotípicos e genotípicos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3363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754"/>
    </mc:Choice>
    <mc:Fallback xmlns="">
      <p:transition spd="slow" advTm="155754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BBD342-1466-4086-AEF1-0D8254AF8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Meta-analises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B69545-3056-4E05-9E62-023CD1DE5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Estudos que analisem outros estudos e combinar os números deles para criar um meta-amostra bastante maior</a:t>
            </a:r>
          </a:p>
          <a:p>
            <a:r>
              <a:rPr lang="pt-BR" dirty="0"/>
              <a:t>Serie de regras e protocolos que governam como incorporar os estudos na meta-analise e combinar as variáveis</a:t>
            </a:r>
          </a:p>
          <a:p>
            <a:pPr lvl="1"/>
            <a:r>
              <a:rPr lang="pt-BR" dirty="0"/>
              <a:t>As variáveis devem medir a mesma coisa</a:t>
            </a:r>
          </a:p>
          <a:p>
            <a:pPr lvl="1"/>
            <a:r>
              <a:rPr lang="pt-BR" dirty="0"/>
              <a:t>Devem ter a mesma escala</a:t>
            </a:r>
          </a:p>
          <a:p>
            <a:r>
              <a:rPr lang="pt-BR" dirty="0"/>
              <a:t>Muito útil para </a:t>
            </a:r>
          </a:p>
          <a:p>
            <a:pPr lvl="1"/>
            <a:r>
              <a:rPr lang="pt-BR" dirty="0"/>
              <a:t>Revisar conceitos e intervenções médicas que são controversos</a:t>
            </a:r>
          </a:p>
          <a:p>
            <a:pPr lvl="1"/>
            <a:r>
              <a:rPr lang="pt-BR" dirty="0"/>
              <a:t>Estudar tratamentos, riscos, </a:t>
            </a:r>
            <a:r>
              <a:rPr lang="pt-BR" dirty="0" err="1"/>
              <a:t>etc</a:t>
            </a:r>
            <a:r>
              <a:rPr lang="pt-BR" dirty="0"/>
              <a:t> raros em que um estudo único não é suficiente para fazer uma prova </a:t>
            </a:r>
            <a:r>
              <a:rPr lang="pt-BR" dirty="0" err="1"/>
              <a:t>definativa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942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561"/>
    </mc:Choice>
    <mc:Fallback xmlns="">
      <p:transition spd="slow" advTm="11756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A8AA7B4-9410-4F15-B4C9-05F38B505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 Muitos Outros...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6FB9B94-B11B-4D2F-9CEF-AC2252AD10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41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477"/>
    </mc:Choice>
    <mc:Fallback xmlns="">
      <p:transition spd="slow" advTm="13477"/>
    </mc:Fallback>
  </mc:AlternateContent>
</p:sld>
</file>

<file path=ppt/theme/theme1.xml><?xml version="1.0" encoding="utf-8"?>
<a:theme xmlns:a="http://schemas.openxmlformats.org/drawingml/2006/main" name="Berlim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Berlim</Template>
  <TotalTime>1524</TotalTime>
  <Words>1527</Words>
  <Application>Microsoft Office PowerPoint</Application>
  <PresentationFormat>Widescreen</PresentationFormat>
  <Paragraphs>208</Paragraphs>
  <Slides>44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44</vt:i4>
      </vt:variant>
    </vt:vector>
  </HeadingPairs>
  <TitlesOfParts>
    <vt:vector size="49" baseType="lpstr">
      <vt:lpstr>Arial</vt:lpstr>
      <vt:lpstr>Cambria Math</vt:lpstr>
      <vt:lpstr>Fira Code Medium</vt:lpstr>
      <vt:lpstr>Trebuchet MS</vt:lpstr>
      <vt:lpstr>Berlim</vt:lpstr>
      <vt:lpstr>Conceitos Básicos Quantitativos</vt:lpstr>
      <vt:lpstr>Tipos de Publicações que São Quantitativos</vt:lpstr>
      <vt:lpstr>Ensaio Clínicos</vt:lpstr>
      <vt:lpstr>Estudos de Coortes</vt:lpstr>
      <vt:lpstr>2 Palavras Chaves para Estudos de Coorte</vt:lpstr>
      <vt:lpstr>Estudos Caso - Controle</vt:lpstr>
      <vt:lpstr>Estudos Transversais</vt:lpstr>
      <vt:lpstr>Meta-analises</vt:lpstr>
      <vt:lpstr>E Muitos Outros...</vt:lpstr>
      <vt:lpstr>Estatística</vt:lpstr>
      <vt:lpstr>2 Grandes Tipos de Valores – 1. Categóricos</vt:lpstr>
      <vt:lpstr>2 Grandes Tipos de Valores – 2. Numéricos</vt:lpstr>
      <vt:lpstr>Valores Lógicos</vt:lpstr>
      <vt:lpstr>Revisão de Números</vt:lpstr>
      <vt:lpstr>Quais dos Seguintes Vai Funcionar?</vt:lpstr>
      <vt:lpstr>Quais dos Seguintes Vai Funcionar?</vt:lpstr>
      <vt:lpstr>Como R Trata Esses Tipos: Tipos &amp; Classes</vt:lpstr>
      <vt:lpstr>Bases de Dados para a Análise</vt:lpstr>
      <vt:lpstr>Algumas Dicas sobre Conjuntos de Dados</vt:lpstr>
      <vt:lpstr>RedCap Codebook</vt:lpstr>
      <vt:lpstr>Forma de Distribuição das Variáveis</vt:lpstr>
      <vt:lpstr>Visualizações</vt:lpstr>
      <vt:lpstr>Mas, as Vezes ...</vt:lpstr>
      <vt:lpstr>Medidas da Forma de Distribuição</vt:lpstr>
      <vt:lpstr>Tendência Central</vt:lpstr>
      <vt:lpstr>Exemplo: Média</vt:lpstr>
      <vt:lpstr>Mediana</vt:lpstr>
      <vt:lpstr>Média vs. Mediana</vt:lpstr>
      <vt:lpstr>Medidas de Variabilidade</vt:lpstr>
      <vt:lpstr>Intervalo</vt:lpstr>
      <vt:lpstr>IQR – Interquartile Range</vt:lpstr>
      <vt:lpstr>Apresentação do PowerPoint</vt:lpstr>
      <vt:lpstr>Quando Usamos o IQR</vt:lpstr>
      <vt:lpstr>Variância-Desvio Padrão</vt:lpstr>
      <vt:lpstr>Os Desvios Quadrados - Variância</vt:lpstr>
      <vt:lpstr>Raiz Quadrado – Desvio Padrão</vt:lpstr>
      <vt:lpstr>Porque Média e Desvio Padrão Importante</vt:lpstr>
      <vt:lpstr>Medidas de Associação--Correlação </vt:lpstr>
      <vt:lpstr>Correlação </vt:lpstr>
      <vt:lpstr>Valores de Correlação</vt:lpstr>
      <vt:lpstr>3 Tipos de Correlação</vt:lpstr>
      <vt:lpstr>Exemplo de Uma Correlação Positiva</vt:lpstr>
      <vt:lpstr>Perigos de Correlação</vt:lpstr>
      <vt:lpstr>Próxima Aula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Conceitos Básicos Quantitativos</dc:title>
  <dc:creator>James Hunter</dc:creator>
  <cp:lastModifiedBy>James Hunter</cp:lastModifiedBy>
  <cp:revision>3</cp:revision>
  <cp:lastPrinted>2021-10-18T22:57:09Z</cp:lastPrinted>
  <dcterms:created xsi:type="dcterms:W3CDTF">2021-10-17T12:42:32Z</dcterms:created>
  <dcterms:modified xsi:type="dcterms:W3CDTF">2021-10-23T15:11:10Z</dcterms:modified>
</cp:coreProperties>
</file>