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79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3" r:id="rId22"/>
    <p:sldId id="272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23CBF-7067-4A0C-AB4D-513098D4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SIERJ-Métodos Quantitativos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A09DE5-2F9D-4514-A008-785991D20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1 – Métodos Quantitativos em Publicações Científicas</a:t>
            </a:r>
          </a:p>
          <a:p>
            <a:r>
              <a:rPr lang="pt-BR" dirty="0"/>
              <a:t>James R. Hunter, </a:t>
            </a:r>
            <a:r>
              <a:rPr lang="pt-BR" dirty="0" err="1"/>
              <a:t>D.Sc</a:t>
            </a:r>
            <a:r>
              <a:rPr lang="pt-BR" dirty="0"/>
              <a:t>., Retrovirologia, EPM, UNIFESP</a:t>
            </a:r>
          </a:p>
        </p:txBody>
      </p:sp>
    </p:spTree>
    <p:extLst>
      <p:ext uri="{BB962C8B-B14F-4D97-AF65-F5344CB8AC3E}">
        <p14:creationId xmlns:p14="http://schemas.microsoft.com/office/powerpoint/2010/main" val="381346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64"/>
    </mc:Choice>
    <mc:Fallback xmlns="">
      <p:transition spd="slow" advTm="34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5B3E5C-7BD7-4EE8-AAF1-3EB9BFF9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 Super Importante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69CC2F-19D3-4031-8715-279A8DBA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Trish</a:t>
            </a:r>
            <a:r>
              <a:rPr lang="pt-BR" dirty="0"/>
              <a:t> Greenhalgh, </a:t>
            </a:r>
            <a:r>
              <a:rPr lang="pt-BR" b="1" dirty="0" err="1"/>
              <a:t>How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Read</a:t>
            </a:r>
            <a:r>
              <a:rPr lang="pt-BR" b="1" dirty="0"/>
              <a:t> a </a:t>
            </a:r>
            <a:r>
              <a:rPr lang="pt-BR" b="1" dirty="0" err="1"/>
              <a:t>Paper</a:t>
            </a:r>
            <a:r>
              <a:rPr lang="pt-BR" b="1" dirty="0"/>
              <a:t>: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Basics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Evidence-Based</a:t>
            </a:r>
            <a:r>
              <a:rPr lang="pt-BR" b="1" dirty="0"/>
              <a:t> Medicine </a:t>
            </a:r>
            <a:r>
              <a:rPr lang="pt-BR" b="1" dirty="0" err="1"/>
              <a:t>and</a:t>
            </a:r>
            <a:r>
              <a:rPr lang="pt-BR" b="1" dirty="0"/>
              <a:t> Healthcare</a:t>
            </a:r>
            <a:r>
              <a:rPr lang="pt-BR" dirty="0"/>
              <a:t> (6th </a:t>
            </a:r>
            <a:r>
              <a:rPr lang="pt-BR" dirty="0" err="1"/>
              <a:t>Edition</a:t>
            </a:r>
            <a:r>
              <a:rPr lang="pt-BR" dirty="0"/>
              <a:t>) – </a:t>
            </a:r>
            <a:r>
              <a:rPr lang="pt-BR" dirty="0" err="1"/>
              <a:t>Wiley</a:t>
            </a:r>
            <a:r>
              <a:rPr lang="pt-BR" dirty="0"/>
              <a:t> </a:t>
            </a:r>
            <a:r>
              <a:rPr lang="pt-BR" dirty="0" err="1"/>
              <a:t>Blackwell</a:t>
            </a:r>
            <a:endParaRPr lang="pt-BR" dirty="0"/>
          </a:p>
          <a:p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7750D2A-E21B-4D55-8A1B-30E9BDA36130}"/>
              </a:ext>
            </a:extLst>
          </p:cNvPr>
          <p:cNvGrpSpPr/>
          <p:nvPr/>
        </p:nvGrpSpPr>
        <p:grpSpPr>
          <a:xfrm>
            <a:off x="3179482" y="3165056"/>
            <a:ext cx="5778580" cy="3048000"/>
            <a:chOff x="2813722" y="3165056"/>
            <a:chExt cx="5778580" cy="3048000"/>
          </a:xfrm>
        </p:grpSpPr>
        <p:pic>
          <p:nvPicPr>
            <p:cNvPr id="7" name="Imagem 6" descr="Interface gráfica do usuário, Aplicativo&#10;&#10;Descrição gerada automaticamente">
              <a:extLst>
                <a:ext uri="{FF2B5EF4-FFF2-40B4-BE49-F238E27FC236}">
                  <a16:creationId xmlns:a16="http://schemas.microsoft.com/office/drawing/2014/main" id="{C9EBE6E0-758E-45FC-B9D7-CA56AED5B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3722" y="3165056"/>
              <a:ext cx="1971675" cy="3048000"/>
            </a:xfrm>
            <a:prstGeom prst="rect">
              <a:avLst/>
            </a:prstGeom>
          </p:spPr>
        </p:pic>
        <p:pic>
          <p:nvPicPr>
            <p:cNvPr id="9" name="Imagem 8" descr="Uma imagem contendo Site&#10;&#10;Descrição gerada automaticamente">
              <a:extLst>
                <a:ext uri="{FF2B5EF4-FFF2-40B4-BE49-F238E27FC236}">
                  <a16:creationId xmlns:a16="http://schemas.microsoft.com/office/drawing/2014/main" id="{D0F82CB7-F757-4C73-94C1-FDFD24F6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7277" y="3165056"/>
              <a:ext cx="2105025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52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69"/>
    </mc:Choice>
    <mc:Fallback xmlns="">
      <p:transition spd="slow" advTm="895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601E49-5FCA-48A3-80C3-1BDF4E8A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Certa para o Problema Certo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18E7E3-F748-4C79-B825-39F5103AA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7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695"/>
    </mc:Choice>
    <mc:Fallback xmlns="">
      <p:transition spd="slow" advTm="13069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63D03F-2000-4A2B-8C16-2D99F1FA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Excel, Software Integrado ou Programação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EDCF55E-301F-4007-A6FC-ED86A21E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Excel</a:t>
            </a:r>
          </a:p>
          <a:p>
            <a:pPr lvl="1"/>
            <a:r>
              <a:rPr lang="pt-BR" dirty="0"/>
              <a:t>Ferramenta excelente para listar dados</a:t>
            </a:r>
          </a:p>
          <a:p>
            <a:pPr lvl="1"/>
            <a:r>
              <a:rPr lang="pt-BR" dirty="0"/>
              <a:t>Muitas sequenciadores e outras maquinas produzem resultados em formatos que Excel entende (</a:t>
            </a:r>
            <a:r>
              <a:rPr lang="pt-BR" dirty="0" err="1"/>
              <a:t>csv</a:t>
            </a:r>
            <a:r>
              <a:rPr lang="pt-BR" dirty="0"/>
              <a:t> ou </a:t>
            </a:r>
            <a:r>
              <a:rPr lang="pt-BR" dirty="0" err="1"/>
              <a:t>xlsx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Muitos aprenderam Excel em escola ou faculdade</a:t>
            </a:r>
          </a:p>
          <a:p>
            <a:pPr lvl="1"/>
            <a:r>
              <a:rPr lang="pt-BR" dirty="0"/>
              <a:t>Tem equivalentes livre de custo (LibreOffice, OpenOffice, </a:t>
            </a:r>
            <a:r>
              <a:rPr lang="pt-BR" dirty="0" err="1"/>
              <a:t>GoogleDocs</a:t>
            </a:r>
            <a:r>
              <a:rPr lang="pt-BR" dirty="0"/>
              <a:t>, </a:t>
            </a:r>
            <a:r>
              <a:rPr lang="pt-BR" dirty="0" err="1"/>
              <a:t>Zoho</a:t>
            </a:r>
            <a:r>
              <a:rPr lang="pt-BR" dirty="0"/>
              <a:t>)</a:t>
            </a:r>
          </a:p>
          <a:p>
            <a:r>
              <a:rPr lang="pt-BR" dirty="0"/>
              <a:t>Mas</a:t>
            </a:r>
          </a:p>
          <a:p>
            <a:pPr lvl="1"/>
            <a:r>
              <a:rPr lang="pt-BR" dirty="0"/>
              <a:t>Para análise, recursos estatísticas são fracos</a:t>
            </a:r>
          </a:p>
          <a:p>
            <a:pPr lvl="1"/>
            <a:r>
              <a:rPr lang="pt-BR" dirty="0"/>
              <a:t>Cálculos baseados em células abrem espaço para </a:t>
            </a:r>
            <a:r>
              <a:rPr lang="pt-BR" b="1" dirty="0"/>
              <a:t>MUITOS</a:t>
            </a:r>
            <a:r>
              <a:rPr lang="pt-BR" dirty="0"/>
              <a:t> erros</a:t>
            </a:r>
          </a:p>
          <a:p>
            <a:pPr lvl="2"/>
            <a:r>
              <a:rPr lang="pt-BR" dirty="0"/>
              <a:t>Problemas de copiar valores e formulas de célula em célula</a:t>
            </a:r>
          </a:p>
          <a:p>
            <a:pPr lvl="2"/>
            <a:r>
              <a:rPr lang="pt-BR" dirty="0"/>
              <a:t>Problemas que ninguém gosta de mostrar as formulas.</a:t>
            </a:r>
          </a:p>
          <a:p>
            <a:r>
              <a:rPr lang="pt-BR" dirty="0"/>
              <a:t>Conclusão: Bom para fazer uma tabela de input para outros softwares fazer as análises</a:t>
            </a:r>
          </a:p>
        </p:txBody>
      </p:sp>
    </p:spTree>
    <p:extLst>
      <p:ext uri="{BB962C8B-B14F-4D97-AF65-F5344CB8AC3E}">
        <p14:creationId xmlns:p14="http://schemas.microsoft.com/office/powerpoint/2010/main" val="34847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36"/>
    </mc:Choice>
    <mc:Fallback xmlns="">
      <p:transition spd="slow" advTm="30543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41518B-CD55-466C-B21C-0341B6F1B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>
                <a:solidFill>
                  <a:srgbClr val="FFFFFF"/>
                </a:solidFill>
              </a:rPr>
              <a:t>Algumas Regras para Uso de 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BC96F-5652-4E10-98C1-9036DA61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Se trabalha com arquivos .</a:t>
            </a:r>
            <a:r>
              <a:rPr lang="pt-BR" sz="2000" dirty="0" err="1">
                <a:solidFill>
                  <a:srgbClr val="FFFFFF"/>
                </a:solidFill>
              </a:rPr>
              <a:t>csv</a:t>
            </a:r>
            <a:endParaRPr lang="pt-BR" sz="2000" dirty="0">
              <a:solidFill>
                <a:srgbClr val="FFFFFF"/>
              </a:solidFill>
            </a:endParaRPr>
          </a:p>
          <a:p>
            <a:pPr lvl="1"/>
            <a:r>
              <a:rPr lang="pt-BR" sz="1600" dirty="0">
                <a:solidFill>
                  <a:srgbClr val="FFFFFF"/>
                </a:solidFill>
              </a:rPr>
              <a:t>Guardar dados diferentes em arquivos diferentes</a:t>
            </a:r>
          </a:p>
          <a:p>
            <a:r>
              <a:rPr lang="pt-BR" sz="2000" dirty="0">
                <a:solidFill>
                  <a:srgbClr val="FFFFFF"/>
                </a:solidFill>
              </a:rPr>
              <a:t>Se trabalha com arquivos .</a:t>
            </a:r>
            <a:r>
              <a:rPr lang="pt-BR" sz="2000" dirty="0" err="1">
                <a:solidFill>
                  <a:srgbClr val="FFFFFF"/>
                </a:solidFill>
              </a:rPr>
              <a:t>xlsx</a:t>
            </a:r>
            <a:endParaRPr lang="pt-BR" sz="2000" dirty="0">
              <a:solidFill>
                <a:srgbClr val="FFFFFF"/>
              </a:solidFill>
            </a:endParaRPr>
          </a:p>
          <a:p>
            <a:pPr lvl="1"/>
            <a:r>
              <a:rPr lang="pt-BR" sz="1600" dirty="0">
                <a:solidFill>
                  <a:srgbClr val="FFFFFF"/>
                </a:solidFill>
              </a:rPr>
              <a:t>Guardar dados diferentes em abas diferentes</a:t>
            </a:r>
          </a:p>
          <a:p>
            <a:r>
              <a:rPr lang="pt-BR" sz="2000" dirty="0">
                <a:solidFill>
                  <a:srgbClr val="FFFFFF"/>
                </a:solidFill>
              </a:rPr>
              <a:t>Dados devem estar no formato de um bloco</a:t>
            </a:r>
          </a:p>
          <a:p>
            <a:pPr lvl="1"/>
            <a:r>
              <a:rPr lang="pt-BR" sz="1600" dirty="0">
                <a:solidFill>
                  <a:srgbClr val="FFFFFF"/>
                </a:solidFill>
              </a:rPr>
              <a:t>Sem linhas brancas</a:t>
            </a:r>
          </a:p>
          <a:p>
            <a:pPr lvl="1"/>
            <a:r>
              <a:rPr lang="pt-BR" sz="1600" dirty="0">
                <a:solidFill>
                  <a:srgbClr val="FFFFFF"/>
                </a:solidFill>
              </a:rPr>
              <a:t>Primeira fileira: nomes das variáveis</a:t>
            </a:r>
          </a:p>
          <a:p>
            <a:r>
              <a:rPr lang="pt-BR" sz="2000" dirty="0">
                <a:solidFill>
                  <a:srgbClr val="FFFFFF"/>
                </a:solidFill>
              </a:rPr>
              <a:t>Cada coluna só deve ter uma classe de dados</a:t>
            </a:r>
          </a:p>
          <a:p>
            <a:pPr lvl="1"/>
            <a:r>
              <a:rPr lang="pt-BR" sz="1600" dirty="0">
                <a:solidFill>
                  <a:srgbClr val="FFFFFF"/>
                </a:solidFill>
              </a:rPr>
              <a:t>numérica, caráter, lógica, …</a:t>
            </a:r>
          </a:p>
          <a:p>
            <a:r>
              <a:rPr lang="pt-BR" sz="2000" dirty="0">
                <a:solidFill>
                  <a:srgbClr val="FFFFFF"/>
                </a:solidFill>
              </a:rPr>
              <a:t>Zeros são 0, nunca “-”, " " (espaço) ou outro formato</a:t>
            </a:r>
          </a:p>
          <a:p>
            <a:r>
              <a:rPr lang="pt-BR" sz="2000" dirty="0">
                <a:solidFill>
                  <a:srgbClr val="FFFFFF"/>
                </a:solidFill>
              </a:rPr>
              <a:t>Dados faltando são sempre NA, nunca 0, 99 ou outro formato</a:t>
            </a:r>
          </a:p>
          <a:p>
            <a:r>
              <a:rPr lang="pt-BR" sz="2000" dirty="0">
                <a:solidFill>
                  <a:srgbClr val="FFFFFF"/>
                </a:solidFill>
              </a:rPr>
              <a:t>Cada coluna é variável</a:t>
            </a:r>
          </a:p>
          <a:p>
            <a:r>
              <a:rPr lang="pt-BR" sz="2000" dirty="0">
                <a:solidFill>
                  <a:srgbClr val="FFFFFF"/>
                </a:solidFill>
              </a:rPr>
              <a:t>Cada fileira é caso</a:t>
            </a:r>
          </a:p>
          <a:p>
            <a:r>
              <a:rPr lang="pt-BR" sz="2000" dirty="0">
                <a:solidFill>
                  <a:srgbClr val="FFFFFF"/>
                </a:solidFill>
              </a:rPr>
              <a:t>Nenhuma cor ou desenho</a:t>
            </a:r>
          </a:p>
        </p:txBody>
      </p:sp>
    </p:spTree>
    <p:extLst>
      <p:ext uri="{BB962C8B-B14F-4D97-AF65-F5344CB8AC3E}">
        <p14:creationId xmlns:p14="http://schemas.microsoft.com/office/powerpoint/2010/main" val="18454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182"/>
    </mc:Choice>
    <mc:Fallback xmlns="">
      <p:transition spd="slow" advTm="3861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2405C-D6B3-47B7-920C-7F9CA3A7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 Integrados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2AE422-9119-4DB6-BD52-12B2B51B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 SAS, </a:t>
            </a:r>
            <a:r>
              <a:rPr lang="pt-BR" dirty="0" err="1"/>
              <a:t>Stata</a:t>
            </a:r>
            <a:r>
              <a:rPr lang="pt-BR" dirty="0"/>
              <a:t>, SPSS, </a:t>
            </a:r>
            <a:r>
              <a:rPr lang="pt-BR" dirty="0" err="1"/>
              <a:t>Statistica</a:t>
            </a:r>
            <a:r>
              <a:rPr lang="pt-BR" dirty="0"/>
              <a:t>, GraphPad </a:t>
            </a:r>
            <a:r>
              <a:rPr lang="pt-BR" dirty="0" err="1"/>
              <a:t>Prism</a:t>
            </a:r>
            <a:r>
              <a:rPr lang="pt-BR" dirty="0"/>
              <a:t> </a:t>
            </a:r>
          </a:p>
          <a:p>
            <a:r>
              <a:rPr lang="pt-BR" dirty="0"/>
              <a:t>Todos custam uma nota preta</a:t>
            </a:r>
          </a:p>
          <a:p>
            <a:r>
              <a:rPr lang="pt-BR" dirty="0"/>
              <a:t>Todos têm habilidades talvez em excesso</a:t>
            </a:r>
          </a:p>
          <a:p>
            <a:pPr lvl="1"/>
            <a:r>
              <a:rPr lang="pt-BR" dirty="0"/>
              <a:t>Tipos de análise</a:t>
            </a:r>
          </a:p>
          <a:p>
            <a:pPr lvl="1"/>
            <a:r>
              <a:rPr lang="pt-BR" dirty="0"/>
              <a:t>Tipos de aplicação</a:t>
            </a:r>
          </a:p>
          <a:p>
            <a:pPr lvl="1"/>
            <a:r>
              <a:rPr lang="pt-BR" dirty="0"/>
              <a:t>Escolhas dentro das análises</a:t>
            </a:r>
          </a:p>
          <a:p>
            <a:r>
              <a:rPr lang="pt-BR" dirty="0"/>
              <a:t>Cada um tem opiniões fortes sobre como fazer as análises</a:t>
            </a:r>
          </a:p>
          <a:p>
            <a:r>
              <a:rPr lang="pt-BR" dirty="0"/>
              <a:t>Você precisa entender todas as escolhas ou os resultados serão ???</a:t>
            </a:r>
          </a:p>
        </p:txBody>
      </p:sp>
    </p:spTree>
    <p:extLst>
      <p:ext uri="{BB962C8B-B14F-4D97-AF65-F5344CB8AC3E}">
        <p14:creationId xmlns:p14="http://schemas.microsoft.com/office/powerpoint/2010/main" val="33130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880"/>
    </mc:Choice>
    <mc:Fallback xmlns="">
      <p:transition spd="slow" advTm="3258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BFFE1-3822-47DD-81AD-AFD99409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 – R &amp;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04418-EC65-436A-88BC-009327CA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Linguagens relativamente simples para aprender</a:t>
            </a:r>
          </a:p>
          <a:p>
            <a:pPr lvl="1"/>
            <a:r>
              <a:rPr lang="pt-BR" dirty="0"/>
              <a:t>Mais fácil do que C++ ou Java</a:t>
            </a:r>
          </a:p>
          <a:p>
            <a:r>
              <a:rPr lang="pt-BR" dirty="0"/>
              <a:t>Orientadas para aplicações</a:t>
            </a:r>
          </a:p>
          <a:p>
            <a:pPr lvl="1"/>
            <a:r>
              <a:rPr lang="pt-BR" dirty="0"/>
              <a:t>Python – em muitas disciplinas – </a:t>
            </a:r>
            <a:r>
              <a:rPr lang="pt-BR" i="1" dirty="0"/>
              <a:t>general </a:t>
            </a:r>
            <a:r>
              <a:rPr lang="pt-BR" i="1" dirty="0" err="1"/>
              <a:t>purpose</a:t>
            </a:r>
            <a:r>
              <a:rPr lang="pt-BR" dirty="0"/>
              <a:t> linguagem</a:t>
            </a:r>
          </a:p>
          <a:p>
            <a:pPr lvl="1"/>
            <a:r>
              <a:rPr lang="pt-BR" dirty="0"/>
              <a:t>R – origem em estatística – mas hoje com utilidade em muitas outras disciplinas</a:t>
            </a:r>
          </a:p>
          <a:p>
            <a:r>
              <a:rPr lang="pt-BR" dirty="0"/>
              <a:t>As 2: livre, de graça, sem custo</a:t>
            </a:r>
          </a:p>
          <a:p>
            <a:r>
              <a:rPr lang="pt-BR" dirty="0"/>
              <a:t>Utilização delas com um IDE (</a:t>
            </a: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i="1" dirty="0"/>
              <a:t>)</a:t>
            </a:r>
          </a:p>
          <a:p>
            <a:pPr lvl="1"/>
            <a:r>
              <a:rPr lang="pt-BR" dirty="0"/>
              <a:t>R: </a:t>
            </a:r>
            <a:r>
              <a:rPr lang="pt-BR" b="1" dirty="0" err="1"/>
              <a:t>Rstudio</a:t>
            </a:r>
            <a:endParaRPr lang="pt-BR" b="1" dirty="0"/>
          </a:p>
          <a:p>
            <a:pPr lvl="1"/>
            <a:r>
              <a:rPr lang="pt-BR" dirty="0"/>
              <a:t>Python: </a:t>
            </a:r>
            <a:r>
              <a:rPr lang="pt-BR" dirty="0" err="1"/>
              <a:t>JetBrains</a:t>
            </a:r>
            <a:r>
              <a:rPr lang="pt-BR" dirty="0"/>
              <a:t> </a:t>
            </a:r>
            <a:r>
              <a:rPr lang="pt-BR" dirty="0" err="1"/>
              <a:t>PyCharm</a:t>
            </a:r>
            <a:r>
              <a:rPr lang="pt-BR" dirty="0"/>
              <a:t> ou Microsoft Visual Studio </a:t>
            </a:r>
            <a:r>
              <a:rPr lang="pt-BR" dirty="0" err="1"/>
              <a:t>Code</a:t>
            </a:r>
            <a:endParaRPr lang="pt-BR" dirty="0"/>
          </a:p>
          <a:p>
            <a:pPr lvl="2"/>
            <a:r>
              <a:rPr lang="pt-BR" dirty="0"/>
              <a:t>Seu computador vem com uma cópia de Python </a:t>
            </a:r>
          </a:p>
          <a:p>
            <a:r>
              <a:rPr lang="pt-BR" dirty="0"/>
              <a:t>Vastas redes de pacotes adicionais (kits e funções de ferramentas)</a:t>
            </a:r>
          </a:p>
          <a:p>
            <a:pPr lvl="1"/>
            <a:r>
              <a:rPr lang="pt-BR" dirty="0"/>
              <a:t>R: &gt;18.000      Python: &gt;100.000</a:t>
            </a:r>
          </a:p>
          <a:p>
            <a:r>
              <a:rPr lang="pt-BR" dirty="0"/>
              <a:t>Nova linguagem que se </a:t>
            </a:r>
            <a:r>
              <a:rPr lang="pt-BR"/>
              <a:t>torna útil: Julia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6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972"/>
    </mc:Choice>
    <mc:Fallback xmlns="">
      <p:transition spd="slow" advTm="40197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31B0F-60FD-42F1-B172-94D45AF6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770B0-39E4-4F42-9243-EE2A058D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Disponível desde os 1990’s</a:t>
            </a:r>
          </a:p>
          <a:p>
            <a:r>
              <a:rPr lang="pt-BR" dirty="0"/>
              <a:t>Eu uso desde 2010</a:t>
            </a:r>
          </a:p>
          <a:p>
            <a:r>
              <a:rPr lang="pt-BR" dirty="0"/>
              <a:t>Alto controle de qualidade dos pacotes</a:t>
            </a:r>
          </a:p>
          <a:p>
            <a:r>
              <a:rPr lang="pt-BR" dirty="0"/>
              <a:t>Todo tipo de pacote que pode imaginar</a:t>
            </a:r>
          </a:p>
          <a:p>
            <a:r>
              <a:rPr lang="pt-BR" dirty="0"/>
              <a:t>Pacotes altamente úteis em biologia e medicina</a:t>
            </a:r>
          </a:p>
          <a:p>
            <a:pPr lvl="1"/>
            <a:r>
              <a:rPr lang="pt-BR" dirty="0" err="1"/>
              <a:t>Bioconductor</a:t>
            </a:r>
            <a:endParaRPr lang="pt-BR" dirty="0"/>
          </a:p>
          <a:p>
            <a:r>
              <a:rPr lang="pt-BR" dirty="0"/>
              <a:t>Curva de aprendizagem – suave até conceitos de programação avançadas</a:t>
            </a:r>
          </a:p>
        </p:txBody>
      </p:sp>
    </p:spTree>
    <p:extLst>
      <p:ext uri="{BB962C8B-B14F-4D97-AF65-F5344CB8AC3E}">
        <p14:creationId xmlns:p14="http://schemas.microsoft.com/office/powerpoint/2010/main" val="22789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89"/>
    </mc:Choice>
    <mc:Fallback xmlns="">
      <p:transition spd="slow" advTm="712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6E221-B004-48C9-B5FA-553B3DB4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Quê Uma Linguagem (R)?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7972D-FE01-4E62-B87A-02DF797D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Dá para você o controle sobre o que está sendo calculado</a:t>
            </a:r>
          </a:p>
          <a:p>
            <a:r>
              <a:rPr lang="pt-BR" dirty="0"/>
              <a:t>Pode replicar análises com outros dados ou dados revisados</a:t>
            </a:r>
          </a:p>
          <a:p>
            <a:pPr lvl="1"/>
            <a:r>
              <a:rPr lang="pt-BR" dirty="0"/>
              <a:t>Sem precisar preencher todas a caixas de diálogo de novo</a:t>
            </a:r>
          </a:p>
          <a:p>
            <a:r>
              <a:rPr lang="pt-BR" dirty="0"/>
              <a:t>Facilita a ciência reproduzível </a:t>
            </a:r>
          </a:p>
          <a:p>
            <a:pPr lvl="1"/>
            <a:r>
              <a:rPr lang="pt-BR" dirty="0"/>
              <a:t>Seus passos de limpeza dos dados são auditáveis </a:t>
            </a:r>
          </a:p>
          <a:p>
            <a:pPr lvl="1"/>
            <a:r>
              <a:rPr lang="pt-BR" dirty="0"/>
              <a:t>Suas análises são auditáveis</a:t>
            </a:r>
          </a:p>
          <a:p>
            <a:r>
              <a:rPr lang="pt-BR" dirty="0"/>
              <a:t>Pode controlar melhor os gráficos e tabelas para publicações</a:t>
            </a:r>
          </a:p>
          <a:p>
            <a:r>
              <a:rPr lang="pt-BR" dirty="0"/>
              <a:t>Força você pensar passo-por-passo</a:t>
            </a:r>
          </a:p>
          <a:p>
            <a:r>
              <a:rPr lang="pt-BR" dirty="0"/>
              <a:t>Com conceitos modernos de programação (</a:t>
            </a:r>
            <a:r>
              <a:rPr lang="pt-BR" dirty="0" err="1"/>
              <a:t>Tidyverse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Princípios claros de organização</a:t>
            </a:r>
          </a:p>
          <a:p>
            <a:pPr lvl="1"/>
            <a:r>
              <a:rPr lang="pt-BR" dirty="0"/>
              <a:t>Código efetivo e compreensível  </a:t>
            </a:r>
          </a:p>
        </p:txBody>
      </p:sp>
    </p:spTree>
    <p:extLst>
      <p:ext uri="{BB962C8B-B14F-4D97-AF65-F5344CB8AC3E}">
        <p14:creationId xmlns:p14="http://schemas.microsoft.com/office/powerpoint/2010/main" val="243663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305"/>
    </mc:Choice>
    <mc:Fallback xmlns="">
      <p:transition spd="slow" advTm="1553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4467-B635-4121-AD6F-D4B63869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Ética das Análises Quantitativas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16D053-252F-4F36-A13E-0D49215F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Todo o processo de experimentação</a:t>
            </a:r>
          </a:p>
          <a:p>
            <a:r>
              <a:rPr lang="pt-BR" dirty="0"/>
              <a:t>Como selecionar os participantes no estudo?</a:t>
            </a:r>
          </a:p>
          <a:p>
            <a:pPr lvl="1"/>
            <a:r>
              <a:rPr lang="pt-BR" dirty="0"/>
              <a:t>Amostragem</a:t>
            </a:r>
          </a:p>
          <a:p>
            <a:r>
              <a:rPr lang="pt-BR" dirty="0"/>
              <a:t>As técnicas de análise têm vieses indesejáveis?</a:t>
            </a:r>
          </a:p>
          <a:p>
            <a:r>
              <a:rPr lang="pt-BR" dirty="0"/>
              <a:t>Vieses</a:t>
            </a:r>
          </a:p>
          <a:p>
            <a:pPr lvl="1"/>
            <a:r>
              <a:rPr lang="pt-BR" dirty="0"/>
              <a:t>Viés de inclusão?</a:t>
            </a:r>
          </a:p>
          <a:p>
            <a:pPr lvl="1"/>
            <a:r>
              <a:rPr lang="pt-BR" dirty="0"/>
              <a:t>Viés de sucesso?</a:t>
            </a:r>
          </a:p>
          <a:p>
            <a:pPr lvl="1"/>
            <a:r>
              <a:rPr lang="pt-BR" dirty="0"/>
              <a:t>Viés de publicação – resultados significantes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75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720"/>
    </mc:Choice>
    <mc:Fallback xmlns="">
      <p:transition spd="slow" advTm="17372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21DC1-D3E7-4178-91B7-E7DEE48C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Amostragem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5A82D-5E71-4965-BB28-A7D66422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ideal de uma amostra aleatória</a:t>
            </a:r>
          </a:p>
          <a:p>
            <a:r>
              <a:rPr lang="pt-BR" dirty="0"/>
              <a:t>Processo de seleção dos participantes</a:t>
            </a:r>
          </a:p>
          <a:p>
            <a:pPr lvl="1"/>
            <a:r>
              <a:rPr lang="pt-BR" dirty="0"/>
              <a:t>Quem chega primeiro na UBS e mostra os critérios de inclusão?</a:t>
            </a:r>
          </a:p>
          <a:p>
            <a:pPr lvl="1"/>
            <a:r>
              <a:rPr lang="pt-BR" dirty="0"/>
              <a:t>Equilíbrio nas variáveis demográficas – gênero, UF, idade, outras</a:t>
            </a:r>
          </a:p>
          <a:p>
            <a:r>
              <a:rPr lang="pt-BR" dirty="0"/>
              <a:t>As pessoas fazendo a inscrição no estudo entendem os critérios de inclusão?</a:t>
            </a:r>
          </a:p>
          <a:p>
            <a:pPr lvl="1"/>
            <a:r>
              <a:rPr lang="pt-BR" dirty="0"/>
              <a:t>Até demais – procurando pessoas que são fontes de resultados desejados pelos pesquisadores</a:t>
            </a:r>
          </a:p>
          <a:p>
            <a:pPr lvl="1"/>
            <a:r>
              <a:rPr lang="pt-BR" dirty="0"/>
              <a:t>Ou, desespero para incluir participantes porque não acha facilmente candidatos</a:t>
            </a:r>
          </a:p>
        </p:txBody>
      </p:sp>
    </p:spTree>
    <p:extLst>
      <p:ext uri="{BB962C8B-B14F-4D97-AF65-F5344CB8AC3E}">
        <p14:creationId xmlns:p14="http://schemas.microsoft.com/office/powerpoint/2010/main" val="28895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00"/>
    </mc:Choice>
    <mc:Fallback xmlns="">
      <p:transition spd="slow" advTm="934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6C9B2E-A1D9-4BA2-871D-40A9FD95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2F282D-9CCC-46FE-806F-257B2A268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0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50"/>
    </mc:Choice>
    <mc:Fallback xmlns="">
      <p:transition spd="slow" advTm="244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EBB7D-23C2-45C2-A884-7B43D8FB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Ensaio Clínico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35347-1DFE-42B5-8414-C572B90A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Estudo testará a eficácia de um tratamento para uma doença que sempre termina em morte da pessoa que a sofre.</a:t>
            </a:r>
          </a:p>
          <a:p>
            <a:r>
              <a:rPr lang="pt-BR" dirty="0"/>
              <a:t>Inclusão baseado num avaliação clínica que produz uma pontuação de um índice. </a:t>
            </a:r>
          </a:p>
          <a:p>
            <a:pPr lvl="1"/>
            <a:r>
              <a:rPr lang="pt-BR" dirty="0"/>
              <a:t>Mínimo para inclusão: 200</a:t>
            </a:r>
          </a:p>
          <a:p>
            <a:pPr lvl="1"/>
            <a:r>
              <a:rPr lang="pt-BR" dirty="0"/>
              <a:t>Pontuação típica de uma pessoa que sofre com a doença: 500</a:t>
            </a:r>
          </a:p>
          <a:p>
            <a:r>
              <a:rPr lang="pt-BR" dirty="0"/>
              <a:t>Médico responsável para recrutamento faz a alocação para os  grupos de tratamento: Placebo vs. Tratamento</a:t>
            </a:r>
          </a:p>
          <a:p>
            <a:r>
              <a:rPr lang="pt-BR" dirty="0"/>
              <a:t>Coloca pessoas com pontuação mais alta no grupo de Placebo</a:t>
            </a:r>
          </a:p>
          <a:p>
            <a:r>
              <a:rPr lang="pt-BR" dirty="0"/>
              <a:t>Acha que pessoas com pontuação mais baixo podem beneficiar mais do tratamento </a:t>
            </a:r>
          </a:p>
        </p:txBody>
      </p:sp>
    </p:spTree>
    <p:extLst>
      <p:ext uri="{BB962C8B-B14F-4D97-AF65-F5344CB8AC3E}">
        <p14:creationId xmlns:p14="http://schemas.microsoft.com/office/powerpoint/2010/main" val="22284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90"/>
    </mc:Choice>
    <mc:Fallback xmlns="">
      <p:transition spd="slow" advTm="558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DAF25F8-FF99-43AF-98F7-43D306A4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Resto deste Módulo do Curso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5E36AB-F366-4F77-8A5E-4C6089C3B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6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8"/>
    </mc:Choice>
    <mc:Fallback xmlns="">
      <p:transition spd="slow" advTm="576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4709-045A-4516-BE09-663A25C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Básicos de Métodos Quantitativos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A556E-DB4E-463A-9EB6-7FA6D03E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Tipos de números com que nós trabalhamos</a:t>
            </a:r>
          </a:p>
          <a:p>
            <a:r>
              <a:rPr lang="pt-BR" dirty="0"/>
              <a:t>Como medimos eles para comunicar resumos deles</a:t>
            </a:r>
          </a:p>
          <a:p>
            <a:pPr lvl="1"/>
            <a:r>
              <a:rPr lang="pt-BR" dirty="0"/>
              <a:t>Gráficos</a:t>
            </a:r>
          </a:p>
          <a:p>
            <a:pPr lvl="1"/>
            <a:r>
              <a:rPr lang="pt-BR" dirty="0"/>
              <a:t>Medidas</a:t>
            </a:r>
          </a:p>
          <a:p>
            <a:r>
              <a:rPr lang="pt-BR" dirty="0"/>
              <a:t>Limpeza dos dados que recebemos</a:t>
            </a:r>
          </a:p>
          <a:p>
            <a:r>
              <a:rPr lang="pt-BR" dirty="0"/>
              <a:t>Análises que contam a história dos dados</a:t>
            </a:r>
          </a:p>
          <a:p>
            <a:r>
              <a:rPr lang="pt-BR" dirty="0"/>
              <a:t>Funções essenciais de estatística – média, desvio padrão, etc.</a:t>
            </a:r>
          </a:p>
          <a:p>
            <a:r>
              <a:rPr lang="pt-BR" dirty="0"/>
              <a:t>Tipos de análise úteis para publicações</a:t>
            </a:r>
          </a:p>
          <a:p>
            <a:pPr lvl="1"/>
            <a:r>
              <a:rPr lang="pt-BR" i="1" dirty="0" err="1"/>
              <a:t>Machine</a:t>
            </a:r>
            <a:r>
              <a:rPr lang="pt-BR" i="1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7565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611"/>
    </mc:Choice>
    <mc:Fallback xmlns="">
      <p:transition spd="slow" advTm="6261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5E1BF-066E-4376-BBEA-818E4D25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Úteis de Programação que Facilita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ABBD5-B3F1-4DBA-88CE-E25A679B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R</a:t>
            </a:r>
          </a:p>
          <a:p>
            <a:pPr lvl="1"/>
            <a:r>
              <a:rPr lang="pt-BR" dirty="0"/>
              <a:t>Outras linguagens têm vocabulário semelhante que a R</a:t>
            </a:r>
          </a:p>
          <a:p>
            <a:r>
              <a:rPr lang="pt-BR" dirty="0"/>
              <a:t>Formando frases </a:t>
            </a:r>
          </a:p>
          <a:p>
            <a:pPr lvl="1"/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peso_kg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 &lt;- c(87.3, 64.6, 106.0)</a:t>
            </a:r>
          </a:p>
          <a:p>
            <a:r>
              <a:rPr lang="pt-BR" dirty="0"/>
              <a:t>Executando funções</a:t>
            </a:r>
          </a:p>
          <a:p>
            <a:pPr lvl="1"/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mean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(</a:t>
            </a:r>
            <a:r>
              <a:rPr lang="pt-BR" dirty="0" err="1">
                <a:latin typeface="Fira Code Medium" panose="020B0809050000020004" pitchFamily="49" charset="0"/>
                <a:ea typeface="Fira Code Medium" panose="020B0809050000020004" pitchFamily="49" charset="0"/>
              </a:rPr>
              <a:t>peso_kg</a:t>
            </a:r>
            <a:r>
              <a:rPr lang="pt-BR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)</a:t>
            </a:r>
          </a:p>
          <a:p>
            <a:r>
              <a:rPr lang="pt-BR" dirty="0">
                <a:ea typeface="Fira Code Medium" panose="020B0809050000020004" pitchFamily="49" charset="0"/>
              </a:rPr>
              <a:t>Repetindo ações – loops e alternativos</a:t>
            </a:r>
          </a:p>
          <a:p>
            <a:r>
              <a:rPr lang="pt-BR" dirty="0">
                <a:ea typeface="Fira Code Medium" panose="020B0809050000020004" pitchFamily="49" charset="0"/>
              </a:rPr>
              <a:t>Testes lógicos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7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10"/>
    </mc:Choice>
    <mc:Fallback xmlns="">
      <p:transition spd="slow" advTm="6131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EB874-3AF4-4E59-AEFF-42E1CD3A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Estes Conceitos como uma Base ...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40947-3ADC-4C3A-9606-4B41633B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faz as análises quantitativas adequadas para uma publicação</a:t>
            </a:r>
          </a:p>
          <a:p>
            <a:pPr lvl="1"/>
            <a:r>
              <a:rPr lang="pt-BR" dirty="0"/>
              <a:t>Corretas?</a:t>
            </a:r>
          </a:p>
          <a:p>
            <a:pPr lvl="1"/>
            <a:r>
              <a:rPr lang="pt-BR" dirty="0"/>
              <a:t>Compreensíveis?</a:t>
            </a:r>
          </a:p>
          <a:p>
            <a:r>
              <a:rPr lang="pt-BR" dirty="0"/>
              <a:t>As análises ajudam contar a historia que o </a:t>
            </a:r>
            <a:r>
              <a:rPr lang="pt-BR" dirty="0" err="1"/>
              <a:t>paper</a:t>
            </a:r>
            <a:r>
              <a:rPr lang="pt-BR" dirty="0"/>
              <a:t> quer contar?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11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28"/>
    </mc:Choice>
    <mc:Fallback xmlns="">
      <p:transition spd="slow" advTm="882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E1C94-73CC-4052-B542-B672E755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Primeiro Dia na Virologia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E1950-2458-42F7-BFD7-518A484F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dirty="0"/>
              <a:t>A biologia, esta é fácil. </a:t>
            </a:r>
          </a:p>
        </p:txBody>
      </p:sp>
    </p:spTree>
    <p:extLst>
      <p:ext uri="{BB962C8B-B14F-4D97-AF65-F5344CB8AC3E}">
        <p14:creationId xmlns:p14="http://schemas.microsoft.com/office/powerpoint/2010/main" val="34939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9"/>
    </mc:Choice>
    <mc:Fallback xmlns="">
      <p:transition spd="slow" advTm="183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E1C94-73CC-4052-B542-B672E755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Primeiro Dia na Virologia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E1950-2458-42F7-BFD7-518A484F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 biologia, esta é fácil. </a:t>
            </a:r>
          </a:p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dirty="0"/>
              <a:t>É a matemática que é difícil!</a:t>
            </a:r>
          </a:p>
        </p:txBody>
      </p:sp>
    </p:spTree>
    <p:extLst>
      <p:ext uri="{BB962C8B-B14F-4D97-AF65-F5344CB8AC3E}">
        <p14:creationId xmlns:p14="http://schemas.microsoft.com/office/powerpoint/2010/main" val="40518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15"/>
    </mc:Choice>
    <mc:Fallback xmlns="">
      <p:transition spd="slow" advTm="544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F14C7-BA3B-4619-BE99-6AEADEBB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Matemática e Estatística nas Publicações Científicas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E329A-78EB-4665-99F6-CB0AC91A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Uma parte necessária</a:t>
            </a:r>
          </a:p>
          <a:p>
            <a:r>
              <a:rPr lang="pt-BR" dirty="0"/>
              <a:t>Não a parte fácil para fazer</a:t>
            </a:r>
          </a:p>
          <a:p>
            <a:r>
              <a:rPr lang="pt-BR" dirty="0"/>
              <a:t>Frequentemente deixada aos </a:t>
            </a:r>
            <a:r>
              <a:rPr lang="pt-BR" i="1" dirty="0"/>
              <a:t>nerds</a:t>
            </a:r>
          </a:p>
          <a:p>
            <a:pPr lvl="1"/>
            <a:r>
              <a:rPr lang="pt-BR" dirty="0"/>
              <a:t>Especialistas em bioinformática</a:t>
            </a:r>
          </a:p>
          <a:p>
            <a:pPr lvl="1"/>
            <a:r>
              <a:rPr lang="pt-BR" dirty="0"/>
              <a:t>Estatísticos</a:t>
            </a:r>
          </a:p>
          <a:p>
            <a:r>
              <a:rPr lang="pt-BR" dirty="0"/>
              <a:t>Um mundo dominado por aqueles que têm familiaridade com softwares</a:t>
            </a:r>
          </a:p>
          <a:p>
            <a:pPr lvl="1"/>
            <a:r>
              <a:rPr lang="pt-BR" dirty="0"/>
              <a:t>Softwares integrados (SPSS, SAS, GraphPad </a:t>
            </a:r>
            <a:r>
              <a:rPr lang="pt-BR" dirty="0" err="1"/>
              <a:t>Prism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Linguagens de computação (R, Python)</a:t>
            </a:r>
          </a:p>
          <a:p>
            <a:r>
              <a:rPr lang="pt-BR" dirty="0"/>
              <a:t>Um vocabulário estranho</a:t>
            </a:r>
          </a:p>
          <a:p>
            <a:pPr lvl="1"/>
            <a:r>
              <a:rPr lang="pt-BR" dirty="0"/>
              <a:t>valor p, hipótese nula, regressão, florestas aleatórias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773"/>
    </mc:Choice>
    <mc:Fallback xmlns="">
      <p:transition spd="slow" advTm="1747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380E0-DE71-468F-A58E-2D700E50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Mas, Não É Tão Difícil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1D104-C5BA-4C01-91FF-869067B0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muitas fontes de ajuda</a:t>
            </a:r>
          </a:p>
          <a:p>
            <a:r>
              <a:rPr lang="pt-BR" dirty="0"/>
              <a:t>Cursos para familiarizar você com a terminologia</a:t>
            </a:r>
          </a:p>
          <a:p>
            <a:r>
              <a:rPr lang="pt-BR" dirty="0"/>
              <a:t>“Como chegar em Carnegie Hall”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093"/>
    </mc:Choice>
    <mc:Fallback xmlns="">
      <p:transition spd="slow" advTm="1270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FE54A-2035-4B10-ACD3-4C112EAC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Prepara um Estudo/</a:t>
            </a:r>
            <a:r>
              <a:rPr lang="pt-BR" dirty="0" err="1"/>
              <a:t>Paper</a:t>
            </a:r>
            <a:r>
              <a:rPr lang="pt-BR" dirty="0"/>
              <a:t>/Relatório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62B5F-2B6E-45A5-BF90-B8583DD3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Faz vários experimentos</a:t>
            </a:r>
          </a:p>
          <a:p>
            <a:r>
              <a:rPr lang="pt-BR" dirty="0"/>
              <a:t>Acumula muitos dados </a:t>
            </a:r>
          </a:p>
          <a:p>
            <a:pPr lvl="1"/>
            <a:r>
              <a:rPr lang="pt-BR" dirty="0"/>
              <a:t>Resultados</a:t>
            </a:r>
          </a:p>
          <a:p>
            <a:pPr lvl="1"/>
            <a:r>
              <a:rPr lang="pt-BR" dirty="0"/>
              <a:t>Dados sobre os processos utilizados</a:t>
            </a:r>
          </a:p>
          <a:p>
            <a:r>
              <a:rPr lang="pt-BR" dirty="0"/>
              <a:t>Usamos métodos quantitativos para organizar os dados e resultados</a:t>
            </a:r>
          </a:p>
          <a:p>
            <a:pPr lvl="1"/>
            <a:r>
              <a:rPr lang="pt-BR" dirty="0"/>
              <a:t>Fazer resumos do comportamento das variáveis</a:t>
            </a:r>
          </a:p>
          <a:p>
            <a:pPr lvl="1"/>
            <a:r>
              <a:rPr lang="pt-BR" dirty="0"/>
              <a:t>Fazer resumos do comportamento dos sujeitos/participantes</a:t>
            </a:r>
          </a:p>
          <a:p>
            <a:r>
              <a:rPr lang="pt-BR" dirty="0"/>
              <a:t>Fazer umas análises</a:t>
            </a:r>
          </a:p>
          <a:p>
            <a:r>
              <a:rPr lang="pt-BR" dirty="0"/>
              <a:t>Mostra os resultados das análises com gráficos e tabelas</a:t>
            </a:r>
          </a:p>
          <a:p>
            <a:pPr lvl="1"/>
            <a:r>
              <a:rPr lang="pt-BR" dirty="0"/>
              <a:t>Incorpora informação no texto interpretando os resultados quantitativos</a:t>
            </a:r>
          </a:p>
        </p:txBody>
      </p:sp>
    </p:spTree>
    <p:extLst>
      <p:ext uri="{BB962C8B-B14F-4D97-AF65-F5344CB8AC3E}">
        <p14:creationId xmlns:p14="http://schemas.microsoft.com/office/powerpoint/2010/main" val="19806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911"/>
    </mc:Choice>
    <mc:Fallback xmlns="">
      <p:transition spd="slow" advTm="1239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FE54A-2035-4B10-ACD3-4C112EAC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Você Prepara um Estudo/</a:t>
            </a:r>
            <a:r>
              <a:rPr lang="pt-BR" dirty="0" err="1"/>
              <a:t>Paper</a:t>
            </a:r>
            <a:r>
              <a:rPr lang="pt-BR" dirty="0"/>
              <a:t>/Relatório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62B5F-2B6E-45A5-BF90-B8583DD3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Faz vários experimentos</a:t>
            </a:r>
          </a:p>
          <a:p>
            <a:r>
              <a:rPr lang="pt-BR" dirty="0"/>
              <a:t>Acumula muitos dados </a:t>
            </a:r>
          </a:p>
          <a:p>
            <a:pPr lvl="1"/>
            <a:r>
              <a:rPr lang="pt-BR" dirty="0"/>
              <a:t>Resultados</a:t>
            </a:r>
          </a:p>
          <a:p>
            <a:pPr lvl="1"/>
            <a:r>
              <a:rPr lang="pt-BR" dirty="0"/>
              <a:t>Dados sobre os processos utilizados</a:t>
            </a:r>
          </a:p>
          <a:p>
            <a:r>
              <a:rPr lang="pt-BR" dirty="0"/>
              <a:t>Usamos métodos quantitativos para organizar os dados e resultados</a:t>
            </a:r>
          </a:p>
          <a:p>
            <a:pPr lvl="1"/>
            <a:r>
              <a:rPr lang="pt-BR" dirty="0"/>
              <a:t>Fazer resumos do comportamento das variáveis</a:t>
            </a:r>
          </a:p>
          <a:p>
            <a:pPr lvl="1"/>
            <a:r>
              <a:rPr lang="pt-BR" dirty="0"/>
              <a:t>Fazer resumos do comportamento dos sujeitos/participantes</a:t>
            </a:r>
          </a:p>
          <a:p>
            <a:r>
              <a:rPr lang="pt-BR" dirty="0"/>
              <a:t>Fazer umas análises</a:t>
            </a:r>
          </a:p>
          <a:p>
            <a:r>
              <a:rPr lang="pt-BR" dirty="0"/>
              <a:t>Mostra os resultados das análises com gráficos e tabelas</a:t>
            </a:r>
          </a:p>
          <a:p>
            <a:pPr lvl="1"/>
            <a:r>
              <a:rPr lang="pt-BR" dirty="0"/>
              <a:t>Incorpora informação no texto interpretando os resultados quantitativos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95636BF-801C-49F4-B4DF-E7526BF86C86}"/>
              </a:ext>
            </a:extLst>
          </p:cNvPr>
          <p:cNvSpPr/>
          <p:nvPr/>
        </p:nvSpPr>
        <p:spPr>
          <a:xfrm>
            <a:off x="269631" y="3141784"/>
            <a:ext cx="10024551" cy="1594339"/>
          </a:xfrm>
          <a:prstGeom prst="ellipse">
            <a:avLst/>
          </a:prstGeom>
          <a:noFill/>
          <a:ln w="381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D2FFF20-7E7B-4CC4-AC88-D98004BF6A8C}"/>
              </a:ext>
            </a:extLst>
          </p:cNvPr>
          <p:cNvSpPr/>
          <p:nvPr/>
        </p:nvSpPr>
        <p:spPr>
          <a:xfrm>
            <a:off x="175846" y="4337538"/>
            <a:ext cx="10421816" cy="1910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F27B17-60D8-457D-874B-E47A24CE920B}"/>
              </a:ext>
            </a:extLst>
          </p:cNvPr>
          <p:cNvSpPr txBox="1"/>
          <p:nvPr/>
        </p:nvSpPr>
        <p:spPr>
          <a:xfrm>
            <a:off x="7996841" y="2906639"/>
            <a:ext cx="27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70% do trabalho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46AACC-299E-4B2A-9D98-6DA6DCED10E1}"/>
              </a:ext>
            </a:extLst>
          </p:cNvPr>
          <p:cNvSpPr txBox="1"/>
          <p:nvPr/>
        </p:nvSpPr>
        <p:spPr>
          <a:xfrm>
            <a:off x="9091907" y="5977067"/>
            <a:ext cx="27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30% do trabalho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72"/>
    </mc:Choice>
    <mc:Fallback xmlns="">
      <p:transition spd="slow" advTm="57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9508F-C565-4884-9301-B06B0939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Escrever uma Análise Quantitativa... 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CF2BA9-2BED-4E36-8D6D-3FC3F64AA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 saber como ler artigos sobre métodos quantitativos</a:t>
            </a:r>
          </a:p>
        </p:txBody>
      </p:sp>
    </p:spTree>
    <p:extLst>
      <p:ext uri="{BB962C8B-B14F-4D97-AF65-F5344CB8AC3E}">
        <p14:creationId xmlns:p14="http://schemas.microsoft.com/office/powerpoint/2010/main" val="24746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4"/>
    </mc:Choice>
    <mc:Fallback xmlns="">
      <p:transition spd="slow" advTm="2323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3.4"/>
</p:tagLst>
</file>

<file path=ppt/theme/theme1.xml><?xml version="1.0" encoding="utf-8"?>
<a:theme xmlns:a="http://schemas.openxmlformats.org/drawingml/2006/main" name="Berlim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1290</TotalTime>
  <Words>1165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Fira Code Medium</vt:lpstr>
      <vt:lpstr>Trebuchet MS</vt:lpstr>
      <vt:lpstr>Berlim</vt:lpstr>
      <vt:lpstr>SIERJ-Métodos Quantitativos</vt:lpstr>
      <vt:lpstr>Introdução</vt:lpstr>
      <vt:lpstr>Meu Primeiro Dia na Virologia</vt:lpstr>
      <vt:lpstr>Meu Primeiro Dia na Virologia</vt:lpstr>
      <vt:lpstr>Matemática e Estatística nas Publicações Científicas</vt:lpstr>
      <vt:lpstr>Mas, Não É Tão Difícil</vt:lpstr>
      <vt:lpstr>Você Prepara um Estudo/Paper/Relatório</vt:lpstr>
      <vt:lpstr>Você Prepara um Estudo/Paper/Relatório</vt:lpstr>
      <vt:lpstr>Para Escrever uma Análise Quantitativa...  </vt:lpstr>
      <vt:lpstr>Recurso Super Importante</vt:lpstr>
      <vt:lpstr>Ferramenta Certa para o Problema Certo</vt:lpstr>
      <vt:lpstr>Excel, Software Integrado ou Programação</vt:lpstr>
      <vt:lpstr>Algumas Regras para Uso de Excel</vt:lpstr>
      <vt:lpstr>Softwares Integrados</vt:lpstr>
      <vt:lpstr>Linguagens de Programação – R &amp; Python</vt:lpstr>
      <vt:lpstr>R</vt:lpstr>
      <vt:lpstr>Por Quê Uma Linguagem (R)?</vt:lpstr>
      <vt:lpstr>A Ética das Análises Quantitativas</vt:lpstr>
      <vt:lpstr>Amostragem</vt:lpstr>
      <vt:lpstr>Exemplo – Ensaio Clínico</vt:lpstr>
      <vt:lpstr>Resto deste Módulo do Curso</vt:lpstr>
      <vt:lpstr>Elementos Básicos de Métodos Quantitativos</vt:lpstr>
      <vt:lpstr>Conceitos Úteis de Programação que Facilita </vt:lpstr>
      <vt:lpstr>Com Estes Conceitos como uma Base 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SIERJ-Métodos Quantitativos</dc:title>
  <dc:creator>James Hunter</dc:creator>
  <cp:lastModifiedBy>James Hunter</cp:lastModifiedBy>
  <cp:revision>3</cp:revision>
  <cp:lastPrinted>2021-10-17T18:02:10Z</cp:lastPrinted>
  <dcterms:created xsi:type="dcterms:W3CDTF">2021-10-16T20:00:42Z</dcterms:created>
  <dcterms:modified xsi:type="dcterms:W3CDTF">2021-10-23T15:09:00Z</dcterms:modified>
</cp:coreProperties>
</file>