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0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2" d="100"/>
          <a:sy n="62" d="100"/>
        </p:scale>
        <p:origin x="2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A0DCD-6BE4-46E8-86F6-896A249B0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por Programação 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BB7C7B-3BEA-4A64-B961-49BD80F66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3 – Métodos Quantitativos em Publicações Científicas</a:t>
            </a:r>
          </a:p>
          <a:p>
            <a:r>
              <a:rPr lang="pt-BR" dirty="0"/>
              <a:t>James R. Hunter, </a:t>
            </a:r>
            <a:r>
              <a:rPr lang="pt-BR" dirty="0" err="1"/>
              <a:t>D.Sc</a:t>
            </a:r>
            <a:r>
              <a:rPr lang="pt-BR" dirty="0"/>
              <a:t>., Retrovirologia, EPM, UNIFESP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882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18"/>
    </mc:Choice>
    <mc:Fallback xmlns="">
      <p:transition spd="slow" advTm="218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3E1AE-E4DA-4338-9AC1-CDA5C91C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Atribuição/</a:t>
            </a:r>
            <a:r>
              <a:rPr lang="pt-BR" dirty="0" err="1"/>
              <a:t>Assignment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945F4-85F4-460E-BABD-385214E4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(nome do objeto) &lt;- (definição do objeto)</a:t>
            </a:r>
          </a:p>
          <a:p>
            <a:r>
              <a:rPr lang="pt-BR" dirty="0"/>
              <a:t>definição = os valores que são o conteúdo do objeto.</a:t>
            </a:r>
          </a:p>
        </p:txBody>
      </p:sp>
    </p:spTree>
    <p:extLst>
      <p:ext uri="{BB962C8B-B14F-4D97-AF65-F5344CB8AC3E}">
        <p14:creationId xmlns:p14="http://schemas.microsoft.com/office/powerpoint/2010/main" val="343038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82"/>
    </mc:Choice>
    <mc:Fallback xmlns="">
      <p:transition spd="slow" advTm="3018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7DB9C-6FB5-4DDC-8283-43DDEF33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de Atribuição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416665-1E3F-4959-B745-1F0C712EA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Funcionam</a:t>
            </a:r>
          </a:p>
          <a:p>
            <a:pPr lvl="1"/>
            <a:r>
              <a:rPr lang="pt-BR" dirty="0"/>
              <a:t>x &lt;- 6</a:t>
            </a:r>
          </a:p>
          <a:p>
            <a:pPr lvl="1"/>
            <a:r>
              <a:rPr lang="pt-BR" dirty="0"/>
              <a:t>x &lt;- "</a:t>
            </a:r>
            <a:r>
              <a:rPr lang="pt-BR" dirty="0" err="1"/>
              <a:t>olà</a:t>
            </a:r>
            <a:r>
              <a:rPr lang="pt-BR" dirty="0"/>
              <a:t>!“</a:t>
            </a:r>
          </a:p>
          <a:p>
            <a:r>
              <a:rPr lang="pt-BR" dirty="0"/>
              <a:t>Funciona mas não recomendados</a:t>
            </a:r>
          </a:p>
          <a:p>
            <a:pPr lvl="1"/>
            <a:r>
              <a:rPr lang="pt-BR" dirty="0"/>
              <a:t>x = 6 </a:t>
            </a:r>
          </a:p>
          <a:p>
            <a:r>
              <a:rPr lang="pt-BR" dirty="0"/>
              <a:t>Produz erro </a:t>
            </a:r>
          </a:p>
          <a:p>
            <a:pPr lvl="1"/>
            <a:r>
              <a:rPr lang="pt-BR" dirty="0"/>
              <a:t>6 -&gt; x</a:t>
            </a:r>
          </a:p>
          <a:p>
            <a:pPr lvl="1"/>
            <a:r>
              <a:rPr lang="pt-BR" dirty="0"/>
              <a:t>Não pode iniciar um comando com um número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29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86"/>
    </mc:Choice>
    <mc:Fallback xmlns="">
      <p:transition spd="slow" advTm="7678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36E96-8D5C-4D7A-8D7B-C11D4DCD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Escrever Expressões em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95BF61-DAD5-4D97-889B-403242043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819743"/>
            <a:ext cx="9613861" cy="2116445"/>
          </a:xfrm>
        </p:spPr>
        <p:txBody>
          <a:bodyPr/>
          <a:lstStyle/>
          <a:p>
            <a:r>
              <a:rPr lang="pt-BR" dirty="0"/>
              <a:t>Atribuímos o valor desta operação à variável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calc</a:t>
            </a:r>
            <a:endParaRPr lang="pt-BR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calc &lt;- ((42 * 95^2) + 6)/(16 - 3.5)</a:t>
            </a:r>
          </a:p>
          <a:p>
            <a:r>
              <a:rPr lang="it-IT" dirty="0">
                <a:ea typeface="Fira Code Medium" panose="020B0809050000020004" pitchFamily="49" charset="0"/>
              </a:rPr>
              <a:t>Nunca esqueça PEMDAS</a:t>
            </a:r>
            <a:endParaRPr lang="pt-BR" dirty="0">
              <a:ea typeface="Fira Code Medium" panose="020B08090500000200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80D55A-A150-4017-9FD7-F3EB7B68A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005" y="2088436"/>
            <a:ext cx="3507616" cy="147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741"/>
    </mc:Choice>
    <mc:Fallback xmlns="">
      <p:transition spd="slow" advTm="15074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D999C-75BA-49C6-9EA6-8CD14E6B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Cálculos 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F1E34-CF25-4D16-B759-A05169821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Operadores Lógicos</a:t>
            </a:r>
          </a:p>
          <a:p>
            <a:pPr lvl="1"/>
            <a:r>
              <a:rPr lang="pt-BR" dirty="0"/>
              <a:t>== lado esquerdo é igual ao lado direto</a:t>
            </a:r>
          </a:p>
          <a:p>
            <a:pPr lvl="1"/>
            <a:r>
              <a:rPr lang="pt-BR" dirty="0"/>
              <a:t>!= lado esquerdo não é igual ao lado direto</a:t>
            </a:r>
          </a:p>
          <a:p>
            <a:pPr lvl="1"/>
            <a:r>
              <a:rPr lang="pt-BR" dirty="0"/>
              <a:t>&gt;= lado esquerdo maior ou igual ao lado direto</a:t>
            </a:r>
          </a:p>
          <a:p>
            <a:pPr lvl="1"/>
            <a:r>
              <a:rPr lang="pt-BR" dirty="0"/>
              <a:t>&lt; lado esquerdo menor do lado direto</a:t>
            </a:r>
          </a:p>
          <a:p>
            <a:r>
              <a:rPr lang="pt-BR" dirty="0"/>
              <a:t>Exemplos</a:t>
            </a:r>
          </a:p>
          <a:p>
            <a:pPr marL="457200" lvl="1" indent="0">
              <a:buNone/>
            </a:pP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x &lt;- 6 # dar um valor ao x</a:t>
            </a:r>
          </a:p>
          <a:p>
            <a:pPr marL="457200" lvl="1" indent="0">
              <a:buNone/>
            </a:pP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x == 6 # testar se x é igual a 6</a:t>
            </a:r>
          </a:p>
          <a:p>
            <a:pPr marL="457200" lvl="1" indent="0">
              <a:buNone/>
            </a:pP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## [1] TRUE</a:t>
            </a:r>
          </a:p>
          <a:p>
            <a:pPr marL="457200" lvl="1" indent="0">
              <a:buNone/>
            </a:pP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 &lt; 4</a:t>
            </a:r>
          </a:p>
          <a:p>
            <a:pPr marL="457200" lvl="1" indent="0">
              <a:buNone/>
            </a:pP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## [1] TRUE</a:t>
            </a:r>
          </a:p>
        </p:txBody>
      </p:sp>
    </p:spTree>
    <p:extLst>
      <p:ext uri="{BB962C8B-B14F-4D97-AF65-F5344CB8AC3E}">
        <p14:creationId xmlns:p14="http://schemas.microsoft.com/office/powerpoint/2010/main" val="207156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37"/>
    </mc:Choice>
    <mc:Fallback xmlns="">
      <p:transition spd="slow" advTm="5623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1C85F-FAE8-4CB0-8F2D-06B7ABDC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A5358B-8312-4CF2-A1A7-B938026DF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Maneira em que podemos armazenar vários valores num objeto</a:t>
            </a:r>
          </a:p>
          <a:p>
            <a:pPr lvl="1"/>
            <a:r>
              <a:rPr lang="pt-BR" dirty="0"/>
              <a:t>Pode ser qualquer tipo de dado, não só números</a:t>
            </a:r>
          </a:p>
          <a:p>
            <a:pPr lvl="1"/>
            <a:r>
              <a:rPr lang="pt-BR" dirty="0"/>
              <a:t>Numérico: 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x &lt;- c(1, 2.5, 3, 36.758)</a:t>
            </a:r>
          </a:p>
          <a:p>
            <a:pPr lvl="1"/>
            <a:r>
              <a:rPr lang="pt-BR" dirty="0"/>
              <a:t>Caráteres: 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x &lt;- c(“gato”, “James”, “COVID”, “42”)</a:t>
            </a:r>
          </a:p>
          <a:p>
            <a:pPr lvl="1"/>
            <a:r>
              <a:rPr lang="pt-BR" dirty="0"/>
              <a:t>Lógico: 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x &lt;- c(TRUE, TRUE, FALSE, TRUE)</a:t>
            </a:r>
          </a:p>
          <a:p>
            <a:r>
              <a:rPr lang="pt-BR" dirty="0">
                <a:ea typeface="Fira Code Medium" panose="020B0809050000020004" pitchFamily="49" charset="0"/>
              </a:rPr>
              <a:t>Uma dimensão</a:t>
            </a:r>
          </a:p>
          <a:p>
            <a:r>
              <a:rPr lang="pt-BR" dirty="0">
                <a:ea typeface="Fira Code Medium" panose="020B0809050000020004" pitchFamily="49" charset="0"/>
              </a:rPr>
              <a:t>Função “c()” – combine</a:t>
            </a:r>
          </a:p>
          <a:p>
            <a:pPr lvl="1"/>
            <a:r>
              <a:rPr lang="pt-BR" dirty="0">
                <a:ea typeface="Fira Code Medium" panose="020B0809050000020004" pitchFamily="49" charset="0"/>
              </a:rPr>
              <a:t>Juntar um grupo de elementos, ligados por virgula</a:t>
            </a:r>
          </a:p>
        </p:txBody>
      </p:sp>
    </p:spTree>
    <p:extLst>
      <p:ext uri="{BB962C8B-B14F-4D97-AF65-F5344CB8AC3E}">
        <p14:creationId xmlns:p14="http://schemas.microsoft.com/office/powerpoint/2010/main" val="11083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242"/>
    </mc:Choice>
    <mc:Fallback xmlns="">
      <p:transition spd="slow" advTm="11124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73062-D355-4C35-891C-5FAA2A64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Retirando Dados de Vetores - Índices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BD16CC-9FBE-4DEB-8FFF-9E903D8A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Refere ao número de elemento no vetor com colchões em volta “[]”</a:t>
            </a:r>
          </a:p>
          <a:p>
            <a:endParaRPr lang="pt-BR" dirty="0"/>
          </a:p>
        </p:txBody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4D28A391-28CE-4E15-AD40-E64165DA3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3429000"/>
            <a:ext cx="4543426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0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487"/>
    </mc:Choice>
    <mc:Fallback xmlns="">
      <p:transition spd="slow" advTm="9448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FDE14-563A-4279-8C56-2969189E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- Operações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CABDF1-1496-4B0E-A375-4D6404929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Muitas funções podem operar diretamente em vetores </a:t>
            </a:r>
          </a:p>
          <a:p>
            <a:pPr lvl="1"/>
            <a:r>
              <a:rPr lang="pt-BR" dirty="0"/>
              <a:t>Invés de fazer elemento por elemento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D5B44486-D1F1-4832-91C7-35237F5B3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54" y="3429000"/>
            <a:ext cx="633589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7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85"/>
    </mc:Choice>
    <mc:Fallback xmlns="">
      <p:transition spd="slow" advTm="5218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062B5-EE9C-4D00-8FB2-750D1558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DCF3121-551B-4569-A575-52DEB3884A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Vetores que operam em 2 (ou mais) dimensões</a:t>
                </a:r>
              </a:p>
              <a:p>
                <a:r>
                  <a:rPr lang="pt-BR" dirty="0"/>
                  <a:t>Como em matemática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Criar com a função </a:t>
                </a:r>
                <a:r>
                  <a:rPr lang="pt-BR" dirty="0" err="1">
                    <a:latin typeface="Fira Code Medium" panose="020B0809050000020004" pitchFamily="49" charset="0"/>
                    <a:ea typeface="Fira Code Medium" panose="020B0809050000020004" pitchFamily="49" charset="0"/>
                  </a:rPr>
                  <a:t>matrix</a:t>
                </a:r>
                <a:r>
                  <a:rPr lang="pt-BR" dirty="0">
                    <a:latin typeface="Fira Code Medium" panose="020B0809050000020004" pitchFamily="49" charset="0"/>
                    <a:ea typeface="Fira Code Medium" panose="020B0809050000020004" pitchFamily="49" charset="0"/>
                  </a:rPr>
                  <a:t>()</a:t>
                </a:r>
              </a:p>
              <a:p>
                <a:endParaRPr lang="pt-BR" dirty="0">
                  <a:latin typeface="Fira Code Medium" panose="020B0809050000020004" pitchFamily="49" charset="0"/>
                  <a:ea typeface="Fira Code Medium" panose="020B0809050000020004" pitchFamily="49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DCF3121-551B-4569-A575-52DEB3884A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 descr="Uma imagem contendo Gráfico&#10;&#10;Descrição gerada automaticamente">
            <a:extLst>
              <a:ext uri="{FF2B5EF4-FFF2-40B4-BE49-F238E27FC236}">
                <a16:creationId xmlns:a16="http://schemas.microsoft.com/office/drawing/2014/main" id="{D6128EE2-12EB-4CDB-953C-CD0BC83EB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444" y="4914901"/>
            <a:ext cx="4890199" cy="17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8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40"/>
    </mc:Choice>
    <mc:Fallback xmlns="">
      <p:transition spd="slow" advTm="8644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D44F7-49E3-4E3A-94FE-C900FDCE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Frame/</a:t>
            </a:r>
            <a:r>
              <a:rPr lang="pt-BR" dirty="0" err="1"/>
              <a:t>Tibble</a:t>
            </a:r>
            <a:r>
              <a:rPr lang="pt-BR" dirty="0"/>
              <a:t> – Conjuntos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465A30-80D7-4536-AB8D-8143600A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 de estrutura básica para fazer análises</a:t>
            </a:r>
          </a:p>
          <a:p>
            <a:pPr lvl="1"/>
            <a:r>
              <a:rPr lang="pt-BR" dirty="0"/>
              <a:t>Múltiplos casos e múltiplas variáveis</a:t>
            </a:r>
          </a:p>
          <a:p>
            <a:pPr lvl="1"/>
            <a:r>
              <a:rPr lang="pt-BR" dirty="0"/>
              <a:t>Estrutura de planilha – fileiras e colunas</a:t>
            </a:r>
          </a:p>
          <a:p>
            <a:pPr lvl="1"/>
            <a:r>
              <a:rPr lang="pt-BR" dirty="0"/>
              <a:t>Um matriz com capacidades adicionais</a:t>
            </a:r>
          </a:p>
          <a:p>
            <a:r>
              <a:rPr lang="pt-BR" dirty="0"/>
              <a:t>Criar com a função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tibble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() </a:t>
            </a:r>
            <a:r>
              <a:rPr lang="pt-BR" dirty="0">
                <a:ea typeface="Fira Code Medium" panose="020B0809050000020004" pitchFamily="49" charset="0"/>
              </a:rPr>
              <a:t>ou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data.frame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()</a:t>
            </a:r>
          </a:p>
          <a:p>
            <a:endParaRPr lang="pt-BR" dirty="0">
              <a:ea typeface="Fira Code Medium" panose="020B0809050000020004" pitchFamily="49" charset="0"/>
            </a:endParaRP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6FA7CD2B-D888-46FC-93DA-673468F59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55" y="4280652"/>
            <a:ext cx="6339890" cy="22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107"/>
    </mc:Choice>
    <mc:Fallback xmlns="">
      <p:transition spd="slow" advTm="16310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0A154ED-E19E-4551-9803-060BC455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Trabalhar com um Conjunto dos Dados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C95FE9-CBCE-4067-B8FA-9D6B0A929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81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5"/>
    </mc:Choice>
    <mc:Fallback xmlns="">
      <p:transition spd="slow" advTm="391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D15F6-4E1F-45CD-B78F-3B64A73B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FA9222-2B02-49FB-9741-D11596967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Maneira mais regular e consistente para gravar seus passos metodológicos </a:t>
            </a:r>
          </a:p>
          <a:p>
            <a:r>
              <a:rPr lang="pt-BR" dirty="0"/>
              <a:t>Você tem um historia do como você fez a análise</a:t>
            </a:r>
          </a:p>
          <a:p>
            <a:r>
              <a:rPr lang="pt-BR" dirty="0"/>
              <a:t>Outros podem rever o que você fez – pesquisa reproduzível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692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50"/>
    </mc:Choice>
    <mc:Fallback xmlns="">
      <p:transition spd="slow" advTm="4025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D6444-D381-4488-B7C1-DF2E2066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Pronto para Próximo Passo no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CFC76F-B2DF-494F-A91D-E97B836F8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Capítulo sobre motivação – conjunto de dados da mobilidade da Apple </a:t>
            </a:r>
          </a:p>
          <a:p>
            <a:pPr lvl="1"/>
            <a:r>
              <a:rPr lang="pt-BR" dirty="0"/>
              <a:t>Mede índice de mobilidade por </a:t>
            </a:r>
            <a:r>
              <a:rPr lang="pt-BR" dirty="0" err="1"/>
              <a:t>driving</a:t>
            </a:r>
            <a:r>
              <a:rPr lang="pt-BR" dirty="0"/>
              <a:t>, </a:t>
            </a:r>
            <a:r>
              <a:rPr lang="pt-BR" dirty="0" err="1"/>
              <a:t>transit</a:t>
            </a:r>
            <a:r>
              <a:rPr lang="pt-BR" dirty="0"/>
              <a:t> e </a:t>
            </a:r>
            <a:r>
              <a:rPr lang="pt-BR" dirty="0" err="1"/>
              <a:t>walking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Relativa a 13 de janeiro </a:t>
            </a:r>
          </a:p>
          <a:p>
            <a:pPr lvl="1"/>
            <a:r>
              <a:rPr lang="pt-BR" dirty="0"/>
              <a:t>Dados de Brasil, São Paulo e Rio de Janeiro </a:t>
            </a:r>
          </a:p>
          <a:p>
            <a:pPr lvl="1"/>
            <a:r>
              <a:rPr lang="pt-BR" dirty="0"/>
              <a:t>Baseado no número de pedidos de direção no app Apple Maps</a:t>
            </a:r>
          </a:p>
          <a:p>
            <a:pPr lvl="1"/>
            <a:r>
              <a:rPr lang="pt-BR" dirty="0"/>
              <a:t>Formato </a:t>
            </a:r>
            <a:r>
              <a:rPr lang="pt-BR" dirty="0" err="1"/>
              <a:t>csv</a:t>
            </a:r>
            <a:r>
              <a:rPr lang="pt-BR" dirty="0"/>
              <a:t> (do Excel)</a:t>
            </a:r>
          </a:p>
          <a:p>
            <a:r>
              <a:rPr lang="pt-BR" dirty="0"/>
              <a:t>Carregar esta base de dados </a:t>
            </a:r>
          </a:p>
          <a:p>
            <a:pPr lvl="1"/>
            <a:r>
              <a:rPr lang="pt-BR" dirty="0"/>
              <a:t>Primeiro, só os dados de São Paulo </a:t>
            </a:r>
          </a:p>
          <a:p>
            <a:pPr lvl="1"/>
            <a:r>
              <a:rPr lang="pt-BR" dirty="0"/>
              <a:t>Depois, o conjunto inteiro com os dados do Brasil</a:t>
            </a:r>
          </a:p>
          <a:p>
            <a:r>
              <a:rPr lang="pt-BR" dirty="0"/>
              <a:t>Conduzir análises básicas </a:t>
            </a:r>
          </a:p>
          <a:p>
            <a:pPr lvl="1"/>
            <a:r>
              <a:rPr lang="pt-BR" dirty="0"/>
              <a:t>Subconjuntos (</a:t>
            </a:r>
            <a:r>
              <a:rPr lang="pt-BR" dirty="0" err="1"/>
              <a:t>subsets</a:t>
            </a:r>
            <a:r>
              <a:rPr lang="pt-BR" dirty="0"/>
              <a:t>) </a:t>
            </a:r>
          </a:p>
          <a:p>
            <a:pPr lvl="1"/>
            <a:r>
              <a:rPr lang="pt-BR" dirty="0"/>
              <a:t>Resumos exploratórios dos dados </a:t>
            </a:r>
          </a:p>
          <a:p>
            <a:pPr lvl="1"/>
            <a:r>
              <a:rPr lang="pt-BR" dirty="0"/>
              <a:t>Combinações das operações com o </a:t>
            </a:r>
            <a:r>
              <a:rPr lang="pt-BR" dirty="0" err="1"/>
              <a:t>pipe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20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11"/>
    </mc:Choice>
    <mc:Fallback xmlns="">
      <p:transition spd="slow" advTm="14511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CFDC8-441F-4A4F-8388-B90DDB8F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Começar o Uso de </a:t>
            </a:r>
            <a:r>
              <a:rPr lang="pt-BR" dirty="0" err="1"/>
              <a:t>Tidyverse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AAA6D8-A832-491A-92B7-1607A668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Pacotes que facilitam o processamento dos dados, visualização e análise deles</a:t>
            </a:r>
          </a:p>
          <a:p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library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tidyverse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)</a:t>
            </a:r>
          </a:p>
          <a:p>
            <a:pPr lvl="1"/>
            <a:r>
              <a:rPr lang="pt-BR" dirty="0">
                <a:ea typeface="Fira Code Medium" panose="020B0809050000020004" pitchFamily="49" charset="0"/>
              </a:rPr>
              <a:t>Qualquer pacote pode ser carregado com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library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()</a:t>
            </a:r>
          </a:p>
          <a:p>
            <a:endParaRPr lang="pt-BR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  <p:pic>
        <p:nvPicPr>
          <p:cNvPr id="5" name="Imagem 4" descr="Uma imagem contendo Tabela&#10;&#10;Descrição gerada automaticamente">
            <a:extLst>
              <a:ext uri="{FF2B5EF4-FFF2-40B4-BE49-F238E27FC236}">
                <a16:creationId xmlns:a16="http://schemas.microsoft.com/office/drawing/2014/main" id="{5ED7683C-88FD-40AB-8147-F1DE2D28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023" y="4136531"/>
            <a:ext cx="7122284" cy="179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3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43"/>
    </mc:Choice>
    <mc:Fallback xmlns="">
      <p:transition spd="slow" advTm="3384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BFA90-9CB0-4220-8C7B-4C6D4E86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Carregar Dados na Memoria 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2B8D3-2728-4FAF-97B9-F5D4E6281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trabalhar com dados, R tem que ter eles na memoria ativa </a:t>
            </a:r>
          </a:p>
          <a:p>
            <a:pPr lvl="1"/>
            <a:r>
              <a:rPr lang="pt-BR" dirty="0"/>
              <a:t>Não no disco rígido ou SSD (como SQL ou C fazem)</a:t>
            </a:r>
          </a:p>
          <a:p>
            <a:r>
              <a:rPr lang="pt-BR" dirty="0"/>
              <a:t>Não é um limite em prática </a:t>
            </a:r>
          </a:p>
          <a:p>
            <a:pPr lvl="1"/>
            <a:r>
              <a:rPr lang="pt-BR" dirty="0"/>
              <a:t>Laptops modernos têm espaço suficiente para gigabytes de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07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89"/>
    </mc:Choice>
    <mc:Fallback xmlns="">
      <p:transition spd="slow" advTm="5408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1B4B0-54F2-47A8-A035-4DAEC53A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Carregar os Dados de </a:t>
            </a:r>
            <a:r>
              <a:rPr lang="pt-BR" dirty="0" err="1"/>
              <a:t>csv</a:t>
            </a:r>
            <a:r>
              <a:rPr lang="pt-BR" dirty="0"/>
              <a:t> com </a:t>
            </a:r>
            <a:r>
              <a:rPr lang="pt-BR" dirty="0" err="1"/>
              <a:t>read_csv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AA27EC-58BD-4B4C-A80A-971284A1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7565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Vem do componente de </a:t>
            </a:r>
            <a:r>
              <a:rPr lang="pt-BR" dirty="0" err="1"/>
              <a:t>tidyverse</a:t>
            </a:r>
            <a:r>
              <a:rPr lang="pt-BR" dirty="0"/>
              <a:t> –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readr</a:t>
            </a:r>
            <a:endParaRPr lang="pt-BR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read_csv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(file,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col_names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TRUE,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col_types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NULL,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locale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default_locale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(), na = c(““,”NA“),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quoted_na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TRUE, quote =”““,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comment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=”",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trim_ws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TRUE,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skip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0,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n_max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Inf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guess_max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min(1000,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n_max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),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progress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show_progress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(),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skip_empty_rows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TRUE)</a:t>
            </a:r>
          </a:p>
          <a:p>
            <a:endParaRPr lang="pt-BR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  <a:p>
            <a:r>
              <a:rPr lang="pt-BR" sz="3200" dirty="0">
                <a:ea typeface="Fira Code Medium" panose="020B0809050000020004" pitchFamily="49" charset="0"/>
              </a:rPr>
              <a:t>1º argumento: nome do arquivo (em aspas): file = "br_mobilidade_apple_240420.csv"</a:t>
            </a:r>
          </a:p>
          <a:p>
            <a:r>
              <a:rPr lang="pt-BR" sz="3200" dirty="0">
                <a:ea typeface="Fira Code Medium" panose="020B0809050000020004" pitchFamily="49" charset="0"/>
              </a:rPr>
              <a:t>2º argumento: </a:t>
            </a:r>
            <a:r>
              <a:rPr lang="pt-BR" sz="3200" dirty="0" err="1">
                <a:ea typeface="Fira Code Medium" panose="020B0809050000020004" pitchFamily="49" charset="0"/>
              </a:rPr>
              <a:t>col_names</a:t>
            </a:r>
            <a:endParaRPr lang="pt-BR" sz="3200" dirty="0">
              <a:ea typeface="Fira Code Medium" panose="020B0809050000020004" pitchFamily="49" charset="0"/>
            </a:endParaRPr>
          </a:p>
          <a:p>
            <a:r>
              <a:rPr lang="pt-BR" sz="3200" dirty="0">
                <a:ea typeface="Fira Code Medium" panose="020B0809050000020004" pitchFamily="49" charset="0"/>
              </a:rPr>
              <a:t>se a 1ª fileira tem nomes de variáveis, use TRUE</a:t>
            </a:r>
          </a:p>
          <a:p>
            <a:r>
              <a:rPr lang="pt-BR" sz="3200" dirty="0">
                <a:ea typeface="Fira Code Medium" panose="020B0809050000020004" pitchFamily="49" charset="0"/>
              </a:rPr>
              <a:t>3º argumento: </a:t>
            </a:r>
            <a:r>
              <a:rPr lang="pt-BR" sz="3200" dirty="0" err="1">
                <a:ea typeface="Fira Code Medium" panose="020B0809050000020004" pitchFamily="49" charset="0"/>
              </a:rPr>
              <a:t>col_types</a:t>
            </a:r>
            <a:r>
              <a:rPr lang="pt-BR" sz="3200" dirty="0">
                <a:ea typeface="Fira Code Medium" panose="020B0809050000020004" pitchFamily="49" charset="0"/>
              </a:rPr>
              <a:t> </a:t>
            </a:r>
          </a:p>
          <a:p>
            <a:r>
              <a:rPr lang="pt-BR" sz="3200" dirty="0">
                <a:ea typeface="Fira Code Medium" panose="020B0809050000020004" pitchFamily="49" charset="0"/>
              </a:rPr>
              <a:t>R tenta entender qual tipo de dados cada coluna tem </a:t>
            </a:r>
          </a:p>
          <a:p>
            <a:r>
              <a:rPr lang="pt-BR" sz="3200" dirty="0">
                <a:ea typeface="Fira Code Medium" panose="020B0809050000020004" pitchFamily="49" charset="0"/>
              </a:rPr>
              <a:t>Se você quer especificar, pode</a:t>
            </a:r>
          </a:p>
        </p:txBody>
      </p:sp>
    </p:spTree>
    <p:extLst>
      <p:ext uri="{BB962C8B-B14F-4D97-AF65-F5344CB8AC3E}">
        <p14:creationId xmlns:p14="http://schemas.microsoft.com/office/powerpoint/2010/main" val="23630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243"/>
    </mc:Choice>
    <mc:Fallback xmlns="">
      <p:transition spd="slow" advTm="10524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F284E-6498-4EE2-855F-5CFD65C7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Executar o Comando</a:t>
            </a:r>
          </a:p>
        </p:txBody>
      </p:sp>
      <p:pic>
        <p:nvPicPr>
          <p:cNvPr id="5" name="Espaço Reservado para Conteúdo 4" descr="Texto, Tabela&#10;&#10;Descrição gerada automaticamente">
            <a:extLst>
              <a:ext uri="{FF2B5EF4-FFF2-40B4-BE49-F238E27FC236}">
                <a16:creationId xmlns:a16="http://schemas.microsoft.com/office/drawing/2014/main" id="{777975C7-A090-49C0-B890-4FD7585D4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902" y="2336800"/>
            <a:ext cx="6899378" cy="4269117"/>
          </a:xfrm>
        </p:spPr>
      </p:pic>
    </p:spTree>
    <p:extLst>
      <p:ext uri="{BB962C8B-B14F-4D97-AF65-F5344CB8AC3E}">
        <p14:creationId xmlns:p14="http://schemas.microsoft.com/office/powerpoint/2010/main" val="410815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692"/>
    </mc:Choice>
    <mc:Fallback xmlns="">
      <p:transition spd="slow" advTm="11569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42CFF-CEEF-453D-B6F8-3A4751E6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</a:t>
            </a:r>
            <a:r>
              <a:rPr lang="pt-BR" dirty="0" err="1"/>
              <a:t>Voilá</a:t>
            </a:r>
            <a:r>
              <a:rPr lang="pt-BR" dirty="0"/>
              <a:t> - Dados</a:t>
            </a:r>
          </a:p>
        </p:txBody>
      </p:sp>
      <p:pic>
        <p:nvPicPr>
          <p:cNvPr id="5" name="Espaço Reservado para Conteúdo 4" descr="Texto, Carta&#10;&#10;Descrição gerada automaticamente">
            <a:extLst>
              <a:ext uri="{FF2B5EF4-FFF2-40B4-BE49-F238E27FC236}">
                <a16:creationId xmlns:a16="http://schemas.microsoft.com/office/drawing/2014/main" id="{3DF5A905-29A1-413B-A26A-9FA3C04D0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115" y="2359571"/>
            <a:ext cx="5877745" cy="3553321"/>
          </a:xfrm>
        </p:spPr>
      </p:pic>
    </p:spTree>
    <p:extLst>
      <p:ext uri="{BB962C8B-B14F-4D97-AF65-F5344CB8AC3E}">
        <p14:creationId xmlns:p14="http://schemas.microsoft.com/office/powerpoint/2010/main" val="7053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16"/>
    </mc:Choice>
    <mc:Fallback xmlns="">
      <p:transition spd="slow" advTm="2681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75B8E-8873-4096-B02F-C2686E0A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Explorar </a:t>
            </a:r>
            <a:r>
              <a:rPr lang="pt-BR" dirty="0" err="1"/>
              <a:t>Tibbles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99638F-9486-44AA-A1C7-95CA52C8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  <a:p>
            <a:pPr lvl="1"/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str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() </a:t>
            </a:r>
          </a:p>
          <a:p>
            <a:pPr lvl="1"/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glimpse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() –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tidyverse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</a:p>
          <a:p>
            <a:endParaRPr lang="pt-BR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36"/>
    </mc:Choice>
    <mc:Fallback xmlns="">
      <p:transition spd="slow" advTm="1473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6114E-4146-45B9-AA33-041FDD30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Texto, Carta&#10;&#10;Descrição gerada automaticamente">
            <a:extLst>
              <a:ext uri="{FF2B5EF4-FFF2-40B4-BE49-F238E27FC236}">
                <a16:creationId xmlns:a16="http://schemas.microsoft.com/office/drawing/2014/main" id="{18561A7E-C5C5-499E-9FAE-3A04C0B3F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957" y="2336800"/>
            <a:ext cx="7374062" cy="3598863"/>
          </a:xfrm>
        </p:spPr>
      </p:pic>
    </p:spTree>
    <p:extLst>
      <p:ext uri="{BB962C8B-B14F-4D97-AF65-F5344CB8AC3E}">
        <p14:creationId xmlns:p14="http://schemas.microsoft.com/office/powerpoint/2010/main" val="316448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63"/>
    </mc:Choice>
    <mc:Fallback xmlns="">
      <p:transition spd="slow" advTm="1756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B776C-2168-4561-BC47-BC547238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Queremos Estudar Pessoas que Usam Transito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F136F6-3BA9-48ED-B968-D1D7FA2C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Taxas de infecção com COVID eram maiores entre pessoas nos ônibus e metrô em 2020</a:t>
            </a:r>
          </a:p>
          <a:p>
            <a:r>
              <a:rPr lang="pt-BR" dirty="0"/>
              <a:t>Usamos o comando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filter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()</a:t>
            </a:r>
            <a:r>
              <a:rPr lang="pt-BR" dirty="0"/>
              <a:t> para criar </a:t>
            </a:r>
            <a:r>
              <a:rPr lang="pt-BR" i="1" dirty="0" err="1"/>
              <a:t>subsets</a:t>
            </a:r>
            <a:r>
              <a:rPr lang="pt-BR" dirty="0"/>
              <a:t> dos dados</a:t>
            </a:r>
          </a:p>
        </p:txBody>
      </p:sp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882BD16E-7B57-40D5-B260-8CAF63CA0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75" y="4015610"/>
            <a:ext cx="10157250" cy="20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2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739"/>
    </mc:Choice>
    <mc:Fallback xmlns="">
      <p:transition spd="slow" advTm="8173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17ECB-63EF-41CC-B745-28EF6EF9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16C697-D8BD-4D53-85C6-D0020D44D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 passo em qualquer análise</a:t>
            </a:r>
          </a:p>
          <a:p>
            <a:r>
              <a:rPr lang="pt-BR" dirty="0"/>
              <a:t>Uso de números de resumo estatístico para entender os dados que tem</a:t>
            </a:r>
          </a:p>
          <a:p>
            <a:r>
              <a:rPr lang="pt-BR" dirty="0"/>
              <a:t>Procurar</a:t>
            </a:r>
          </a:p>
          <a:p>
            <a:pPr lvl="1"/>
            <a:r>
              <a:rPr lang="pt-BR" dirty="0"/>
              <a:t>Tendências nos números</a:t>
            </a:r>
          </a:p>
          <a:p>
            <a:pPr lvl="1"/>
            <a:r>
              <a:rPr lang="pt-BR" dirty="0" err="1"/>
              <a:t>Missing</a:t>
            </a:r>
            <a:r>
              <a:rPr lang="pt-BR" dirty="0"/>
              <a:t> Data (dados faltando), marcados NA</a:t>
            </a:r>
          </a:p>
          <a:p>
            <a:pPr lvl="1"/>
            <a:r>
              <a:rPr lang="pt-BR" dirty="0"/>
              <a:t>Dados com valores errados ou improváveis</a:t>
            </a:r>
          </a:p>
          <a:p>
            <a:pPr lvl="1"/>
            <a:r>
              <a:rPr lang="pt-BR" dirty="0"/>
              <a:t>Dados com valores extremos</a:t>
            </a:r>
          </a:p>
        </p:txBody>
      </p:sp>
    </p:spTree>
    <p:extLst>
      <p:ext uri="{BB962C8B-B14F-4D97-AF65-F5344CB8AC3E}">
        <p14:creationId xmlns:p14="http://schemas.microsoft.com/office/powerpoint/2010/main" val="126875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78"/>
    </mc:Choice>
    <mc:Fallback xmlns="">
      <p:transition spd="slow" advTm="6237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23E7C-D1F6-4C22-997B-9BCE896E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Console vs. Scripts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1678B2-8E33-47F3-A606-AE3D0358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Local de execução dos comandos</a:t>
            </a:r>
          </a:p>
          <a:p>
            <a:r>
              <a:rPr lang="pt-BR" dirty="0"/>
              <a:t>VSS: escrever comandos em um script ou R </a:t>
            </a:r>
            <a:r>
              <a:rPr lang="pt-BR" dirty="0" err="1"/>
              <a:t>Markdown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8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829"/>
    </mc:Choice>
    <mc:Fallback xmlns="">
      <p:transition spd="slow" advTm="13182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D1819-EE7D-4D35-AFCB-92DFCAAC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Combinar Resumos com Visualizações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F5011A-76A1-411B-BA81-8E9032B5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Visualizações das variáveis</a:t>
            </a:r>
          </a:p>
          <a:p>
            <a:r>
              <a:rPr lang="pt-BR" dirty="0" err="1"/>
              <a:t>Univariadas</a:t>
            </a:r>
            <a:r>
              <a:rPr lang="pt-BR" dirty="0"/>
              <a:t> – uma variável por vez mostrando distribuição</a:t>
            </a:r>
          </a:p>
          <a:p>
            <a:r>
              <a:rPr lang="pt-BR" dirty="0"/>
              <a:t>Multivariadas – relação entre 2 variáveis</a:t>
            </a:r>
          </a:p>
          <a:p>
            <a:r>
              <a:rPr lang="pt-BR" dirty="0"/>
              <a:t>Agrupadas – Valores por nível do grupo - e.g., </a:t>
            </a:r>
            <a:r>
              <a:rPr lang="pt-BR" dirty="0" err="1"/>
              <a:t>mode</a:t>
            </a:r>
            <a:r>
              <a:rPr lang="pt-BR" dirty="0"/>
              <a:t> nos dados de mobilidade</a:t>
            </a:r>
          </a:p>
        </p:txBody>
      </p:sp>
    </p:spTree>
    <p:extLst>
      <p:ext uri="{BB962C8B-B14F-4D97-AF65-F5344CB8AC3E}">
        <p14:creationId xmlns:p14="http://schemas.microsoft.com/office/powerpoint/2010/main" val="37904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50"/>
    </mc:Choice>
    <mc:Fallback xmlns="">
      <p:transition spd="slow" advTm="5035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261E2-635D-49E2-8214-AEC4046B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Usarmos a 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19BBC0-15D1-402C-8B2B-D07E44BD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Tomar decisões sobre quais tipos de limpeza de dados precisamos fazer</a:t>
            </a:r>
          </a:p>
          <a:p>
            <a:r>
              <a:rPr lang="pt-BR" dirty="0"/>
              <a:t>Ver se as unidades e a escala dos dados são adequadas para sua análise</a:t>
            </a:r>
          </a:p>
          <a:p>
            <a:r>
              <a:rPr lang="pt-BR" dirty="0"/>
              <a:t>Tem suficientes valores em todos os subgrupos para ter uma análise útil</a:t>
            </a:r>
          </a:p>
          <a:p>
            <a:r>
              <a:rPr lang="pt-BR" dirty="0"/>
              <a:t>Decidir quais tipos de análise são possíveis com os dados no formato que </a:t>
            </a:r>
            <a:r>
              <a:rPr lang="pt-BR" dirty="0" err="1"/>
              <a:t>vocè</a:t>
            </a:r>
            <a:r>
              <a:rPr lang="pt-BR" dirty="0"/>
              <a:t> tem</a:t>
            </a:r>
          </a:p>
          <a:p>
            <a:r>
              <a:rPr lang="pt-BR" dirty="0"/>
              <a:t>Dominar nossos dados</a:t>
            </a:r>
          </a:p>
          <a:p>
            <a:r>
              <a:rPr lang="pt-BR" dirty="0"/>
              <a:t>Entendimento/Compreensão</a:t>
            </a:r>
          </a:p>
          <a:p>
            <a:r>
              <a:rPr lang="pt-BR" dirty="0"/>
              <a:t>Processo muito iterativo</a:t>
            </a:r>
          </a:p>
        </p:txBody>
      </p:sp>
    </p:spTree>
    <p:extLst>
      <p:ext uri="{BB962C8B-B14F-4D97-AF65-F5344CB8AC3E}">
        <p14:creationId xmlns:p14="http://schemas.microsoft.com/office/powerpoint/2010/main" val="34312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566"/>
    </mc:Choice>
    <mc:Fallback xmlns="">
      <p:transition spd="slow" advTm="13656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CB5DE-F84C-4671-B4D6-5CC94980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para a Exploração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C950A7-CEBC-4135-A0E2-7930F4A95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Univariada</a:t>
            </a:r>
            <a:r>
              <a:rPr lang="pt-BR" dirty="0"/>
              <a:t> - Resumos das variáveis</a:t>
            </a:r>
          </a:p>
          <a:p>
            <a:pPr lvl="1"/>
            <a:r>
              <a:rPr lang="pt-BR" dirty="0" err="1"/>
              <a:t>summarytools</a:t>
            </a:r>
            <a:r>
              <a:rPr lang="pt-BR" dirty="0"/>
              <a:t>::</a:t>
            </a:r>
            <a:r>
              <a:rPr lang="pt-BR" dirty="0" err="1"/>
              <a:t>descr</a:t>
            </a:r>
            <a:r>
              <a:rPr lang="pt-BR" dirty="0"/>
              <a:t>()</a:t>
            </a:r>
          </a:p>
          <a:p>
            <a:pPr lvl="1"/>
            <a:r>
              <a:rPr lang="pt-BR" dirty="0" err="1"/>
              <a:t>Hmisc</a:t>
            </a:r>
            <a:r>
              <a:rPr lang="pt-BR" dirty="0"/>
              <a:t>::</a:t>
            </a:r>
            <a:r>
              <a:rPr lang="pt-BR" dirty="0" err="1"/>
              <a:t>describe</a:t>
            </a:r>
            <a:r>
              <a:rPr lang="pt-BR" dirty="0"/>
              <a:t>()</a:t>
            </a:r>
          </a:p>
          <a:p>
            <a:r>
              <a:rPr lang="pt-BR" dirty="0"/>
              <a:t>Multivariada</a:t>
            </a:r>
          </a:p>
          <a:p>
            <a:pPr lvl="1"/>
            <a:r>
              <a:rPr lang="pt-BR" dirty="0"/>
              <a:t>Pode começar de perguntar coisas sobre os dados</a:t>
            </a:r>
          </a:p>
          <a:p>
            <a:pPr lvl="1"/>
            <a:r>
              <a:rPr lang="pt-BR" dirty="0"/>
              <a:t>e.g.: O que é a diferença em </a:t>
            </a:r>
            <a:r>
              <a:rPr lang="pt-BR" dirty="0" err="1"/>
              <a:t>mass</a:t>
            </a:r>
            <a:r>
              <a:rPr lang="pt-BR" dirty="0"/>
              <a:t> para os gêneros diferentes?</a:t>
            </a:r>
          </a:p>
          <a:p>
            <a:pPr lvl="1"/>
            <a:r>
              <a:rPr lang="pt-BR" dirty="0"/>
              <a:t>Usar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filter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()</a:t>
            </a:r>
            <a:r>
              <a:rPr lang="pt-BR" dirty="0"/>
              <a:t>,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select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()</a:t>
            </a:r>
            <a:r>
              <a:rPr lang="pt-BR" dirty="0"/>
              <a:t> </a:t>
            </a:r>
            <a:r>
              <a:rPr lang="pt-BR" dirty="0">
                <a:ea typeface="Fira Code Medium" panose="020B0809050000020004" pitchFamily="49" charset="0"/>
              </a:rPr>
              <a:t>e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group_by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()</a:t>
            </a:r>
            <a:r>
              <a:rPr lang="pt-BR" dirty="0"/>
              <a:t> para organizar os </a:t>
            </a:r>
            <a:r>
              <a:rPr lang="pt-BR" dirty="0" err="1"/>
              <a:t>subsets</a:t>
            </a:r>
            <a:endParaRPr lang="pt-BR" dirty="0"/>
          </a:p>
          <a:p>
            <a:pPr lvl="1"/>
            <a:r>
              <a:rPr lang="pt-BR" dirty="0"/>
              <a:t>Usar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summarytools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::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descr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() </a:t>
            </a:r>
            <a:r>
              <a:rPr lang="pt-BR" dirty="0"/>
              <a:t>para mostrar o resultado</a:t>
            </a:r>
          </a:p>
          <a:p>
            <a:pPr lvl="1"/>
            <a:r>
              <a:rPr lang="pt-BR" dirty="0"/>
              <a:t>Juntar eles com o </a:t>
            </a:r>
            <a:r>
              <a:rPr lang="pt-BR" i="1" dirty="0" err="1"/>
              <a:t>pipe</a:t>
            </a:r>
            <a:r>
              <a:rPr lang="pt-BR" i="1" dirty="0"/>
              <a:t> (%</a:t>
            </a:r>
            <a:r>
              <a:rPr lang="pt-BR" sz="2400" i="1" dirty="0"/>
              <a:t>&gt;</a:t>
            </a:r>
            <a:r>
              <a:rPr lang="pt-BR" i="1" dirty="0"/>
              <a:t>%)</a:t>
            </a:r>
          </a:p>
        </p:txBody>
      </p:sp>
    </p:spTree>
    <p:extLst>
      <p:ext uri="{BB962C8B-B14F-4D97-AF65-F5344CB8AC3E}">
        <p14:creationId xmlns:p14="http://schemas.microsoft.com/office/powerpoint/2010/main" val="376339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020"/>
    </mc:Choice>
    <mc:Fallback xmlns="">
      <p:transition spd="slow" advTm="18502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678A5-9AE0-41CC-80C2-5E1C3C47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Média Mensal de Transito em SP em 2020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37DC2E76-3C06-4CFA-8EE7-CD2E1D638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529" y="2978782"/>
            <a:ext cx="8144253" cy="2660018"/>
          </a:xfrm>
        </p:spPr>
      </p:pic>
    </p:spTree>
    <p:extLst>
      <p:ext uri="{BB962C8B-B14F-4D97-AF65-F5344CB8AC3E}">
        <p14:creationId xmlns:p14="http://schemas.microsoft.com/office/powerpoint/2010/main" val="85499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940"/>
    </mc:Choice>
    <mc:Fallback xmlns="">
      <p:transition spd="slow" advTm="9494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E4011-99E4-4991-9419-3B024C9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John </a:t>
            </a:r>
            <a:r>
              <a:rPr lang="pt-BR" dirty="0" err="1"/>
              <a:t>Tukey</a:t>
            </a:r>
            <a:r>
              <a:rPr lang="pt-BR" dirty="0"/>
              <a:t> sobre Visualização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CED04C-41E2-41C0-BA4D-835C0858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160" y="2336873"/>
            <a:ext cx="5415679" cy="3599316"/>
          </a:xfrm>
        </p:spPr>
        <p:txBody>
          <a:bodyPr/>
          <a:lstStyle/>
          <a:p>
            <a:pPr marL="0" indent="0">
              <a:buNone/>
            </a:pPr>
            <a:r>
              <a:rPr lang="pt-BR" i="1" dirty="0"/>
              <a:t>The </a:t>
            </a:r>
            <a:r>
              <a:rPr lang="pt-BR" i="1" dirty="0" err="1"/>
              <a:t>simple</a:t>
            </a:r>
            <a:r>
              <a:rPr lang="pt-BR" i="1" dirty="0"/>
              <a:t> </a:t>
            </a:r>
            <a:r>
              <a:rPr lang="pt-BR" i="1" dirty="0" err="1"/>
              <a:t>graph</a:t>
            </a:r>
            <a:r>
              <a:rPr lang="pt-BR" i="1" dirty="0"/>
              <a:t> </a:t>
            </a:r>
            <a:r>
              <a:rPr lang="pt-BR" i="1" dirty="0" err="1"/>
              <a:t>has</a:t>
            </a:r>
            <a:r>
              <a:rPr lang="pt-BR" i="1" dirty="0"/>
              <a:t> </a:t>
            </a:r>
            <a:r>
              <a:rPr lang="pt-BR" i="1" dirty="0" err="1"/>
              <a:t>brought</a:t>
            </a:r>
            <a:r>
              <a:rPr lang="pt-BR" i="1" dirty="0"/>
              <a:t> more </a:t>
            </a:r>
            <a:r>
              <a:rPr lang="pt-BR" i="1" dirty="0" err="1"/>
              <a:t>information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data </a:t>
            </a:r>
            <a:r>
              <a:rPr lang="pt-BR" i="1" dirty="0" err="1"/>
              <a:t>analyst’s</a:t>
            </a:r>
            <a:r>
              <a:rPr lang="pt-BR" i="1" dirty="0"/>
              <a:t> mind </a:t>
            </a:r>
            <a:r>
              <a:rPr lang="pt-BR" i="1" dirty="0" err="1"/>
              <a:t>than</a:t>
            </a:r>
            <a:r>
              <a:rPr lang="pt-BR" i="1" dirty="0"/>
              <a:t> </a:t>
            </a:r>
            <a:r>
              <a:rPr lang="pt-BR" i="1" dirty="0" err="1"/>
              <a:t>any</a:t>
            </a:r>
            <a:r>
              <a:rPr lang="pt-BR" i="1" dirty="0"/>
              <a:t> </a:t>
            </a:r>
            <a:r>
              <a:rPr lang="pt-BR" i="1" dirty="0" err="1"/>
              <a:t>other</a:t>
            </a:r>
            <a:r>
              <a:rPr lang="pt-BR" i="1" dirty="0"/>
              <a:t> device.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gráfico simples trouxe mais informações à mente do analista dos dados do que qualquer outro dispositivo.</a:t>
            </a:r>
          </a:p>
        </p:txBody>
      </p:sp>
    </p:spTree>
    <p:extLst>
      <p:ext uri="{BB962C8B-B14F-4D97-AF65-F5344CB8AC3E}">
        <p14:creationId xmlns:p14="http://schemas.microsoft.com/office/powerpoint/2010/main" val="30186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70"/>
    </mc:Choice>
    <mc:Fallback xmlns="">
      <p:transition spd="slow" advTm="2227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7807070E-A72F-4B7C-8E0C-74FF662FF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8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22"/>
    </mc:Choice>
    <mc:Fallback xmlns="">
      <p:transition spd="slow" advTm="3572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C5238-AA3F-4839-A842-408F27C0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Entre 2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E1719A-62FF-42A8-B97D-32C8B73E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Correlação, Regressão</a:t>
            </a:r>
          </a:p>
          <a:p>
            <a:r>
              <a:rPr lang="pt-BR" dirty="0"/>
              <a:t>Correlação: relação entre 2 variáveis numéricas</a:t>
            </a:r>
          </a:p>
          <a:p>
            <a:r>
              <a:rPr lang="pt-BR" dirty="0"/>
              <a:t>Cross </a:t>
            </a:r>
            <a:r>
              <a:rPr lang="pt-BR" dirty="0" err="1"/>
              <a:t>Table</a:t>
            </a:r>
            <a:r>
              <a:rPr lang="pt-BR" dirty="0"/>
              <a:t>: relação entre 2 variáveis categóricas</a:t>
            </a:r>
          </a:p>
          <a:p>
            <a:pPr lvl="1"/>
            <a:r>
              <a:rPr lang="pt-BR" dirty="0"/>
              <a:t>Use 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summarytools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::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ctable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() </a:t>
            </a:r>
            <a:r>
              <a:rPr lang="pt-BR" dirty="0"/>
              <a:t>para fazer</a:t>
            </a:r>
          </a:p>
          <a:p>
            <a:pPr lvl="1"/>
            <a:r>
              <a:rPr lang="pt-BR" dirty="0"/>
              <a:t>Faz os testes com a serie dos testes da distribuição </a:t>
            </a:r>
            <a:r>
              <a:rPr lang="pt-BR" dirty="0" err="1"/>
              <a:t>qui</a:t>
            </a:r>
            <a:r>
              <a:rPr lang="pt-BR" dirty="0"/>
              <a:t>-quadrado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58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83"/>
    </mc:Choice>
    <mc:Fallback xmlns="">
      <p:transition spd="slow" advTm="85583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F0B7F-6DD7-4920-867A-91E239CE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</a:t>
            </a:r>
          </a:p>
        </p:txBody>
      </p:sp>
      <p:pic>
        <p:nvPicPr>
          <p:cNvPr id="5" name="Espaço Reservado para Conteúdo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93C16BAE-4DA6-4211-8B3C-588F2BE6C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929" y="3716216"/>
            <a:ext cx="7966141" cy="1466739"/>
          </a:xfrm>
        </p:spPr>
      </p:pic>
    </p:spTree>
    <p:extLst>
      <p:ext uri="{BB962C8B-B14F-4D97-AF65-F5344CB8AC3E}">
        <p14:creationId xmlns:p14="http://schemas.microsoft.com/office/powerpoint/2010/main" val="349448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390"/>
    </mc:Choice>
    <mc:Fallback xmlns="">
      <p:transition spd="slow" advTm="11539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3FF89-FDF5-413D-B29C-6F055B6F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Cross </a:t>
            </a:r>
            <a:r>
              <a:rPr lang="pt-BR" dirty="0" err="1"/>
              <a:t>Table</a:t>
            </a:r>
            <a:r>
              <a:rPr lang="pt-BR" dirty="0"/>
              <a:t> - Categórico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4F8FFAD1-6E3F-4BE0-AF74-6623484E1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432" y="3102625"/>
            <a:ext cx="7028248" cy="2629534"/>
          </a:xfrm>
        </p:spPr>
      </p:pic>
    </p:spTree>
    <p:extLst>
      <p:ext uri="{BB962C8B-B14F-4D97-AF65-F5344CB8AC3E}">
        <p14:creationId xmlns:p14="http://schemas.microsoft.com/office/powerpoint/2010/main" val="348754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31"/>
    </mc:Choice>
    <mc:Fallback xmlns="">
      <p:transition spd="slow" advTm="4213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AE6BE-9BB6-4CE6-98D5-25DA5330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24C5A-CF9F-418D-A917-56DC2792A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mais importante em estatística</a:t>
            </a:r>
          </a:p>
          <a:p>
            <a:r>
              <a:rPr lang="pt-BR" dirty="0"/>
              <a:t>Maioria dos modelos de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dirty="0"/>
              <a:t>são variantes de regressão ou envolve o processo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0BD58A10-E7C4-4465-9CBF-E8E24E028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75" y="3574450"/>
            <a:ext cx="5801535" cy="3010320"/>
          </a:xfrm>
          <a:prstGeom prst="rect">
            <a:avLst/>
          </a:prstGeom>
        </p:spPr>
      </p:pic>
      <p:pic>
        <p:nvPicPr>
          <p:cNvPr id="7" name="Imagem 6" descr="Texto&#10;&#10;Descrição gerada automaticamente com confiança baixa">
            <a:extLst>
              <a:ext uri="{FF2B5EF4-FFF2-40B4-BE49-F238E27FC236}">
                <a16:creationId xmlns:a16="http://schemas.microsoft.com/office/drawing/2014/main" id="{C8767887-05C6-44BB-BEEF-1F9BC9F53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605" y="4302318"/>
            <a:ext cx="5106120" cy="14430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207F3F6-5293-4825-A1B5-CA9D247667A6}"/>
              </a:ext>
            </a:extLst>
          </p:cNvPr>
          <p:cNvSpPr/>
          <p:nvPr/>
        </p:nvSpPr>
        <p:spPr>
          <a:xfrm>
            <a:off x="433275" y="6236677"/>
            <a:ext cx="2180971" cy="202219"/>
          </a:xfrm>
          <a:prstGeom prst="rect">
            <a:avLst/>
          </a:prstGeom>
          <a:solidFill>
            <a:srgbClr val="FFFF00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C5C959A-BB29-44A3-B6E2-BCAB6FED3D8C}"/>
              </a:ext>
            </a:extLst>
          </p:cNvPr>
          <p:cNvSpPr/>
          <p:nvPr/>
        </p:nvSpPr>
        <p:spPr>
          <a:xfrm>
            <a:off x="433275" y="5543133"/>
            <a:ext cx="4329556" cy="202219"/>
          </a:xfrm>
          <a:prstGeom prst="rect">
            <a:avLst/>
          </a:prstGeom>
          <a:solidFill>
            <a:srgbClr val="FFFF00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0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061"/>
    </mc:Choice>
    <mc:Fallback xmlns="">
      <p:transition spd="slow" advTm="2420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291EA-82A7-4D18-805B-A1954BCB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43068E2-3290-40BD-B3F5-01B3D3FA7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471" y="2336799"/>
            <a:ext cx="7427935" cy="4320975"/>
          </a:xfrm>
        </p:spPr>
      </p:pic>
    </p:spTree>
    <p:extLst>
      <p:ext uri="{BB962C8B-B14F-4D97-AF65-F5344CB8AC3E}">
        <p14:creationId xmlns:p14="http://schemas.microsoft.com/office/powerpoint/2010/main" val="145436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11"/>
    </mc:Choice>
    <mc:Fallback xmlns="">
      <p:transition spd="slow" advTm="13271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98DF2B3-F9E3-4CA4-B587-C06E1D540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1352260"/>
            <a:ext cx="7621064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0"/>
    </mc:Choice>
    <mc:Fallback xmlns="">
      <p:transition spd="slow" advTm="3389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E37F9-BB5E-4BDA-B797-4AC477C0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dos Modelos de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7B371E-D814-4EE8-B52C-985A2F82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Supervisionados – tem um variável dependente/resultado</a:t>
            </a:r>
          </a:p>
          <a:p>
            <a:pPr lvl="1"/>
            <a:r>
              <a:rPr lang="pt-BR" dirty="0"/>
              <a:t>Regressão</a:t>
            </a:r>
          </a:p>
          <a:p>
            <a:pPr lvl="2"/>
            <a:r>
              <a:rPr lang="pt-BR" dirty="0"/>
              <a:t>Regressão linear simples e múltipla e família</a:t>
            </a:r>
          </a:p>
          <a:p>
            <a:pPr lvl="1"/>
            <a:r>
              <a:rPr lang="pt-BR" dirty="0"/>
              <a:t>Classificação</a:t>
            </a:r>
          </a:p>
          <a:p>
            <a:pPr lvl="2"/>
            <a:r>
              <a:rPr lang="pt-BR" dirty="0"/>
              <a:t>Regressão logística</a:t>
            </a:r>
          </a:p>
          <a:p>
            <a:pPr lvl="2"/>
            <a:r>
              <a:rPr lang="pt-BR" dirty="0"/>
              <a:t>Arvores de Decisão</a:t>
            </a:r>
          </a:p>
          <a:p>
            <a:pPr lvl="2"/>
            <a:r>
              <a:rPr lang="pt-BR" dirty="0"/>
              <a:t>Florestas Aleatórias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594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187"/>
    </mc:Choice>
    <mc:Fallback xmlns="">
      <p:transition spd="slow" advTm="135187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04378-9EF3-4CA8-9D77-30B16AD9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Só Apresentou um Pouco de Análise Quantitativa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61F397-27A1-42C1-B7A9-44468A73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falei de estatística Bayesiana </a:t>
            </a:r>
          </a:p>
          <a:p>
            <a:r>
              <a:rPr lang="pt-BR" dirty="0"/>
              <a:t>Tipos de estatística </a:t>
            </a:r>
            <a:r>
              <a:rPr lang="pt-BR" dirty="0" err="1"/>
              <a:t>frequentista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Descritiva (aqui)</a:t>
            </a:r>
          </a:p>
          <a:p>
            <a:pPr lvl="1"/>
            <a:r>
              <a:rPr lang="pt-BR" dirty="0"/>
              <a:t>Inferência </a:t>
            </a:r>
          </a:p>
          <a:p>
            <a:pPr lvl="2"/>
            <a:r>
              <a:rPr lang="pt-BR" dirty="0"/>
              <a:t>Tirando conclusões dos dados</a:t>
            </a:r>
          </a:p>
          <a:p>
            <a:pPr lvl="2"/>
            <a:r>
              <a:rPr lang="pt-BR" dirty="0"/>
              <a:t>Baseado em teoria de probabilidade</a:t>
            </a:r>
          </a:p>
        </p:txBody>
      </p:sp>
    </p:spTree>
    <p:extLst>
      <p:ext uri="{BB962C8B-B14F-4D97-AF65-F5344CB8AC3E}">
        <p14:creationId xmlns:p14="http://schemas.microsoft.com/office/powerpoint/2010/main" val="353414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524"/>
    </mc:Choice>
    <mc:Fallback xmlns="">
      <p:transition spd="slow" advTm="14152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D1E03-BAC0-4066-9E8D-C61711C0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6718CB-A0FC-4963-B7C4-76F22631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Num script, utilize muitos comentários explicando o que cada comando faz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800" b="0" i="0" u="none" strike="noStrike" dirty="0">
                <a:solidFill>
                  <a:schemeClr val="tx1">
                    <a:lumMod val="95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Nachlieli CLM" panose="02000603000000000000" pitchFamily="50" charset="-79"/>
              </a:rPr>
              <a:t># comentários podem ser escritos dessa forma</a:t>
            </a:r>
          </a:p>
          <a:p>
            <a:pPr marL="0" indent="0">
              <a:buNone/>
            </a:pPr>
            <a:r>
              <a:rPr lang="pt-BR" sz="1800" b="0" u="none" strike="noStrike" dirty="0">
                <a:solidFill>
                  <a:schemeClr val="tx1">
                    <a:lumMod val="95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Nachlieli CLM" panose="02000603000000000000" pitchFamily="50" charset="-79"/>
              </a:rPr>
              <a:t># usando o hashtag (#)</a:t>
            </a:r>
          </a:p>
          <a:p>
            <a:pPr marL="0" indent="0">
              <a:buNone/>
            </a:pPr>
            <a:r>
              <a:rPr lang="pt-BR" sz="1800" b="0" u="none" strike="noStrike" dirty="0">
                <a:solidFill>
                  <a:schemeClr val="tx1">
                    <a:lumMod val="95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Nachlieli CLM" panose="02000603000000000000" pitchFamily="50" charset="-79"/>
              </a:rPr>
              <a:t># Não precisa iniciar a linha com o hashtag</a:t>
            </a:r>
          </a:p>
          <a:p>
            <a:pPr marL="0" indent="0">
              <a:buNone/>
            </a:pPr>
            <a:r>
              <a:rPr lang="pt-BR" sz="1800" b="0" u="none" strike="noStrike" dirty="0">
                <a:solidFill>
                  <a:schemeClr val="tx1">
                    <a:lumMod val="95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Nachlieli CLM" panose="02000603000000000000" pitchFamily="50" charset="-79"/>
              </a:rPr>
              <a:t>x &lt;- 5 + 5 # Qualquer texto depois do hashtag não será processado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09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97"/>
    </mc:Choice>
    <mc:Fallback xmlns="">
      <p:transition spd="slow" advTm="6939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D0A8D-AB9F-4464-90D1-35798E97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Simples - R Como Calculadora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C339414-64DF-4CAC-83E2-012882E252A7}"/>
              </a:ext>
            </a:extLst>
          </p:cNvPr>
          <p:cNvSpPr/>
          <p:nvPr/>
        </p:nvSpPr>
        <p:spPr>
          <a:xfrm>
            <a:off x="4607626" y="2232561"/>
            <a:ext cx="3443844" cy="4037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3E0EFC-15AA-450C-9030-C94FB24B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1551069"/>
            <a:ext cx="4519127" cy="530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4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40"/>
    </mc:Choice>
    <mc:Fallback xmlns="">
      <p:transition spd="slow" advTm="4724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9D7FE-0CA9-45C2-BCE1-4AD70D45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Matemáticas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6BB9D4-A5F2-4321-8093-A0C99FCF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831" y="2308760"/>
            <a:ext cx="6596156" cy="41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1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75"/>
    </mc:Choice>
    <mc:Fallback xmlns="">
      <p:transition spd="slow" advTm="4127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0C00A-6482-4D52-96C6-21F4473C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Baseada em Poucos 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C9503-41C4-4CA5-936B-5874C58FD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Atribuição</a:t>
            </a:r>
          </a:p>
          <a:p>
            <a:r>
              <a:rPr lang="pt-BR" dirty="0"/>
              <a:t>Tipos de objetos de dados</a:t>
            </a:r>
          </a:p>
          <a:p>
            <a:pPr lvl="1"/>
            <a:r>
              <a:rPr lang="pt-BR" dirty="0"/>
              <a:t>Vetores, Data Frames (</a:t>
            </a:r>
            <a:r>
              <a:rPr lang="pt-BR" dirty="0" err="1"/>
              <a:t>Tibbles</a:t>
            </a:r>
            <a:r>
              <a:rPr lang="pt-BR" dirty="0"/>
              <a:t>), </a:t>
            </a:r>
            <a:r>
              <a:rPr lang="pt-BR" dirty="0" err="1"/>
              <a:t>Matrices</a:t>
            </a:r>
            <a:endParaRPr lang="pt-BR" dirty="0"/>
          </a:p>
          <a:p>
            <a:r>
              <a:rPr lang="pt-BR" dirty="0"/>
              <a:t>Funções básicas</a:t>
            </a:r>
          </a:p>
          <a:p>
            <a:pPr lvl="1"/>
            <a:r>
              <a:rPr lang="pt-BR" dirty="0"/>
              <a:t>Aritmética, manipulação dos “</a:t>
            </a:r>
            <a:r>
              <a:rPr lang="pt-BR" i="1" dirty="0" err="1"/>
              <a:t>strings</a:t>
            </a:r>
            <a:r>
              <a:rPr lang="pt-BR" dirty="0"/>
              <a:t>”</a:t>
            </a:r>
          </a:p>
          <a:p>
            <a:r>
              <a:rPr lang="pt-BR" dirty="0"/>
              <a:t>Operações matemáticas e lógicas</a:t>
            </a:r>
          </a:p>
          <a:p>
            <a:r>
              <a:rPr lang="pt-BR" dirty="0"/>
              <a:t>Tipos de fluxo de operações</a:t>
            </a:r>
          </a:p>
          <a:p>
            <a:pPr lvl="1"/>
            <a:r>
              <a:rPr lang="pt-BR" dirty="0"/>
              <a:t>Permitem repetição dos blocos de lógica</a:t>
            </a:r>
          </a:p>
          <a:p>
            <a:pPr lvl="1"/>
            <a:r>
              <a:rPr lang="pt-BR" dirty="0"/>
              <a:t>Operações condicionais (</a:t>
            </a:r>
            <a:r>
              <a:rPr lang="pt-BR" dirty="0" err="1"/>
              <a:t>if</a:t>
            </a:r>
            <a:r>
              <a:rPr lang="pt-BR" dirty="0"/>
              <a:t>...</a:t>
            </a:r>
            <a:r>
              <a:rPr lang="pt-BR" dirty="0" err="1"/>
              <a:t>then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03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11"/>
    </mc:Choice>
    <mc:Fallback xmlns="">
      <p:transition spd="slow" advTm="15001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2B139-3AE0-4C5B-8DCF-29C6A21C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Atribuição/</a:t>
            </a:r>
            <a:r>
              <a:rPr lang="pt-BR" dirty="0" err="1"/>
              <a:t>Assignment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7609F9-43DB-49AA-8A1C-E5B0819B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Operação fundamental</a:t>
            </a:r>
          </a:p>
          <a:p>
            <a:r>
              <a:rPr lang="pt-BR" dirty="0"/>
              <a:t>Declarar um nome de um objeto e dá para ele um valor</a:t>
            </a:r>
          </a:p>
          <a:p>
            <a:r>
              <a:rPr lang="pt-BR" dirty="0"/>
              <a:t>Em linguagem cotidiana: “x é igual a 3”</a:t>
            </a:r>
          </a:p>
          <a:p>
            <a:r>
              <a:rPr lang="pt-BR" dirty="0"/>
              <a:t>Em R, estamos dizendo que existe um nome (“x”) e estamos atribuindo para esse nome o valor 3</a:t>
            </a:r>
          </a:p>
          <a:p>
            <a:pPr lvl="1"/>
            <a:r>
              <a:rPr lang="pt-BR" dirty="0"/>
              <a:t>Estamos reservando um lugar na memoria do computador – um endereço</a:t>
            </a:r>
          </a:p>
          <a:p>
            <a:pPr lvl="1"/>
            <a:r>
              <a:rPr lang="pt-BR" dirty="0"/>
              <a:t>Armazenando o valor 3 neste endereço</a:t>
            </a:r>
          </a:p>
        </p:txBody>
      </p:sp>
    </p:spTree>
    <p:extLst>
      <p:ext uri="{BB962C8B-B14F-4D97-AF65-F5344CB8AC3E}">
        <p14:creationId xmlns:p14="http://schemas.microsoft.com/office/powerpoint/2010/main" val="387225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05"/>
    </mc:Choice>
    <mc:Fallback xmlns="">
      <p:transition spd="slow" advTm="76905"/>
    </mc:Fallback>
  </mc:AlternateContent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1247</TotalTime>
  <Words>1365</Words>
  <Application>Microsoft Office PowerPoint</Application>
  <PresentationFormat>Widescreen</PresentationFormat>
  <Paragraphs>194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Arial</vt:lpstr>
      <vt:lpstr>Cambria Math</vt:lpstr>
      <vt:lpstr>Fira Code Medium</vt:lpstr>
      <vt:lpstr>Trebuchet MS</vt:lpstr>
      <vt:lpstr>Berlim</vt:lpstr>
      <vt:lpstr>Análise por Programação  </vt:lpstr>
      <vt:lpstr>Programação</vt:lpstr>
      <vt:lpstr>Console vs. Scripts</vt:lpstr>
      <vt:lpstr>Apresentação do PowerPoint</vt:lpstr>
      <vt:lpstr>Comentários </vt:lpstr>
      <vt:lpstr>Operações Simples - R Como Calculadora</vt:lpstr>
      <vt:lpstr>Funções Matemáticas</vt:lpstr>
      <vt:lpstr>Programação Baseada em Poucos Conceitos Fundamentais</vt:lpstr>
      <vt:lpstr>Atribuição/Assignment</vt:lpstr>
      <vt:lpstr>Atribuição/Assignment</vt:lpstr>
      <vt:lpstr>Estilos de Atribuição</vt:lpstr>
      <vt:lpstr>Como Escrever Expressões em Código</vt:lpstr>
      <vt:lpstr>Cálculos Lógicos</vt:lpstr>
      <vt:lpstr>Vetores</vt:lpstr>
      <vt:lpstr>Retirando Dados de Vetores - Índices</vt:lpstr>
      <vt:lpstr>Vetores - Operações</vt:lpstr>
      <vt:lpstr>Matrizes</vt:lpstr>
      <vt:lpstr>Data Frame/Tibble – Conjuntos de Dados</vt:lpstr>
      <vt:lpstr>Trabalhar com um Conjunto dos Dados </vt:lpstr>
      <vt:lpstr>Pronto para Próximo Passo no R</vt:lpstr>
      <vt:lpstr>Começar o Uso de Tidyverse</vt:lpstr>
      <vt:lpstr>Carregar Dados na Memoria Ativa</vt:lpstr>
      <vt:lpstr>Carregar os Dados de csv com read_csv()</vt:lpstr>
      <vt:lpstr>Executar o Comando</vt:lpstr>
      <vt:lpstr>E Voilá - Dados</vt:lpstr>
      <vt:lpstr>Para Explorar Tibbles</vt:lpstr>
      <vt:lpstr>Apresentação do PowerPoint</vt:lpstr>
      <vt:lpstr>Queremos Estudar Pessoas que Usam Transito</vt:lpstr>
      <vt:lpstr>Análise Exploratória</vt:lpstr>
      <vt:lpstr>Combinar Resumos com Visualizações</vt:lpstr>
      <vt:lpstr>Como Usarmos a Análise Exploratória</vt:lpstr>
      <vt:lpstr>Ferramentas para a Exploração dos Dados</vt:lpstr>
      <vt:lpstr>Média Mensal de Transito em SP em 2020</vt:lpstr>
      <vt:lpstr>John Tukey sobre Visualização</vt:lpstr>
      <vt:lpstr>Apresentação do PowerPoint</vt:lpstr>
      <vt:lpstr>Relação Entre 2 Variáveis</vt:lpstr>
      <vt:lpstr>Correlação</vt:lpstr>
      <vt:lpstr>Cross Table - Categórico</vt:lpstr>
      <vt:lpstr>Regressão</vt:lpstr>
      <vt:lpstr>Apresentação do PowerPoint</vt:lpstr>
      <vt:lpstr>Tipos dos Modelos de Machine Learning</vt:lpstr>
      <vt:lpstr>Só Apresentou um Pouco de Análise Quantitativa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 Exemplo</dc:title>
  <dc:creator>James Hunter</dc:creator>
  <cp:lastModifiedBy>James Hunter</cp:lastModifiedBy>
  <cp:revision>3</cp:revision>
  <dcterms:created xsi:type="dcterms:W3CDTF">2021-10-19T11:03:16Z</dcterms:created>
  <dcterms:modified xsi:type="dcterms:W3CDTF">2021-10-23T15:13:30Z</dcterms:modified>
</cp:coreProperties>
</file>