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9" r:id="rId14"/>
    <p:sldId id="275" r:id="rId15"/>
    <p:sldId id="270" r:id="rId16"/>
    <p:sldId id="272" r:id="rId17"/>
    <p:sldId id="273" r:id="rId18"/>
    <p:sldId id="274"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8" autoAdjust="0"/>
    <p:restoredTop sz="94660"/>
  </p:normalViewPr>
  <p:slideViewPr>
    <p:cSldViewPr>
      <p:cViewPr>
        <p:scale>
          <a:sx n="110" d="100"/>
          <a:sy n="110" d="100"/>
        </p:scale>
        <p:origin x="-96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E3BE78D8-99E3-4B69-9B1D-9CEE649B16F2}" type="datetimeFigureOut">
              <a:rPr lang="en-US" smtClean="0"/>
              <a:t>11/8/2010</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9C260512-376B-4843-B3A1-A9C14F9BAD0C}" type="slidenum">
              <a:rPr lang="en-US" smtClean="0"/>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E3BE78D8-99E3-4B69-9B1D-9CEE649B16F2}" type="datetimeFigureOut">
              <a:rPr lang="en-US" smtClean="0"/>
              <a:t>11/8/2010</a:t>
            </a:fld>
            <a:endParaRPr lang="en-US"/>
          </a:p>
        </p:txBody>
      </p:sp>
      <p:sp>
        <p:nvSpPr>
          <p:cNvPr id="14" name="Slide Number Placeholder 13"/>
          <p:cNvSpPr>
            <a:spLocks noGrp="1"/>
          </p:cNvSpPr>
          <p:nvPr>
            <p:ph type="sldNum" sz="quarter" idx="11"/>
          </p:nvPr>
        </p:nvSpPr>
        <p:spPr/>
        <p:txBody>
          <a:bodyPr/>
          <a:lstStyle/>
          <a:p>
            <a:fld id="{9C260512-376B-4843-B3A1-A9C14F9BAD0C}"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E3BE78D8-99E3-4B69-9B1D-9CEE649B16F2}" type="datetimeFigureOut">
              <a:rPr lang="en-US" smtClean="0"/>
              <a:t>11/8/2010</a:t>
            </a:fld>
            <a:endParaRPr lang="en-US"/>
          </a:p>
        </p:txBody>
      </p:sp>
      <p:sp>
        <p:nvSpPr>
          <p:cNvPr id="14" name="Slide Number Placeholder 13"/>
          <p:cNvSpPr>
            <a:spLocks noGrp="1"/>
          </p:cNvSpPr>
          <p:nvPr>
            <p:ph type="sldNum" sz="quarter" idx="11"/>
          </p:nvPr>
        </p:nvSpPr>
        <p:spPr/>
        <p:txBody>
          <a:bodyPr/>
          <a:lstStyle/>
          <a:p>
            <a:fld id="{9C260512-376B-4843-B3A1-A9C14F9BAD0C}"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E3BE78D8-99E3-4B69-9B1D-9CEE649B16F2}" type="datetimeFigureOut">
              <a:rPr lang="en-US" smtClean="0"/>
              <a:t>11/8/2010</a:t>
            </a:fld>
            <a:endParaRPr lang="en-US"/>
          </a:p>
        </p:txBody>
      </p:sp>
      <p:sp>
        <p:nvSpPr>
          <p:cNvPr id="11" name="Slide Number Placeholder 10"/>
          <p:cNvSpPr>
            <a:spLocks noGrp="1"/>
          </p:cNvSpPr>
          <p:nvPr>
            <p:ph type="sldNum" sz="quarter" idx="11"/>
          </p:nvPr>
        </p:nvSpPr>
        <p:spPr/>
        <p:txBody>
          <a:bodyPr/>
          <a:lstStyle/>
          <a:p>
            <a:fld id="{9C260512-376B-4843-B3A1-A9C14F9BAD0C}" type="slidenum">
              <a:rPr lang="en-US" smtClean="0"/>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E3BE78D8-99E3-4B69-9B1D-9CEE649B16F2}" type="datetimeFigureOut">
              <a:rPr lang="en-US" smtClean="0"/>
              <a:t>11/8/2010</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9C260512-376B-4843-B3A1-A9C14F9BAD0C}" type="slidenum">
              <a:rPr lang="en-US" smtClean="0"/>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E3BE78D8-99E3-4B69-9B1D-9CEE649B16F2}" type="datetimeFigureOut">
              <a:rPr lang="en-US" smtClean="0"/>
              <a:t>11/8/2010</a:t>
            </a:fld>
            <a:endParaRPr lang="en-US"/>
          </a:p>
        </p:txBody>
      </p:sp>
      <p:sp>
        <p:nvSpPr>
          <p:cNvPr id="13" name="Slide Number Placeholder 12"/>
          <p:cNvSpPr>
            <a:spLocks noGrp="1"/>
          </p:cNvSpPr>
          <p:nvPr>
            <p:ph type="sldNum" sz="quarter" idx="11"/>
          </p:nvPr>
        </p:nvSpPr>
        <p:spPr/>
        <p:txBody>
          <a:bodyPr/>
          <a:lstStyle/>
          <a:p>
            <a:fld id="{9C260512-376B-4843-B3A1-A9C14F9BAD0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E3BE78D8-99E3-4B69-9B1D-9CEE649B16F2}" type="datetimeFigureOut">
              <a:rPr lang="en-US" smtClean="0"/>
              <a:t>11/8/2010</a:t>
            </a:fld>
            <a:endParaRPr lang="en-US"/>
          </a:p>
        </p:txBody>
      </p:sp>
      <p:sp>
        <p:nvSpPr>
          <p:cNvPr id="14" name="Slide Number Placeholder 13"/>
          <p:cNvSpPr>
            <a:spLocks noGrp="1"/>
          </p:cNvSpPr>
          <p:nvPr>
            <p:ph type="sldNum" sz="quarter" idx="11"/>
          </p:nvPr>
        </p:nvSpPr>
        <p:spPr/>
        <p:txBody>
          <a:bodyPr/>
          <a:lstStyle/>
          <a:p>
            <a:fld id="{9C260512-376B-4843-B3A1-A9C14F9BAD0C}"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E3BE78D8-99E3-4B69-9B1D-9CEE649B16F2}" type="datetimeFigureOut">
              <a:rPr lang="en-US" smtClean="0"/>
              <a:t>11/8/2010</a:t>
            </a:fld>
            <a:endParaRPr lang="en-US"/>
          </a:p>
        </p:txBody>
      </p:sp>
      <p:sp>
        <p:nvSpPr>
          <p:cNvPr id="10" name="Slide Number Placeholder 9"/>
          <p:cNvSpPr>
            <a:spLocks noGrp="1"/>
          </p:cNvSpPr>
          <p:nvPr>
            <p:ph type="sldNum" sz="quarter" idx="11"/>
          </p:nvPr>
        </p:nvSpPr>
        <p:spPr/>
        <p:txBody>
          <a:bodyPr/>
          <a:lstStyle/>
          <a:p>
            <a:fld id="{9C260512-376B-4843-B3A1-A9C14F9BAD0C}"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E3BE78D8-99E3-4B69-9B1D-9CEE649B16F2}" type="datetimeFigureOut">
              <a:rPr lang="en-US" smtClean="0"/>
              <a:t>11/8/2010</a:t>
            </a:fld>
            <a:endParaRPr lang="en-US"/>
          </a:p>
        </p:txBody>
      </p:sp>
      <p:sp>
        <p:nvSpPr>
          <p:cNvPr id="9" name="Slide Number Placeholder 8"/>
          <p:cNvSpPr>
            <a:spLocks noGrp="1"/>
          </p:cNvSpPr>
          <p:nvPr>
            <p:ph type="sldNum" sz="quarter" idx="11"/>
          </p:nvPr>
        </p:nvSpPr>
        <p:spPr/>
        <p:txBody>
          <a:bodyPr/>
          <a:lstStyle/>
          <a:p>
            <a:fld id="{9C260512-376B-4843-B3A1-A9C14F9BAD0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E3BE78D8-99E3-4B69-9B1D-9CEE649B16F2}" type="datetimeFigureOut">
              <a:rPr lang="en-US" smtClean="0"/>
              <a:t>11/8/2010</a:t>
            </a:fld>
            <a:endParaRPr lang="en-US"/>
          </a:p>
        </p:txBody>
      </p:sp>
      <p:sp>
        <p:nvSpPr>
          <p:cNvPr id="16" name="Slide Number Placeholder 15"/>
          <p:cNvSpPr>
            <a:spLocks noGrp="1"/>
          </p:cNvSpPr>
          <p:nvPr>
            <p:ph type="sldNum" sz="quarter" idx="11"/>
          </p:nvPr>
        </p:nvSpPr>
        <p:spPr/>
        <p:txBody>
          <a:bodyPr/>
          <a:lstStyle/>
          <a:p>
            <a:fld id="{9C260512-376B-4843-B3A1-A9C14F9BAD0C}"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E3BE78D8-99E3-4B69-9B1D-9CEE649B16F2}" type="datetimeFigureOut">
              <a:rPr lang="en-US" smtClean="0"/>
              <a:t>11/8/2010</a:t>
            </a:fld>
            <a:endParaRPr lang="en-US"/>
          </a:p>
        </p:txBody>
      </p:sp>
      <p:sp>
        <p:nvSpPr>
          <p:cNvPr id="17" name="Slide Number Placeholder 16"/>
          <p:cNvSpPr>
            <a:spLocks noGrp="1"/>
          </p:cNvSpPr>
          <p:nvPr>
            <p:ph type="sldNum" sz="quarter" idx="11"/>
          </p:nvPr>
        </p:nvSpPr>
        <p:spPr/>
        <p:txBody>
          <a:bodyPr/>
          <a:lstStyle/>
          <a:p>
            <a:fld id="{9C260512-376B-4843-B3A1-A9C14F9BAD0C}"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9C260512-376B-4843-B3A1-A9C14F9BAD0C}" type="slidenum">
              <a:rPr lang="en-US" smtClean="0"/>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E3BE78D8-99E3-4B69-9B1D-9CEE649B16F2}" type="datetimeFigureOut">
              <a:rPr lang="en-US" smtClean="0"/>
              <a:t>11/8/2010</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go2web20.net/site/?a=zixxo" TargetMode="External"/><Relationship Id="rId2" Type="http://schemas.openxmlformats.org/officeDocument/2006/relationships/hyperlink" Target="http://www.go2web20.net/site/?a=gripe"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www.go2web20.net/site/?a=popfeedback"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We open when they close</a:t>
            </a:r>
          </a:p>
          <a:p>
            <a:endParaRPr lang="en-US" dirty="0"/>
          </a:p>
        </p:txBody>
      </p:sp>
      <p:sp>
        <p:nvSpPr>
          <p:cNvPr id="2" name="Title 1"/>
          <p:cNvSpPr>
            <a:spLocks noGrp="1"/>
          </p:cNvSpPr>
          <p:nvPr>
            <p:ph type="title"/>
          </p:nvPr>
        </p:nvSpPr>
        <p:spPr/>
        <p:txBody>
          <a:bodyPr>
            <a:normAutofit/>
          </a:bodyPr>
          <a:lstStyle/>
          <a:p>
            <a:r>
              <a:rPr lang="en-US" sz="4800" dirty="0" smtClean="0"/>
              <a:t>Nine 2 Nine</a:t>
            </a:r>
            <a:endParaRPr lang="en-US" sz="4800" dirty="0"/>
          </a:p>
        </p:txBody>
      </p:sp>
      <p:sp>
        <p:nvSpPr>
          <p:cNvPr id="4" name="TextBox 3"/>
          <p:cNvSpPr txBox="1"/>
          <p:nvPr/>
        </p:nvSpPr>
        <p:spPr>
          <a:xfrm>
            <a:off x="152400" y="6248400"/>
            <a:ext cx="6629400" cy="307777"/>
          </a:xfrm>
          <a:prstGeom prst="rect">
            <a:avLst/>
          </a:prstGeom>
          <a:noFill/>
        </p:spPr>
        <p:txBody>
          <a:bodyPr wrap="square" rtlCol="0">
            <a:spAutoFit/>
          </a:bodyPr>
          <a:lstStyle/>
          <a:p>
            <a:r>
              <a:rPr lang="en-US" sz="1400" dirty="0" smtClean="0"/>
              <a:t>Hugh Graham, </a:t>
            </a:r>
            <a:r>
              <a:rPr lang="en-US" sz="1400" dirty="0" err="1" smtClean="0"/>
              <a:t>Dawit</a:t>
            </a:r>
            <a:r>
              <a:rPr lang="en-US" sz="1400" dirty="0" smtClean="0"/>
              <a:t> </a:t>
            </a:r>
            <a:r>
              <a:rPr lang="en-US" sz="1400" dirty="0" err="1" smtClean="0"/>
              <a:t>Gelan</a:t>
            </a:r>
            <a:r>
              <a:rPr lang="en-US" sz="1400" dirty="0" smtClean="0"/>
              <a:t>, Victoria Summers</a:t>
            </a:r>
            <a:endParaRPr lang="en-US" sz="1400" dirty="0"/>
          </a:p>
        </p:txBody>
      </p:sp>
    </p:spTree>
    <p:extLst>
      <p:ext uri="{BB962C8B-B14F-4D97-AF65-F5344CB8AC3E}">
        <p14:creationId xmlns:p14="http://schemas.microsoft.com/office/powerpoint/2010/main" val="3379638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2887" y="457200"/>
            <a:ext cx="6096000" cy="584775"/>
          </a:xfrm>
          <a:prstGeom prst="rect">
            <a:avLst/>
          </a:prstGeom>
          <a:noFill/>
        </p:spPr>
        <p:txBody>
          <a:bodyPr wrap="square" rtlCol="0">
            <a:spAutoFit/>
          </a:bodyPr>
          <a:lstStyle/>
          <a:p>
            <a:pPr algn="ctr"/>
            <a:r>
              <a:rPr lang="en-US" sz="3200" dirty="0" smtClean="0"/>
              <a:t>Web 2.0 Technologies</a:t>
            </a:r>
            <a:endParaRPr lang="en-US" sz="3200" dirty="0"/>
          </a:p>
        </p:txBody>
      </p:sp>
      <p:sp>
        <p:nvSpPr>
          <p:cNvPr id="2" name="TextBox 1"/>
          <p:cNvSpPr txBox="1"/>
          <p:nvPr/>
        </p:nvSpPr>
        <p:spPr>
          <a:xfrm>
            <a:off x="228600" y="1219200"/>
            <a:ext cx="6477000" cy="646331"/>
          </a:xfrm>
          <a:prstGeom prst="rect">
            <a:avLst/>
          </a:prstGeom>
          <a:noFill/>
        </p:spPr>
        <p:txBody>
          <a:bodyPr wrap="square" rtlCol="0">
            <a:spAutoFit/>
          </a:bodyPr>
          <a:lstStyle/>
          <a:p>
            <a:endParaRPr lang="en-US" smtClean="0"/>
          </a:p>
          <a:p>
            <a:pPr marL="285750" indent="-285750">
              <a:buFont typeface="Arial" pitchFamily="34" charset="0"/>
              <a:buChar char="•"/>
            </a:pPr>
            <a:endParaRPr lang="en-US"/>
          </a:p>
        </p:txBody>
      </p:sp>
      <p:sp>
        <p:nvSpPr>
          <p:cNvPr id="3" name="TextBox 2"/>
          <p:cNvSpPr txBox="1"/>
          <p:nvPr/>
        </p:nvSpPr>
        <p:spPr>
          <a:xfrm>
            <a:off x="228600" y="1219200"/>
            <a:ext cx="6553200" cy="3785652"/>
          </a:xfrm>
          <a:prstGeom prst="rect">
            <a:avLst/>
          </a:prstGeom>
          <a:noFill/>
        </p:spPr>
        <p:txBody>
          <a:bodyPr wrap="square" rtlCol="0">
            <a:spAutoFit/>
          </a:bodyPr>
          <a:lstStyle/>
          <a:p>
            <a:pPr algn="ctr"/>
            <a:endParaRPr lang="en-US" sz="2400" dirty="0" smtClean="0"/>
          </a:p>
          <a:p>
            <a:pPr marL="285750" indent="-285750" algn="ctr">
              <a:buFont typeface="Arial" pitchFamily="34" charset="0"/>
              <a:buChar char="•"/>
            </a:pPr>
            <a:endParaRPr lang="en-US" sz="2400" dirty="0" smtClean="0"/>
          </a:p>
          <a:p>
            <a:pPr marL="285750" indent="-285750" algn="ctr">
              <a:buFont typeface="Arial" pitchFamily="34" charset="0"/>
              <a:buChar char="•"/>
            </a:pPr>
            <a:endParaRPr lang="en-US" sz="2400" dirty="0"/>
          </a:p>
          <a:p>
            <a:pPr marL="285750" indent="-285750" algn="ctr">
              <a:buFont typeface="Arial" pitchFamily="34" charset="0"/>
              <a:buChar char="•"/>
            </a:pPr>
            <a:r>
              <a:rPr lang="en-US" sz="2400" dirty="0" smtClean="0"/>
              <a:t>Gripe – Word of Mouth Power</a:t>
            </a:r>
          </a:p>
          <a:p>
            <a:pPr marL="285750" indent="-285750" algn="ctr">
              <a:buFont typeface="Arial" pitchFamily="34" charset="0"/>
              <a:buChar char="•"/>
            </a:pPr>
            <a:endParaRPr lang="en-US" sz="2400" dirty="0"/>
          </a:p>
          <a:p>
            <a:pPr marL="285750" indent="-285750" algn="ctr">
              <a:buFont typeface="Arial" pitchFamily="34" charset="0"/>
              <a:buChar char="•"/>
            </a:pPr>
            <a:r>
              <a:rPr lang="en-US" sz="2400" dirty="0" err="1" smtClean="0"/>
              <a:t>ZiXXo</a:t>
            </a:r>
            <a:r>
              <a:rPr lang="en-US" sz="2400" dirty="0" smtClean="0"/>
              <a:t> – Web-Based Coupon Creation</a:t>
            </a:r>
          </a:p>
          <a:p>
            <a:pPr marL="285750" indent="-285750" algn="ctr">
              <a:buFont typeface="Arial" pitchFamily="34" charset="0"/>
              <a:buChar char="•"/>
            </a:pPr>
            <a:endParaRPr lang="en-US" sz="2400" dirty="0"/>
          </a:p>
          <a:p>
            <a:pPr marL="285750" indent="-285750" algn="ctr">
              <a:buFont typeface="Arial" pitchFamily="34" charset="0"/>
              <a:buChar char="•"/>
            </a:pPr>
            <a:r>
              <a:rPr lang="en-US" sz="2400" dirty="0" err="1" smtClean="0"/>
              <a:t>PopFeedBack</a:t>
            </a:r>
            <a:r>
              <a:rPr lang="en-US" sz="2400" dirty="0" smtClean="0"/>
              <a:t> – Popup  Short Survey </a:t>
            </a:r>
          </a:p>
          <a:p>
            <a:pPr marL="285750" indent="-285750" algn="ctr">
              <a:buFont typeface="Arial" pitchFamily="34" charset="0"/>
              <a:buChar char="•"/>
            </a:pPr>
            <a:endParaRPr lang="en-US" sz="2400" dirty="0"/>
          </a:p>
          <a:p>
            <a:pPr marL="285750" indent="-285750" algn="ctr">
              <a:buFont typeface="Arial" pitchFamily="34" charset="0"/>
              <a:buChar char="•"/>
            </a:pPr>
            <a:endParaRPr lang="en-US" sz="2400" dirty="0"/>
          </a:p>
        </p:txBody>
      </p:sp>
    </p:spTree>
    <p:extLst>
      <p:ext uri="{BB962C8B-B14F-4D97-AF65-F5344CB8AC3E}">
        <p14:creationId xmlns:p14="http://schemas.microsoft.com/office/powerpoint/2010/main" val="123664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381000"/>
            <a:ext cx="6400800" cy="523220"/>
          </a:xfrm>
          <a:prstGeom prst="rect">
            <a:avLst/>
          </a:prstGeom>
          <a:noFill/>
        </p:spPr>
        <p:txBody>
          <a:bodyPr wrap="square" rtlCol="0">
            <a:spAutoFit/>
          </a:bodyPr>
          <a:lstStyle/>
          <a:p>
            <a:pPr algn="ctr"/>
            <a:r>
              <a:rPr lang="en-US" sz="2800" dirty="0" smtClean="0"/>
              <a:t>Web 2.0 Technologies </a:t>
            </a:r>
            <a:endParaRPr lang="en-US" sz="2800" dirty="0"/>
          </a:p>
        </p:txBody>
      </p:sp>
      <p:sp>
        <p:nvSpPr>
          <p:cNvPr id="7" name="TextBox 6"/>
          <p:cNvSpPr txBox="1"/>
          <p:nvPr/>
        </p:nvSpPr>
        <p:spPr>
          <a:xfrm>
            <a:off x="304800" y="1066800"/>
            <a:ext cx="6400800" cy="5078313"/>
          </a:xfrm>
          <a:prstGeom prst="rect">
            <a:avLst/>
          </a:prstGeom>
          <a:noFill/>
        </p:spPr>
        <p:txBody>
          <a:bodyPr wrap="square" rtlCol="0">
            <a:spAutoFit/>
          </a:bodyPr>
          <a:lstStyle/>
          <a:p>
            <a:endParaRPr lang="en-US" dirty="0" smtClean="0"/>
          </a:p>
          <a:p>
            <a:pPr marL="285750" indent="-285750">
              <a:buFont typeface="Arial" pitchFamily="34" charset="0"/>
              <a:buChar char="•"/>
            </a:pPr>
            <a:r>
              <a:rPr lang="en-US" dirty="0" smtClean="0"/>
              <a:t>“Gripe harnesses your word of mouth power to get complaints with any business or service provider heard and resolved, likely on the spot.” </a:t>
            </a:r>
          </a:p>
          <a:p>
            <a:pPr marL="285750" indent="-285750">
              <a:buFont typeface="Arial" pitchFamily="34" charset="0"/>
              <a:buChar char="•"/>
            </a:pPr>
            <a:r>
              <a:rPr lang="en-US" dirty="0" smtClean="0"/>
              <a:t>We plan on using this technology to field customer complaints or praise, and use this information to better our company.</a:t>
            </a:r>
          </a:p>
          <a:p>
            <a:pPr marL="285750" indent="-285750">
              <a:buFont typeface="Arial" pitchFamily="34" charset="0"/>
              <a:buChar char="•"/>
            </a:pPr>
            <a:r>
              <a:rPr lang="en-US" dirty="0">
                <a:hlinkClick r:id="rId2"/>
              </a:rPr>
              <a:t>http://www.go2web20.net/site/?</a:t>
            </a:r>
            <a:r>
              <a:rPr lang="en-US" dirty="0" smtClean="0">
                <a:hlinkClick r:id="rId2"/>
              </a:rPr>
              <a:t>a=gripe</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smtClean="0"/>
              <a:t>“</a:t>
            </a:r>
            <a:r>
              <a:rPr lang="en-US" dirty="0" err="1" smtClean="0"/>
              <a:t>ZiXXo</a:t>
            </a:r>
            <a:r>
              <a:rPr lang="en-US" dirty="0" smtClean="0"/>
              <a:t> creates a web based coupon creation, management and syndication network that enables businesses to reward favorable behavior by local customers.” </a:t>
            </a:r>
          </a:p>
          <a:p>
            <a:pPr marL="285750" indent="-285750">
              <a:buFont typeface="Arial" pitchFamily="34" charset="0"/>
              <a:buChar char="•"/>
            </a:pPr>
            <a:r>
              <a:rPr lang="en-US" dirty="0" smtClean="0"/>
              <a:t>We plan to create an online coupon that customers can receive and use discount coupon for visiting our website. </a:t>
            </a:r>
          </a:p>
          <a:p>
            <a:pPr marL="285750" indent="-285750">
              <a:buFont typeface="Arial" pitchFamily="34" charset="0"/>
              <a:buChar char="•"/>
            </a:pPr>
            <a:r>
              <a:rPr lang="en-US" dirty="0">
                <a:hlinkClick r:id="rId3"/>
              </a:rPr>
              <a:t>http://www.go2web20.net/site/?</a:t>
            </a:r>
            <a:r>
              <a:rPr lang="en-US" dirty="0" smtClean="0">
                <a:hlinkClick r:id="rId3"/>
              </a:rPr>
              <a:t>a=zixxo</a:t>
            </a:r>
            <a:endParaRPr lang="en-US" dirty="0" smtClean="0"/>
          </a:p>
          <a:p>
            <a:endParaRPr lang="en-US" dirty="0"/>
          </a:p>
          <a:p>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182205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304800"/>
            <a:ext cx="6248400" cy="523220"/>
          </a:xfrm>
          <a:prstGeom prst="rect">
            <a:avLst/>
          </a:prstGeom>
          <a:noFill/>
        </p:spPr>
        <p:txBody>
          <a:bodyPr wrap="square" rtlCol="0">
            <a:spAutoFit/>
          </a:bodyPr>
          <a:lstStyle/>
          <a:p>
            <a:pPr algn="ctr"/>
            <a:r>
              <a:rPr lang="en-US" sz="2800" dirty="0" smtClean="0"/>
              <a:t>Web 2.0 Technologies</a:t>
            </a:r>
            <a:endParaRPr lang="en-US" sz="2800" dirty="0"/>
          </a:p>
        </p:txBody>
      </p:sp>
      <p:sp>
        <p:nvSpPr>
          <p:cNvPr id="7" name="TextBox 6"/>
          <p:cNvSpPr txBox="1"/>
          <p:nvPr/>
        </p:nvSpPr>
        <p:spPr>
          <a:xfrm>
            <a:off x="353627" y="1371600"/>
            <a:ext cx="6324600" cy="2862322"/>
          </a:xfrm>
          <a:prstGeom prst="rect">
            <a:avLst/>
          </a:prstGeom>
          <a:noFill/>
        </p:spPr>
        <p:txBody>
          <a:bodyPr wrap="square" rtlCol="0">
            <a:spAutoFit/>
          </a:bodyPr>
          <a:lstStyle/>
          <a:p>
            <a:pPr marL="285750" indent="-285750">
              <a:buFont typeface="Arial" pitchFamily="34" charset="0"/>
              <a:buChar char="•"/>
            </a:pPr>
            <a:r>
              <a:rPr lang="en-US" dirty="0"/>
              <a:t>Popup Feedback allows the user to learn about customers by placing a one question survey on any page of their website. This allows the business to obtain valuable information while making the survey convenient and easy for the customer to respond to. </a:t>
            </a:r>
          </a:p>
          <a:p>
            <a:pPr marL="285750" indent="-285750">
              <a:buFont typeface="Arial" pitchFamily="34" charset="0"/>
              <a:buChar char="•"/>
            </a:pPr>
            <a:r>
              <a:rPr lang="en-US" dirty="0"/>
              <a:t>We plan on using this technology to create two, one question survey to ask customers which coffee blend they like best, and how good the customer service is on a scale of one to ten.</a:t>
            </a:r>
          </a:p>
          <a:p>
            <a:pPr marL="285750" indent="-285750">
              <a:buFont typeface="Arial" pitchFamily="34" charset="0"/>
              <a:buChar char="•"/>
            </a:pPr>
            <a:r>
              <a:rPr lang="en-US" dirty="0" smtClean="0">
                <a:hlinkClick r:id="rId2"/>
              </a:rPr>
              <a:t>http://www.go2web20.net/site/?a=popfeedback</a:t>
            </a:r>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625994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1504384"/>
            <a:ext cx="6248400" cy="3385542"/>
          </a:xfrm>
          <a:prstGeom prst="rect">
            <a:avLst/>
          </a:prstGeom>
          <a:noFill/>
        </p:spPr>
        <p:txBody>
          <a:bodyPr wrap="square" rtlCol="0">
            <a:spAutoFit/>
          </a:bodyPr>
          <a:lstStyle/>
          <a:p>
            <a:pPr marL="285750" indent="-285750">
              <a:buFont typeface="Arial" pitchFamily="34" charset="0"/>
              <a:buChar char="•"/>
            </a:pPr>
            <a:r>
              <a:rPr lang="en-US" b="1" dirty="0" smtClean="0"/>
              <a:t>Name of Product: </a:t>
            </a:r>
            <a:r>
              <a:rPr lang="en-US" dirty="0" smtClean="0"/>
              <a:t>Sage </a:t>
            </a:r>
            <a:r>
              <a:rPr lang="en-US" dirty="0" err="1" smtClean="0"/>
              <a:t>SalesLogix</a:t>
            </a:r>
            <a:r>
              <a:rPr lang="en-US" dirty="0" smtClean="0"/>
              <a:t> CRM</a:t>
            </a:r>
          </a:p>
          <a:p>
            <a:pPr marL="285750" indent="-285750">
              <a:buFont typeface="Arial" pitchFamily="34" charset="0"/>
              <a:buChar char="•"/>
            </a:pPr>
            <a:endParaRPr lang="en-US" sz="1400" b="1" dirty="0" smtClean="0"/>
          </a:p>
          <a:p>
            <a:pPr marL="285750" indent="-285750">
              <a:buFont typeface="Arial" pitchFamily="34" charset="0"/>
              <a:buChar char="•"/>
            </a:pPr>
            <a:endParaRPr lang="en-US" sz="1400" b="1" dirty="0"/>
          </a:p>
          <a:p>
            <a:pPr marL="285750" indent="-285750">
              <a:buFont typeface="Arial" pitchFamily="34" charset="0"/>
              <a:buChar char="•"/>
            </a:pPr>
            <a:r>
              <a:rPr lang="en-US" sz="1400" b="1" dirty="0" smtClean="0"/>
              <a:t>Name </a:t>
            </a:r>
            <a:r>
              <a:rPr lang="en-US" sz="1400" b="1" dirty="0" smtClean="0"/>
              <a:t>of Company:</a:t>
            </a:r>
            <a:r>
              <a:rPr lang="en-US" sz="1400" dirty="0" smtClean="0"/>
              <a:t> Sage</a:t>
            </a:r>
          </a:p>
          <a:p>
            <a:pPr marL="285750" indent="-285750">
              <a:buFont typeface="Arial" pitchFamily="34" charset="0"/>
              <a:buChar char="•"/>
            </a:pPr>
            <a:endParaRPr lang="en-US" sz="1400" dirty="0" smtClean="0"/>
          </a:p>
          <a:p>
            <a:pPr marL="285750" indent="-285750">
              <a:buFont typeface="Arial" pitchFamily="34" charset="0"/>
              <a:buChar char="•"/>
            </a:pPr>
            <a:endParaRPr lang="en-US" sz="1400" dirty="0" smtClean="0"/>
          </a:p>
          <a:p>
            <a:pPr marL="285750" indent="-285750">
              <a:buFont typeface="Arial" pitchFamily="34" charset="0"/>
              <a:buChar char="•"/>
            </a:pPr>
            <a:endParaRPr lang="en-US" sz="1400" dirty="0"/>
          </a:p>
          <a:p>
            <a:pPr marL="285750" indent="-285750">
              <a:buFont typeface="Arial" pitchFamily="34" charset="0"/>
              <a:buChar char="•"/>
            </a:pPr>
            <a:endParaRPr lang="en-US" sz="1400" dirty="0" smtClean="0"/>
          </a:p>
          <a:p>
            <a:pPr marL="285750" indent="-285750">
              <a:buFont typeface="Arial" pitchFamily="34" charset="0"/>
              <a:buChar char="•"/>
            </a:pPr>
            <a:r>
              <a:rPr lang="en-US" sz="1400" dirty="0" smtClean="0"/>
              <a:t>Award-winning </a:t>
            </a:r>
            <a:r>
              <a:rPr lang="en-US" sz="1400" dirty="0"/>
              <a:t>Sage </a:t>
            </a:r>
            <a:r>
              <a:rPr lang="en-US" sz="1400" dirty="0" err="1"/>
              <a:t>SalesLogix</a:t>
            </a:r>
            <a:r>
              <a:rPr lang="en-US" sz="1400" dirty="0"/>
              <a:t> is the CRM solution that enables businesses to acquire, retain, and develop profitable customer relationships by increasing sales and marketing performance and maximizing customer satisfaction and loyalty</a:t>
            </a:r>
          </a:p>
          <a:p>
            <a:pPr marL="285750" indent="-285750">
              <a:buFont typeface="Arial" pitchFamily="34" charset="0"/>
              <a:buChar char="•"/>
            </a:pPr>
            <a:endParaRPr lang="en-US" sz="1400" dirty="0"/>
          </a:p>
          <a:p>
            <a:endParaRPr lang="en-US" sz="1400" dirty="0"/>
          </a:p>
          <a:p>
            <a:endParaRPr lang="en-US" sz="1400" dirty="0" smtClean="0"/>
          </a:p>
        </p:txBody>
      </p:sp>
      <p:sp>
        <p:nvSpPr>
          <p:cNvPr id="2" name="TextBox 1"/>
          <p:cNvSpPr txBox="1"/>
          <p:nvPr/>
        </p:nvSpPr>
        <p:spPr>
          <a:xfrm>
            <a:off x="2057400" y="457200"/>
            <a:ext cx="4343400" cy="461665"/>
          </a:xfrm>
          <a:prstGeom prst="rect">
            <a:avLst/>
          </a:prstGeom>
          <a:noFill/>
        </p:spPr>
        <p:txBody>
          <a:bodyPr wrap="square" rtlCol="0">
            <a:spAutoFit/>
          </a:bodyPr>
          <a:lstStyle/>
          <a:p>
            <a:pPr algn="ctr"/>
            <a:r>
              <a:rPr lang="en-US" sz="2400" b="1" dirty="0" smtClean="0"/>
              <a:t>CRM Software</a:t>
            </a:r>
            <a:endParaRPr lang="en-US" sz="2400" b="1" dirty="0"/>
          </a:p>
        </p:txBody>
      </p:sp>
    </p:spTree>
    <p:extLst>
      <p:ext uri="{BB962C8B-B14F-4D97-AF65-F5344CB8AC3E}">
        <p14:creationId xmlns:p14="http://schemas.microsoft.com/office/powerpoint/2010/main" val="29908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990600"/>
            <a:ext cx="5410200" cy="5109091"/>
          </a:xfrm>
          <a:prstGeom prst="rect">
            <a:avLst/>
          </a:prstGeom>
          <a:noFill/>
        </p:spPr>
        <p:txBody>
          <a:bodyPr wrap="square" rtlCol="0">
            <a:spAutoFit/>
          </a:bodyPr>
          <a:lstStyle/>
          <a:p>
            <a:r>
              <a:rPr lang="en-US" sz="2000" b="1" dirty="0"/>
              <a:t>Sage Features</a:t>
            </a:r>
            <a:r>
              <a:rPr lang="en-US" b="1" dirty="0"/>
              <a:t>:</a:t>
            </a:r>
          </a:p>
          <a:p>
            <a:pPr marL="285750" indent="-285750">
              <a:buFont typeface="Arial" pitchFamily="34" charset="0"/>
              <a:buChar char="•"/>
            </a:pPr>
            <a:endParaRPr lang="en-US" dirty="0"/>
          </a:p>
          <a:p>
            <a:pPr marL="285750" indent="-285750">
              <a:buFont typeface="Arial" pitchFamily="34" charset="0"/>
              <a:buChar char="•"/>
            </a:pPr>
            <a:r>
              <a:rPr lang="en-US" dirty="0"/>
              <a:t>Sage Features </a:t>
            </a:r>
          </a:p>
          <a:p>
            <a:pPr marL="285750" indent="-285750">
              <a:buFont typeface="Arial" pitchFamily="34" charset="0"/>
              <a:buChar char="•"/>
            </a:pPr>
            <a:r>
              <a:rPr lang="en-US" dirty="0"/>
              <a:t>Campaign Management </a:t>
            </a:r>
          </a:p>
          <a:p>
            <a:pPr marL="285750" indent="-285750">
              <a:buFont typeface="Arial" pitchFamily="34" charset="0"/>
              <a:buChar char="•"/>
            </a:pPr>
            <a:r>
              <a:rPr lang="en-US" dirty="0"/>
              <a:t>Marketing Automation </a:t>
            </a:r>
          </a:p>
          <a:p>
            <a:pPr marL="285750" indent="-285750">
              <a:buFont typeface="Arial" pitchFamily="34" charset="0"/>
              <a:buChar char="•"/>
            </a:pPr>
            <a:r>
              <a:rPr lang="en-US" dirty="0"/>
              <a:t>Segmentation &amp; Groups </a:t>
            </a:r>
          </a:p>
          <a:p>
            <a:pPr marL="285750" indent="-285750">
              <a:buFont typeface="Arial" pitchFamily="34" charset="0"/>
              <a:buChar char="•"/>
            </a:pPr>
            <a:r>
              <a:rPr lang="en-US" dirty="0"/>
              <a:t>Lead Management </a:t>
            </a:r>
          </a:p>
          <a:p>
            <a:pPr marL="285750" indent="-285750">
              <a:buFont typeface="Arial" pitchFamily="34" charset="0"/>
              <a:buChar char="•"/>
            </a:pPr>
            <a:r>
              <a:rPr lang="en-US" dirty="0"/>
              <a:t>Web Lead Capture </a:t>
            </a:r>
          </a:p>
          <a:p>
            <a:pPr marL="285750" indent="-285750">
              <a:buFont typeface="Arial" pitchFamily="34" charset="0"/>
              <a:buChar char="•"/>
            </a:pPr>
            <a:r>
              <a:rPr lang="en-US" dirty="0"/>
              <a:t>Lead Qualification </a:t>
            </a:r>
          </a:p>
          <a:p>
            <a:pPr marL="285750" indent="-285750">
              <a:buFont typeface="Arial" pitchFamily="34" charset="0"/>
              <a:buChar char="•"/>
            </a:pPr>
            <a:r>
              <a:rPr lang="en-US" dirty="0"/>
              <a:t>Workflow Automation</a:t>
            </a:r>
          </a:p>
          <a:p>
            <a:pPr marL="285750" indent="-285750">
              <a:buFont typeface="Arial" pitchFamily="34" charset="0"/>
              <a:buChar char="•"/>
            </a:pPr>
            <a:endParaRPr lang="en-US" dirty="0"/>
          </a:p>
          <a:p>
            <a:pPr marL="285750" indent="-285750">
              <a:buFont typeface="Arial" pitchFamily="34" charset="0"/>
              <a:buChar char="•"/>
            </a:pPr>
            <a:r>
              <a:rPr lang="en-US" dirty="0"/>
              <a:t> E-mail Marketing </a:t>
            </a:r>
          </a:p>
          <a:p>
            <a:pPr marL="285750" indent="-285750">
              <a:buFont typeface="Arial" pitchFamily="34" charset="0"/>
              <a:buChar char="•"/>
            </a:pPr>
            <a:r>
              <a:rPr lang="en-US" dirty="0"/>
              <a:t>Campaign Response Tracking </a:t>
            </a:r>
          </a:p>
          <a:p>
            <a:pPr marL="285750" indent="-285750">
              <a:buFont typeface="Arial" pitchFamily="34" charset="0"/>
              <a:buChar char="•"/>
            </a:pPr>
            <a:r>
              <a:rPr lang="en-US" dirty="0"/>
              <a:t>Campaign Task Management </a:t>
            </a:r>
          </a:p>
          <a:p>
            <a:pPr marL="285750" indent="-285750">
              <a:buFont typeface="Arial" pitchFamily="34" charset="0"/>
              <a:buChar char="•"/>
            </a:pPr>
            <a:r>
              <a:rPr lang="en-US" dirty="0"/>
              <a:t>Budget &amp; Revenue Tracking </a:t>
            </a:r>
          </a:p>
          <a:p>
            <a:pPr marL="285750" indent="-285750">
              <a:buFont typeface="Arial" pitchFamily="34" charset="0"/>
              <a:buChar char="•"/>
            </a:pPr>
            <a:r>
              <a:rPr lang="en-US" dirty="0"/>
              <a:t>Campaign Reporting (ROI) </a:t>
            </a:r>
          </a:p>
          <a:p>
            <a:pPr marL="285750" indent="-285750">
              <a:buFont typeface="Arial" pitchFamily="34" charset="0"/>
              <a:buChar char="•"/>
            </a:pPr>
            <a:r>
              <a:rPr lang="en-US" dirty="0"/>
              <a:t>Marketing Resource Library </a:t>
            </a:r>
          </a:p>
          <a:p>
            <a:pPr marL="285750" indent="-285750">
              <a:buFont typeface="Arial" pitchFamily="34" charset="0"/>
              <a:buChar char="•"/>
            </a:pPr>
            <a:r>
              <a:rPr lang="en-US" dirty="0"/>
              <a:t>Windows &amp; Web Access </a:t>
            </a:r>
          </a:p>
        </p:txBody>
      </p:sp>
    </p:spTree>
    <p:extLst>
      <p:ext uri="{BB962C8B-B14F-4D97-AF65-F5344CB8AC3E}">
        <p14:creationId xmlns:p14="http://schemas.microsoft.com/office/powerpoint/2010/main" val="1167134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381000"/>
            <a:ext cx="6629400" cy="5570756"/>
          </a:xfrm>
          <a:prstGeom prst="rect">
            <a:avLst/>
          </a:prstGeom>
          <a:noFill/>
        </p:spPr>
        <p:txBody>
          <a:bodyPr wrap="square" rtlCol="0">
            <a:spAutoFit/>
          </a:bodyPr>
          <a:lstStyle/>
          <a:p>
            <a:r>
              <a:rPr lang="en-US" sz="1600" b="1" u="sng" dirty="0" smtClean="0">
                <a:solidFill>
                  <a:srgbClr val="000000"/>
                </a:solidFill>
                <a:latin typeface="Verdana" pitchFamily="34" charset="0"/>
                <a:ea typeface="Verdana" pitchFamily="34" charset="0"/>
                <a:cs typeface="Verdana" pitchFamily="34" charset="0"/>
              </a:rPr>
              <a:t>PROS:</a:t>
            </a:r>
          </a:p>
          <a:p>
            <a:pPr marL="628650" lvl="1" indent="-171450">
              <a:buFont typeface="Arial" pitchFamily="34" charset="0"/>
              <a:buChar char="•"/>
            </a:pPr>
            <a:endParaRPr lang="en-US" sz="1200" dirty="0" smtClean="0">
              <a:solidFill>
                <a:srgbClr val="000000"/>
              </a:solidFill>
              <a:latin typeface="Verdana" pitchFamily="34" charset="0"/>
              <a:ea typeface="Verdana" pitchFamily="34" charset="0"/>
              <a:cs typeface="Verdana" pitchFamily="34" charset="0"/>
            </a:endParaRPr>
          </a:p>
          <a:p>
            <a:pPr marL="628650" lvl="1" indent="-171450">
              <a:buFont typeface="Arial" pitchFamily="34" charset="0"/>
              <a:buChar char="•"/>
            </a:pPr>
            <a:r>
              <a:rPr lang="en-US" sz="1200" dirty="0" smtClean="0">
                <a:solidFill>
                  <a:srgbClr val="000000"/>
                </a:solidFill>
                <a:latin typeface="Verdana" pitchFamily="34" charset="0"/>
                <a:ea typeface="Verdana" pitchFamily="34" charset="0"/>
                <a:cs typeface="Verdana" pitchFamily="34" charset="0"/>
              </a:rPr>
              <a:t>Perfect </a:t>
            </a:r>
            <a:r>
              <a:rPr lang="en-US" sz="1200" dirty="0" smtClean="0">
                <a:solidFill>
                  <a:srgbClr val="000000"/>
                </a:solidFill>
                <a:latin typeface="Verdana" pitchFamily="34" charset="0"/>
                <a:ea typeface="Verdana" pitchFamily="34" charset="0"/>
                <a:cs typeface="Verdana" pitchFamily="34" charset="0"/>
              </a:rPr>
              <a:t>for small to medium-sized businesses</a:t>
            </a:r>
          </a:p>
          <a:p>
            <a:pPr marL="628650" lvl="1" indent="-171450">
              <a:buFont typeface="Arial" pitchFamily="34" charset="0"/>
              <a:buChar char="•"/>
            </a:pPr>
            <a:endParaRPr lang="en-US" sz="1200" dirty="0">
              <a:solidFill>
                <a:srgbClr val="000000"/>
              </a:solidFill>
              <a:latin typeface="Verdana" pitchFamily="34" charset="0"/>
              <a:ea typeface="Verdana" pitchFamily="34" charset="0"/>
              <a:cs typeface="Verdana" pitchFamily="34" charset="0"/>
            </a:endParaRPr>
          </a:p>
          <a:p>
            <a:pPr marL="628650" lvl="1" indent="-171450">
              <a:buFont typeface="Arial" pitchFamily="34" charset="0"/>
              <a:buChar char="•"/>
            </a:pPr>
            <a:r>
              <a:rPr lang="en-US" sz="1200" dirty="0" smtClean="0">
                <a:solidFill>
                  <a:srgbClr val="000000"/>
                </a:solidFill>
                <a:latin typeface="Verdana" pitchFamily="34" charset="0"/>
                <a:ea typeface="Verdana" pitchFamily="34" charset="0"/>
                <a:cs typeface="Verdana" pitchFamily="34" charset="0"/>
              </a:rPr>
              <a:t>Sage </a:t>
            </a:r>
            <a:r>
              <a:rPr lang="en-US" sz="1200" dirty="0" err="1">
                <a:solidFill>
                  <a:srgbClr val="000000"/>
                </a:solidFill>
                <a:latin typeface="Verdana" pitchFamily="34" charset="0"/>
                <a:ea typeface="Verdana" pitchFamily="34" charset="0"/>
                <a:cs typeface="Verdana" pitchFamily="34" charset="0"/>
              </a:rPr>
              <a:t>SalesLogix</a:t>
            </a:r>
            <a:r>
              <a:rPr lang="en-US" sz="1200" dirty="0">
                <a:solidFill>
                  <a:srgbClr val="000000"/>
                </a:solidFill>
                <a:latin typeface="Verdana" pitchFamily="34" charset="0"/>
                <a:ea typeface="Verdana" pitchFamily="34" charset="0"/>
                <a:cs typeface="Verdana" pitchFamily="34" charset="0"/>
              </a:rPr>
              <a:t> provides organizations with the Freedom of Choice to select the access methods (Windows, Web, and /or Mobile) best suited for their teams, without sacrificing functionality, usability, or robust customization capabilities</a:t>
            </a:r>
            <a:r>
              <a:rPr lang="en-US" sz="1200" dirty="0" smtClean="0">
                <a:solidFill>
                  <a:srgbClr val="000000"/>
                </a:solidFill>
                <a:latin typeface="Verdana" pitchFamily="34" charset="0"/>
                <a:ea typeface="Verdana" pitchFamily="34" charset="0"/>
                <a:cs typeface="Verdana" pitchFamily="34" charset="0"/>
              </a:rPr>
              <a:t>.</a:t>
            </a:r>
          </a:p>
          <a:p>
            <a:pPr marL="628650" lvl="1" indent="-171450">
              <a:buFont typeface="Arial" pitchFamily="34" charset="0"/>
              <a:buChar char="•"/>
            </a:pPr>
            <a:endParaRPr lang="en-US" sz="1200" dirty="0">
              <a:solidFill>
                <a:srgbClr val="000000"/>
              </a:solidFill>
              <a:latin typeface="Verdana" pitchFamily="34" charset="0"/>
              <a:ea typeface="Verdana" pitchFamily="34" charset="0"/>
              <a:cs typeface="Verdana" pitchFamily="34" charset="0"/>
            </a:endParaRPr>
          </a:p>
          <a:p>
            <a:pPr marL="628650" lvl="1" indent="-171450">
              <a:buFont typeface="Arial" pitchFamily="34" charset="0"/>
              <a:buChar char="•"/>
            </a:pPr>
            <a:r>
              <a:rPr lang="en-US" sz="1200" dirty="0" smtClean="0">
                <a:solidFill>
                  <a:srgbClr val="000000"/>
                </a:solidFill>
                <a:latin typeface="Verdana" pitchFamily="34" charset="0"/>
                <a:ea typeface="Verdana" pitchFamily="34" charset="0"/>
                <a:cs typeface="Verdana" pitchFamily="34" charset="0"/>
              </a:rPr>
              <a:t>Middle market pricing – not too expensive</a:t>
            </a:r>
          </a:p>
          <a:p>
            <a:pPr marL="628650" lvl="1" indent="-171450">
              <a:buFont typeface="Arial" pitchFamily="34" charset="0"/>
              <a:buChar char="•"/>
            </a:pPr>
            <a:endParaRPr lang="en-US" sz="1200" dirty="0">
              <a:solidFill>
                <a:srgbClr val="000000"/>
              </a:solidFill>
              <a:latin typeface="Verdana" pitchFamily="34" charset="0"/>
              <a:ea typeface="Verdana" pitchFamily="34" charset="0"/>
              <a:cs typeface="Verdana" pitchFamily="34" charset="0"/>
            </a:endParaRPr>
          </a:p>
          <a:p>
            <a:pPr marL="628650" lvl="1" indent="-171450">
              <a:buFont typeface="Arial" pitchFamily="34" charset="0"/>
              <a:buChar char="•"/>
            </a:pPr>
            <a:r>
              <a:rPr lang="en-US" sz="1200" dirty="0" smtClean="0">
                <a:solidFill>
                  <a:srgbClr val="000000"/>
                </a:solidFill>
                <a:latin typeface="Verdana" pitchFamily="34" charset="0"/>
                <a:ea typeface="Verdana" pitchFamily="34" charset="0"/>
                <a:cs typeface="Verdana" pitchFamily="34" charset="0"/>
              </a:rPr>
              <a:t>Extremely customizable</a:t>
            </a:r>
          </a:p>
          <a:p>
            <a:pPr marL="628650" lvl="1" indent="-171450">
              <a:buFont typeface="Arial" pitchFamily="34" charset="0"/>
              <a:buChar char="•"/>
            </a:pPr>
            <a:endParaRPr lang="en-US" sz="1200" dirty="0">
              <a:solidFill>
                <a:srgbClr val="000000"/>
              </a:solidFill>
              <a:latin typeface="Verdana" pitchFamily="34" charset="0"/>
              <a:ea typeface="Verdana" pitchFamily="34" charset="0"/>
              <a:cs typeface="Verdana" pitchFamily="34" charset="0"/>
            </a:endParaRPr>
          </a:p>
          <a:p>
            <a:pPr marL="628650" lvl="1" indent="-171450">
              <a:buFont typeface="Arial" pitchFamily="34" charset="0"/>
              <a:buChar char="•"/>
            </a:pPr>
            <a:r>
              <a:rPr lang="en-US" sz="1200" dirty="0" smtClean="0">
                <a:solidFill>
                  <a:srgbClr val="000000"/>
                </a:solidFill>
                <a:latin typeface="Verdana" pitchFamily="34" charset="0"/>
                <a:ea typeface="Verdana" pitchFamily="34" charset="0"/>
                <a:cs typeface="Verdana" pitchFamily="34" charset="0"/>
              </a:rPr>
              <a:t>Straight forward integration</a:t>
            </a:r>
          </a:p>
          <a:p>
            <a:pPr marL="628650" lvl="1" indent="-171450">
              <a:buFont typeface="Arial" pitchFamily="34" charset="0"/>
              <a:buChar char="•"/>
            </a:pPr>
            <a:endParaRPr lang="en-US" sz="1200" dirty="0">
              <a:solidFill>
                <a:srgbClr val="000000"/>
              </a:solidFill>
              <a:latin typeface="Verdana" pitchFamily="34" charset="0"/>
              <a:ea typeface="Verdana" pitchFamily="34" charset="0"/>
              <a:cs typeface="Verdana" pitchFamily="34" charset="0"/>
            </a:endParaRPr>
          </a:p>
          <a:p>
            <a:pPr marL="628650" lvl="1" indent="-171450">
              <a:buFont typeface="Arial" pitchFamily="34" charset="0"/>
              <a:buChar char="•"/>
            </a:pPr>
            <a:r>
              <a:rPr lang="en-US" sz="1200" dirty="0">
                <a:solidFill>
                  <a:srgbClr val="000000"/>
                </a:solidFill>
                <a:latin typeface="Verdana" pitchFamily="34" charset="0"/>
                <a:ea typeface="Verdana" pitchFamily="34" charset="0"/>
                <a:cs typeface="Verdana" pitchFamily="34" charset="0"/>
              </a:rPr>
              <a:t> This web-based customer relationship management software can be accessed by any computer or wireless handheld device, making it the most convenient and useful tool used by companies across the nation and around the world.</a:t>
            </a:r>
            <a:endParaRPr lang="en-US" sz="1200" dirty="0" smtClean="0">
              <a:solidFill>
                <a:srgbClr val="000000"/>
              </a:solidFill>
              <a:latin typeface="Verdana" pitchFamily="34" charset="0"/>
              <a:ea typeface="Verdana" pitchFamily="34" charset="0"/>
              <a:cs typeface="Verdana" pitchFamily="34" charset="0"/>
            </a:endParaRPr>
          </a:p>
          <a:p>
            <a:pPr marL="628650" lvl="1" indent="-171450">
              <a:buFont typeface="Arial" pitchFamily="34" charset="0"/>
              <a:buChar char="•"/>
            </a:pPr>
            <a:endParaRPr lang="en-US" sz="1200" dirty="0">
              <a:solidFill>
                <a:srgbClr val="000000"/>
              </a:solidFill>
              <a:latin typeface="Verdana" pitchFamily="34" charset="0"/>
              <a:ea typeface="Verdana" pitchFamily="34" charset="0"/>
              <a:cs typeface="Verdana" pitchFamily="34" charset="0"/>
            </a:endParaRPr>
          </a:p>
          <a:p>
            <a:pPr marL="628650" lvl="1" indent="-171450">
              <a:buFont typeface="Arial" pitchFamily="34" charset="0"/>
              <a:buChar char="•"/>
            </a:pPr>
            <a:endParaRPr lang="en-US" sz="1200" dirty="0">
              <a:solidFill>
                <a:srgbClr val="000000"/>
              </a:solidFill>
              <a:latin typeface="Verdana" pitchFamily="34" charset="0"/>
              <a:ea typeface="Verdana" pitchFamily="34" charset="0"/>
              <a:cs typeface="Verdana" pitchFamily="34" charset="0"/>
            </a:endParaRPr>
          </a:p>
          <a:p>
            <a:endParaRPr lang="en-US" sz="1200" dirty="0" smtClean="0">
              <a:solidFill>
                <a:srgbClr val="000000"/>
              </a:solidFill>
              <a:latin typeface="Verdana" pitchFamily="34" charset="0"/>
              <a:ea typeface="Verdana" pitchFamily="34" charset="0"/>
              <a:cs typeface="Verdana" pitchFamily="34" charset="0"/>
            </a:endParaRPr>
          </a:p>
          <a:p>
            <a:r>
              <a:rPr lang="en-US" sz="1600" b="1" u="sng" dirty="0" smtClean="0">
                <a:solidFill>
                  <a:srgbClr val="000000"/>
                </a:solidFill>
                <a:latin typeface="Verdana" pitchFamily="34" charset="0"/>
                <a:ea typeface="Verdana" pitchFamily="34" charset="0"/>
                <a:cs typeface="Verdana" pitchFamily="34" charset="0"/>
              </a:rPr>
              <a:t>CONS:</a:t>
            </a:r>
            <a:endParaRPr lang="en-US" sz="1600" b="1" u="sng" dirty="0">
              <a:solidFill>
                <a:srgbClr val="000000"/>
              </a:solidFill>
              <a:latin typeface="Verdana" pitchFamily="34" charset="0"/>
              <a:ea typeface="Verdana" pitchFamily="34" charset="0"/>
              <a:cs typeface="Verdana" pitchFamily="34" charset="0"/>
            </a:endParaRPr>
          </a:p>
          <a:p>
            <a:pPr marL="628650" lvl="1" indent="-171450" eaLnBrk="0" fontAlgn="base" hangingPunct="0">
              <a:spcBef>
                <a:spcPct val="0"/>
              </a:spcBef>
              <a:spcAft>
                <a:spcPct val="0"/>
              </a:spcAft>
              <a:buFont typeface="Arial" pitchFamily="34" charset="0"/>
              <a:buChar char="•"/>
            </a:pPr>
            <a:endParaRPr lang="en-US" sz="1200" dirty="0" smtClean="0">
              <a:latin typeface="Verdana" pitchFamily="34" charset="0"/>
              <a:ea typeface="Verdana" pitchFamily="34" charset="0"/>
              <a:cs typeface="Verdana" pitchFamily="34" charset="0"/>
            </a:endParaRPr>
          </a:p>
          <a:p>
            <a:pPr marL="628650" lvl="1" indent="-171450" eaLnBrk="0" fontAlgn="base" hangingPunct="0">
              <a:spcBef>
                <a:spcPct val="0"/>
              </a:spcBef>
              <a:spcAft>
                <a:spcPct val="0"/>
              </a:spcAft>
              <a:buFont typeface="Arial" pitchFamily="34" charset="0"/>
              <a:buChar char="•"/>
            </a:pPr>
            <a:r>
              <a:rPr lang="en-US" sz="1200" dirty="0" smtClean="0">
                <a:latin typeface="Verdana" pitchFamily="34" charset="0"/>
                <a:ea typeface="Verdana" pitchFamily="34" charset="0"/>
                <a:cs typeface="Verdana" pitchFamily="34" charset="0"/>
              </a:rPr>
              <a:t>Doesn’t </a:t>
            </a:r>
            <a:r>
              <a:rPr lang="en-US" sz="1200" dirty="0" smtClean="0">
                <a:latin typeface="Verdana" pitchFamily="34" charset="0"/>
                <a:ea typeface="Verdana" pitchFamily="34" charset="0"/>
                <a:cs typeface="Verdana" pitchFamily="34" charset="0"/>
              </a:rPr>
              <a:t>work well with internet </a:t>
            </a:r>
            <a:r>
              <a:rPr lang="en-US" sz="1200" dirty="0" smtClean="0">
                <a:latin typeface="Verdana" pitchFamily="34" charset="0"/>
                <a:ea typeface="Verdana" pitchFamily="34" charset="0"/>
                <a:cs typeface="Verdana" pitchFamily="34" charset="0"/>
              </a:rPr>
              <a:t>explorer</a:t>
            </a:r>
          </a:p>
          <a:p>
            <a:pPr marL="628650" lvl="1" indent="-171450" eaLnBrk="0" fontAlgn="base" hangingPunct="0">
              <a:spcBef>
                <a:spcPct val="0"/>
              </a:spcBef>
              <a:spcAft>
                <a:spcPct val="0"/>
              </a:spcAft>
              <a:buFont typeface="Arial" pitchFamily="34" charset="0"/>
              <a:buChar char="•"/>
            </a:pPr>
            <a:endParaRPr lang="en-US" sz="1200" dirty="0" smtClean="0">
              <a:latin typeface="Verdana" pitchFamily="34" charset="0"/>
              <a:ea typeface="Verdana" pitchFamily="34" charset="0"/>
              <a:cs typeface="Verdana" pitchFamily="34" charset="0"/>
            </a:endParaRPr>
          </a:p>
          <a:p>
            <a:pPr marL="628650" lvl="1" indent="-171450" eaLnBrk="0" fontAlgn="base" hangingPunct="0">
              <a:spcBef>
                <a:spcPct val="0"/>
              </a:spcBef>
              <a:spcAft>
                <a:spcPct val="0"/>
              </a:spcAft>
              <a:buFont typeface="Arial" pitchFamily="34" charset="0"/>
              <a:buChar char="•"/>
            </a:pPr>
            <a:r>
              <a:rPr lang="en-US" sz="1200" dirty="0" smtClean="0">
                <a:latin typeface="Verdana" pitchFamily="34" charset="0"/>
                <a:ea typeface="Verdana" pitchFamily="34" charset="0"/>
                <a:cs typeface="Verdana" pitchFamily="34" charset="0"/>
              </a:rPr>
              <a:t>Scalability – working on improving it</a:t>
            </a:r>
          </a:p>
          <a:p>
            <a:endParaRPr lang="en-US" sz="1200" dirty="0">
              <a:latin typeface="Verdana" pitchFamily="34" charset="0"/>
              <a:ea typeface="Verdana" pitchFamily="34" charset="0"/>
              <a:cs typeface="Verdana" pitchFamily="34" charset="0"/>
            </a:endParaRPr>
          </a:p>
          <a:p>
            <a:endParaRPr 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091017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609600"/>
            <a:ext cx="6096000" cy="5816977"/>
          </a:xfrm>
          <a:prstGeom prst="rect">
            <a:avLst/>
          </a:prstGeom>
          <a:noFill/>
        </p:spPr>
        <p:txBody>
          <a:bodyPr wrap="square" rtlCol="0">
            <a:spAutoFit/>
          </a:bodyPr>
          <a:lstStyle/>
          <a:p>
            <a:pPr algn="ctr">
              <a:lnSpc>
                <a:spcPct val="150000"/>
              </a:lnSpc>
            </a:pPr>
            <a:r>
              <a:rPr lang="en-US" sz="2400" b="1" u="sng" dirty="0"/>
              <a:t>Companies Using Sage </a:t>
            </a:r>
            <a:r>
              <a:rPr lang="en-US" dirty="0"/>
              <a:t/>
            </a:r>
            <a:br>
              <a:rPr lang="en-US" dirty="0"/>
            </a:br>
            <a:r>
              <a:rPr lang="en-US" sz="1600" dirty="0"/>
              <a:t>ABC Bus Companies INC</a:t>
            </a:r>
            <a:br>
              <a:rPr lang="en-US" sz="1600" dirty="0"/>
            </a:br>
            <a:r>
              <a:rPr lang="en-US" sz="1600" dirty="0"/>
              <a:t>Avnet</a:t>
            </a:r>
            <a:br>
              <a:rPr lang="en-US" sz="1600" dirty="0"/>
            </a:br>
            <a:r>
              <a:rPr lang="en-US" sz="1600" dirty="0"/>
              <a:t>BlueCross BlueShield of Tennessee</a:t>
            </a:r>
            <a:br>
              <a:rPr lang="en-US" sz="1600" dirty="0"/>
            </a:br>
            <a:r>
              <a:rPr lang="en-US" sz="1600" dirty="0"/>
              <a:t>Blue River Technologies</a:t>
            </a:r>
            <a:br>
              <a:rPr lang="en-US" sz="1600" dirty="0"/>
            </a:br>
            <a:r>
              <a:rPr lang="en-US" sz="1600" dirty="0" err="1"/>
              <a:t>Conferon</a:t>
            </a:r>
            <a:r>
              <a:rPr lang="en-US" sz="1600" dirty="0"/>
              <a:t/>
            </a:r>
            <a:br>
              <a:rPr lang="en-US" sz="1600" dirty="0"/>
            </a:br>
            <a:r>
              <a:rPr lang="en-US" sz="1600" dirty="0"/>
              <a:t>Grant </a:t>
            </a:r>
            <a:r>
              <a:rPr lang="en-US" sz="1600" dirty="0" err="1"/>
              <a:t>Thomton</a:t>
            </a:r>
            <a:r>
              <a:rPr lang="en-US" sz="1600" dirty="0"/>
              <a:t/>
            </a:r>
            <a:br>
              <a:rPr lang="en-US" sz="1600" dirty="0"/>
            </a:br>
            <a:r>
              <a:rPr lang="en-US" sz="1600" dirty="0"/>
              <a:t>Harbor Capital Advisors INC</a:t>
            </a:r>
            <a:br>
              <a:rPr lang="en-US" sz="1600" dirty="0"/>
            </a:br>
            <a:r>
              <a:rPr lang="en-US" sz="1600" dirty="0"/>
              <a:t>Heritage Log Homes</a:t>
            </a:r>
            <a:br>
              <a:rPr lang="en-US" sz="1600" dirty="0"/>
            </a:br>
            <a:r>
              <a:rPr lang="en-US" sz="1600" dirty="0"/>
              <a:t>LEGOLAND® California</a:t>
            </a:r>
            <a:br>
              <a:rPr lang="en-US" sz="1600" dirty="0"/>
            </a:br>
            <a:r>
              <a:rPr lang="en-US" sz="1600" dirty="0" err="1"/>
              <a:t>NuStone</a:t>
            </a:r>
            <a:r>
              <a:rPr lang="en-US" sz="1600" dirty="0"/>
              <a:t> Distribution Co.</a:t>
            </a:r>
            <a:br>
              <a:rPr lang="en-US" sz="1600" dirty="0"/>
            </a:br>
            <a:r>
              <a:rPr lang="en-US" sz="1600" dirty="0"/>
              <a:t>Octane Fitness</a:t>
            </a:r>
            <a:br>
              <a:rPr lang="en-US" sz="1600" dirty="0"/>
            </a:br>
            <a:r>
              <a:rPr lang="en-US" sz="1600" dirty="0"/>
              <a:t>SEI Investments</a:t>
            </a:r>
            <a:br>
              <a:rPr lang="en-US" sz="1600" dirty="0"/>
            </a:br>
            <a:r>
              <a:rPr lang="en-US" sz="1600" dirty="0"/>
              <a:t>The Seattle Times Co.</a:t>
            </a:r>
            <a:br>
              <a:rPr lang="en-US" sz="1600" dirty="0"/>
            </a:br>
            <a:r>
              <a:rPr lang="en-US" sz="1600" dirty="0"/>
              <a:t>USCO</a:t>
            </a:r>
          </a:p>
        </p:txBody>
      </p:sp>
    </p:spTree>
    <p:extLst>
      <p:ext uri="{BB962C8B-B14F-4D97-AF65-F5344CB8AC3E}">
        <p14:creationId xmlns:p14="http://schemas.microsoft.com/office/powerpoint/2010/main" val="1469838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245" t="14109" r="14992" b="3764"/>
          <a:stretch/>
        </p:blipFill>
        <p:spPr bwMode="auto">
          <a:xfrm>
            <a:off x="2514600" y="775138"/>
            <a:ext cx="6108710" cy="5623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6993" y="451972"/>
            <a:ext cx="2209800" cy="830997"/>
          </a:xfrm>
          <a:prstGeom prst="rect">
            <a:avLst/>
          </a:prstGeom>
          <a:noFill/>
        </p:spPr>
        <p:txBody>
          <a:bodyPr wrap="square" rtlCol="0">
            <a:spAutoFit/>
          </a:bodyPr>
          <a:lstStyle/>
          <a:p>
            <a:r>
              <a:rPr lang="en-US" sz="2400" b="1" u="sng" dirty="0" smtClean="0"/>
              <a:t>Pricing for Sage Software</a:t>
            </a:r>
            <a:endParaRPr lang="en-US" sz="2400" b="1" u="sng" dirty="0"/>
          </a:p>
        </p:txBody>
      </p:sp>
    </p:spTree>
    <p:extLst>
      <p:ext uri="{BB962C8B-B14F-4D97-AF65-F5344CB8AC3E}">
        <p14:creationId xmlns:p14="http://schemas.microsoft.com/office/powerpoint/2010/main" val="723420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609600"/>
            <a:ext cx="6248400" cy="6278642"/>
          </a:xfrm>
          <a:prstGeom prst="rect">
            <a:avLst/>
          </a:prstGeom>
          <a:noFill/>
        </p:spPr>
        <p:txBody>
          <a:bodyPr wrap="square" rtlCol="0">
            <a:spAutoFit/>
          </a:bodyPr>
          <a:lstStyle/>
          <a:p>
            <a:pPr algn="ctr"/>
            <a:r>
              <a:rPr lang="en-US" sz="2400" b="1" u="sng" dirty="0" smtClean="0"/>
              <a:t>Intended Use</a:t>
            </a:r>
            <a:r>
              <a:rPr lang="en-US" sz="2400" b="1" u="sng" dirty="0" smtClean="0"/>
              <a:t>:</a:t>
            </a:r>
          </a:p>
          <a:p>
            <a:pPr algn="ctr"/>
            <a:endParaRPr lang="en-US" dirty="0"/>
          </a:p>
          <a:p>
            <a:pPr marL="285750" indent="-285750">
              <a:buFont typeface="Arial" pitchFamily="34" charset="0"/>
              <a:buChar char="•"/>
            </a:pPr>
            <a:r>
              <a:rPr lang="en-US" dirty="0" smtClean="0"/>
              <a:t>Forecast and monitor sales</a:t>
            </a:r>
          </a:p>
          <a:p>
            <a:pPr marL="285750" indent="-285750">
              <a:buFont typeface="Arial" pitchFamily="34" charset="0"/>
              <a:buChar char="•"/>
            </a:pPr>
            <a:endParaRPr lang="en-US" dirty="0"/>
          </a:p>
          <a:p>
            <a:pPr marL="285750" indent="-285750">
              <a:buFont typeface="Arial" pitchFamily="34" charset="0"/>
              <a:buChar char="•"/>
            </a:pPr>
            <a:r>
              <a:rPr lang="en-US" dirty="0" smtClean="0"/>
              <a:t>E-mail marketing: send advertisements and buying incentives</a:t>
            </a:r>
          </a:p>
          <a:p>
            <a:pPr marL="285750" indent="-285750">
              <a:buFont typeface="Arial" pitchFamily="34" charset="0"/>
              <a:buChar char="•"/>
            </a:pPr>
            <a:endParaRPr lang="en-US" dirty="0"/>
          </a:p>
          <a:p>
            <a:pPr marL="285750" indent="-285750">
              <a:buFont typeface="Arial" pitchFamily="34" charset="0"/>
              <a:buChar char="•"/>
            </a:pPr>
            <a:r>
              <a:rPr lang="en-US" dirty="0" smtClean="0"/>
              <a:t>Resolve customer issues efficiently and effectively</a:t>
            </a:r>
          </a:p>
          <a:p>
            <a:pPr marL="285750" indent="-285750">
              <a:buFont typeface="Arial" pitchFamily="34" charset="0"/>
              <a:buChar char="•"/>
            </a:pPr>
            <a:endParaRPr lang="en-US" dirty="0"/>
          </a:p>
          <a:p>
            <a:pPr marL="285750" indent="-285750">
              <a:buFont typeface="Arial" pitchFamily="34" charset="0"/>
              <a:buChar char="•"/>
            </a:pPr>
            <a:r>
              <a:rPr lang="en-US" dirty="0" smtClean="0"/>
              <a:t>Use dashboards to obtain valuable information about the company so that it can improve upon its weaknesses and customer relations</a:t>
            </a:r>
          </a:p>
          <a:p>
            <a:pPr marL="285750" indent="-285750">
              <a:buFont typeface="Arial" pitchFamily="34" charset="0"/>
              <a:buChar char="•"/>
            </a:pPr>
            <a:endParaRPr lang="en-US" dirty="0"/>
          </a:p>
          <a:p>
            <a:pPr marL="285750" indent="-285750">
              <a:buFont typeface="Arial" pitchFamily="34" charset="0"/>
              <a:buChar char="•"/>
            </a:pPr>
            <a:r>
              <a:rPr lang="en-US" dirty="0" smtClean="0"/>
              <a:t>Business alerts used to notify employees and management on business decisions and changes.</a:t>
            </a:r>
          </a:p>
          <a:p>
            <a:pPr marL="285750" indent="-285750">
              <a:buFont typeface="Arial" pitchFamily="34" charset="0"/>
              <a:buChar char="•"/>
            </a:pPr>
            <a:endParaRPr lang="en-US" dirty="0"/>
          </a:p>
          <a:p>
            <a:pPr marL="285750" indent="-285750">
              <a:buFont typeface="Arial" pitchFamily="34" charset="0"/>
              <a:buChar char="•"/>
            </a:pPr>
            <a:r>
              <a:rPr lang="en-US" dirty="0" smtClean="0"/>
              <a:t>Budget and revenue tracking</a:t>
            </a:r>
          </a:p>
          <a:p>
            <a:pPr marL="285750" indent="-285750">
              <a:buFont typeface="Arial" pitchFamily="34" charset="0"/>
              <a:buChar char="•"/>
            </a:pPr>
            <a:endParaRPr lang="en-US" dirty="0" smtClean="0"/>
          </a:p>
          <a:p>
            <a:pPr marL="285750" indent="-285750">
              <a:buFont typeface="Arial" pitchFamily="34" charset="0"/>
              <a:buChar char="•"/>
            </a:pPr>
            <a:r>
              <a:rPr lang="en-US" dirty="0" smtClean="0"/>
              <a:t>Use metrics to evaluate company’s performance, customer needs and satisfaction, and respond accordingly </a:t>
            </a: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408523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81000"/>
            <a:ext cx="6019800" cy="523220"/>
          </a:xfrm>
          <a:prstGeom prst="rect">
            <a:avLst/>
          </a:prstGeom>
          <a:noFill/>
        </p:spPr>
        <p:txBody>
          <a:bodyPr wrap="square" rtlCol="0">
            <a:spAutoFit/>
          </a:bodyPr>
          <a:lstStyle/>
          <a:p>
            <a:pPr algn="ctr"/>
            <a:r>
              <a:rPr lang="en-US" sz="2800" dirty="0" smtClean="0"/>
              <a:t>References</a:t>
            </a:r>
            <a:endParaRPr lang="en-US" sz="2800" dirty="0"/>
          </a:p>
        </p:txBody>
      </p:sp>
      <p:sp>
        <p:nvSpPr>
          <p:cNvPr id="8" name="TextBox 7"/>
          <p:cNvSpPr txBox="1"/>
          <p:nvPr/>
        </p:nvSpPr>
        <p:spPr>
          <a:xfrm>
            <a:off x="427839" y="904220"/>
            <a:ext cx="6019800" cy="5478423"/>
          </a:xfrm>
          <a:prstGeom prst="rect">
            <a:avLst/>
          </a:prstGeom>
          <a:noFill/>
        </p:spPr>
        <p:txBody>
          <a:bodyPr wrap="square" rtlCol="0">
            <a:spAutoFit/>
          </a:bodyPr>
          <a:lstStyle/>
          <a:p>
            <a:r>
              <a:rPr lang="en-US" sz="1400" dirty="0" err="1"/>
              <a:t>Baltzan</a:t>
            </a:r>
            <a:r>
              <a:rPr lang="en-US" sz="1400" dirty="0"/>
              <a:t>, P., &amp; Phillips , A. (2010). </a:t>
            </a:r>
            <a:r>
              <a:rPr lang="en-US" sz="1400" i="1" dirty="0"/>
              <a:t>Information Systems.</a:t>
            </a:r>
            <a:r>
              <a:rPr lang="en-US" sz="1400" dirty="0"/>
              <a:t> New </a:t>
            </a:r>
            <a:r>
              <a:rPr lang="en-US" sz="1400" dirty="0" smtClean="0"/>
              <a:t>York</a:t>
            </a:r>
            <a:r>
              <a:rPr lang="en-US" sz="1400" dirty="0"/>
              <a:t>: McGraw - </a:t>
            </a:r>
            <a:r>
              <a:rPr lang="en-US" sz="1400" dirty="0" smtClean="0"/>
              <a:t>	Hill 	Irwin</a:t>
            </a:r>
            <a:r>
              <a:rPr lang="en-US" sz="1400" dirty="0"/>
              <a:t>.</a:t>
            </a:r>
          </a:p>
          <a:p>
            <a:endParaRPr lang="en-US" sz="1400" dirty="0" smtClean="0"/>
          </a:p>
          <a:p>
            <a:r>
              <a:rPr lang="en-US" sz="1400" dirty="0" smtClean="0"/>
              <a:t>(</a:t>
            </a:r>
            <a:r>
              <a:rPr lang="en-US" sz="1400" dirty="0"/>
              <a:t>2010). Retrieved October 5, 2010, from Pop Feedback: </a:t>
            </a:r>
            <a:r>
              <a:rPr lang="en-US" sz="1400" dirty="0" smtClean="0"/>
              <a:t>	http</a:t>
            </a:r>
            <a:r>
              <a:rPr lang="en-US" sz="1400" dirty="0"/>
              <a:t>://www.go2web20.net/site/?a=popfeedback</a:t>
            </a:r>
          </a:p>
          <a:p>
            <a:endParaRPr lang="en-US" sz="1400" dirty="0" smtClean="0"/>
          </a:p>
          <a:p>
            <a:r>
              <a:rPr lang="en-US" sz="1400" dirty="0" smtClean="0"/>
              <a:t>(</a:t>
            </a:r>
            <a:r>
              <a:rPr lang="en-US" sz="1400" dirty="0"/>
              <a:t>2010). Retrieved October 5, 2010, from gripe beta </a:t>
            </a:r>
            <a:r>
              <a:rPr lang="en-US" sz="1400" dirty="0" smtClean="0"/>
              <a:t>word-of-	mouth </a:t>
            </a:r>
            <a:r>
              <a:rPr lang="en-US" sz="1400" dirty="0"/>
              <a:t>is </a:t>
            </a:r>
            <a:r>
              <a:rPr lang="en-US" sz="1400" dirty="0" smtClean="0"/>
              <a:t>	powerful</a:t>
            </a:r>
            <a:r>
              <a:rPr lang="en-US" sz="1400" dirty="0"/>
              <a:t>: </a:t>
            </a:r>
            <a:r>
              <a:rPr lang="en-US" sz="1400" dirty="0"/>
              <a:t>h</a:t>
            </a:r>
            <a:r>
              <a:rPr lang="en-US" sz="1400" dirty="0" smtClean="0"/>
              <a:t>ttp</a:t>
            </a:r>
            <a:r>
              <a:rPr lang="en-US" sz="1400" dirty="0"/>
              <a:t>://www.go2web20.net/site/?a=gripe</a:t>
            </a:r>
          </a:p>
          <a:p>
            <a:endParaRPr lang="en-US" sz="1400" dirty="0" smtClean="0"/>
          </a:p>
          <a:p>
            <a:r>
              <a:rPr lang="en-US" sz="1400" dirty="0" smtClean="0"/>
              <a:t>(</a:t>
            </a:r>
            <a:r>
              <a:rPr lang="en-US" sz="1400" dirty="0"/>
              <a:t>2010). Retrieved October 5, 2010, from </a:t>
            </a:r>
            <a:r>
              <a:rPr lang="en-US" sz="1400" dirty="0" err="1"/>
              <a:t>ZiXXo</a:t>
            </a:r>
            <a:r>
              <a:rPr lang="en-US" sz="1400" dirty="0"/>
              <a:t> beta : </a:t>
            </a:r>
            <a:r>
              <a:rPr lang="en-US" sz="1400" dirty="0" smtClean="0"/>
              <a:t>	http</a:t>
            </a:r>
            <a:r>
              <a:rPr lang="en-US" sz="1400" dirty="0"/>
              <a:t>://www.go2web20.net/site/?</a:t>
            </a:r>
            <a:r>
              <a:rPr lang="en-US" sz="1400" dirty="0" smtClean="0"/>
              <a:t>a=zixxo</a:t>
            </a:r>
            <a:endParaRPr lang="en-US" sz="1400" dirty="0"/>
          </a:p>
          <a:p>
            <a:pPr indent="-457200"/>
            <a:endParaRPr lang="en-US" sz="1400" dirty="0" smtClean="0"/>
          </a:p>
          <a:p>
            <a:pPr indent="-457200"/>
            <a:r>
              <a:rPr lang="en-US" sz="1400" dirty="0"/>
              <a:t>Sage </a:t>
            </a:r>
            <a:r>
              <a:rPr lang="en-US" sz="1400" dirty="0" err="1"/>
              <a:t>SalesLogix</a:t>
            </a:r>
            <a:r>
              <a:rPr lang="en-US" sz="1400" dirty="0"/>
              <a:t> Review. (2010). Retrieved November 5, 2010, from Compare </a:t>
            </a:r>
            <a:r>
              <a:rPr lang="en-US" sz="1400" dirty="0" smtClean="0"/>
              <a:t>	CRM</a:t>
            </a:r>
            <a:r>
              <a:rPr lang="en-US" sz="1400" dirty="0"/>
              <a:t>: http://</a:t>
            </a:r>
            <a:r>
              <a:rPr lang="en-US" sz="1400" dirty="0" smtClean="0"/>
              <a:t>www.comparecrm.com/crm-vendors/sage/sage-	</a:t>
            </a:r>
            <a:r>
              <a:rPr lang="en-US" sz="1400" dirty="0" err="1" smtClean="0"/>
              <a:t>crm.php</a:t>
            </a:r>
            <a:endParaRPr lang="en-US" sz="1400" dirty="0" smtClean="0"/>
          </a:p>
          <a:p>
            <a:pPr indent="-457200"/>
            <a:endParaRPr lang="en-US" sz="1400" dirty="0"/>
          </a:p>
          <a:p>
            <a:pPr indent="-457200"/>
            <a:r>
              <a:rPr lang="en-US" sz="1400" dirty="0"/>
              <a:t>Why Choose Sage CRM. (2010). Retrieved November 5, 2010, from Cornerstone </a:t>
            </a:r>
            <a:r>
              <a:rPr lang="en-US" sz="1400" dirty="0" smtClean="0"/>
              <a:t>	Consulting</a:t>
            </a:r>
            <a:r>
              <a:rPr lang="en-US" sz="1400" dirty="0"/>
              <a:t>: http://</a:t>
            </a:r>
            <a:r>
              <a:rPr lang="en-US" sz="1400" dirty="0" smtClean="0"/>
              <a:t>www.cornerstone1.com/index.cfm?meter=590</a:t>
            </a:r>
          </a:p>
          <a:p>
            <a:pPr indent="-457200"/>
            <a:endParaRPr lang="en-US" sz="1400" dirty="0"/>
          </a:p>
          <a:p>
            <a:pPr indent="-457200"/>
            <a:r>
              <a:rPr lang="en-US" sz="1400" dirty="0"/>
              <a:t>Sage </a:t>
            </a:r>
            <a:r>
              <a:rPr lang="en-US" sz="1400" dirty="0" err="1"/>
              <a:t>SalesLogix</a:t>
            </a:r>
            <a:r>
              <a:rPr lang="en-US" sz="1400" dirty="0"/>
              <a:t> Price List. (</a:t>
            </a:r>
            <a:r>
              <a:rPr lang="en-US" sz="1400" dirty="0" err="1"/>
              <a:t>n.d.</a:t>
            </a:r>
            <a:r>
              <a:rPr lang="en-US" sz="1400" dirty="0"/>
              <a:t>). Retrieved November 5, 2010, </a:t>
            </a:r>
            <a:r>
              <a:rPr lang="en-US" sz="1400" dirty="0" smtClean="0"/>
              <a:t>from </a:t>
            </a:r>
            <a:r>
              <a:rPr lang="en-US" sz="1400" dirty="0" err="1"/>
              <a:t>Blytheco</a:t>
            </a:r>
            <a:r>
              <a:rPr lang="en-US" sz="1400" dirty="0"/>
              <a:t>: </a:t>
            </a:r>
            <a:r>
              <a:rPr lang="en-US" sz="1400" dirty="0" smtClean="0"/>
              <a:t>	http</a:t>
            </a:r>
            <a:r>
              <a:rPr lang="en-US" sz="1400" dirty="0"/>
              <a:t>://www.blytheco.com/saleslogix/price.asp</a:t>
            </a:r>
          </a:p>
          <a:p>
            <a:endParaRPr lang="en-US" sz="1400" dirty="0"/>
          </a:p>
          <a:p>
            <a:endParaRPr lang="en-US" sz="1400" dirty="0"/>
          </a:p>
          <a:p>
            <a:pPr marL="285750" indent="-285750">
              <a:buFont typeface="Arial" pitchFamily="34" charset="0"/>
              <a:buChar char="•"/>
            </a:pPr>
            <a:endParaRPr lang="en-US" sz="1400" dirty="0" smtClean="0"/>
          </a:p>
          <a:p>
            <a:pPr marL="285750" indent="-285750">
              <a:buFont typeface="Arial" pitchFamily="34" charset="0"/>
              <a:buChar char="•"/>
            </a:pPr>
            <a:endParaRPr lang="en-US" sz="1400" dirty="0"/>
          </a:p>
        </p:txBody>
      </p:sp>
    </p:spTree>
    <p:extLst>
      <p:ext uri="{BB962C8B-B14F-4D97-AF65-F5344CB8AC3E}">
        <p14:creationId xmlns:p14="http://schemas.microsoft.com/office/powerpoint/2010/main" val="389246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304800"/>
            <a:ext cx="6248400" cy="646331"/>
          </a:xfrm>
          <a:prstGeom prst="rect">
            <a:avLst/>
          </a:prstGeom>
          <a:noFill/>
        </p:spPr>
        <p:txBody>
          <a:bodyPr wrap="square" rtlCol="0">
            <a:spAutoFit/>
          </a:bodyPr>
          <a:lstStyle/>
          <a:p>
            <a:pPr algn="ctr"/>
            <a:r>
              <a:rPr lang="en-US" sz="3600" dirty="0" smtClean="0"/>
              <a:t>Products and Services</a:t>
            </a:r>
            <a:endParaRPr lang="en-US" sz="3600" dirty="0"/>
          </a:p>
        </p:txBody>
      </p:sp>
      <p:sp>
        <p:nvSpPr>
          <p:cNvPr id="7" name="TextBox 6"/>
          <p:cNvSpPr txBox="1"/>
          <p:nvPr/>
        </p:nvSpPr>
        <p:spPr>
          <a:xfrm>
            <a:off x="228600" y="1219200"/>
            <a:ext cx="6400800" cy="4524315"/>
          </a:xfrm>
          <a:prstGeom prst="rect">
            <a:avLst/>
          </a:prstGeom>
          <a:noFill/>
        </p:spPr>
        <p:txBody>
          <a:bodyPr wrap="square" rtlCol="0">
            <a:spAutoFit/>
          </a:bodyPr>
          <a:lstStyle/>
          <a:p>
            <a:pPr marL="285750" indent="-285750">
              <a:buFont typeface="Arial" pitchFamily="34" charset="0"/>
              <a:buChar char="•"/>
            </a:pPr>
            <a:endParaRPr lang="en-US" dirty="0" smtClean="0"/>
          </a:p>
          <a:p>
            <a:pPr marL="285750" indent="-285750">
              <a:buFont typeface="Arial" pitchFamily="34" charset="0"/>
              <a:buChar char="•"/>
            </a:pPr>
            <a:r>
              <a:rPr lang="en-US" dirty="0" smtClean="0"/>
              <a:t>Coffee: very caffeinated, lightly caffeinated and decaf</a:t>
            </a:r>
          </a:p>
          <a:p>
            <a:pPr marL="285750" indent="-285750">
              <a:buFont typeface="Arial" pitchFamily="34" charset="0"/>
              <a:buChar char="•"/>
            </a:pPr>
            <a:endParaRPr lang="en-US" dirty="0"/>
          </a:p>
          <a:p>
            <a:pPr marL="285750" indent="-285750">
              <a:buFont typeface="Arial" pitchFamily="34" charset="0"/>
              <a:buChar char="•"/>
            </a:pPr>
            <a:r>
              <a:rPr lang="en-US" dirty="0" smtClean="0"/>
              <a:t>Tea</a:t>
            </a:r>
          </a:p>
          <a:p>
            <a:pPr marL="285750" indent="-285750">
              <a:buFont typeface="Arial" pitchFamily="34" charset="0"/>
              <a:buChar char="•"/>
            </a:pPr>
            <a:endParaRPr lang="en-US" dirty="0"/>
          </a:p>
          <a:p>
            <a:pPr marL="285750" indent="-285750">
              <a:buFont typeface="Arial" pitchFamily="34" charset="0"/>
              <a:buChar char="•"/>
            </a:pPr>
            <a:r>
              <a:rPr lang="en-US" dirty="0" smtClean="0"/>
              <a:t>Cookies/Brownies</a:t>
            </a:r>
          </a:p>
          <a:p>
            <a:pPr marL="285750" indent="-285750">
              <a:buFont typeface="Arial" pitchFamily="34" charset="0"/>
              <a:buChar char="•"/>
            </a:pPr>
            <a:endParaRPr lang="en-US" dirty="0"/>
          </a:p>
          <a:p>
            <a:pPr marL="285750" indent="-285750">
              <a:buFont typeface="Arial" pitchFamily="34" charset="0"/>
              <a:buChar char="•"/>
            </a:pPr>
            <a:r>
              <a:rPr lang="en-US" dirty="0" smtClean="0"/>
              <a:t>Soup/Sandwiches</a:t>
            </a:r>
          </a:p>
          <a:p>
            <a:pPr marL="285750" indent="-285750">
              <a:buFont typeface="Arial" pitchFamily="34" charset="0"/>
              <a:buChar char="•"/>
            </a:pPr>
            <a:endParaRPr lang="en-US" dirty="0"/>
          </a:p>
          <a:p>
            <a:pPr marL="285750" indent="-285750">
              <a:buFont typeface="Arial" pitchFamily="34" charset="0"/>
              <a:buChar char="•"/>
            </a:pPr>
            <a:r>
              <a:rPr lang="en-US" dirty="0" smtClean="0"/>
              <a:t>Breakfast food: Muffins, Pastries, and Coffee Cake</a:t>
            </a:r>
          </a:p>
          <a:p>
            <a:pPr marL="285750" indent="-285750">
              <a:buFont typeface="Arial" pitchFamily="34" charset="0"/>
              <a:buChar char="•"/>
            </a:pPr>
            <a:endParaRPr lang="en-US" dirty="0"/>
          </a:p>
          <a:p>
            <a:pPr marL="285750" indent="-285750">
              <a:buFont typeface="Arial" pitchFamily="34" charset="0"/>
              <a:buChar char="•"/>
            </a:pPr>
            <a:r>
              <a:rPr lang="en-US" dirty="0" smtClean="0"/>
              <a:t>Study Items: Notebooks, Pencils, Pens </a:t>
            </a:r>
          </a:p>
          <a:p>
            <a:pPr marL="285750" indent="-285750">
              <a:buFont typeface="Arial" pitchFamily="34" charset="0"/>
              <a:buChar char="•"/>
            </a:pPr>
            <a:endParaRPr lang="en-US" dirty="0"/>
          </a:p>
          <a:p>
            <a:pPr marL="285750" indent="-285750">
              <a:buFont typeface="Arial" pitchFamily="34" charset="0"/>
              <a:buChar char="•"/>
            </a:pPr>
            <a:r>
              <a:rPr lang="en-US" dirty="0" smtClean="0"/>
              <a:t>Novelty Items: Mugs, T-shirts</a:t>
            </a:r>
          </a:p>
          <a:p>
            <a:pPr marL="285750" indent="-285750">
              <a:buFont typeface="Arial" pitchFamily="34" charset="0"/>
              <a:buChar char="•"/>
            </a:pPr>
            <a:endParaRPr lang="en-US" dirty="0"/>
          </a:p>
          <a:p>
            <a:endParaRPr lang="en-US" dirty="0"/>
          </a:p>
        </p:txBody>
      </p:sp>
    </p:spTree>
    <p:extLst>
      <p:ext uri="{BB962C8B-B14F-4D97-AF65-F5344CB8AC3E}">
        <p14:creationId xmlns:p14="http://schemas.microsoft.com/office/powerpoint/2010/main" val="101126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2249" y="396250"/>
            <a:ext cx="8382000" cy="584775"/>
          </a:xfrm>
          <a:prstGeom prst="rect">
            <a:avLst/>
          </a:prstGeom>
          <a:noFill/>
        </p:spPr>
        <p:txBody>
          <a:bodyPr wrap="square" rtlCol="0">
            <a:spAutoFit/>
          </a:bodyPr>
          <a:lstStyle/>
          <a:p>
            <a:r>
              <a:rPr lang="en-US" sz="3200" dirty="0" smtClean="0"/>
              <a:t>	Products and Services Cont.</a:t>
            </a:r>
          </a:p>
        </p:txBody>
      </p:sp>
      <p:sp>
        <p:nvSpPr>
          <p:cNvPr id="7" name="TextBox 6"/>
          <p:cNvSpPr txBox="1"/>
          <p:nvPr/>
        </p:nvSpPr>
        <p:spPr>
          <a:xfrm>
            <a:off x="426868" y="1219200"/>
            <a:ext cx="6096000" cy="3693319"/>
          </a:xfrm>
          <a:prstGeom prst="rect">
            <a:avLst/>
          </a:prstGeom>
          <a:noFill/>
        </p:spPr>
        <p:txBody>
          <a:bodyPr wrap="square" rtlCol="0">
            <a:spAutoFit/>
          </a:bodyPr>
          <a:lstStyle/>
          <a:p>
            <a:pPr marL="285750" indent="-285750">
              <a:buFont typeface="Arial" pitchFamily="34" charset="0"/>
              <a:buChar char="•"/>
            </a:pPr>
            <a:endParaRPr lang="en-US" dirty="0" smtClean="0"/>
          </a:p>
          <a:p>
            <a:pPr marL="285750" indent="-285750">
              <a:buFont typeface="Arial" pitchFamily="34" charset="0"/>
              <a:buChar char="•"/>
            </a:pPr>
            <a:r>
              <a:rPr lang="en-US" dirty="0" smtClean="0"/>
              <a:t>Free Wireless Internet</a:t>
            </a:r>
          </a:p>
          <a:p>
            <a:pPr marL="285750" indent="-285750">
              <a:buFont typeface="Arial" pitchFamily="34" charset="0"/>
              <a:buChar char="•"/>
            </a:pPr>
            <a:endParaRPr lang="en-US" dirty="0"/>
          </a:p>
          <a:p>
            <a:pPr marL="285750" indent="-285750">
              <a:buFont typeface="Arial" pitchFamily="34" charset="0"/>
              <a:buChar char="•"/>
            </a:pPr>
            <a:r>
              <a:rPr lang="en-US" dirty="0" smtClean="0"/>
              <a:t>10 Desktop Computers</a:t>
            </a:r>
          </a:p>
          <a:p>
            <a:pPr marL="285750" indent="-285750">
              <a:buFont typeface="Arial" pitchFamily="34" charset="0"/>
              <a:buChar char="•"/>
            </a:pPr>
            <a:endParaRPr lang="en-US" dirty="0"/>
          </a:p>
          <a:p>
            <a:pPr marL="285750" indent="-285750">
              <a:buFont typeface="Arial" pitchFamily="34" charset="0"/>
              <a:buChar char="•"/>
            </a:pPr>
            <a:r>
              <a:rPr lang="en-US" dirty="0" smtClean="0"/>
              <a:t>Open 9 pm to 9 am</a:t>
            </a:r>
          </a:p>
          <a:p>
            <a:pPr marL="285750" indent="-285750">
              <a:buFont typeface="Arial" pitchFamily="34" charset="0"/>
              <a:buChar char="•"/>
            </a:pPr>
            <a:endParaRPr lang="en-US" dirty="0"/>
          </a:p>
          <a:p>
            <a:pPr marL="285750" indent="-285750">
              <a:buFont typeface="Arial" pitchFamily="34" charset="0"/>
              <a:buChar char="•"/>
            </a:pPr>
            <a:r>
              <a:rPr lang="en-US" dirty="0" smtClean="0"/>
              <a:t>Two Sections</a:t>
            </a:r>
            <a:endParaRPr lang="en-US" dirty="0"/>
          </a:p>
          <a:p>
            <a:pPr marL="742950" lvl="1" indent="-285750">
              <a:buFont typeface="Arial" pitchFamily="34" charset="0"/>
              <a:buChar char="•"/>
            </a:pPr>
            <a:r>
              <a:rPr lang="en-US" dirty="0" smtClean="0"/>
              <a:t>Study Area – Computers, Desks, and Well Lit</a:t>
            </a:r>
          </a:p>
          <a:p>
            <a:pPr marL="742950" lvl="1" indent="-285750">
              <a:buFont typeface="Arial" pitchFamily="34" charset="0"/>
              <a:buChar char="•"/>
            </a:pPr>
            <a:r>
              <a:rPr lang="en-US" dirty="0" smtClean="0"/>
              <a:t>Night Owl Area – Tables and Chairs, Couches, Coffee Tables, and TVs</a:t>
            </a:r>
          </a:p>
          <a:p>
            <a:pPr marL="285750" indent="-285750">
              <a:buFont typeface="Arial" pitchFamily="34" charset="0"/>
              <a:buChar char="•"/>
            </a:pPr>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383782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2350" y="304800"/>
            <a:ext cx="6400800" cy="584775"/>
          </a:xfrm>
          <a:prstGeom prst="rect">
            <a:avLst/>
          </a:prstGeom>
          <a:noFill/>
        </p:spPr>
        <p:txBody>
          <a:bodyPr wrap="square" rtlCol="0">
            <a:spAutoFit/>
          </a:bodyPr>
          <a:lstStyle/>
          <a:p>
            <a:pPr algn="ctr"/>
            <a:r>
              <a:rPr lang="en-US" sz="3200" dirty="0" smtClean="0"/>
              <a:t>Online Products and Services</a:t>
            </a:r>
            <a:endParaRPr lang="en-US" sz="3200" dirty="0"/>
          </a:p>
        </p:txBody>
      </p:sp>
      <p:sp>
        <p:nvSpPr>
          <p:cNvPr id="7" name="TextBox 6"/>
          <p:cNvSpPr txBox="1"/>
          <p:nvPr/>
        </p:nvSpPr>
        <p:spPr>
          <a:xfrm>
            <a:off x="381000" y="1143000"/>
            <a:ext cx="6212150" cy="3416320"/>
          </a:xfrm>
          <a:prstGeom prst="rect">
            <a:avLst/>
          </a:prstGeom>
          <a:noFill/>
        </p:spPr>
        <p:txBody>
          <a:bodyPr wrap="square" rtlCol="0">
            <a:spAutoFit/>
          </a:bodyPr>
          <a:lstStyle/>
          <a:p>
            <a:endParaRPr lang="en-US" dirty="0" smtClean="0"/>
          </a:p>
          <a:p>
            <a:pPr marL="285750" indent="-285750">
              <a:buFont typeface="Arial" pitchFamily="34" charset="0"/>
              <a:buChar char="•"/>
            </a:pPr>
            <a:r>
              <a:rPr lang="en-US" dirty="0" smtClean="0"/>
              <a:t>Coffee and Tea Products For Sale</a:t>
            </a:r>
          </a:p>
          <a:p>
            <a:pPr marL="285750" indent="-285750">
              <a:buFont typeface="Arial" pitchFamily="34" charset="0"/>
              <a:buChar char="•"/>
            </a:pPr>
            <a:endParaRPr lang="en-US" dirty="0"/>
          </a:p>
          <a:p>
            <a:pPr marL="285750" indent="-285750">
              <a:buFont typeface="Arial" pitchFamily="34" charset="0"/>
              <a:buChar char="•"/>
            </a:pPr>
            <a:r>
              <a:rPr lang="en-US" dirty="0" smtClean="0"/>
              <a:t>Novelty Items for Sale – Mugs, T-shirts, and Baseball Hats</a:t>
            </a:r>
          </a:p>
          <a:p>
            <a:pPr marL="285750" indent="-285750">
              <a:buFont typeface="Arial" pitchFamily="34" charset="0"/>
              <a:buChar char="•"/>
            </a:pPr>
            <a:endParaRPr lang="en-US" dirty="0"/>
          </a:p>
          <a:p>
            <a:pPr marL="285750" indent="-285750">
              <a:buFont typeface="Arial" pitchFamily="34" charset="0"/>
              <a:buChar char="•"/>
            </a:pPr>
            <a:r>
              <a:rPr lang="en-US" dirty="0" smtClean="0"/>
              <a:t>Online Events Bulletin Board – It is a information exchange area about upcoming events, meetings and other events.</a:t>
            </a:r>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346004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381000"/>
            <a:ext cx="6019800" cy="523220"/>
          </a:xfrm>
          <a:prstGeom prst="rect">
            <a:avLst/>
          </a:prstGeom>
          <a:noFill/>
        </p:spPr>
        <p:txBody>
          <a:bodyPr wrap="square" rtlCol="0">
            <a:spAutoFit/>
          </a:bodyPr>
          <a:lstStyle/>
          <a:p>
            <a:pPr algn="ctr"/>
            <a:r>
              <a:rPr lang="en-US" sz="2800" dirty="0" smtClean="0"/>
              <a:t>Target Customers Storefront</a:t>
            </a:r>
            <a:endParaRPr lang="en-US" sz="2800" dirty="0"/>
          </a:p>
        </p:txBody>
      </p:sp>
      <p:sp>
        <p:nvSpPr>
          <p:cNvPr id="8" name="TextBox 7"/>
          <p:cNvSpPr txBox="1"/>
          <p:nvPr/>
        </p:nvSpPr>
        <p:spPr>
          <a:xfrm>
            <a:off x="457200" y="1371600"/>
            <a:ext cx="6477000" cy="3693319"/>
          </a:xfrm>
          <a:prstGeom prst="rect">
            <a:avLst/>
          </a:prstGeom>
          <a:noFill/>
        </p:spPr>
        <p:txBody>
          <a:bodyPr wrap="square" rtlCol="0">
            <a:spAutoFit/>
          </a:bodyPr>
          <a:lstStyle/>
          <a:p>
            <a:pPr marL="285750" indent="-285750">
              <a:buFont typeface="Arial" pitchFamily="34" charset="0"/>
              <a:buChar char="•"/>
            </a:pPr>
            <a:r>
              <a:rPr lang="en-US" dirty="0" smtClean="0"/>
              <a:t>Students: Crammers and Late Night Studiers  </a:t>
            </a:r>
          </a:p>
          <a:p>
            <a:pPr marL="285750" indent="-285750">
              <a:buFont typeface="Arial" pitchFamily="34" charset="0"/>
              <a:buChar char="•"/>
            </a:pPr>
            <a:endParaRPr lang="en-US" dirty="0"/>
          </a:p>
          <a:p>
            <a:pPr marL="285750" indent="-285750">
              <a:buFont typeface="Arial" pitchFamily="34" charset="0"/>
              <a:buChar char="•"/>
            </a:pPr>
            <a:r>
              <a:rPr lang="en-US" dirty="0" smtClean="0"/>
              <a:t>Night Shift Workers: Example Nurses, Police</a:t>
            </a:r>
          </a:p>
          <a:p>
            <a:pPr marL="285750" indent="-285750">
              <a:buFont typeface="Arial" pitchFamily="34" charset="0"/>
              <a:buChar char="•"/>
            </a:pPr>
            <a:endParaRPr lang="en-US" dirty="0"/>
          </a:p>
          <a:p>
            <a:pPr marL="285750" indent="-285750">
              <a:buFont typeface="Arial" pitchFamily="34" charset="0"/>
              <a:buChar char="•"/>
            </a:pPr>
            <a:r>
              <a:rPr lang="en-US" dirty="0" smtClean="0"/>
              <a:t>Early Risers</a:t>
            </a:r>
          </a:p>
          <a:p>
            <a:pPr marL="285750" indent="-285750">
              <a:buFont typeface="Arial" pitchFamily="34" charset="0"/>
              <a:buChar char="•"/>
            </a:pPr>
            <a:endParaRPr lang="en-US" dirty="0"/>
          </a:p>
          <a:p>
            <a:pPr marL="285750" indent="-285750">
              <a:buFont typeface="Arial" pitchFamily="34" charset="0"/>
              <a:buChar char="•"/>
            </a:pPr>
            <a:r>
              <a:rPr lang="en-US" dirty="0" smtClean="0"/>
              <a:t>Night Owls</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290243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381000"/>
            <a:ext cx="6324600" cy="523220"/>
          </a:xfrm>
          <a:prstGeom prst="rect">
            <a:avLst/>
          </a:prstGeom>
          <a:noFill/>
        </p:spPr>
        <p:txBody>
          <a:bodyPr wrap="square" rtlCol="0">
            <a:spAutoFit/>
          </a:bodyPr>
          <a:lstStyle/>
          <a:p>
            <a:pPr algn="ctr"/>
            <a:r>
              <a:rPr lang="en-US" sz="2800" dirty="0" smtClean="0"/>
              <a:t>Target Customers Online</a:t>
            </a:r>
            <a:endParaRPr lang="en-US" sz="2800" dirty="0"/>
          </a:p>
        </p:txBody>
      </p:sp>
      <p:sp>
        <p:nvSpPr>
          <p:cNvPr id="7" name="TextBox 6"/>
          <p:cNvSpPr txBox="1"/>
          <p:nvPr/>
        </p:nvSpPr>
        <p:spPr>
          <a:xfrm>
            <a:off x="228600" y="1143000"/>
            <a:ext cx="6400800" cy="5262979"/>
          </a:xfrm>
          <a:prstGeom prst="rect">
            <a:avLst/>
          </a:prstGeom>
          <a:noFill/>
        </p:spPr>
        <p:txBody>
          <a:bodyPr wrap="square" rtlCol="0">
            <a:spAutoFit/>
          </a:bodyPr>
          <a:lstStyle/>
          <a:p>
            <a:pPr marL="285750" indent="-285750" algn="ctr">
              <a:buFont typeface="Arial" pitchFamily="34" charset="0"/>
              <a:buChar char="•"/>
            </a:pPr>
            <a:endParaRPr lang="en-US" sz="2400" dirty="0" smtClean="0"/>
          </a:p>
          <a:p>
            <a:pPr marL="285750" indent="-285750" algn="ctr">
              <a:buFont typeface="Arial" pitchFamily="34" charset="0"/>
              <a:buChar char="•"/>
            </a:pPr>
            <a:endParaRPr lang="en-US" sz="2400" dirty="0" smtClean="0"/>
          </a:p>
          <a:p>
            <a:pPr marL="285750" indent="-285750" algn="ctr">
              <a:buFont typeface="Arial" pitchFamily="34" charset="0"/>
              <a:buChar char="•"/>
            </a:pPr>
            <a:endParaRPr lang="en-US" sz="2400" dirty="0"/>
          </a:p>
          <a:p>
            <a:pPr marL="285750" indent="-285750" algn="ctr">
              <a:buFont typeface="Arial" pitchFamily="34" charset="0"/>
              <a:buChar char="•"/>
            </a:pPr>
            <a:endParaRPr lang="en-US" sz="2400" dirty="0" smtClean="0"/>
          </a:p>
          <a:p>
            <a:pPr marL="285750" indent="-285750" algn="ctr">
              <a:buFont typeface="Arial" pitchFamily="34" charset="0"/>
              <a:buChar char="•"/>
            </a:pPr>
            <a:r>
              <a:rPr lang="en-US" sz="2400" dirty="0" smtClean="0"/>
              <a:t>Coffee Enthusiasts</a:t>
            </a:r>
          </a:p>
          <a:p>
            <a:pPr marL="285750" indent="-285750" algn="ctr">
              <a:buFont typeface="Arial" pitchFamily="34" charset="0"/>
              <a:buChar char="•"/>
            </a:pPr>
            <a:endParaRPr lang="en-US" sz="2400" dirty="0"/>
          </a:p>
          <a:p>
            <a:pPr marL="285750" indent="-285750" algn="ctr">
              <a:buFont typeface="Arial" pitchFamily="34" charset="0"/>
              <a:buChar char="•"/>
            </a:pPr>
            <a:r>
              <a:rPr lang="en-US" sz="2400" dirty="0" smtClean="0"/>
              <a:t>Novelty Item Shoppers</a:t>
            </a:r>
          </a:p>
          <a:p>
            <a:pPr marL="285750" indent="-285750" algn="ctr">
              <a:buFont typeface="Arial" pitchFamily="34" charset="0"/>
              <a:buChar char="•"/>
            </a:pPr>
            <a:endParaRPr lang="en-US" sz="2400" dirty="0"/>
          </a:p>
          <a:p>
            <a:pPr marL="285750" indent="-285750" algn="ctr">
              <a:buFont typeface="Arial" pitchFamily="34" charset="0"/>
              <a:buChar char="•"/>
            </a:pPr>
            <a:endParaRPr lang="en-US" sz="2400" dirty="0" smtClean="0"/>
          </a:p>
          <a:p>
            <a:pPr marL="285750" indent="-285750" algn="ctr">
              <a:buFont typeface="Arial" pitchFamily="34" charset="0"/>
              <a:buChar char="•"/>
            </a:pPr>
            <a:endParaRPr lang="en-US" sz="2400" dirty="0" smtClean="0"/>
          </a:p>
          <a:p>
            <a:pPr marL="285750" indent="-285750" algn="ctr">
              <a:buFont typeface="Arial" pitchFamily="34" charset="0"/>
              <a:buChar char="•"/>
            </a:pPr>
            <a:endParaRPr lang="en-US" sz="2400" dirty="0"/>
          </a:p>
          <a:p>
            <a:pPr algn="ctr"/>
            <a:endParaRPr lang="en-US" sz="2400" dirty="0" smtClean="0"/>
          </a:p>
          <a:p>
            <a:pPr marL="285750" indent="-285750" algn="ctr">
              <a:buFont typeface="Arial" pitchFamily="34" charset="0"/>
              <a:buChar char="•"/>
            </a:pPr>
            <a:endParaRPr lang="en-US" sz="2400" dirty="0"/>
          </a:p>
          <a:p>
            <a:pPr algn="ctr"/>
            <a:endParaRPr lang="en-US" sz="2400" dirty="0"/>
          </a:p>
        </p:txBody>
      </p:sp>
    </p:spTree>
    <p:extLst>
      <p:ext uri="{BB962C8B-B14F-4D97-AF65-F5344CB8AC3E}">
        <p14:creationId xmlns:p14="http://schemas.microsoft.com/office/powerpoint/2010/main" val="249400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381000"/>
            <a:ext cx="6477000" cy="523220"/>
          </a:xfrm>
          <a:prstGeom prst="rect">
            <a:avLst/>
          </a:prstGeom>
          <a:noFill/>
        </p:spPr>
        <p:txBody>
          <a:bodyPr wrap="square" rtlCol="0">
            <a:spAutoFit/>
          </a:bodyPr>
          <a:lstStyle/>
          <a:p>
            <a:pPr algn="ctr"/>
            <a:r>
              <a:rPr lang="en-US" sz="2800" dirty="0" smtClean="0"/>
              <a:t>Marketing Strategy Storefront</a:t>
            </a:r>
            <a:endParaRPr lang="en-US" sz="2800" dirty="0"/>
          </a:p>
        </p:txBody>
      </p:sp>
      <p:sp>
        <p:nvSpPr>
          <p:cNvPr id="7" name="TextBox 6"/>
          <p:cNvSpPr txBox="1"/>
          <p:nvPr/>
        </p:nvSpPr>
        <p:spPr>
          <a:xfrm>
            <a:off x="304800" y="1066800"/>
            <a:ext cx="6324600" cy="3693319"/>
          </a:xfrm>
          <a:prstGeom prst="rect">
            <a:avLst/>
          </a:prstGeom>
          <a:noFill/>
        </p:spPr>
        <p:txBody>
          <a:bodyPr wrap="square" rtlCol="0">
            <a:spAutoFit/>
          </a:bodyPr>
          <a:lstStyle/>
          <a:p>
            <a:pPr marL="285750" indent="-285750">
              <a:buFont typeface="Arial" pitchFamily="34" charset="0"/>
              <a:buChar char="•"/>
            </a:pPr>
            <a:endParaRPr lang="en-US" dirty="0"/>
          </a:p>
          <a:p>
            <a:pPr marL="285750" indent="-285750">
              <a:buFont typeface="Arial" pitchFamily="34" charset="0"/>
              <a:buChar char="•"/>
            </a:pPr>
            <a:r>
              <a:rPr lang="en-US" dirty="0" smtClean="0"/>
              <a:t>Rewards Card – Frequent/loyal customers who receive one free cup of coffee for every ten purchased.</a:t>
            </a:r>
          </a:p>
          <a:p>
            <a:pPr marL="285750" indent="-285750">
              <a:buFont typeface="Arial" pitchFamily="34" charset="0"/>
              <a:buChar char="•"/>
            </a:pPr>
            <a:endParaRPr lang="en-US" dirty="0"/>
          </a:p>
          <a:p>
            <a:pPr marL="285750" indent="-285750">
              <a:buFont typeface="Arial" pitchFamily="34" charset="0"/>
              <a:buChar char="•"/>
            </a:pPr>
            <a:r>
              <a:rPr lang="en-US" dirty="0" smtClean="0"/>
              <a:t>Fliers – informational advertisements that include items, such as the menu, hours of operation, and services.</a:t>
            </a:r>
          </a:p>
          <a:p>
            <a:pPr marL="285750" indent="-285750">
              <a:buFont typeface="Arial" pitchFamily="34" charset="0"/>
              <a:buChar char="•"/>
            </a:pPr>
            <a:endParaRPr lang="en-US" dirty="0"/>
          </a:p>
          <a:p>
            <a:pPr marL="285750" indent="-285750">
              <a:buFont typeface="Arial" pitchFamily="34" charset="0"/>
              <a:buChar char="•"/>
            </a:pPr>
            <a:r>
              <a:rPr lang="en-US" dirty="0" smtClean="0"/>
              <a:t>Near Campus Location – Business location within walking distance of campus (within a mile radius).</a:t>
            </a:r>
          </a:p>
          <a:p>
            <a:pPr marL="285750" indent="-285750">
              <a:buFont typeface="Arial" pitchFamily="34" charset="0"/>
              <a:buChar char="•"/>
            </a:pPr>
            <a:endParaRPr lang="en-US" dirty="0" smtClean="0"/>
          </a:p>
          <a:p>
            <a:pPr marL="285750" indent="-285750">
              <a:buFont typeface="Arial" pitchFamily="34" charset="0"/>
              <a:buChar char="•"/>
            </a:pPr>
            <a:r>
              <a:rPr lang="en-US" dirty="0" smtClean="0"/>
              <a:t>Discounted Refill Prices on Specialty Drinks – Specialty drinks receive a 10% discount on refills. </a:t>
            </a:r>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120388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381000"/>
            <a:ext cx="6553200" cy="523220"/>
          </a:xfrm>
          <a:prstGeom prst="rect">
            <a:avLst/>
          </a:prstGeom>
          <a:noFill/>
        </p:spPr>
        <p:txBody>
          <a:bodyPr wrap="square" rtlCol="0">
            <a:spAutoFit/>
          </a:bodyPr>
          <a:lstStyle/>
          <a:p>
            <a:pPr algn="ctr"/>
            <a:r>
              <a:rPr lang="en-US" sz="2800" dirty="0" smtClean="0"/>
              <a:t>Marketing Strategy Online</a:t>
            </a:r>
            <a:endParaRPr lang="en-US" sz="2800" dirty="0"/>
          </a:p>
        </p:txBody>
      </p:sp>
      <p:sp>
        <p:nvSpPr>
          <p:cNvPr id="7" name="TextBox 6"/>
          <p:cNvSpPr txBox="1"/>
          <p:nvPr/>
        </p:nvSpPr>
        <p:spPr>
          <a:xfrm>
            <a:off x="457200" y="1219200"/>
            <a:ext cx="6172200" cy="5632311"/>
          </a:xfrm>
          <a:prstGeom prst="rect">
            <a:avLst/>
          </a:prstGeom>
          <a:noFill/>
        </p:spPr>
        <p:txBody>
          <a:bodyPr wrap="square" rtlCol="0">
            <a:spAutoFit/>
          </a:bodyPr>
          <a:lstStyle/>
          <a:p>
            <a:pPr marL="285750" indent="-285750">
              <a:buFont typeface="Arial" pitchFamily="34" charset="0"/>
              <a:buChar char="•"/>
            </a:pPr>
            <a:endParaRPr lang="en-US" dirty="0" smtClean="0"/>
          </a:p>
          <a:p>
            <a:pPr marL="285750" indent="-285750">
              <a:buFont typeface="Arial" pitchFamily="34" charset="0"/>
              <a:buChar char="•"/>
            </a:pPr>
            <a:r>
              <a:rPr lang="en-US" dirty="0" smtClean="0"/>
              <a:t>Online Advertisement – Advertise our company on other websites (ex. Facebook) </a:t>
            </a:r>
          </a:p>
          <a:p>
            <a:pPr marL="285750" indent="-285750">
              <a:buFont typeface="Arial" pitchFamily="34" charset="0"/>
              <a:buChar char="•"/>
            </a:pPr>
            <a:endParaRPr lang="en-US" dirty="0"/>
          </a:p>
          <a:p>
            <a:pPr marL="285750" indent="-285750">
              <a:buFont typeface="Arial" pitchFamily="34" charset="0"/>
              <a:buChar char="•"/>
            </a:pPr>
            <a:r>
              <a:rPr lang="en-US" dirty="0" smtClean="0"/>
              <a:t>Online Coupons – First time online buyers receive a 10% discount on purchases on 30 dollars or more.</a:t>
            </a:r>
          </a:p>
          <a:p>
            <a:pPr marL="285750" indent="-285750">
              <a:buFont typeface="Arial" pitchFamily="34" charset="0"/>
              <a:buChar char="•"/>
            </a:pPr>
            <a:endParaRPr lang="en-US" dirty="0"/>
          </a:p>
          <a:p>
            <a:pPr marL="285750" indent="-285750">
              <a:buFont typeface="Arial" pitchFamily="34" charset="0"/>
              <a:buChar char="•"/>
            </a:pPr>
            <a:r>
              <a:rPr lang="en-US" dirty="0" smtClean="0"/>
              <a:t>Online Rewards Program – Frequent buyers receive a free novelty item for every 100 dollars spent.</a:t>
            </a:r>
          </a:p>
          <a:p>
            <a:pPr marL="285750" indent="-285750">
              <a:buFont typeface="Arial" pitchFamily="34" charset="0"/>
              <a:buChar char="•"/>
            </a:pPr>
            <a:endParaRPr lang="en-US" dirty="0"/>
          </a:p>
          <a:p>
            <a:pPr marL="285750" indent="-285750">
              <a:buFont typeface="Arial" pitchFamily="34" charset="0"/>
              <a:buChar char="•"/>
            </a:pPr>
            <a:r>
              <a:rPr lang="en-US" dirty="0" smtClean="0"/>
              <a:t>Mass Customization of Coffee Blends – Customers have an option of creating their own blends of coffee from choices available.</a:t>
            </a:r>
          </a:p>
          <a:p>
            <a:pPr marL="285750" indent="-285750">
              <a:buFont typeface="Arial" pitchFamily="34" charset="0"/>
              <a:buChar char="•"/>
            </a:pPr>
            <a:endParaRPr lang="en-US" dirty="0"/>
          </a:p>
          <a:p>
            <a:pPr marL="285750" indent="-285750">
              <a:buFont typeface="Arial" pitchFamily="34" charset="0"/>
              <a:buChar char="•"/>
            </a:pPr>
            <a:r>
              <a:rPr lang="en-US" dirty="0" smtClean="0"/>
              <a:t>Review Our Business Page – Customers can post reviews about online or storefront products and services. </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3546668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533400"/>
            <a:ext cx="5943600" cy="584775"/>
          </a:xfrm>
          <a:prstGeom prst="rect">
            <a:avLst/>
          </a:prstGeom>
          <a:noFill/>
        </p:spPr>
        <p:txBody>
          <a:bodyPr wrap="square" rtlCol="0">
            <a:spAutoFit/>
          </a:bodyPr>
          <a:lstStyle/>
          <a:p>
            <a:pPr algn="ctr"/>
            <a:r>
              <a:rPr lang="en-US" sz="3200" dirty="0" smtClean="0"/>
              <a:t>Online Metrics</a:t>
            </a:r>
            <a:endParaRPr lang="en-US" sz="3200" dirty="0"/>
          </a:p>
        </p:txBody>
      </p:sp>
      <p:sp>
        <p:nvSpPr>
          <p:cNvPr id="7" name="TextBox 6"/>
          <p:cNvSpPr txBox="1"/>
          <p:nvPr/>
        </p:nvSpPr>
        <p:spPr>
          <a:xfrm>
            <a:off x="457200" y="1371600"/>
            <a:ext cx="6248400" cy="3693319"/>
          </a:xfrm>
          <a:prstGeom prst="rect">
            <a:avLst/>
          </a:prstGeom>
          <a:noFill/>
        </p:spPr>
        <p:txBody>
          <a:bodyPr wrap="square" rtlCol="0">
            <a:spAutoFit/>
          </a:bodyPr>
          <a:lstStyle/>
          <a:p>
            <a:pPr marL="285750" indent="-285750">
              <a:buFont typeface="Arial" pitchFamily="34" charset="0"/>
              <a:buChar char="•"/>
            </a:pPr>
            <a:endParaRPr lang="en-US" dirty="0" smtClean="0"/>
          </a:p>
          <a:p>
            <a:pPr marL="285750" indent="-285750">
              <a:buFont typeface="Arial" pitchFamily="34" charset="0"/>
              <a:buChar char="•"/>
            </a:pPr>
            <a:endParaRPr lang="en-US" dirty="0"/>
          </a:p>
          <a:p>
            <a:endParaRPr lang="en-US" dirty="0" smtClean="0"/>
          </a:p>
          <a:p>
            <a:pPr marL="285750" indent="-285750">
              <a:buFont typeface="Arial" pitchFamily="34" charset="0"/>
              <a:buChar char="•"/>
            </a:pPr>
            <a:r>
              <a:rPr lang="en-US" dirty="0" smtClean="0"/>
              <a:t>Visit: Stickiness – Measures the length of time that visitors spend on the website.</a:t>
            </a:r>
          </a:p>
          <a:p>
            <a:pPr marL="285750" indent="-285750">
              <a:buFont typeface="Arial" pitchFamily="34" charset="0"/>
              <a:buChar char="•"/>
            </a:pPr>
            <a:endParaRPr lang="en-US" dirty="0"/>
          </a:p>
          <a:p>
            <a:pPr marL="285750" indent="-285750">
              <a:buFont typeface="Arial" pitchFamily="34" charset="0"/>
              <a:buChar char="•"/>
            </a:pPr>
            <a:r>
              <a:rPr lang="en-US" dirty="0" smtClean="0"/>
              <a:t>Page Exposures – The number of times a web page is viewed by visitors in a given time period. </a:t>
            </a:r>
          </a:p>
          <a:p>
            <a:pPr marL="285750" indent="-285750">
              <a:buFont typeface="Arial" pitchFamily="34" charset="0"/>
              <a:buChar char="•"/>
            </a:pPr>
            <a:endParaRPr lang="en-US" dirty="0"/>
          </a:p>
          <a:p>
            <a:pPr marL="285750" indent="-285750">
              <a:buFont typeface="Arial" pitchFamily="34" charset="0"/>
              <a:buChar char="•"/>
            </a:pPr>
            <a:r>
              <a:rPr lang="en-US" dirty="0" smtClean="0"/>
              <a:t>Click-Stream Data Metrics - Number of registrations filled out per 100 visitors.</a:t>
            </a:r>
          </a:p>
          <a:p>
            <a:pPr marL="285750" indent="-285750">
              <a:buFont typeface="Arial" pitchFamily="34" charset="0"/>
              <a:buChar char="•"/>
            </a:pPr>
            <a:endParaRPr lang="en-US" dirty="0"/>
          </a:p>
          <a:p>
            <a:pPr marL="285750" indent="-285750">
              <a:buFont typeface="Arial" pitchFamily="34" charset="0"/>
              <a:buChar char="•"/>
            </a:pPr>
            <a:endParaRPr lang="en-US" dirty="0" smtClean="0"/>
          </a:p>
        </p:txBody>
      </p:sp>
    </p:spTree>
    <p:extLst>
      <p:ext uri="{BB962C8B-B14F-4D97-AF65-F5344CB8AC3E}">
        <p14:creationId xmlns:p14="http://schemas.microsoft.com/office/powerpoint/2010/main" val="2702087096"/>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215</TotalTime>
  <Words>903</Words>
  <Application>Microsoft Office PowerPoint</Application>
  <PresentationFormat>On-screen Show (4:3)</PresentationFormat>
  <Paragraphs>203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Composite</vt:lpstr>
      <vt:lpstr>Nine 2 Nine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Wyoming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Nine 2 Nine</dc:title>
  <dc:creator>Robby Graham</dc:creator>
  <cp:lastModifiedBy>Victoria Lauren Summers</cp:lastModifiedBy>
  <cp:revision>31</cp:revision>
  <dcterms:created xsi:type="dcterms:W3CDTF">2010-10-04T20:13:40Z</dcterms:created>
  <dcterms:modified xsi:type="dcterms:W3CDTF">2010-11-08T19:45:57Z</dcterms:modified>
</cp:coreProperties>
</file>