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832320"/>
            <a:ext cx="9071280" cy="102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Ubuntu Light"/>
              </a:rPr>
              <a:t>Learning resource aware planning strategies for continuous wireless monitoring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097280"/>
            <a:ext cx="9071280" cy="612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Ubuntu Light"/>
              </a:rPr>
              <a:t>James Long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Ubuntu Light"/>
              </a:rPr>
              <a:t>PhD Candidate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Ubuntu Light"/>
              </a:rPr>
              <a:t>Department of Civil and Environmental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Ubuntu Light"/>
              </a:rPr>
              <a:t>Massachusetts Institute of Technology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93960"/>
            <a:ext cx="10079640" cy="114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         Background</a:t>
            </a:r>
            <a:endParaRPr/>
          </a:p>
          <a:p>
            <a:r>
              <a:rPr lang="en-US" sz="2000">
                <a:latin typeface="Ubuntu Light"/>
              </a:rPr>
              <a:t>  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04000" y="1097280"/>
            <a:ext cx="9071280" cy="612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3108960"/>
            <a:ext cx="6595200" cy="466308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274320" y="618480"/>
            <a:ext cx="7166520" cy="28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2 AA batteries: 2500mAh capacity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Sensor node operating: 100mAh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Sensor node sleep: 0.5mAh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Mini solar panel:  100 - 330 mA max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77840" y="937800"/>
            <a:ext cx="3997440" cy="565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93960"/>
            <a:ext cx="10079640" cy="114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         Problem Statement  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504000" y="1097280"/>
            <a:ext cx="9071280" cy="612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274320" y="618480"/>
            <a:ext cx="7166520" cy="317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Example application: Trigger system wide collect of data on reaching threshold acceleration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Continuous monitoring requires a subset of nodes to be fully on while others await signal to awake.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Without load balancing, these nodes eventually must sleep, putting the system offline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93960"/>
            <a:ext cx="10079640" cy="114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Reinforcement learning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504000" y="1097280"/>
            <a:ext cx="9071280" cy="612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274320" y="618480"/>
            <a:ext cx="7166520" cy="249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4"/>
          <p:cNvSpPr/>
          <p:nvPr/>
        </p:nvSpPr>
        <p:spPr>
          <a:xfrm>
            <a:off x="274320" y="618480"/>
            <a:ext cx="9805320" cy="523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Simulated 3 node network with independent learning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640" y="1371600"/>
            <a:ext cx="5790960" cy="43430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200" y="1737360"/>
            <a:ext cx="5242320" cy="39315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966320"/>
            <a:ext cx="5143320" cy="3428640"/>
          </a:xfrm>
          <a:prstGeom prst="rect">
            <a:avLst/>
          </a:prstGeom>
          <a:ln>
            <a:noFill/>
          </a:ln>
        </p:spPr>
      </p:pic>
      <p:sp>
        <p:nvSpPr>
          <p:cNvPr id="53" name="TextShape 5"/>
          <p:cNvSpPr txBox="1"/>
          <p:nvPr/>
        </p:nvSpPr>
        <p:spPr>
          <a:xfrm>
            <a:off x="1645920" y="5509800"/>
            <a:ext cx="7290360" cy="433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latin typeface="Ubuntu Light"/>
              </a:rPr>
              <a:t>0% downtime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93960"/>
            <a:ext cx="10079640" cy="114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Markov Decision Process 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504000" y="1097280"/>
            <a:ext cx="9071280" cy="612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6" name="CustomShape 3"/>
          <p:cNvSpPr/>
          <p:nvPr/>
        </p:nvSpPr>
        <p:spPr>
          <a:xfrm>
            <a:off x="274320" y="618480"/>
            <a:ext cx="7166520" cy="249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54880" y="1420920"/>
            <a:ext cx="5195880" cy="415656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239760" y="457200"/>
            <a:ext cx="7166520" cy="729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Markov decision process for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sequential decision making under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 </a:t>
            </a:r>
            <a:r>
              <a:rPr lang="en-US" sz="2400">
                <a:latin typeface="Ubuntu Light"/>
              </a:rPr>
              <a:t>uncertainty, canonically: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Input: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</a:rPr>
              <a:t>S</a:t>
            </a:r>
            <a:r>
              <a:rPr lang="en-US" sz="2400">
                <a:latin typeface="Ubuntu Light"/>
              </a:rPr>
              <a:t>: States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</a:rPr>
              <a:t>A: </a:t>
            </a:r>
            <a:r>
              <a:rPr lang="en-US" sz="2400">
                <a:latin typeface="Ubuntu Light"/>
              </a:rPr>
              <a:t>Actions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</a:rPr>
              <a:t>R</a:t>
            </a:r>
            <a:r>
              <a:rPr lang="en-US" sz="2400">
                <a:latin typeface="Ubuntu Light"/>
              </a:rPr>
              <a:t>(s,s'): Rewards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</a:rPr>
              <a:t>T</a:t>
            </a:r>
            <a:r>
              <a:rPr lang="en-US" sz="2400">
                <a:latin typeface="Ubuntu Light"/>
              </a:rPr>
              <a:t>a(s,s'): Transition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  <a:ea typeface="Ubuntu Light"/>
              </a:rPr>
              <a:t>γ</a:t>
            </a:r>
            <a:r>
              <a:rPr lang="en-US" sz="2400">
                <a:latin typeface="Ubuntu Light"/>
                <a:ea typeface="Ubuntu Light"/>
              </a:rPr>
              <a:t>: Discount factor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  <a:ea typeface="Ubuntu Light"/>
              </a:rPr>
              <a:t>Output: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  <a:ea typeface="Ubuntu Light"/>
              </a:rPr>
              <a:t>π</a:t>
            </a:r>
            <a:r>
              <a:rPr lang="en-US" sz="2400">
                <a:latin typeface="Ubuntu Light"/>
                <a:ea typeface="Ubuntu Light"/>
              </a:rPr>
              <a:t>(s): Optimal action for each </a:t>
            </a:r>
            <a:r>
              <a:rPr b="1" lang="en-US" sz="2400">
                <a:latin typeface="Ubuntu Light"/>
                <a:ea typeface="Ubuntu Light"/>
              </a:rPr>
              <a:t>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  <a:ea typeface="Ubuntu Light"/>
              </a:rPr>
              <a:t>Problem 1</a:t>
            </a:r>
            <a:r>
              <a:rPr lang="en-US" sz="2400">
                <a:latin typeface="Ubuntu Light"/>
                <a:ea typeface="Ubuntu Light"/>
              </a:rPr>
              <a:t>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  <a:ea typeface="Ubuntu Light"/>
              </a:rPr>
              <a:t>How do we know 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  <a:ea typeface="Ubuntu Light"/>
              </a:rPr>
              <a:t>Problem 2</a:t>
            </a:r>
            <a:r>
              <a:rPr lang="en-US" sz="2400">
                <a:latin typeface="Ubuntu Light"/>
                <a:ea typeface="Ubuntu Light"/>
              </a:rPr>
              <a:t>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  <a:ea typeface="Ubuntu Light"/>
              </a:rPr>
              <a:t>Optimising system utility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  <a:ea typeface="Ubuntu Light"/>
              </a:rPr>
              <a:t>requires network wide state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93960"/>
            <a:ext cx="10079640" cy="114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Reinforcement learning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504000" y="1097280"/>
            <a:ext cx="9071280" cy="612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1" name="CustomShape 3"/>
          <p:cNvSpPr/>
          <p:nvPr/>
        </p:nvSpPr>
        <p:spPr>
          <a:xfrm>
            <a:off x="274320" y="618480"/>
            <a:ext cx="7166520" cy="249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2" name="CustomShape 4"/>
          <p:cNvSpPr/>
          <p:nvPr/>
        </p:nvSpPr>
        <p:spPr>
          <a:xfrm>
            <a:off x="274320" y="618480"/>
            <a:ext cx="9805320" cy="557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</a:rPr>
              <a:t>Problem 1</a:t>
            </a:r>
            <a:r>
              <a:rPr lang="en-US" sz="2400">
                <a:latin typeface="Ubuntu Light"/>
              </a:rPr>
              <a:t>: How do we know transition probabilities?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Reinforcement learning:Instead learn value of each action in each state through experience: Converges to MDP solution in the limit.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40120" y="2134080"/>
            <a:ext cx="6189120" cy="298620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68840" y="2205360"/>
            <a:ext cx="6189120" cy="298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93960"/>
            <a:ext cx="10079640" cy="114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Reinforcement learning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504000" y="1097280"/>
            <a:ext cx="9071280" cy="612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274320" y="618480"/>
            <a:ext cx="7166520" cy="249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8" name="CustomShape 4"/>
          <p:cNvSpPr/>
          <p:nvPr/>
        </p:nvSpPr>
        <p:spPr>
          <a:xfrm>
            <a:off x="274320" y="618480"/>
            <a:ext cx="9805320" cy="523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latin typeface="Ubuntu Light"/>
              </a:rPr>
              <a:t>Problem 2</a:t>
            </a:r>
            <a:r>
              <a:rPr lang="en-US" sz="2400">
                <a:latin typeface="Ubuntu Light"/>
              </a:rPr>
              <a:t>: Exploding state space?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Cooperative learning by  pairwise state-sharing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9" name="" descr=""/>
          <p:cNvPicPr/>
          <p:nvPr/>
        </p:nvPicPr>
        <p:blipFill>
          <a:blip r:embed="rId1"/>
          <a:srcRect l="24153" t="0" r="0" b="0"/>
          <a:stretch>
            <a:fillRect/>
          </a:stretch>
        </p:blipFill>
        <p:spPr>
          <a:xfrm>
            <a:off x="1914840" y="457200"/>
            <a:ext cx="5857200" cy="1085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93960"/>
            <a:ext cx="10079640" cy="114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>
                <a:latin typeface="Ubuntu Light"/>
              </a:rPr>
              <a:t>  </a:t>
            </a:r>
            <a:r>
              <a:rPr lang="en-US" sz="2000">
                <a:latin typeface="Ubuntu Light"/>
              </a:rPr>
              <a:t>Resource aware continuous wireless monitoring                             Reinforcement learning                                            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504000" y="1097280"/>
            <a:ext cx="9071280" cy="612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2" name="CustomShape 3"/>
          <p:cNvSpPr/>
          <p:nvPr/>
        </p:nvSpPr>
        <p:spPr>
          <a:xfrm>
            <a:off x="274320" y="618480"/>
            <a:ext cx="7166520" cy="249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3" name="CustomShape 4"/>
          <p:cNvSpPr/>
          <p:nvPr/>
        </p:nvSpPr>
        <p:spPr>
          <a:xfrm>
            <a:off x="274320" y="618480"/>
            <a:ext cx="9805320" cy="523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Ubuntu Light"/>
              </a:rPr>
              <a:t>Simulated 3 node network with cooperative learning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640" y="1371600"/>
            <a:ext cx="5790960" cy="43430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200" y="1737360"/>
            <a:ext cx="5242320" cy="39315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966320"/>
            <a:ext cx="5143320" cy="3428640"/>
          </a:xfrm>
          <a:prstGeom prst="rect">
            <a:avLst/>
          </a:prstGeom>
          <a:ln>
            <a:noFill/>
          </a:ln>
        </p:spPr>
      </p:pic>
      <p:sp>
        <p:nvSpPr>
          <p:cNvPr id="77" name="TextShape 5"/>
          <p:cNvSpPr txBox="1"/>
          <p:nvPr/>
        </p:nvSpPr>
        <p:spPr>
          <a:xfrm>
            <a:off x="1645920" y="5509800"/>
            <a:ext cx="7290360" cy="433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latin typeface="Ubuntu Light"/>
              </a:rPr>
              <a:t>0% downtime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