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3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4" autoAdjust="0"/>
    <p:restoredTop sz="96517" autoAdjust="0"/>
  </p:normalViewPr>
  <p:slideViewPr>
    <p:cSldViewPr snapToGrid="0">
      <p:cViewPr>
        <p:scale>
          <a:sx n="100" d="100"/>
          <a:sy n="100" d="100"/>
        </p:scale>
        <p:origin x="18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Sheet3!$A$1:$A$25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xVal>
          <c:yVal>
            <c:numRef>
              <c:f>Sheet3!$B$1:$B$25</c:f>
              <c:numCache>
                <c:formatCode>General</c:formatCode>
                <c:ptCount val="25"/>
                <c:pt idx="0">
                  <c:v>8.7237775458053696E-2</c:v>
                </c:pt>
                <c:pt idx="1">
                  <c:v>5.3615582432166298E-2</c:v>
                </c:pt>
                <c:pt idx="2">
                  <c:v>5.3429519299312001E-2</c:v>
                </c:pt>
                <c:pt idx="3">
                  <c:v>5.33378611076585E-2</c:v>
                </c:pt>
                <c:pt idx="4">
                  <c:v>5.3287552626410398E-2</c:v>
                </c:pt>
                <c:pt idx="5">
                  <c:v>5.3262309715933702E-2</c:v>
                </c:pt>
                <c:pt idx="6">
                  <c:v>5.3245911543724801E-2</c:v>
                </c:pt>
                <c:pt idx="7">
                  <c:v>5.3231486137002397E-2</c:v>
                </c:pt>
                <c:pt idx="8">
                  <c:v>5.3217472906380098E-2</c:v>
                </c:pt>
                <c:pt idx="9">
                  <c:v>5.3203684886098397E-2</c:v>
                </c:pt>
                <c:pt idx="10">
                  <c:v>5.3190192197487697E-2</c:v>
                </c:pt>
                <c:pt idx="11">
                  <c:v>5.3177036100953999E-2</c:v>
                </c:pt>
                <c:pt idx="12">
                  <c:v>5.3164147487964698E-2</c:v>
                </c:pt>
                <c:pt idx="13">
                  <c:v>5.3151346885553098E-2</c:v>
                </c:pt>
                <c:pt idx="14">
                  <c:v>5.3138386371016401E-2</c:v>
                </c:pt>
                <c:pt idx="15">
                  <c:v>5.3125008231210802E-2</c:v>
                </c:pt>
                <c:pt idx="16">
                  <c:v>5.3111001980145199E-2</c:v>
                </c:pt>
                <c:pt idx="17">
                  <c:v>5.3096245649554098E-2</c:v>
                </c:pt>
                <c:pt idx="18">
                  <c:v>5.3080721859016099E-2</c:v>
                </c:pt>
                <c:pt idx="19">
                  <c:v>5.3064511111889402E-2</c:v>
                </c:pt>
                <c:pt idx="20">
                  <c:v>5.3047783019363699E-2</c:v>
                </c:pt>
                <c:pt idx="21">
                  <c:v>5.30308109367678E-2</c:v>
                </c:pt>
                <c:pt idx="22">
                  <c:v>5.3014006884199598E-2</c:v>
                </c:pt>
                <c:pt idx="23">
                  <c:v>5.2997934955063102E-2</c:v>
                </c:pt>
                <c:pt idx="24">
                  <c:v>5.2983262133121101E-2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786-4C8E-A2B0-7DA23C6E35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9749584"/>
        <c:axId val="689745424"/>
      </c:scatterChart>
      <c:valAx>
        <c:axId val="689749584"/>
        <c:scaling>
          <c:orientation val="minMax"/>
          <c:max val="2500"/>
          <c:min val="0"/>
        </c:scaling>
        <c:delete val="0"/>
        <c:axPos val="b"/>
        <c:numFmt formatCode="General" sourceLinked="1"/>
        <c:majorTickMark val="out"/>
        <c:minorTickMark val="in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9745424"/>
        <c:crosses val="autoZero"/>
        <c:crossBetween val="midCat"/>
      </c:valAx>
      <c:valAx>
        <c:axId val="689745424"/>
        <c:scaling>
          <c:orientation val="minMax"/>
          <c:max val="5.4000000000000013E-2"/>
          <c:min val="5.2000000000000011E-2"/>
        </c:scaling>
        <c:delete val="0"/>
        <c:axPos val="l"/>
        <c:numFmt formatCode="General" sourceLinked="1"/>
        <c:majorTickMark val="out"/>
        <c:minorTickMark val="in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9749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Probability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37029746281714"/>
          <c:y val="0.12865740740740741"/>
          <c:w val="0.87362970253718286"/>
          <c:h val="0.69043197725284333"/>
        </c:manualLayout>
      </c:layout>
      <c:barChart>
        <c:barDir val="col"/>
        <c:grouping val="clustered"/>
        <c:varyColors val="0"/>
        <c:ser>
          <c:idx val="0"/>
          <c:order val="0"/>
          <c:tx>
            <c:v>QCircuit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Sheet2!$B$1:$B$16</c:f>
              <c:strCache>
                <c:ptCount val="16"/>
                <c:pt idx="0">
                  <c:v>'0000'</c:v>
                </c:pt>
                <c:pt idx="1">
                  <c:v>'0001'</c:v>
                </c:pt>
                <c:pt idx="2">
                  <c:v>'0010'</c:v>
                </c:pt>
                <c:pt idx="3">
                  <c:v>'0011'</c:v>
                </c:pt>
                <c:pt idx="4">
                  <c:v>'0100'</c:v>
                </c:pt>
                <c:pt idx="5">
                  <c:v>'0101'</c:v>
                </c:pt>
                <c:pt idx="6">
                  <c:v>'0110'</c:v>
                </c:pt>
                <c:pt idx="7">
                  <c:v>'0111'</c:v>
                </c:pt>
                <c:pt idx="8">
                  <c:v>'1000'</c:v>
                </c:pt>
                <c:pt idx="9">
                  <c:v>'1001'</c:v>
                </c:pt>
                <c:pt idx="10">
                  <c:v>'1010'</c:v>
                </c:pt>
                <c:pt idx="11">
                  <c:v>'1011'</c:v>
                </c:pt>
                <c:pt idx="12">
                  <c:v>'1100'</c:v>
                </c:pt>
                <c:pt idx="13">
                  <c:v>'1101'</c:v>
                </c:pt>
                <c:pt idx="14">
                  <c:v>'1110'</c:v>
                </c:pt>
                <c:pt idx="15">
                  <c:v>'1111'</c:v>
                </c:pt>
              </c:strCache>
            </c:strRef>
          </c:cat>
          <c:val>
            <c:numRef>
              <c:f>Sheet2!$D$1:$D$16</c:f>
              <c:numCache>
                <c:formatCode>0.0000</c:formatCode>
                <c:ptCount val="16"/>
                <c:pt idx="0">
                  <c:v>3.1199999999999999E-2</c:v>
                </c:pt>
                <c:pt idx="1">
                  <c:v>1.54E-2</c:v>
                </c:pt>
                <c:pt idx="2">
                  <c:v>3.6799999999999999E-2</c:v>
                </c:pt>
                <c:pt idx="3">
                  <c:v>0.03</c:v>
                </c:pt>
                <c:pt idx="4">
                  <c:v>1.4E-2</c:v>
                </c:pt>
                <c:pt idx="5">
                  <c:v>8.3000000000000001E-3</c:v>
                </c:pt>
                <c:pt idx="6">
                  <c:v>0</c:v>
                </c:pt>
                <c:pt idx="7">
                  <c:v>0.17660000000000001</c:v>
                </c:pt>
                <c:pt idx="8">
                  <c:v>0.1666</c:v>
                </c:pt>
                <c:pt idx="9">
                  <c:v>4.5400000000000003E-2</c:v>
                </c:pt>
                <c:pt idx="10">
                  <c:v>0.1479</c:v>
                </c:pt>
                <c:pt idx="11">
                  <c:v>1.61E-2</c:v>
                </c:pt>
                <c:pt idx="12">
                  <c:v>4.19E-2</c:v>
                </c:pt>
                <c:pt idx="13">
                  <c:v>0.1033</c:v>
                </c:pt>
                <c:pt idx="14">
                  <c:v>4.5600000000000002E-2</c:v>
                </c:pt>
                <c:pt idx="15">
                  <c:v>0.12089999999999999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8F-457A-8298-0675DA3226C2}"/>
            </c:ext>
          </c:extLst>
        </c:ser>
        <c:ser>
          <c:idx val="1"/>
          <c:order val="1"/>
          <c:tx>
            <c:v>Input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Sheet2!$B$1:$B$16</c:f>
              <c:strCache>
                <c:ptCount val="16"/>
                <c:pt idx="0">
                  <c:v>'0000'</c:v>
                </c:pt>
                <c:pt idx="1">
                  <c:v>'0001'</c:v>
                </c:pt>
                <c:pt idx="2">
                  <c:v>'0010'</c:v>
                </c:pt>
                <c:pt idx="3">
                  <c:v>'0011'</c:v>
                </c:pt>
                <c:pt idx="4">
                  <c:v>'0100'</c:v>
                </c:pt>
                <c:pt idx="5">
                  <c:v>'0101'</c:v>
                </c:pt>
                <c:pt idx="6">
                  <c:v>'0110'</c:v>
                </c:pt>
                <c:pt idx="7">
                  <c:v>'0111'</c:v>
                </c:pt>
                <c:pt idx="8">
                  <c:v>'1000'</c:v>
                </c:pt>
                <c:pt idx="9">
                  <c:v>'1001'</c:v>
                </c:pt>
                <c:pt idx="10">
                  <c:v>'1010'</c:v>
                </c:pt>
                <c:pt idx="11">
                  <c:v>'1011'</c:v>
                </c:pt>
                <c:pt idx="12">
                  <c:v>'1100'</c:v>
                </c:pt>
                <c:pt idx="13">
                  <c:v>'1101'</c:v>
                </c:pt>
                <c:pt idx="14">
                  <c:v>'1110'</c:v>
                </c:pt>
                <c:pt idx="15">
                  <c:v>'1111'</c:v>
                </c:pt>
              </c:strCache>
            </c:strRef>
          </c:cat>
          <c:val>
            <c:numRef>
              <c:f>Sheet2!$D$1:$D$16</c:f>
              <c:numCache>
                <c:formatCode>0.0000</c:formatCode>
                <c:ptCount val="16"/>
                <c:pt idx="0">
                  <c:v>3.1199999999999999E-2</c:v>
                </c:pt>
                <c:pt idx="1">
                  <c:v>1.54E-2</c:v>
                </c:pt>
                <c:pt idx="2">
                  <c:v>3.6799999999999999E-2</c:v>
                </c:pt>
                <c:pt idx="3">
                  <c:v>0.03</c:v>
                </c:pt>
                <c:pt idx="4">
                  <c:v>1.4E-2</c:v>
                </c:pt>
                <c:pt idx="5">
                  <c:v>8.3000000000000001E-3</c:v>
                </c:pt>
                <c:pt idx="6">
                  <c:v>0</c:v>
                </c:pt>
                <c:pt idx="7">
                  <c:v>0.17660000000000001</c:v>
                </c:pt>
                <c:pt idx="8">
                  <c:v>0.1666</c:v>
                </c:pt>
                <c:pt idx="9">
                  <c:v>4.5400000000000003E-2</c:v>
                </c:pt>
                <c:pt idx="10">
                  <c:v>0.1479</c:v>
                </c:pt>
                <c:pt idx="11">
                  <c:v>1.61E-2</c:v>
                </c:pt>
                <c:pt idx="12">
                  <c:v>4.19E-2</c:v>
                </c:pt>
                <c:pt idx="13">
                  <c:v>0.1033</c:v>
                </c:pt>
                <c:pt idx="14">
                  <c:v>4.5600000000000002E-2</c:v>
                </c:pt>
                <c:pt idx="15">
                  <c:v>0.12089999999999999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8F-457A-8298-0675DA322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8984304"/>
        <c:axId val="379755600"/>
      </c:barChart>
      <c:catAx>
        <c:axId val="378984304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755600"/>
        <c:crosses val="autoZero"/>
        <c:auto val="1"/>
        <c:lblAlgn val="ctr"/>
        <c:lblOffset val="100"/>
        <c:noMultiLvlLbl val="0"/>
      </c:catAx>
      <c:valAx>
        <c:axId val="37975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out"/>
        <c:minorTickMark val="in"/>
        <c:tickLblPos val="nextTo"/>
        <c:spPr>
          <a:noFill/>
          <a:ln w="1587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984304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679702537182857"/>
          <c:y val="0.12730679498396036"/>
          <c:w val="0.14486964129483815"/>
          <c:h val="0.173071595217264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4AF09-A094-44DA-A071-4F9345D0CE6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5E8ED-DB8B-45E9-8273-45C73872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7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CCE7-2274-4472-9B9A-0BB03FAE2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B1376-9B4B-46EC-89FC-18D3345C9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E7A46-C3AE-4653-93F8-3F1F7DD3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D298-DB59-43C7-9354-4692D68C38AF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ABCA-ED5A-4C12-851B-F0AB7AF7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61D6F-BEBB-4851-B452-40D0CC6B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A539-054B-4C6E-8207-7D5970194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A56F-28F4-4C47-8EF6-8A03C35F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2F40D-42FA-43DA-9AA2-234F9DDA0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02447-9279-4CFC-803F-E6B6CB57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D298-DB59-43C7-9354-4692D68C38AF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E02B-E1B3-48ED-8B6C-31E5965D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22A-5858-4FBE-BE8A-FD13D7EF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A539-054B-4C6E-8207-7D5970194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5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2151C-E1F5-47E2-AF5F-21BD25064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F77FD-D6C4-4A0A-82B9-EA912CE8C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3BFC0-1757-484F-8208-3C1F1C16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D298-DB59-43C7-9354-4692D68C38AF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F486-AA84-4F7C-8C70-1CEF1109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4AD8C-ADCA-4094-91F9-A4C2F853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A539-054B-4C6E-8207-7D5970194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0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9E52-7C00-46D3-B068-964C29AC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493D1-BA26-4323-B510-DEB17446B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30913-9AAC-45E6-934E-6E75529A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D298-DB59-43C7-9354-4692D68C38AF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B520D-B876-4295-A304-3AC9E257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BA5E-97BA-471F-B6D2-6E7C3C7A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A539-054B-4C6E-8207-7D5970194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AED9-B87D-4659-A657-C80497B0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A585D-D14E-415C-9CEF-DF4EBA948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08759-AD2C-4664-B6CD-6BF20D27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D298-DB59-43C7-9354-4692D68C38AF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0E7CE-44EC-44A4-B4AD-9936A694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1533B-2122-4696-AD0A-8054A1C3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A539-054B-4C6E-8207-7D5970194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0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6929-CE0F-4379-A38C-A650CA58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A092-0D8D-4EEA-A375-106296443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E65BF-155A-436E-B78A-0224845E0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7111F-7C88-4496-A8C0-520C2B9D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D298-DB59-43C7-9354-4692D68C38AF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F18EC-7A0E-4768-919E-2B6DA463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8E0A9-FF77-4B77-A93B-19DC067E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A539-054B-4C6E-8207-7D5970194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6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CF14-85DD-4472-94E1-0A8A8AEF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13C76-5FDE-40C9-9606-9FFFB92C7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589D3-3018-4DC0-9562-FA9BCDEDD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09C5B-2525-45FD-8A91-18FDC9E03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C378F-788C-41E7-8E15-588A887F7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603C7-70E3-4C44-B15D-7A63914E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D298-DB59-43C7-9354-4692D68C38AF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C3101-7105-4E9D-A9C3-F181C166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8529D-07AB-45BF-B69C-2EA03BD3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A539-054B-4C6E-8207-7D5970194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8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8BE2-7AD5-4378-981B-93AC555A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14BDF-29AA-460C-AC1F-83B061A8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D298-DB59-43C7-9354-4692D68C38AF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6A63C-B045-4EEF-BD9F-3A3A2957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7AA43-126E-4F57-8419-707B0FAD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A539-054B-4C6E-8207-7D5970194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0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5CB83-8E1C-467C-A515-AEE44AF1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D298-DB59-43C7-9354-4692D68C38AF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13651-1A18-4487-9EAF-1C0CF1D1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A882D-8D6B-4528-85C2-DCF70F19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A539-054B-4C6E-8207-7D5970194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1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7D10-617F-40B6-8725-7E84DE6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ABE6D-E0A0-432B-8382-DBEDD4B0D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80D75-04FF-41A6-B555-2251D375B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AB631-726C-4021-B028-44F6E3C3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D298-DB59-43C7-9354-4692D68C38AF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71CEF-5A2A-4709-85B8-310B032C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09A8E-2FEA-461B-A945-1216E556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A539-054B-4C6E-8207-7D5970194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9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6D8E-84CD-465B-B835-0A3E76BE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953C2-E1B0-43FA-9AAA-77187E233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79F04-B6E7-4DE8-B49B-4FA109A97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08E89-D632-46CB-BAA9-743CA7D1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D298-DB59-43C7-9354-4692D68C38AF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C0548-D518-439B-A5D1-FB027970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4E971-8975-4CB4-974B-5D1EC586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A539-054B-4C6E-8207-7D5970194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A7068-E22A-484D-B369-6740444F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4716D-B0E5-4910-A7E4-AF1C291F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1E31-7808-4418-9725-068D81FC0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D298-DB59-43C7-9354-4692D68C38AF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3C91C-D5C0-4A9D-BF60-F5786D79C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FB4C-F0BB-47C2-A7C9-97D372281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EA539-054B-4C6E-8207-7D5970194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7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chart" Target="../charts/chart1.xml"/><Relationship Id="rId5" Type="http://schemas.openxmlformats.org/officeDocument/2006/relationships/image" Target="../media/image2.png"/><Relationship Id="rId10" Type="http://schemas.openxmlformats.org/officeDocument/2006/relationships/image" Target="../media/image110.png"/><Relationship Id="rId4" Type="http://schemas.openxmlformats.org/officeDocument/2006/relationships/image" Target="../media/image24.png"/><Relationship Id="rId9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js/dcsp/blob/master/random_vector.ipynb" TargetMode="External"/><Relationship Id="rId2" Type="http://schemas.openxmlformats.org/officeDocument/2006/relationships/hyperlink" Target="https://www.nature.com/articles/s41598-021-85474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201.1149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75977E-E642-47B6-8B22-1EA82F31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Optimizer – Quantum circuit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C36F552-F225-4845-BA63-A32A38568C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Shift-method implemented for gradient approximation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KL-divergence as loss function</a:t>
                </a:r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1800" dirty="0"/>
                  <a:t> might look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1800" dirty="0"/>
                  <a:t> after optimization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C36F552-F225-4845-BA63-A32A38568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>
            <a:extLst>
              <a:ext uri="{FF2B5EF4-FFF2-40B4-BE49-F238E27FC236}">
                <a16:creationId xmlns:a16="http://schemas.microsoft.com/office/drawing/2014/main" id="{9DA982BE-6C1B-400C-8B29-9F05153D9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7421" y="4397629"/>
            <a:ext cx="2061755" cy="19076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19EB69-F60B-48E7-ABB1-4BC6EA7C520E}"/>
                  </a:ext>
                </a:extLst>
              </p:cNvPr>
              <p:cNvSpPr txBox="1"/>
              <p:nvPr/>
            </p:nvSpPr>
            <p:spPr>
              <a:xfrm>
                <a:off x="5766889" y="5310611"/>
                <a:ext cx="4111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19EB69-F60B-48E7-ABB1-4BC6EA7C5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89" y="5310611"/>
                <a:ext cx="411138" cy="215444"/>
              </a:xfrm>
              <a:prstGeom prst="rect">
                <a:avLst/>
              </a:prstGeom>
              <a:blipFill>
                <a:blip r:embed="rId5"/>
                <a:stretch>
                  <a:fillRect l="-10448" r="-16418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5C4E3-E93C-4FA6-9C40-E3979580DADD}"/>
                  </a:ext>
                </a:extLst>
              </p:cNvPr>
              <p:cNvSpPr txBox="1"/>
              <p:nvPr/>
            </p:nvSpPr>
            <p:spPr>
              <a:xfrm>
                <a:off x="4109400" y="2154946"/>
                <a:ext cx="2420663" cy="418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5C4E3-E93C-4FA6-9C40-E3979580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00" y="2154946"/>
                <a:ext cx="2420663" cy="418128"/>
              </a:xfrm>
              <a:prstGeom prst="rect">
                <a:avLst/>
              </a:prstGeom>
              <a:blipFill>
                <a:blip r:embed="rId6"/>
                <a:stretch>
                  <a:fillRect l="-1259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6718C9-D10C-467E-A7A1-51D542F342F0}"/>
                  </a:ext>
                </a:extLst>
              </p:cNvPr>
              <p:cNvSpPr txBox="1"/>
              <p:nvPr/>
            </p:nvSpPr>
            <p:spPr>
              <a:xfrm>
                <a:off x="4774511" y="6380248"/>
                <a:ext cx="7808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𝑐𝑜𝑛𝑡𝑟𝑜𝑙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6718C9-D10C-467E-A7A1-51D542F34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511" y="6380248"/>
                <a:ext cx="780855" cy="430887"/>
              </a:xfrm>
              <a:prstGeom prst="rect">
                <a:avLst/>
              </a:prstGeom>
              <a:blipFill>
                <a:blip r:embed="rId7"/>
                <a:stretch>
                  <a:fillRect l="-37500" t="-85714" r="-55469" b="-7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AB81DE-1B04-43B7-9F07-833B76056475}"/>
                  </a:ext>
                </a:extLst>
              </p:cNvPr>
              <p:cNvSpPr txBox="1"/>
              <p:nvPr/>
            </p:nvSpPr>
            <p:spPr>
              <a:xfrm>
                <a:off x="6512403" y="6343675"/>
                <a:ext cx="725390" cy="463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AB81DE-1B04-43B7-9F07-833B76056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03" y="6343675"/>
                <a:ext cx="725390" cy="463781"/>
              </a:xfrm>
              <a:prstGeom prst="rect">
                <a:avLst/>
              </a:prstGeom>
              <a:blipFill>
                <a:blip r:embed="rId8"/>
                <a:stretch>
                  <a:fillRect l="-55462" t="-109211" r="-74790" b="-1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09316A-0AFE-408C-AA20-107368263491}"/>
                  </a:ext>
                </a:extLst>
              </p:cNvPr>
              <p:cNvSpPr txBox="1"/>
              <p:nvPr/>
            </p:nvSpPr>
            <p:spPr>
              <a:xfrm>
                <a:off x="7237793" y="2093263"/>
                <a:ext cx="2299284" cy="479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𝑡𝑎𝑟𝑔𝑒𝑡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𝑐𝑜𝑛𝑡𝑟𝑜𝑙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09316A-0AFE-408C-AA20-1073682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793" y="2093263"/>
                <a:ext cx="2299284" cy="4798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7A30B7-6E49-4CF9-924E-DE608A57E02A}"/>
                  </a:ext>
                </a:extLst>
              </p:cNvPr>
              <p:cNvSpPr txBox="1"/>
              <p:nvPr/>
            </p:nvSpPr>
            <p:spPr>
              <a:xfrm>
                <a:off x="4401660" y="3730311"/>
                <a:ext cx="2128403" cy="248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𝑡𝑎𝑟𝑔𝑒𝑡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𝑐𝑜𝑛𝑡𝑟𝑜𝑙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7A30B7-6E49-4CF9-924E-DE608A57E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660" y="3730311"/>
                <a:ext cx="2128403" cy="248338"/>
              </a:xfrm>
              <a:prstGeom prst="rect">
                <a:avLst/>
              </a:prstGeom>
              <a:blipFill>
                <a:blip r:embed="rId10"/>
                <a:stretch>
                  <a:fillRect l="-20057" t="-202439" r="-18052" b="-297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EA3CFD-1E50-4CFE-A349-E744BECACC77}"/>
                  </a:ext>
                </a:extLst>
              </p:cNvPr>
              <p:cNvSpPr txBox="1"/>
              <p:nvPr/>
            </p:nvSpPr>
            <p:spPr>
              <a:xfrm>
                <a:off x="3906895" y="2776359"/>
                <a:ext cx="2792111" cy="5645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{0,1}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EA3CFD-1E50-4CFE-A349-E744BECAC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895" y="2776359"/>
                <a:ext cx="2792111" cy="564514"/>
              </a:xfrm>
              <a:prstGeom prst="rect">
                <a:avLst/>
              </a:prstGeom>
              <a:blipFill>
                <a:blip r:embed="rId11"/>
                <a:stretch>
                  <a:fillRect l="-1092" t="-131183" b="-18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ECA8C48-CBD3-4C7F-90E1-A220F49722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1638" y="4772111"/>
            <a:ext cx="1405783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FFF855-7700-4292-A174-7CC034D165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91286" y="4750881"/>
            <a:ext cx="1439501" cy="1371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077970-F964-42C9-9C3C-DFE93BD4D119}"/>
              </a:ext>
            </a:extLst>
          </p:cNvPr>
          <p:cNvSpPr txBox="1"/>
          <p:nvPr/>
        </p:nvSpPr>
        <p:spPr>
          <a:xfrm>
            <a:off x="3964842" y="6014759"/>
            <a:ext cx="5193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1400" dirty="0" err="1"/>
              <a:t>angles</a:t>
            </a:r>
            <a:r>
              <a:rPr lang="en-US" sz="1400" baseline="-25000" dirty="0" err="1"/>
              <a:t>c</a:t>
            </a:r>
            <a:endParaRPr lang="en-US" sz="14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258977-0544-4D5E-88FE-A34B96983D2F}"/>
              </a:ext>
            </a:extLst>
          </p:cNvPr>
          <p:cNvSpPr txBox="1"/>
          <p:nvPr/>
        </p:nvSpPr>
        <p:spPr>
          <a:xfrm>
            <a:off x="7621623" y="6035989"/>
            <a:ext cx="50616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1400" dirty="0" err="1"/>
              <a:t>angles</a:t>
            </a:r>
            <a:r>
              <a:rPr lang="en-US" sz="1400" baseline="-25000" dirty="0" err="1"/>
              <a:t>t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13282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9DD399DD-ABC3-4ABD-8ACB-FB4CAECDF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790" y="4966476"/>
            <a:ext cx="3092335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6004BB3-F6EF-4446-B6BF-FB6A2D612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790" y="3306030"/>
            <a:ext cx="3092335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7223435-B0F3-4A74-93F1-D0E0513F7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722" y="1655639"/>
            <a:ext cx="3092335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F21E5F-D59A-4C19-A3C6-3EA1F741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en-US" dirty="0"/>
              <a:t>Optimization – Quantum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EF634-5FAE-4AA1-8092-CAA88E69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3 qubits, 5000 steps, 6 parameters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8E87F6B-AFD0-4F6E-BE20-02E589371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9495" y="2117252"/>
            <a:ext cx="2061755" cy="1907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F1919A-909D-4358-9F01-0377077855F8}"/>
                  </a:ext>
                </a:extLst>
              </p:cNvPr>
              <p:cNvSpPr txBox="1"/>
              <p:nvPr/>
            </p:nvSpPr>
            <p:spPr>
              <a:xfrm>
                <a:off x="2276585" y="4099871"/>
                <a:ext cx="7808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𝑐𝑜𝑛𝑡𝑟𝑜𝑙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F1919A-909D-4358-9F01-037707785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585" y="4099871"/>
                <a:ext cx="780855" cy="430887"/>
              </a:xfrm>
              <a:prstGeom prst="rect">
                <a:avLst/>
              </a:prstGeom>
              <a:blipFill>
                <a:blip r:embed="rId7"/>
                <a:stretch>
                  <a:fillRect l="-37209" t="-85714" r="-54264" b="-7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C4A8AC-713E-4EF7-A5F9-A90D93031151}"/>
                  </a:ext>
                </a:extLst>
              </p:cNvPr>
              <p:cNvSpPr txBox="1"/>
              <p:nvPr/>
            </p:nvSpPr>
            <p:spPr>
              <a:xfrm>
                <a:off x="3942240" y="4063298"/>
                <a:ext cx="725390" cy="463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C4A8AC-713E-4EF7-A5F9-A90D93031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240" y="4063298"/>
                <a:ext cx="725390" cy="463781"/>
              </a:xfrm>
              <a:prstGeom prst="rect">
                <a:avLst/>
              </a:prstGeom>
              <a:blipFill>
                <a:blip r:embed="rId8"/>
                <a:stretch>
                  <a:fillRect l="-56303" t="-109211" r="-73950" b="-1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3810388D-5AB7-447F-B749-84617DD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440" y="2848171"/>
            <a:ext cx="808747" cy="30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D63FFE0-596E-4592-B216-71CFAED06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344" y="2664168"/>
            <a:ext cx="2548521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DF2A3E-DA7F-4E6C-93D6-B1F63CE7AAC9}"/>
              </a:ext>
            </a:extLst>
          </p:cNvPr>
          <p:cNvSpPr txBox="1"/>
          <p:nvPr/>
        </p:nvSpPr>
        <p:spPr>
          <a:xfrm>
            <a:off x="10349551" y="2693746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Loss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20831-240B-45FB-A460-FB6F457CD185}"/>
              </a:ext>
            </a:extLst>
          </p:cNvPr>
          <p:cNvSpPr txBox="1"/>
          <p:nvPr/>
        </p:nvSpPr>
        <p:spPr>
          <a:xfrm>
            <a:off x="7050452" y="1735830"/>
            <a:ext cx="1833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 distribution (</a:t>
            </a:r>
            <a:r>
              <a:rPr lang="en-US" sz="1400" dirty="0" err="1"/>
              <a:t>pt</a:t>
            </a:r>
            <a:r>
              <a:rPr lang="en-US" sz="1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61193-4F4C-448E-A189-A3138FCA1D27}"/>
              </a:ext>
            </a:extLst>
          </p:cNvPr>
          <p:cNvSpPr txBox="1"/>
          <p:nvPr/>
        </p:nvSpPr>
        <p:spPr>
          <a:xfrm>
            <a:off x="6859952" y="3374443"/>
            <a:ext cx="2371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Control distribution (pc)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55263-FC8E-4E9C-A131-9029954DFE98}"/>
              </a:ext>
            </a:extLst>
          </p:cNvPr>
          <p:cNvSpPr txBox="1"/>
          <p:nvPr/>
        </p:nvSpPr>
        <p:spPr>
          <a:xfrm>
            <a:off x="6890432" y="5022456"/>
            <a:ext cx="2363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Final Control distribution (pc)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6C59D37-A2A3-4AD8-B056-AB07E72D7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841" y="4403665"/>
            <a:ext cx="2364024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328A85-FC05-4204-A11E-A62823BB4CB4}"/>
                  </a:ext>
                </a:extLst>
              </p:cNvPr>
              <p:cNvSpPr txBox="1"/>
              <p:nvPr/>
            </p:nvSpPr>
            <p:spPr>
              <a:xfrm>
                <a:off x="9739863" y="2017036"/>
                <a:ext cx="2399503" cy="483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{0,1}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328A85-FC05-4204-A11E-A62823BB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863" y="2017036"/>
                <a:ext cx="2399503" cy="483915"/>
              </a:xfrm>
              <a:prstGeom prst="rect">
                <a:avLst/>
              </a:prstGeom>
              <a:blipFill>
                <a:blip r:embed="rId12"/>
                <a:stretch>
                  <a:fillRect l="-1018" t="-137975" b="-188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7461D33-F8E4-47CA-B1D1-7F37CF3829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1199" y="4514720"/>
            <a:ext cx="5601876" cy="17637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7D2479-9633-4B47-B2F8-DA0E411354F1}"/>
                  </a:ext>
                </a:extLst>
              </p:cNvPr>
              <p:cNvSpPr txBox="1"/>
              <p:nvPr/>
            </p:nvSpPr>
            <p:spPr>
              <a:xfrm>
                <a:off x="1724135" y="6305711"/>
                <a:ext cx="7808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𝑐𝑜𝑛𝑡𝑟𝑜𝑙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7D2479-9633-4B47-B2F8-DA0E41135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135" y="6305711"/>
                <a:ext cx="780855" cy="430887"/>
              </a:xfrm>
              <a:prstGeom prst="rect">
                <a:avLst/>
              </a:prstGeom>
              <a:blipFill>
                <a:blip r:embed="rId14"/>
                <a:stretch>
                  <a:fillRect l="-38281" t="-83099" r="-54688" b="-74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A5EB4C-CAF8-4DB4-9B48-244C02455984}"/>
                  </a:ext>
                </a:extLst>
              </p:cNvPr>
              <p:cNvSpPr txBox="1"/>
              <p:nvPr/>
            </p:nvSpPr>
            <p:spPr>
              <a:xfrm>
                <a:off x="5456543" y="6305711"/>
                <a:ext cx="725390" cy="463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A5EB4C-CAF8-4DB4-9B48-244C02455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543" y="6305711"/>
                <a:ext cx="725390" cy="463781"/>
              </a:xfrm>
              <a:prstGeom prst="rect">
                <a:avLst/>
              </a:prstGeom>
              <a:blipFill>
                <a:blip r:embed="rId15"/>
                <a:stretch>
                  <a:fillRect l="-55462" t="-107895" r="-74790" b="-1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5252A8-ADC9-4D22-A409-B0430A246769}"/>
              </a:ext>
            </a:extLst>
          </p:cNvPr>
          <p:cNvCxnSpPr/>
          <p:nvPr/>
        </p:nvCxnSpPr>
        <p:spPr>
          <a:xfrm flipH="1">
            <a:off x="2101862" y="4514720"/>
            <a:ext cx="0" cy="18288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787D47-A15C-4998-956B-59D214676F4D}"/>
              </a:ext>
            </a:extLst>
          </p:cNvPr>
          <p:cNvCxnSpPr/>
          <p:nvPr/>
        </p:nvCxnSpPr>
        <p:spPr>
          <a:xfrm flipH="1">
            <a:off x="5591187" y="4514720"/>
            <a:ext cx="0" cy="18288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01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066CE10-60AA-49D8-B9F2-3CD41E162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304" y="4940848"/>
            <a:ext cx="3142211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1584B5B-4548-47F2-9818-4DA97A0FD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304" y="1634946"/>
            <a:ext cx="3142211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251AF2E-332A-48E0-832F-AE77BAF1D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304" y="3294928"/>
            <a:ext cx="3142211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8C36EAD-9C1B-4066-830F-5077220D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en-US" dirty="0"/>
              <a:t>Optimization – Quantum circuit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323C91-6C86-4962-84BB-0F7C0A18D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8 qubits, 100 steps, 56 parameters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AF17FB6-2A86-406D-A4DB-A6666DFF5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9495" y="2117252"/>
            <a:ext cx="2061755" cy="1907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A1BFF4-3887-48E4-8266-203078801B05}"/>
                  </a:ext>
                </a:extLst>
              </p:cNvPr>
              <p:cNvSpPr txBox="1"/>
              <p:nvPr/>
            </p:nvSpPr>
            <p:spPr>
              <a:xfrm>
                <a:off x="2276585" y="4099871"/>
                <a:ext cx="7808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𝑐𝑜𝑛𝑡𝑟𝑜𝑙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A1BFF4-3887-48E4-8266-20307880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585" y="4099871"/>
                <a:ext cx="780855" cy="430887"/>
              </a:xfrm>
              <a:prstGeom prst="rect">
                <a:avLst/>
              </a:prstGeom>
              <a:blipFill>
                <a:blip r:embed="rId8"/>
                <a:stretch>
                  <a:fillRect l="-37209" t="-85714" r="-54264" b="-7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1EAA09-9D11-41B8-86B5-0E1CEB1E1BFC}"/>
                  </a:ext>
                </a:extLst>
              </p:cNvPr>
              <p:cNvSpPr txBox="1"/>
              <p:nvPr/>
            </p:nvSpPr>
            <p:spPr>
              <a:xfrm>
                <a:off x="3942240" y="4063298"/>
                <a:ext cx="725390" cy="463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1EAA09-9D11-41B8-86B5-0E1CEB1E1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240" y="4063298"/>
                <a:ext cx="725390" cy="463781"/>
              </a:xfrm>
              <a:prstGeom prst="rect">
                <a:avLst/>
              </a:prstGeom>
              <a:blipFill>
                <a:blip r:embed="rId9"/>
                <a:stretch>
                  <a:fillRect l="-56303" t="-109211" r="-73950" b="-1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833E352-5167-41AF-BEFE-F14C747BE087}"/>
              </a:ext>
            </a:extLst>
          </p:cNvPr>
          <p:cNvSpPr txBox="1"/>
          <p:nvPr/>
        </p:nvSpPr>
        <p:spPr>
          <a:xfrm>
            <a:off x="10349551" y="2693746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Loss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49FB8-5BF6-49CE-B94C-E356DCCA6F56}"/>
              </a:ext>
            </a:extLst>
          </p:cNvPr>
          <p:cNvSpPr txBox="1"/>
          <p:nvPr/>
        </p:nvSpPr>
        <p:spPr>
          <a:xfrm>
            <a:off x="7050452" y="1735830"/>
            <a:ext cx="1833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 distribution (</a:t>
            </a:r>
            <a:r>
              <a:rPr lang="en-US" sz="1400" dirty="0" err="1"/>
              <a:t>pt</a:t>
            </a:r>
            <a:r>
              <a:rPr lang="en-US" sz="1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3FA867-B607-456C-8B5F-EAEE482529FC}"/>
              </a:ext>
            </a:extLst>
          </p:cNvPr>
          <p:cNvSpPr txBox="1"/>
          <p:nvPr/>
        </p:nvSpPr>
        <p:spPr>
          <a:xfrm>
            <a:off x="6859952" y="3374443"/>
            <a:ext cx="2371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Control distribution (pc)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EA86AC-9590-4528-B0E6-95994908A217}"/>
              </a:ext>
            </a:extLst>
          </p:cNvPr>
          <p:cNvSpPr txBox="1"/>
          <p:nvPr/>
        </p:nvSpPr>
        <p:spPr>
          <a:xfrm>
            <a:off x="6890432" y="5022456"/>
            <a:ext cx="2363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Final Control distribution (pc)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22523D-9E26-4990-A5B6-9615B71043DC}"/>
                  </a:ext>
                </a:extLst>
              </p:cNvPr>
              <p:cNvSpPr txBox="1"/>
              <p:nvPr/>
            </p:nvSpPr>
            <p:spPr>
              <a:xfrm>
                <a:off x="9739863" y="2017036"/>
                <a:ext cx="2399503" cy="483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{0,1}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22523D-9E26-4990-A5B6-9615B7104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863" y="2017036"/>
                <a:ext cx="2399503" cy="483915"/>
              </a:xfrm>
              <a:prstGeom prst="rect">
                <a:avLst/>
              </a:prstGeom>
              <a:blipFill>
                <a:blip r:embed="rId10"/>
                <a:stretch>
                  <a:fillRect l="-1018" t="-137975" b="-188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E43052B-9207-480B-B31F-ABDB510B27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652832"/>
              </p:ext>
            </p:extLst>
          </p:nvPr>
        </p:nvGraphicFramePr>
        <p:xfrm>
          <a:off x="9539232" y="2613931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40973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37FA-794B-4793-BC8B-A62E46ED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state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3C93-47A4-4B4C-B1B1-8D142DA73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divide-and-conquer algorithm for quantum state preparation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https://www.nature.com/articles/s41598-021-85474-1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https://github.com/adjs/dcsp/blob/master/random_vector.ipynb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Quantum State Preparation with Optimal Circuit Depth: Implementations and Applications</a:t>
            </a:r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https://arxiv.org/abs/2201.11495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795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B290-2B38-41C7-AEF7-2814ACE6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Divide-and-conquer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8469B-2C33-4E9E-808A-FD89FECB6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Divide a problem into subproblem of the same class</a:t>
                </a:r>
              </a:p>
              <a:p>
                <a:r>
                  <a:rPr lang="en-US" sz="1800" dirty="0"/>
                  <a:t>Takes a quantum state vector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18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as input (2</a:t>
                </a:r>
                <a:r>
                  <a:rPr lang="en-US" sz="1800" i="1" baseline="30000" dirty="0"/>
                  <a:t>n</a:t>
                </a:r>
                <a:r>
                  <a:rPr lang="en-US" sz="1800" dirty="0"/>
                  <a:t> dimension)</a:t>
                </a:r>
              </a:p>
              <a:p>
                <a:r>
                  <a:rPr lang="en-US" sz="1800" dirty="0"/>
                  <a:t>It uses 2</a:t>
                </a:r>
                <a:r>
                  <a:rPr lang="en-US" sz="1800" i="1" baseline="30000" dirty="0"/>
                  <a:t>n</a:t>
                </a:r>
                <a:r>
                  <a:rPr lang="en-US" sz="1800" dirty="0"/>
                  <a:t>-1 qubits to encode the input vector, but only </a:t>
                </a:r>
                <a:r>
                  <a:rPr lang="en-US" sz="1800" i="1" dirty="0"/>
                  <a:t>n</a:t>
                </a:r>
                <a:r>
                  <a:rPr lang="en-US" sz="1800" dirty="0"/>
                  <a:t> qubits for measurement</a:t>
                </a:r>
              </a:p>
              <a:p>
                <a:r>
                  <a:rPr lang="en-US" sz="1800" dirty="0"/>
                  <a:t>Relies on controlled-swap operations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8469B-2C33-4E9E-808A-FD89FECB6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1C88E0D-08E4-4A98-98D3-9729932B8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166" y="3429000"/>
            <a:ext cx="4625667" cy="222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6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AD4F-4102-4A66-8EA1-E40ABA6C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Divide-and-conquer algorithm (cont.)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539A-639E-4E01-AADD-6D9598AF3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Uses a tree approach to compute rotation angles, and smaller quantum state (sub-problem)</a:t>
            </a:r>
          </a:p>
          <a:p>
            <a:r>
              <a:rPr lang="en-US" sz="1800" dirty="0"/>
              <a:t>Navigates through the tree to setup c-swap gates</a:t>
            </a:r>
          </a:p>
          <a:p>
            <a:r>
              <a:rPr lang="en-US" sz="1800" dirty="0"/>
              <a:t>Example: 4-qubit vector (length = 16)</a:t>
            </a:r>
          </a:p>
          <a:p>
            <a:endParaRPr lang="en-US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4C605C-3756-42F7-85C6-9446EA66F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835115"/>
              </p:ext>
            </p:extLst>
          </p:nvPr>
        </p:nvGraphicFramePr>
        <p:xfrm>
          <a:off x="1623695" y="2906078"/>
          <a:ext cx="3657600" cy="327088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0124593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39538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01751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157405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305653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57957766"/>
                    </a:ext>
                  </a:extLst>
                </a:gridCol>
              </a:tblGrid>
              <a:tr h="17967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137676"/>
                  </a:ext>
                </a:extLst>
              </a:tr>
              <a:tr h="190500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55161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82644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0227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8639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033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2771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8734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11330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39678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4397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15196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81232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65877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33417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10961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95792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94CAD8-345A-43A5-A221-1FBCBD41BA98}"/>
              </a:ext>
            </a:extLst>
          </p:cNvPr>
          <p:cNvCxnSpPr>
            <a:cxnSpLocks/>
          </p:cNvCxnSpPr>
          <p:nvPr/>
        </p:nvCxnSpPr>
        <p:spPr>
          <a:xfrm flipV="1">
            <a:off x="3266599" y="3348990"/>
            <a:ext cx="376237" cy="1833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F7DE39-84FC-49B7-990C-26B0EB0A1482}"/>
              </a:ext>
            </a:extLst>
          </p:cNvPr>
          <p:cNvCxnSpPr>
            <a:cxnSpLocks/>
          </p:cNvCxnSpPr>
          <p:nvPr/>
        </p:nvCxnSpPr>
        <p:spPr>
          <a:xfrm>
            <a:off x="3266599" y="3532346"/>
            <a:ext cx="376237" cy="1881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49A8-D8A8-4AB7-A906-BC3CC29EB461}"/>
              </a:ext>
            </a:extLst>
          </p:cNvPr>
          <p:cNvCxnSpPr>
            <a:cxnSpLocks/>
          </p:cNvCxnSpPr>
          <p:nvPr/>
        </p:nvCxnSpPr>
        <p:spPr>
          <a:xfrm flipV="1">
            <a:off x="3266599" y="4125277"/>
            <a:ext cx="376237" cy="1833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603CE7-A2AE-43C5-A60F-5DEB4C230880}"/>
              </a:ext>
            </a:extLst>
          </p:cNvPr>
          <p:cNvCxnSpPr>
            <a:cxnSpLocks/>
          </p:cNvCxnSpPr>
          <p:nvPr/>
        </p:nvCxnSpPr>
        <p:spPr>
          <a:xfrm>
            <a:off x="3266599" y="4308633"/>
            <a:ext cx="376237" cy="1881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088477-3AF0-4892-976E-C6EFF38EB119}"/>
              </a:ext>
            </a:extLst>
          </p:cNvPr>
          <p:cNvCxnSpPr>
            <a:cxnSpLocks/>
          </p:cNvCxnSpPr>
          <p:nvPr/>
        </p:nvCxnSpPr>
        <p:spPr>
          <a:xfrm flipV="1">
            <a:off x="3266599" y="4877752"/>
            <a:ext cx="376237" cy="1833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C03C96-B14F-4200-931B-A520B3FEFE07}"/>
              </a:ext>
            </a:extLst>
          </p:cNvPr>
          <p:cNvCxnSpPr>
            <a:cxnSpLocks/>
          </p:cNvCxnSpPr>
          <p:nvPr/>
        </p:nvCxnSpPr>
        <p:spPr>
          <a:xfrm>
            <a:off x="3266599" y="5061108"/>
            <a:ext cx="376237" cy="1881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0AF26C-EE22-437E-B029-07809DC64223}"/>
              </a:ext>
            </a:extLst>
          </p:cNvPr>
          <p:cNvCxnSpPr>
            <a:cxnSpLocks/>
          </p:cNvCxnSpPr>
          <p:nvPr/>
        </p:nvCxnSpPr>
        <p:spPr>
          <a:xfrm flipV="1">
            <a:off x="3266599" y="5635943"/>
            <a:ext cx="376237" cy="1833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260BC0-C987-4D37-969F-D6B34B13F9FD}"/>
              </a:ext>
            </a:extLst>
          </p:cNvPr>
          <p:cNvCxnSpPr>
            <a:cxnSpLocks/>
          </p:cNvCxnSpPr>
          <p:nvPr/>
        </p:nvCxnSpPr>
        <p:spPr>
          <a:xfrm>
            <a:off x="3266599" y="5819299"/>
            <a:ext cx="376237" cy="1881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A9E3A1-B27A-4B97-AE59-34A87DD8EF3E}"/>
              </a:ext>
            </a:extLst>
          </p:cNvPr>
          <p:cNvCxnSpPr>
            <a:cxnSpLocks/>
          </p:cNvCxnSpPr>
          <p:nvPr/>
        </p:nvCxnSpPr>
        <p:spPr>
          <a:xfrm flipV="1">
            <a:off x="2637155" y="3549015"/>
            <a:ext cx="386556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DB3B4A-B0E9-4561-B157-487D57F5E423}"/>
              </a:ext>
            </a:extLst>
          </p:cNvPr>
          <p:cNvCxnSpPr>
            <a:cxnSpLocks/>
          </p:cNvCxnSpPr>
          <p:nvPr/>
        </p:nvCxnSpPr>
        <p:spPr>
          <a:xfrm>
            <a:off x="2637155" y="3930015"/>
            <a:ext cx="403225" cy="37861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DFB98C-84FB-4061-8DDC-345AC3FCCC49}"/>
              </a:ext>
            </a:extLst>
          </p:cNvPr>
          <p:cNvCxnSpPr>
            <a:cxnSpLocks/>
          </p:cNvCxnSpPr>
          <p:nvPr/>
        </p:nvCxnSpPr>
        <p:spPr>
          <a:xfrm flipV="1">
            <a:off x="2653824" y="5061108"/>
            <a:ext cx="386556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1B9942-0AD1-4C06-80A6-48718FBAB207}"/>
              </a:ext>
            </a:extLst>
          </p:cNvPr>
          <p:cNvCxnSpPr>
            <a:cxnSpLocks/>
          </p:cNvCxnSpPr>
          <p:nvPr/>
        </p:nvCxnSpPr>
        <p:spPr>
          <a:xfrm>
            <a:off x="2653824" y="5442108"/>
            <a:ext cx="403225" cy="37861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E7DB62-494A-4B9A-900E-312B4C0205EB}"/>
              </a:ext>
            </a:extLst>
          </p:cNvPr>
          <p:cNvCxnSpPr>
            <a:cxnSpLocks/>
          </p:cNvCxnSpPr>
          <p:nvPr/>
        </p:nvCxnSpPr>
        <p:spPr>
          <a:xfrm flipV="1">
            <a:off x="2030730" y="3930015"/>
            <a:ext cx="380206" cy="7540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EA3418-0D67-4F40-BEAC-A68577C5BA63}"/>
              </a:ext>
            </a:extLst>
          </p:cNvPr>
          <p:cNvCxnSpPr>
            <a:cxnSpLocks/>
          </p:cNvCxnSpPr>
          <p:nvPr/>
        </p:nvCxnSpPr>
        <p:spPr>
          <a:xfrm>
            <a:off x="2030730" y="4684076"/>
            <a:ext cx="396875" cy="7580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0CBFD3-98FC-40D6-8B60-39FD81333D80}"/>
              </a:ext>
            </a:extLst>
          </p:cNvPr>
          <p:cNvCxnSpPr>
            <a:cxnSpLocks/>
          </p:cNvCxnSpPr>
          <p:nvPr/>
        </p:nvCxnSpPr>
        <p:spPr>
          <a:xfrm flipV="1">
            <a:off x="3885724" y="3239453"/>
            <a:ext cx="350044" cy="101917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CC5220-DAAF-4B54-A5E7-5DC5CFBBC92D}"/>
              </a:ext>
            </a:extLst>
          </p:cNvPr>
          <p:cNvCxnSpPr>
            <a:cxnSpLocks/>
          </p:cNvCxnSpPr>
          <p:nvPr/>
        </p:nvCxnSpPr>
        <p:spPr>
          <a:xfrm>
            <a:off x="3885724" y="3341369"/>
            <a:ext cx="350044" cy="7429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2DA1BE-32D1-4002-8EBF-CB25F8F24369}"/>
              </a:ext>
            </a:extLst>
          </p:cNvPr>
          <p:cNvCxnSpPr>
            <a:cxnSpLocks/>
          </p:cNvCxnSpPr>
          <p:nvPr/>
        </p:nvCxnSpPr>
        <p:spPr>
          <a:xfrm flipV="1">
            <a:off x="3885724" y="3623786"/>
            <a:ext cx="350044" cy="101917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CEC4E9-172F-4BA4-8265-9B6F55911C70}"/>
              </a:ext>
            </a:extLst>
          </p:cNvPr>
          <p:cNvCxnSpPr>
            <a:cxnSpLocks/>
          </p:cNvCxnSpPr>
          <p:nvPr/>
        </p:nvCxnSpPr>
        <p:spPr>
          <a:xfrm>
            <a:off x="3885724" y="3725702"/>
            <a:ext cx="350044" cy="7429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927568-E5CD-4567-AC3F-39F90727F8DE}"/>
              </a:ext>
            </a:extLst>
          </p:cNvPr>
          <p:cNvCxnSpPr>
            <a:cxnSpLocks/>
          </p:cNvCxnSpPr>
          <p:nvPr/>
        </p:nvCxnSpPr>
        <p:spPr>
          <a:xfrm flipV="1">
            <a:off x="3885724" y="4006215"/>
            <a:ext cx="350044" cy="101917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D97A10-1FEE-4E07-BEE1-56BD0A221094}"/>
              </a:ext>
            </a:extLst>
          </p:cNvPr>
          <p:cNvCxnSpPr>
            <a:cxnSpLocks/>
          </p:cNvCxnSpPr>
          <p:nvPr/>
        </p:nvCxnSpPr>
        <p:spPr>
          <a:xfrm>
            <a:off x="3885724" y="4108131"/>
            <a:ext cx="350044" cy="7429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18123A-4224-4843-AE1E-2960C8EF5B4C}"/>
              </a:ext>
            </a:extLst>
          </p:cNvPr>
          <p:cNvCxnSpPr>
            <a:cxnSpLocks/>
          </p:cNvCxnSpPr>
          <p:nvPr/>
        </p:nvCxnSpPr>
        <p:spPr>
          <a:xfrm flipV="1">
            <a:off x="3885724" y="4394836"/>
            <a:ext cx="350044" cy="101917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9455BE-5F1E-487C-94F4-B9387DE27AD3}"/>
              </a:ext>
            </a:extLst>
          </p:cNvPr>
          <p:cNvCxnSpPr>
            <a:cxnSpLocks/>
          </p:cNvCxnSpPr>
          <p:nvPr/>
        </p:nvCxnSpPr>
        <p:spPr>
          <a:xfrm>
            <a:off x="3885724" y="4496752"/>
            <a:ext cx="350044" cy="7429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1E41D2C-A59C-40F0-9D31-0B634CBE2D0B}"/>
              </a:ext>
            </a:extLst>
          </p:cNvPr>
          <p:cNvCxnSpPr>
            <a:cxnSpLocks/>
          </p:cNvCxnSpPr>
          <p:nvPr/>
        </p:nvCxnSpPr>
        <p:spPr>
          <a:xfrm flipV="1">
            <a:off x="3885724" y="4773772"/>
            <a:ext cx="350044" cy="101917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B10D8D-DB7D-42DD-8FA2-BCF1C0310F0B}"/>
              </a:ext>
            </a:extLst>
          </p:cNvPr>
          <p:cNvCxnSpPr>
            <a:cxnSpLocks/>
          </p:cNvCxnSpPr>
          <p:nvPr/>
        </p:nvCxnSpPr>
        <p:spPr>
          <a:xfrm>
            <a:off x="3885724" y="4875688"/>
            <a:ext cx="350044" cy="7429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70DB32-463F-4A3E-A422-520AC007A2BD}"/>
              </a:ext>
            </a:extLst>
          </p:cNvPr>
          <p:cNvCxnSpPr>
            <a:cxnSpLocks/>
          </p:cNvCxnSpPr>
          <p:nvPr/>
        </p:nvCxnSpPr>
        <p:spPr>
          <a:xfrm flipV="1">
            <a:off x="3885724" y="5156201"/>
            <a:ext cx="350044" cy="101917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48556F9-FA98-4E61-8EA1-AB270D101656}"/>
              </a:ext>
            </a:extLst>
          </p:cNvPr>
          <p:cNvCxnSpPr>
            <a:cxnSpLocks/>
          </p:cNvCxnSpPr>
          <p:nvPr/>
        </p:nvCxnSpPr>
        <p:spPr>
          <a:xfrm>
            <a:off x="3885724" y="5258117"/>
            <a:ext cx="350044" cy="7429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8E6CCF-EF3F-4BF3-BC08-26E4244B3F9E}"/>
              </a:ext>
            </a:extLst>
          </p:cNvPr>
          <p:cNvCxnSpPr>
            <a:cxnSpLocks/>
          </p:cNvCxnSpPr>
          <p:nvPr/>
        </p:nvCxnSpPr>
        <p:spPr>
          <a:xfrm flipV="1">
            <a:off x="3885724" y="5534027"/>
            <a:ext cx="350044" cy="101917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C9DD030-051C-42B0-ADEC-A28605DA7123}"/>
              </a:ext>
            </a:extLst>
          </p:cNvPr>
          <p:cNvCxnSpPr>
            <a:cxnSpLocks/>
          </p:cNvCxnSpPr>
          <p:nvPr/>
        </p:nvCxnSpPr>
        <p:spPr>
          <a:xfrm>
            <a:off x="3885724" y="5635943"/>
            <a:ext cx="350044" cy="7429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DEC8C60-8CCF-4A65-8785-7A9F9FF233EF}"/>
              </a:ext>
            </a:extLst>
          </p:cNvPr>
          <p:cNvCxnSpPr>
            <a:cxnSpLocks/>
          </p:cNvCxnSpPr>
          <p:nvPr/>
        </p:nvCxnSpPr>
        <p:spPr>
          <a:xfrm flipV="1">
            <a:off x="3885724" y="5923758"/>
            <a:ext cx="350044" cy="101917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B2D07B6-1D26-499B-8068-70B815A19B79}"/>
              </a:ext>
            </a:extLst>
          </p:cNvPr>
          <p:cNvCxnSpPr>
            <a:cxnSpLocks/>
          </p:cNvCxnSpPr>
          <p:nvPr/>
        </p:nvCxnSpPr>
        <p:spPr>
          <a:xfrm>
            <a:off x="3885724" y="6025674"/>
            <a:ext cx="350044" cy="7429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1D11E1-1438-4F56-A15F-C17BC0882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123"/>
          <a:stretch/>
        </p:blipFill>
        <p:spPr bwMode="auto">
          <a:xfrm>
            <a:off x="5885180" y="2102087"/>
            <a:ext cx="6040119" cy="47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11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1D04-5366-4750-BE61-AF05A976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Divide-and-conquer algorithm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60C9A-02D0-4114-BAFE-1584D4717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Measurement qubits are chosen accordingly (4 qubits)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325BE8-AD3F-4724-948E-425EA591D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103120"/>
            <a:ext cx="7166441" cy="47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2215693-1B8E-4DD8-BD0E-8C0B29B58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420502"/>
              </p:ext>
            </p:extLst>
          </p:nvPr>
        </p:nvGraphicFramePr>
        <p:xfrm>
          <a:off x="7524750" y="28487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669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E213-F0D9-4284-9E26-FB3E0A71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Divide-and-conquer algorithm (cont.)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0B2C2-A463-4F24-9CE7-B3CBE4BD0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Potential uses</a:t>
                </a:r>
              </a:p>
              <a:p>
                <a:r>
                  <a:rPr lang="en-US" sz="1800" dirty="0"/>
                  <a:t>It might help to encode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𝑐𝑜𝑛𝑡𝑟𝑜𝑙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en-US" sz="1800" dirty="0"/>
                  <a:t> states when the initial state is 0</a:t>
                </a:r>
                <a:r>
                  <a:rPr lang="en-US" sz="1800" baseline="-25000" dirty="0"/>
                  <a:t>n</a:t>
                </a:r>
              </a:p>
              <a:p>
                <a:r>
                  <a:rPr lang="en-US" sz="1800" dirty="0"/>
                  <a:t>It may reveal a new architecture for the </a:t>
                </a:r>
                <a:r>
                  <a:rPr lang="en-US" sz="1800" b="1" dirty="0"/>
                  <a:t>Quantum Circ.</a:t>
                </a:r>
                <a:r>
                  <a:rPr lang="en-US" sz="1800" dirty="0"/>
                  <a:t> when the initial state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𝑐𝑜𝑛𝑡𝑟𝑜𝑙</m:t>
                        </m:r>
                      </m:sub>
                    </m:sSub>
                  </m:oMath>
                </a14:m>
                <a:r>
                  <a:rPr lang="en-US" sz="1800" dirty="0"/>
                  <a:t> and the encoded state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Disadvantages</a:t>
                </a:r>
              </a:p>
              <a:p>
                <a:r>
                  <a:rPr lang="en-US" sz="1800" dirty="0"/>
                  <a:t>The # of qubits increases exponentially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0B2C2-A463-4F24-9CE7-B3CBE4BD0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>
            <a:extLst>
              <a:ext uri="{FF2B5EF4-FFF2-40B4-BE49-F238E27FC236}">
                <a16:creationId xmlns:a16="http://schemas.microsoft.com/office/drawing/2014/main" id="{7A1ED2BD-666B-4EE4-B7FC-E681D2090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7421" y="4397629"/>
            <a:ext cx="2061755" cy="19076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AF838-D7E3-421B-8BC2-39964A07BDFF}"/>
                  </a:ext>
                </a:extLst>
              </p:cNvPr>
              <p:cNvSpPr txBox="1"/>
              <p:nvPr/>
            </p:nvSpPr>
            <p:spPr>
              <a:xfrm>
                <a:off x="5766889" y="5310611"/>
                <a:ext cx="4111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AF838-D7E3-421B-8BC2-39964A07B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89" y="5310611"/>
                <a:ext cx="411138" cy="215444"/>
              </a:xfrm>
              <a:prstGeom prst="rect">
                <a:avLst/>
              </a:prstGeom>
              <a:blipFill>
                <a:blip r:embed="rId5"/>
                <a:stretch>
                  <a:fillRect l="-10448" r="-16418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C212F1-2D34-4BCD-BB45-41D722D80764}"/>
                  </a:ext>
                </a:extLst>
              </p:cNvPr>
              <p:cNvSpPr txBox="1"/>
              <p:nvPr/>
            </p:nvSpPr>
            <p:spPr>
              <a:xfrm>
                <a:off x="4774511" y="6380248"/>
                <a:ext cx="7808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𝑐𝑜𝑛𝑡𝑟𝑜𝑙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C212F1-2D34-4BCD-BB45-41D722D80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511" y="6380248"/>
                <a:ext cx="780855" cy="430887"/>
              </a:xfrm>
              <a:prstGeom prst="rect">
                <a:avLst/>
              </a:prstGeom>
              <a:blipFill>
                <a:blip r:embed="rId6"/>
                <a:stretch>
                  <a:fillRect l="-37500" t="-85714" r="-55469" b="-7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1B888D-5353-4C6A-BE19-4219520865F8}"/>
                  </a:ext>
                </a:extLst>
              </p:cNvPr>
              <p:cNvSpPr txBox="1"/>
              <p:nvPr/>
            </p:nvSpPr>
            <p:spPr>
              <a:xfrm>
                <a:off x="6512403" y="6343675"/>
                <a:ext cx="725390" cy="463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1B888D-5353-4C6A-BE19-42195208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03" y="6343675"/>
                <a:ext cx="725390" cy="463781"/>
              </a:xfrm>
              <a:prstGeom prst="rect">
                <a:avLst/>
              </a:prstGeom>
              <a:blipFill>
                <a:blip r:embed="rId7"/>
                <a:stretch>
                  <a:fillRect l="-55462" t="-109211" r="-74790" b="-1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D8EAC615-65EC-492B-84D8-C7193F9B6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1638" y="4772111"/>
            <a:ext cx="1405783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7316C2-1CA3-4E80-B92C-F2866BACD6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1286" y="4750881"/>
            <a:ext cx="143950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5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75ECEB-9A41-434E-8DB3-5161058A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78337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427</Words>
  <Application>Microsoft Office PowerPoint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Optimizer – Quantum circuit</vt:lpstr>
      <vt:lpstr>Optimization – Quantum circuit</vt:lpstr>
      <vt:lpstr>Optimization – Quantum circuit</vt:lpstr>
      <vt:lpstr>Quantum state preparation</vt:lpstr>
      <vt:lpstr>Divide-and-conquer algorithm</vt:lpstr>
      <vt:lpstr>Divide-and-conquer algorithm (cont.)</vt:lpstr>
      <vt:lpstr>Divide-and-conquer algorithm (cont.)</vt:lpstr>
      <vt:lpstr>Divide-and-conquer algorithm (cont.)</vt:lpstr>
      <vt:lpstr>Thanks!</vt:lpstr>
    </vt:vector>
  </TitlesOfParts>
  <Company>Texas AandM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Vicharra, Cristhian Alexis</dc:creator>
  <cp:lastModifiedBy>Roman Vicharra, Cristhian Alexis</cp:lastModifiedBy>
  <cp:revision>37</cp:revision>
  <dcterms:created xsi:type="dcterms:W3CDTF">2022-08-02T20:09:30Z</dcterms:created>
  <dcterms:modified xsi:type="dcterms:W3CDTF">2022-08-31T20:01:01Z</dcterms:modified>
</cp:coreProperties>
</file>