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2970-D95F-4388-9FAB-DA6AA324123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92E49-CF3F-43AF-9A8A-B4D0855B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92E49-CF3F-43AF-9A8A-B4D0855B64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8A20-97DE-4158-AC19-6D3904B0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2FAF4-9A62-439F-9F87-8787A607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848-C1E5-46C0-9817-C009BFE0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5327-5558-4582-BC08-804C908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D826-5FA3-4821-BA58-81273B05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2AE4-44CE-46C7-9693-1DD08BB2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7C81D-9546-46CD-9253-3A7C4A9CA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D3DE-95AE-4A89-81BF-0F395938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D0C1-246D-41FE-AF5B-F1A96B3B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A95B-208B-46AE-A8E5-FF87F75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3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B6B59-23D6-4E4B-B0E4-ABB03F6D4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6801-932D-44EB-984E-028C6ACF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F768-DE5C-48A3-9869-3E9660DF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1F2A-91A3-439A-9A6D-85B65BC4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3966-404A-485A-95BC-5291B377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41F1-6F3F-490C-92FF-F8BB683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5758-9E82-4014-9CD2-CF3CD05C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3FF1-DE0C-4F80-B323-59B616B4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537A-261E-4A97-8848-5413CC87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1F20-7D9D-43F5-B167-31CF8A3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3068-A95C-4BA4-9832-CB9DA84E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11B6-96D6-420C-B21E-A887E313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72BD-0BD8-421D-BF95-9F50B64B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95AC-8980-4BAD-B70A-EBB1122F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F619-FA87-4B1D-B4A9-2633E971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1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FA70-933D-4310-8535-FC1EBF98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9675-A794-4540-89AC-EEA1120F9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3D94-C98C-4504-8B37-35D3054C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8FC1-4034-4B84-933E-97E68EA9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47E2-C90D-4DB1-B62B-F90A9049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355A-250F-4EEF-9D6D-0B578C65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8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699E-F689-4B24-83F5-8F6FE313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7DA7-47F9-4D48-98D8-7F983FB4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1B332-07A8-4C3D-8C86-7CA8C963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51CC4-9279-4297-9CFE-92AD3FC06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2E70E-1BE9-4772-A683-C7B87E04B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A7580-62D7-4D0A-90F4-8378A3A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7E8A7-1294-4CFA-978A-D838A64B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A6D6-A868-4244-8946-786C076E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6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8D48-3C80-47F3-A61D-C0387C9F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67972-DE95-4570-93A4-04C3A78C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F629-111F-49AB-AF97-B4029D40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6DC1-C2E8-4959-83FA-8338647E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FFC18-46A5-43F0-99CA-BB8C109F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4F1AA-50DD-401D-B731-F9E8FC57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2FDE4-DB8C-402E-BEA0-4A4A705D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7DB1-24D7-4E0D-9D42-320F3F4B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CAA9-A3A6-49D5-BE1A-C0101D23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34981-A082-4646-BEF3-9D8A7705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C91A-304D-4DCC-9081-A715DEB5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03C6-E00C-4EC3-BC52-340E959C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F3CB-9698-44F9-88D2-1E12F080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1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317-7FC7-41E7-B5CD-A2071AAA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ED767-36F1-43ED-A0A5-15460E0B5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1E29B-0F81-49E5-81A2-86E00EF3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A5FC-C3C0-43B5-8D9D-8C43444A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5E18-2321-40CA-96CA-B3C6BB41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F1D6-7CAA-4558-9D78-9F32C98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5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429EF-7EFE-4BE6-B4E8-35BCA2A1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E4AE-3414-45ED-889A-C0893AE3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15AA-D4E0-4D1B-A657-876CF04F1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34BF-0C8D-4037-B441-EB39C2AE3EE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646F-2EA6-42AD-9F8B-C6B61DBE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6186-7AA0-44AC-A9AE-A42611C97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Machine generated alternative text:&#10;Total &#10;vehicles stock &#10;Scenario Comparison &#10;Color by &#10;Vehicle Type • &#10;Aeroplane &#10;Ship &#10;Train &#10;Truck &#10;Bus &#10;Car &#10;Motorcycle &#10;2015 &#10;Baseline &#10;2030 &#10;2040 &#10;2050 &#10;2030 &#10;2040 &#10;2050 &#10;2030 &#10;2040 &#10;2050 &#10;2030 &#10;2040 &#10;2050 &#10;Omoka (&quot;Growth&quot;) &#10;Electric Dreams &#10;Kujinao (&quot;Know yourself') &#10;Streetfighting ">
            <a:extLst>
              <a:ext uri="{FF2B5EF4-FFF2-40B4-BE49-F238E27FC236}">
                <a16:creationId xmlns:a16="http://schemas.microsoft.com/office/drawing/2014/main" id="{ACA9D957-80B9-408C-9D02-522FCA88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6" y="207532"/>
            <a:ext cx="8934295" cy="29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Table 7: The main motorcycle model assumptions &#10;Vehicle size category Average capacity &#10;(A vgCap), &#10;in pass/vehicle &#10;Average motorcycle &#10;2 &#10;Average load &#10;(AvgLF) &#10;Average annual &#10;vehicle distance &#10;travelled &#10;(AveAnnKM) &#10;4,053 &#10;(l) the figures shown are for the year 2012. AvgLF derived from pkm and vkm data for &#10;Notes: &#10;2012 (DfT, 2016, 2017). ">
            <a:extLst>
              <a:ext uri="{FF2B5EF4-FFF2-40B4-BE49-F238E27FC236}">
                <a16:creationId xmlns:a16="http://schemas.microsoft.com/office/drawing/2014/main" id="{0C0D275B-A279-414C-A2A8-F7A245B2C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9" y="3555632"/>
            <a:ext cx="7077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F4D87-967F-4C7C-ADAB-9AFFAF626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394" y="3157755"/>
            <a:ext cx="1590897" cy="142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B64C8-97FA-4004-B7C9-4F7AD5BA3630}"/>
              </a:ext>
            </a:extLst>
          </p:cNvPr>
          <p:cNvSpPr txBox="1"/>
          <p:nvPr/>
        </p:nvSpPr>
        <p:spPr>
          <a:xfrm>
            <a:off x="7865615" y="4784952"/>
            <a:ext cx="367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the right number of </a:t>
            </a:r>
            <a:r>
              <a:rPr lang="en-GB" dirty="0" err="1"/>
              <a:t>motos</a:t>
            </a:r>
            <a:r>
              <a:rPr lang="en-GB" dirty="0"/>
              <a:t> in the base year (but this is 2012). They grow very quickly.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4D5B4-67BD-4556-AB72-3FD7D7A35786}"/>
              </a:ext>
            </a:extLst>
          </p:cNvPr>
          <p:cNvSpPr txBox="1"/>
          <p:nvPr/>
        </p:nvSpPr>
        <p:spPr>
          <a:xfrm>
            <a:off x="2823097" y="5776902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39% of 2 ppl is 0.78 ppl. Wit </a:t>
            </a:r>
          </a:p>
        </p:txBody>
      </p:sp>
    </p:spTree>
    <p:extLst>
      <p:ext uri="{BB962C8B-B14F-4D97-AF65-F5344CB8AC3E}">
        <p14:creationId xmlns:p14="http://schemas.microsoft.com/office/powerpoint/2010/main" val="337173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4DDA-899E-927B-E698-040C47BA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update – what else needs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EE0-6C69-F927-AE67-A5229363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through each one in turn – what’s wrong?</a:t>
            </a:r>
          </a:p>
        </p:txBody>
      </p:sp>
    </p:spTree>
    <p:extLst>
      <p:ext uri="{BB962C8B-B14F-4D97-AF65-F5344CB8AC3E}">
        <p14:creationId xmlns:p14="http://schemas.microsoft.com/office/powerpoint/2010/main" val="250479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F372-7AEA-416D-4EAF-3F72DC27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stock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E4639-A2A7-8A7F-59B3-03AA596A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5" y="1370185"/>
            <a:ext cx="11511609" cy="38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9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9B17-C8E9-CD16-A380-20B762DD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year vehicle stocks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5813D7-54CD-3BDC-B496-6C20A34E9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445"/>
            <a:ext cx="3852891" cy="34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F2132-754A-3F6A-C5F3-BA530280D86E}"/>
              </a:ext>
            </a:extLst>
          </p:cNvPr>
          <p:cNvSpPr txBox="1"/>
          <p:nvPr/>
        </p:nvSpPr>
        <p:spPr>
          <a:xfrm>
            <a:off x="5533900" y="1989118"/>
            <a:ext cx="6008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could still be because broken vehicle stock data (old).</a:t>
            </a:r>
          </a:p>
          <a:p>
            <a:endParaRPr lang="en-GB" dirty="0"/>
          </a:p>
          <a:p>
            <a:r>
              <a:rPr lang="en-GB" dirty="0"/>
              <a:t>Verified that newer version is ok and replaced. </a:t>
            </a:r>
          </a:p>
          <a:p>
            <a:endParaRPr lang="en-GB" dirty="0"/>
          </a:p>
          <a:p>
            <a:r>
              <a:rPr lang="en-GB" dirty="0"/>
              <a:t>Have now put in all the tables in the </a:t>
            </a:r>
            <a:r>
              <a:rPr lang="en-GB" dirty="0" err="1"/>
              <a:t>Kujinao</a:t>
            </a:r>
            <a:r>
              <a:rPr lang="en-GB" dirty="0"/>
              <a:t> version.</a:t>
            </a:r>
          </a:p>
          <a:p>
            <a:endParaRPr lang="en-GB" dirty="0"/>
          </a:p>
          <a:p>
            <a:r>
              <a:rPr lang="en-GB" dirty="0"/>
              <a:t>Will run tomorrow morning.</a:t>
            </a:r>
          </a:p>
          <a:p>
            <a:endParaRPr lang="en-GB" dirty="0"/>
          </a:p>
          <a:p>
            <a:r>
              <a:rPr lang="en-GB" dirty="0"/>
              <a:t>Seems fixed.</a:t>
            </a:r>
          </a:p>
        </p:txBody>
      </p:sp>
    </p:spTree>
    <p:extLst>
      <p:ext uri="{BB962C8B-B14F-4D97-AF65-F5344CB8AC3E}">
        <p14:creationId xmlns:p14="http://schemas.microsoft.com/office/powerpoint/2010/main" val="273603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4A0B-859B-62A5-F954-2530639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results cars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86C3F-A328-8C62-543F-3378E6986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8651"/>
            <a:ext cx="10515600" cy="3455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DB9D4-64E9-7BFF-6181-177818CAFE34}"/>
              </a:ext>
            </a:extLst>
          </p:cNvPr>
          <p:cNvSpPr txBox="1"/>
          <p:nvPr/>
        </p:nvSpPr>
        <p:spPr>
          <a:xfrm>
            <a:off x="1353787" y="5439349"/>
            <a:ext cx="13145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Less uptake for </a:t>
            </a:r>
            <a:r>
              <a:rPr lang="en-GB" dirty="0" err="1"/>
              <a:t>Kujinao</a:t>
            </a:r>
            <a:r>
              <a:rPr lang="en-GB" dirty="0"/>
              <a:t> – change tech subsidies and awareness</a:t>
            </a:r>
          </a:p>
          <a:p>
            <a:pPr marL="342900" indent="-342900">
              <a:buAutoNum type="arabicPeriod"/>
            </a:pPr>
            <a:r>
              <a:rPr lang="en-GB" dirty="0"/>
              <a:t>-done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2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1BC-9645-CA18-9ED5-1D811011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results buses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6B171-3357-B75D-6698-548749C61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7907"/>
            <a:ext cx="10515600" cy="34338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FDB0C-C475-7D58-0380-7418C0D8CF4A}"/>
              </a:ext>
            </a:extLst>
          </p:cNvPr>
          <p:cNvSpPr txBox="1"/>
          <p:nvPr/>
        </p:nvSpPr>
        <p:spPr>
          <a:xfrm>
            <a:off x="1650669" y="5204323"/>
            <a:ext cx="6495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think that’s ok. Maybe less uptake in </a:t>
            </a:r>
            <a:r>
              <a:rPr lang="en-GB" dirty="0" err="1"/>
              <a:t>Streetfighting</a:t>
            </a:r>
            <a:r>
              <a:rPr lang="en-GB" dirty="0"/>
              <a:t>?</a:t>
            </a:r>
          </a:p>
          <a:p>
            <a:r>
              <a:rPr lang="en-GB" dirty="0"/>
              <a:t>This is driven by annual costs so we can affect it by playing with </a:t>
            </a:r>
            <a:r>
              <a:rPr lang="en-GB" dirty="0" err="1"/>
              <a:t>subisidies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8EC98-BE36-6766-0BC9-39D0C8D21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26" y="4271273"/>
            <a:ext cx="4162455" cy="24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F886-8A13-4EA2-3B89-BE1898D5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- trucks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BBB8A-4ABA-703A-5969-E2DFE880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293" y="1690688"/>
            <a:ext cx="8255198" cy="3423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5C06B-0F46-3D7A-85D1-5B8533339524}"/>
              </a:ext>
            </a:extLst>
          </p:cNvPr>
          <p:cNvSpPr txBox="1"/>
          <p:nvPr/>
        </p:nvSpPr>
        <p:spPr>
          <a:xfrm>
            <a:off x="2337989" y="5452252"/>
            <a:ext cx="9468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proportions of different tech are exactly the same across scenarios. change this.</a:t>
            </a:r>
          </a:p>
          <a:p>
            <a:r>
              <a:rPr lang="en-GB" dirty="0"/>
              <a:t>This is because there is a sheet </a:t>
            </a:r>
            <a:r>
              <a:rPr lang="en-GB" dirty="0" err="1"/>
              <a:t>Scen_VanTypes</a:t>
            </a:r>
            <a:r>
              <a:rPr lang="en-GB" dirty="0"/>
              <a:t>, analogous to </a:t>
            </a:r>
            <a:r>
              <a:rPr lang="en-GB" dirty="0" err="1"/>
              <a:t>Scen_CarSegments</a:t>
            </a:r>
            <a:r>
              <a:rPr lang="en-GB" dirty="0"/>
              <a:t>, that sets things like supply penalties</a:t>
            </a:r>
          </a:p>
          <a:p>
            <a:r>
              <a:rPr lang="en-GB" dirty="0"/>
              <a:t>But, actually, we are changing supply penalties in </a:t>
            </a:r>
            <a:r>
              <a:rPr lang="en-GB" dirty="0" err="1"/>
              <a:t>Cost_Data</a:t>
            </a:r>
            <a:r>
              <a:rPr lang="en-GB" dirty="0"/>
              <a:t>. Why?</a:t>
            </a:r>
          </a:p>
        </p:txBody>
      </p:sp>
    </p:spTree>
    <p:extLst>
      <p:ext uri="{BB962C8B-B14F-4D97-AF65-F5344CB8AC3E}">
        <p14:creationId xmlns:p14="http://schemas.microsoft.com/office/powerpoint/2010/main" val="200937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9070-A362-942F-05D4-5E9FBB77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– DIESEL trains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E61A7-D392-754E-286E-49E9F337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87" y="1826883"/>
            <a:ext cx="9287494" cy="3757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1A130-3FDD-FA85-F284-59E6CCCDFD5A}"/>
              </a:ext>
            </a:extLst>
          </p:cNvPr>
          <p:cNvSpPr txBox="1"/>
          <p:nvPr/>
        </p:nvSpPr>
        <p:spPr>
          <a:xfrm>
            <a:off x="1472539" y="5836722"/>
            <a:ext cx="91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electric train uptake is too low for the </a:t>
            </a:r>
            <a:r>
              <a:rPr lang="en-GB" dirty="0" err="1"/>
              <a:t>omoka</a:t>
            </a:r>
            <a:r>
              <a:rPr lang="en-GB" dirty="0"/>
              <a:t> scenario </a:t>
            </a:r>
          </a:p>
        </p:txBody>
      </p:sp>
    </p:spTree>
    <p:extLst>
      <p:ext uri="{BB962C8B-B14F-4D97-AF65-F5344CB8AC3E}">
        <p14:creationId xmlns:p14="http://schemas.microsoft.com/office/powerpoint/2010/main" val="84666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8DC-744F-FF3E-4BD6-4515075C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action – transport demand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DB85-9990-1632-9575-540C0509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Current method: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mode share by trip length from a set of scaling factors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UK</a:t>
            </a:r>
            <a:r>
              <a:rPr lang="en-GB" sz="1800" dirty="0" err="1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Kenya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based on analysis of ITDP/GIZ/UNDESA data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all trip lengths and all years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travel_demand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 based on mode splits from processed travel survey results from *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* World Bank Nairobi travel survey (number of trips only, 2013…) scaled by the mode shares derived from the above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all purposes, BASE YEAR only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pkm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tkm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into parameters sheet based on the same thing,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BASE YEAR only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  <a:p>
            <a:r>
              <a:rPr lang="en-GB" dirty="0"/>
              <a:t>They are not linked up.</a:t>
            </a:r>
          </a:p>
          <a:p>
            <a:endParaRPr lang="en-GB" dirty="0"/>
          </a:p>
          <a:p>
            <a:r>
              <a:rPr lang="en-GB" dirty="0"/>
              <a:t>Now they are – to the best of all possibilities!</a:t>
            </a:r>
          </a:p>
        </p:txBody>
      </p:sp>
    </p:spTree>
    <p:extLst>
      <p:ext uri="{BB962C8B-B14F-4D97-AF65-F5344CB8AC3E}">
        <p14:creationId xmlns:p14="http://schemas.microsoft.com/office/powerpoint/2010/main" val="30696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FD49-21F1-24D1-430D-8784351A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3573-BA3F-F705-1D1C-1D8CF007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through different uptake issues, and change parameters. Run model again, upload data to dashboard.</a:t>
            </a:r>
          </a:p>
        </p:txBody>
      </p:sp>
    </p:spTree>
    <p:extLst>
      <p:ext uri="{BB962C8B-B14F-4D97-AF65-F5344CB8AC3E}">
        <p14:creationId xmlns:p14="http://schemas.microsoft.com/office/powerpoint/2010/main" val="342465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6FC-1CB1-4BB0-595D-98A673C5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Next: re-</a:t>
            </a:r>
            <a:r>
              <a:rPr lang="en-GB" dirty="0" err="1"/>
              <a:t>oprn</a:t>
            </a:r>
            <a:r>
              <a:rPr lang="en-GB" dirty="0"/>
              <a:t> </a:t>
            </a:r>
            <a:r>
              <a:rPr lang="en-GB" dirty="0" err="1"/>
              <a:t>Scen_carSegments_change_supply</a:t>
            </a:r>
            <a:r>
              <a:rPr lang="en-GB" dirty="0"/>
              <a:t>…</a:t>
            </a:r>
            <a:br>
              <a:rPr lang="en-GB" dirty="0"/>
            </a:br>
            <a:r>
              <a:rPr lang="en-GB" dirty="0"/>
              <a:t>to change the supply penalties properly.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7A097-64DA-D9FA-3903-A25FF579A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563" y="1825625"/>
            <a:ext cx="6404874" cy="4351338"/>
          </a:xfrm>
        </p:spPr>
      </p:pic>
    </p:spTree>
    <p:extLst>
      <p:ext uri="{BB962C8B-B14F-4D97-AF65-F5344CB8AC3E}">
        <p14:creationId xmlns:p14="http://schemas.microsoft.com/office/powerpoint/2010/main" val="39138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3A449-6DA8-4740-B6E1-0F28639D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32" y="1699564"/>
            <a:ext cx="5687219" cy="2600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78517-B484-41E0-A7A0-6496EB17E25B}"/>
              </a:ext>
            </a:extLst>
          </p:cNvPr>
          <p:cNvSpPr txBox="1"/>
          <p:nvPr/>
        </p:nvSpPr>
        <p:spPr>
          <a:xfrm>
            <a:off x="908685" y="499235"/>
            <a:ext cx="3675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They are calculated in a fairly simple manner. We’re setting the pkm in parameters, and it’s from the ITDP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C8805-024D-4072-BFAD-C52C64FD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6" y="4741692"/>
            <a:ext cx="10355120" cy="199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1292A-CC8D-4813-92F1-D27E8C55B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16" y="125305"/>
            <a:ext cx="5249662" cy="2946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ADCED-A444-412B-AB76-A74C064DCA36}"/>
              </a:ext>
            </a:extLst>
          </p:cNvPr>
          <p:cNvSpPr txBox="1"/>
          <p:nvPr/>
        </p:nvSpPr>
        <p:spPr>
          <a:xfrm>
            <a:off x="6747029" y="3513535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That’s not 15%!</a:t>
            </a:r>
          </a:p>
        </p:txBody>
      </p:sp>
    </p:spTree>
    <p:extLst>
      <p:ext uri="{BB962C8B-B14F-4D97-AF65-F5344CB8AC3E}">
        <p14:creationId xmlns:p14="http://schemas.microsoft.com/office/powerpoint/2010/main" val="313034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E199-2950-51A0-3FB7-29E0CD74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Done, and ran them again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789B4-7501-6444-768B-66E8D5D7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061" y="1410986"/>
            <a:ext cx="7549878" cy="3412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83775-C350-A56D-FB61-45048CF7DD78}"/>
              </a:ext>
            </a:extLst>
          </p:cNvPr>
          <p:cNvSpPr txBox="1"/>
          <p:nvPr/>
        </p:nvSpPr>
        <p:spPr>
          <a:xfrm>
            <a:off x="3113689" y="5115910"/>
            <a:ext cx="219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What’s going on with that?</a:t>
            </a:r>
          </a:p>
        </p:txBody>
      </p:sp>
    </p:spTree>
    <p:extLst>
      <p:ext uri="{BB962C8B-B14F-4D97-AF65-F5344CB8AC3E}">
        <p14:creationId xmlns:p14="http://schemas.microsoft.com/office/powerpoint/2010/main" val="364787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D7D-4D65-02DA-0DEB-D1263F65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- car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548BC-3020-2E9D-A48D-1913C2978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47" y="1480880"/>
            <a:ext cx="10515600" cy="33545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1734B-30BE-821A-95F2-FE88E25C53F2}"/>
              </a:ext>
            </a:extLst>
          </p:cNvPr>
          <p:cNvSpPr txBox="1"/>
          <p:nvPr/>
        </p:nvSpPr>
        <p:spPr>
          <a:xfrm>
            <a:off x="5638800" y="50077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26627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AB67-B8C9-5BBE-76B6-EEDB3B9D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17CA5-220D-51ED-7F89-C39291F5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262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2967D-CE46-3B4F-82BA-3ACDE960D69F}"/>
              </a:ext>
            </a:extLst>
          </p:cNvPr>
          <p:cNvSpPr txBox="1"/>
          <p:nvPr/>
        </p:nvSpPr>
        <p:spPr>
          <a:xfrm>
            <a:off x="2802577" y="5569527"/>
            <a:ext cx="35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Incentives too big for </a:t>
            </a:r>
            <a:r>
              <a:rPr lang="en-GB" dirty="0" err="1"/>
              <a:t>kujinao</a:t>
            </a:r>
            <a:r>
              <a:rPr lang="en-GB" dirty="0"/>
              <a:t> electric buses</a:t>
            </a:r>
          </a:p>
        </p:txBody>
      </p:sp>
    </p:spTree>
    <p:extLst>
      <p:ext uri="{BB962C8B-B14F-4D97-AF65-F5344CB8AC3E}">
        <p14:creationId xmlns:p14="http://schemas.microsoft.com/office/powerpoint/2010/main" val="315615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4B1B-5A59-D309-410C-C2B9161D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trcuks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A73C1-CB8D-EA42-70A7-03E53E0B6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363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F8DAF-6A19-BA05-D50D-3B584271456D}"/>
              </a:ext>
            </a:extLst>
          </p:cNvPr>
          <p:cNvSpPr txBox="1"/>
          <p:nvPr/>
        </p:nvSpPr>
        <p:spPr>
          <a:xfrm>
            <a:off x="2778825" y="5167312"/>
            <a:ext cx="34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Probs about right – highest proportion of </a:t>
            </a:r>
            <a:r>
              <a:rPr lang="en-GB" dirty="0" err="1"/>
              <a:t>disel</a:t>
            </a:r>
            <a:r>
              <a:rPr lang="en-GB" dirty="0"/>
              <a:t> in </a:t>
            </a:r>
            <a:r>
              <a:rPr lang="en-GB" dirty="0" err="1"/>
              <a:t>streetfighting</a:t>
            </a:r>
            <a:r>
              <a:rPr lang="en-GB" dirty="0"/>
              <a:t>, lowest in </a:t>
            </a:r>
            <a:r>
              <a:rPr lang="en-GB" dirty="0" err="1"/>
              <a:t>omoka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29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920D-3AE1-E4FC-E98C-FB1D4BA1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subsidy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E4C-8ECB-1A20-1219-3459C4B0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year dimension to this! Makes no sense otherwise…</a:t>
            </a:r>
          </a:p>
        </p:txBody>
      </p:sp>
    </p:spTree>
    <p:extLst>
      <p:ext uri="{BB962C8B-B14F-4D97-AF65-F5344CB8AC3E}">
        <p14:creationId xmlns:p14="http://schemas.microsoft.com/office/powerpoint/2010/main" val="194367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DAD7-FE0D-3719-3DBE-C22AE69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E0BD5-291F-720E-99A3-0D0F7686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8" y="2471829"/>
            <a:ext cx="5580652" cy="3379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B5582-2741-91A4-807D-E3EF607290E4}"/>
              </a:ext>
            </a:extLst>
          </p:cNvPr>
          <p:cNvSpPr txBox="1"/>
          <p:nvPr/>
        </p:nvSpPr>
        <p:spPr>
          <a:xfrm>
            <a:off x="1021276" y="2014629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OMOKA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24738-DC7D-30FB-F8E3-4BBD4263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65" y="2723397"/>
            <a:ext cx="6491335" cy="2876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CE850-69EC-82A1-63CE-E435E75DE8E7}"/>
              </a:ext>
            </a:extLst>
          </p:cNvPr>
          <p:cNvSpPr txBox="1"/>
          <p:nvPr/>
        </p:nvSpPr>
        <p:spPr>
          <a:xfrm>
            <a:off x="7945581" y="2333307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STREETFIGHTING</a:t>
            </a:r>
          </a:p>
        </p:txBody>
      </p:sp>
    </p:spTree>
    <p:extLst>
      <p:ext uri="{BB962C8B-B14F-4D97-AF65-F5344CB8AC3E}">
        <p14:creationId xmlns:p14="http://schemas.microsoft.com/office/powerpoint/2010/main" val="258951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ADCD-093E-B7BD-B5AF-92674DDB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EF7A-D7C8-1837-B1E1-909641FD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CBB09-C772-2B39-987D-52D4FAF0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41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C64B-DAD9-B58D-A62B-CEF9C10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runs with new SP for </a:t>
            </a:r>
            <a:r>
              <a:rPr lang="en-GB"/>
              <a:t>vans&amp;trucks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BBE9-4A74-B688-D2BE-E6577B75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89F81-6197-F22E-6803-9775FFBE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3" y="2922675"/>
            <a:ext cx="5653129" cy="34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6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ABE-910A-8CB3-4423-B6FE230D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 calibration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B9451-C20A-2B58-A891-509C630F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99" y="1535573"/>
            <a:ext cx="8577601" cy="46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92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60EC-4BCC-4C82-14D1-778DCB51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FC65F-C3E7-03D9-EBD3-3E875A53C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013" y="1825625"/>
            <a:ext cx="5415974" cy="4351338"/>
          </a:xfrm>
        </p:spPr>
      </p:pic>
    </p:spTree>
    <p:extLst>
      <p:ext uri="{BB962C8B-B14F-4D97-AF65-F5344CB8AC3E}">
        <p14:creationId xmlns:p14="http://schemas.microsoft.com/office/powerpoint/2010/main" val="300183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6438C-2E54-4B7C-92F6-93C76510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32" y="3107997"/>
            <a:ext cx="5439534" cy="2257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EA84A-B570-4290-9A18-70E205E33985}"/>
              </a:ext>
            </a:extLst>
          </p:cNvPr>
          <p:cNvSpPr txBox="1"/>
          <p:nvPr/>
        </p:nvSpPr>
        <p:spPr>
          <a:xfrm>
            <a:off x="2450235" y="1597980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motorcycle stock is then calculated thus:</a:t>
            </a:r>
          </a:p>
        </p:txBody>
      </p:sp>
    </p:spTree>
    <p:extLst>
      <p:ext uri="{BB962C8B-B14F-4D97-AF65-F5344CB8AC3E}">
        <p14:creationId xmlns:p14="http://schemas.microsoft.com/office/powerpoint/2010/main" val="422295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778C05-8192-C7AE-7D5E-5E98A092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270"/>
            <a:ext cx="8534400" cy="5981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6D515C-9721-A24A-8685-D3864F8DF809}"/>
              </a:ext>
            </a:extLst>
          </p:cNvPr>
          <p:cNvSpPr txBox="1"/>
          <p:nvPr/>
        </p:nvSpPr>
        <p:spPr>
          <a:xfrm>
            <a:off x="8534400" y="3921824"/>
            <a:ext cx="137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problem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A0BD67-96F3-32B7-B030-CDAED379B9C6}"/>
              </a:ext>
            </a:extLst>
          </p:cNvPr>
          <p:cNvSpPr/>
          <p:nvPr/>
        </p:nvSpPr>
        <p:spPr>
          <a:xfrm>
            <a:off x="6952593" y="4108861"/>
            <a:ext cx="1377538" cy="2722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701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E619A-908D-48D4-A860-5355F610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60" y="0"/>
            <a:ext cx="84427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3163A3-0FB4-4EAC-99CB-2DCDD57981CD}"/>
              </a:ext>
            </a:extLst>
          </p:cNvPr>
          <p:cNvSpPr txBox="1"/>
          <p:nvPr/>
        </p:nvSpPr>
        <p:spPr>
          <a:xfrm>
            <a:off x="594804" y="1309456"/>
            <a:ext cx="160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pkm per capita total from the mode shares by </a:t>
            </a:r>
            <a:r>
              <a:rPr lang="en-GB" dirty="0" err="1"/>
              <a:t>triplen</a:t>
            </a:r>
            <a:r>
              <a:rPr lang="en-GB" dirty="0"/>
              <a:t> is the same for all years.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8EA2-1987-4BBE-A7A5-7BD67F1FB2D5}"/>
              </a:ext>
            </a:extLst>
          </p:cNvPr>
          <p:cNvSpPr txBox="1"/>
          <p:nvPr/>
        </p:nvSpPr>
        <p:spPr>
          <a:xfrm>
            <a:off x="594804" y="4043779"/>
            <a:ext cx="2743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 the Q is how do the pkm change and why are they not reflected in this table</a:t>
            </a:r>
          </a:p>
          <a:p>
            <a:endParaRPr lang="en-GB" dirty="0"/>
          </a:p>
          <a:p>
            <a:r>
              <a:rPr lang="en-GB" dirty="0"/>
              <a:t>Presumably they must change on the basis of the motorbike calculation</a:t>
            </a:r>
          </a:p>
        </p:txBody>
      </p:sp>
    </p:spTree>
    <p:extLst>
      <p:ext uri="{BB962C8B-B14F-4D97-AF65-F5344CB8AC3E}">
        <p14:creationId xmlns:p14="http://schemas.microsoft.com/office/powerpoint/2010/main" val="40304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AFF-2F2B-895D-0F7A-553EA2BF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0DDF-EB9D-76F5-E9BC-C6AD7B56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Pkm</a:t>
            </a:r>
            <a:r>
              <a:rPr lang="en-GB" dirty="0"/>
              <a:t> stays the same for all years (except a dip due to covid) for all scenarios, in both </a:t>
            </a:r>
            <a:r>
              <a:rPr lang="en-GB" dirty="0" err="1"/>
              <a:t>mode_shares_triplength</a:t>
            </a:r>
            <a:r>
              <a:rPr lang="en-GB" dirty="0"/>
              <a:t> </a:t>
            </a:r>
            <a:r>
              <a:rPr lang="en-GB" i="1" dirty="0"/>
              <a:t>and</a:t>
            </a:r>
            <a:r>
              <a:rPr lang="en-GB" dirty="0"/>
              <a:t> </a:t>
            </a:r>
            <a:r>
              <a:rPr lang="en-GB" dirty="0" err="1"/>
              <a:t>travel_demand</a:t>
            </a:r>
            <a:endParaRPr lang="en-GB" dirty="0"/>
          </a:p>
          <a:p>
            <a:pPr lvl="1"/>
            <a:r>
              <a:rPr lang="en-GB" dirty="0"/>
              <a:t>But this could be an artefact of the demand input sheets?</a:t>
            </a:r>
          </a:p>
          <a:p>
            <a:pPr lvl="1"/>
            <a:r>
              <a:rPr lang="en-GB" dirty="0"/>
              <a:t>Go through how </a:t>
            </a:r>
            <a:r>
              <a:rPr lang="en-GB" dirty="0" err="1"/>
              <a:t>pkm</a:t>
            </a:r>
            <a:r>
              <a:rPr lang="en-GB" dirty="0"/>
              <a:t> is entered/calculated?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58880-1EA0-04BF-04D7-C0075C64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8" y="3528607"/>
            <a:ext cx="5624247" cy="3198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50893-99A1-2934-5F45-12FB9259DB35}"/>
              </a:ext>
            </a:extLst>
          </p:cNvPr>
          <p:cNvSpPr txBox="1"/>
          <p:nvPr/>
        </p:nvSpPr>
        <p:spPr>
          <a:xfrm>
            <a:off x="7144858" y="4943323"/>
            <a:ext cx="24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 </a:t>
            </a:r>
            <a:r>
              <a:rPr lang="en-GB" dirty="0"/>
              <a:t>What TEAM ref says</a:t>
            </a:r>
          </a:p>
        </p:txBody>
      </p:sp>
    </p:spTree>
    <p:extLst>
      <p:ext uri="{BB962C8B-B14F-4D97-AF65-F5344CB8AC3E}">
        <p14:creationId xmlns:p14="http://schemas.microsoft.com/office/powerpoint/2010/main" val="55677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926D-1CA0-CD03-855B-480D2693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2A11-1BCB-85C1-E768-D60B1A7B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Enter mode shares by trip length from a set of semi-arbitrary (‘based on’ ITDP/GIZ) scaling factors UK </a:t>
            </a:r>
            <a:r>
              <a:rPr lang="en-GB" dirty="0">
                <a:sym typeface="Wingdings" panose="05000000000000000000" pitchFamily="2" charset="2"/>
              </a:rPr>
              <a:t> Kenya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1B92D-50B7-1DC7-DF88-9A0B8EEC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42" y="2773335"/>
            <a:ext cx="8248710" cy="3719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BD98E-94C4-91B1-5A10-C308362C1A05}"/>
              </a:ext>
            </a:extLst>
          </p:cNvPr>
          <p:cNvSpPr txBox="1"/>
          <p:nvPr/>
        </p:nvSpPr>
        <p:spPr>
          <a:xfrm>
            <a:off x="9334994" y="2773334"/>
            <a:ext cx="2623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set the td column for a given mode for </a:t>
            </a:r>
            <a:r>
              <a:rPr lang="en-GB" b="1" dirty="0"/>
              <a:t>all trip distances and every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46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0F54-384F-950C-1A44-2D1AF3CE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17A7-7D1B-03F4-381B-182147B4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Enter travel demand data in </a:t>
            </a:r>
            <a:r>
              <a:rPr lang="en-GB" dirty="0" err="1"/>
              <a:t>travel_demand</a:t>
            </a:r>
            <a:r>
              <a:rPr lang="en-GB" dirty="0"/>
              <a:t> sheet based on processed WB travel survey results for the *base year* only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88857-BE32-3601-B726-CA58F743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4" y="2657450"/>
            <a:ext cx="10777616" cy="35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ED1F-1848-2999-D527-37237125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F935-7F65-FCE7-D232-D952359A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 Enter </a:t>
            </a:r>
            <a:r>
              <a:rPr lang="en-GB" dirty="0" err="1"/>
              <a:t>pkm</a:t>
            </a:r>
            <a:r>
              <a:rPr lang="en-GB" dirty="0"/>
              <a:t> and </a:t>
            </a:r>
            <a:r>
              <a:rPr lang="en-GB" dirty="0" err="1"/>
              <a:t>tkm</a:t>
            </a:r>
            <a:r>
              <a:rPr lang="en-GB" dirty="0"/>
              <a:t> in the parameters sheet for the base year, base d on the OVERALL splits in ITDP report/GIZ data/SDK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1B4BD-9CF2-5636-0E90-3B37C030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2834574"/>
            <a:ext cx="8609001" cy="39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25D5-684F-A6CD-1A16-49FF8072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38FC5-5F15-9A3A-6C16-98B1F3E8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9088" y="2051256"/>
            <a:ext cx="584022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F074B-FC23-DBDB-153E-A7F38CDA66B5}"/>
              </a:ext>
            </a:extLst>
          </p:cNvPr>
          <p:cNvSpPr txBox="1"/>
          <p:nvPr/>
        </p:nvSpPr>
        <p:spPr>
          <a:xfrm>
            <a:off x="653141" y="1799112"/>
            <a:ext cx="485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pkms</a:t>
            </a:r>
            <a:r>
              <a:rPr lang="en-GB" dirty="0"/>
              <a:t> and </a:t>
            </a:r>
            <a:r>
              <a:rPr lang="en-GB" dirty="0" err="1"/>
              <a:t>tkms</a:t>
            </a:r>
            <a:r>
              <a:rPr lang="en-GB" dirty="0"/>
              <a:t> are NOT well aligned across the different data inputs – we can fix this relatively easily</a:t>
            </a:r>
          </a:p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pkm</a:t>
            </a:r>
            <a:r>
              <a:rPr lang="en-GB" dirty="0"/>
              <a:t> is still, however, not being driven by the drivers. Wait for CB’s response on this.</a:t>
            </a:r>
          </a:p>
        </p:txBody>
      </p:sp>
    </p:spTree>
    <p:extLst>
      <p:ext uri="{BB962C8B-B14F-4D97-AF65-F5344CB8AC3E}">
        <p14:creationId xmlns:p14="http://schemas.microsoft.com/office/powerpoint/2010/main" val="223841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6763</TotalTime>
  <Words>729</Words>
  <Application>Microsoft Office PowerPoint</Application>
  <PresentationFormat>Widescreen</PresentationFormat>
  <Paragraphs>73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Re-visited</vt:lpstr>
      <vt:lpstr>PowerPoint Presentation</vt:lpstr>
      <vt:lpstr>PowerPoint Presentation</vt:lpstr>
      <vt:lpstr>PowerPoint Presentation</vt:lpstr>
      <vt:lpstr>PowerPoint Presentation</vt:lpstr>
      <vt:lpstr>Quick update – what else needs doing</vt:lpstr>
      <vt:lpstr>Vehicle stock</vt:lpstr>
      <vt:lpstr>Base year vehicle stocks</vt:lpstr>
      <vt:lpstr>Uptake results cars</vt:lpstr>
      <vt:lpstr>Uptake results buses</vt:lpstr>
      <vt:lpstr>Uptake - trucks</vt:lpstr>
      <vt:lpstr>Uptake – DIESEL trains</vt:lpstr>
      <vt:lpstr>Plan of action – transport demand data</vt:lpstr>
      <vt:lpstr>Next</vt:lpstr>
      <vt:lpstr>Next: re-oprn Scen_carSegments_change_supply… to change the supply penalties properly.</vt:lpstr>
      <vt:lpstr>Done, and ran them again</vt:lpstr>
      <vt:lpstr>Uptake - car</vt:lpstr>
      <vt:lpstr>bus</vt:lpstr>
      <vt:lpstr>trcuks</vt:lpstr>
      <vt:lpstr>Tech subsidy</vt:lpstr>
      <vt:lpstr>PowerPoint Presentation</vt:lpstr>
      <vt:lpstr>PowerPoint Presentation</vt:lpstr>
      <vt:lpstr>New runs with new SP for vans&amp;trucks</vt:lpstr>
      <vt:lpstr>Moto calibration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19</cp:revision>
  <dcterms:created xsi:type="dcterms:W3CDTF">2023-06-06T08:59:23Z</dcterms:created>
  <dcterms:modified xsi:type="dcterms:W3CDTF">2024-02-07T09:33:16Z</dcterms:modified>
</cp:coreProperties>
</file>