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Mon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italic.fntdata"/><Relationship Id="rId25" Type="http://schemas.openxmlformats.org/officeDocument/2006/relationships/font" Target="fonts/RobotoMono-bold.fntdata"/><Relationship Id="rId27"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2a39e20d4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2a39e20d4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2a39e20d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2a39e20d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Things that will keep you organized and will minimize your time spent debugging.</a:t>
            </a:r>
            <a:endParaRPr/>
          </a:p>
          <a:p>
            <a:pPr indent="-298450" lvl="0" marL="457200" rtl="0" algn="l">
              <a:spcBef>
                <a:spcPts val="0"/>
              </a:spcBef>
              <a:spcAft>
                <a:spcPts val="0"/>
              </a:spcAft>
              <a:buSzPts val="1100"/>
              <a:buChar char="-"/>
            </a:pPr>
            <a:r>
              <a:rPr lang="en"/>
              <a:t>Using .py files at least to store functions that load data, train model, etc. That way, your notebook can be more readable and just contain the logic/workflow.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886b23d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886b23d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If you’re comfortable with it, try to make most of your helper functions in separate .py files and import them into your notebook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837af6f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837af6f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2a39e20b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2a39e20b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2a39e20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2a39e20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Free</a:t>
            </a:r>
            <a:endParaRPr/>
          </a:p>
          <a:p>
            <a:pPr indent="-298450" lvl="0" marL="457200" rtl="0" algn="l">
              <a:spcBef>
                <a:spcPts val="0"/>
              </a:spcBef>
              <a:spcAft>
                <a:spcPts val="0"/>
              </a:spcAft>
              <a:buSzPts val="1100"/>
              <a:buChar char="-"/>
            </a:pPr>
            <a:r>
              <a:rPr i="1" lang="en"/>
              <a:t>Much</a:t>
            </a:r>
            <a:r>
              <a:rPr lang="en"/>
              <a:t> easier than PowerPoint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2a39e20d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2a39e20d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26c3511c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26c3511c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2a39e20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2a39e20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6cbaa91e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6cbaa91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2c2a7b8c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2c2a7b8c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2c2a7b8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2c2a7b8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2b2a591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2b2a591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Dataset: </a:t>
            </a:r>
            <a:endParaRPr/>
          </a:p>
          <a:p>
            <a:pPr indent="-298450" lvl="1" marL="914400" rtl="0" algn="l">
              <a:spcBef>
                <a:spcPts val="0"/>
              </a:spcBef>
              <a:spcAft>
                <a:spcPts val="0"/>
              </a:spcAft>
              <a:buSzPts val="1100"/>
              <a:buChar char="-"/>
            </a:pPr>
            <a:r>
              <a:rPr lang="en"/>
              <a:t>Can have a great idea, but no readily available dataset. Check Kaggle, Google Dataset Search.</a:t>
            </a:r>
            <a:endParaRPr/>
          </a:p>
          <a:p>
            <a:pPr indent="-298450" lvl="1" marL="914400" rtl="0" algn="l">
              <a:spcBef>
                <a:spcPts val="0"/>
              </a:spcBef>
              <a:spcAft>
                <a:spcPts val="0"/>
              </a:spcAft>
              <a:buSzPts val="1100"/>
              <a:buChar char="-"/>
            </a:pPr>
            <a:r>
              <a:rPr lang="en"/>
              <a:t>Spend some time researching this thoroughly, not just looking at the dataset name. Get a sense for how easy it will be to process </a:t>
            </a:r>
            <a:r>
              <a:rPr lang="en"/>
              <a:t>the data and get it in a form appropriate for modeling, as this may take the bulk of your time.</a:t>
            </a:r>
            <a:endParaRPr/>
          </a:p>
          <a:p>
            <a:pPr indent="-298450" lvl="1" marL="914400" rtl="0" algn="l">
              <a:spcBef>
                <a:spcPts val="0"/>
              </a:spcBef>
              <a:spcAft>
                <a:spcPts val="0"/>
              </a:spcAft>
              <a:buSzPts val="1100"/>
              <a:buChar char="-"/>
            </a:pPr>
            <a:r>
              <a:rPr lang="en"/>
              <a:t>If doing deep learning, caution against making your own dataset, unless you’re ready to spend several hours annotating. If you do this, you really </a:t>
            </a:r>
            <a:r>
              <a:rPr lang="en"/>
              <a:t>should be finetuning a pretrained model.</a:t>
            </a:r>
            <a:endParaRPr/>
          </a:p>
          <a:p>
            <a:pPr indent="-298450" lvl="0" marL="457200" rtl="0" algn="l">
              <a:spcBef>
                <a:spcPts val="0"/>
              </a:spcBef>
              <a:spcAft>
                <a:spcPts val="0"/>
              </a:spcAft>
              <a:buSzPts val="1100"/>
              <a:buChar char="-"/>
            </a:pPr>
            <a:r>
              <a:rPr lang="en"/>
              <a:t>Inputs/outputs: </a:t>
            </a:r>
            <a:endParaRPr/>
          </a:p>
          <a:p>
            <a:pPr indent="-298450" lvl="1" marL="914400" rtl="0" algn="l">
              <a:spcBef>
                <a:spcPts val="0"/>
              </a:spcBef>
              <a:spcAft>
                <a:spcPts val="0"/>
              </a:spcAft>
              <a:buSzPts val="1100"/>
              <a:buChar char="-"/>
            </a:pPr>
            <a:r>
              <a:rPr lang="en"/>
              <a:t>Picking the model is simple after this, and you should be thinking about inputs/outputs before you even think about what models you want to work with.</a:t>
            </a:r>
            <a:endParaRPr/>
          </a:p>
          <a:p>
            <a:pPr indent="-298450" lvl="1" marL="914400" rtl="0" algn="l">
              <a:spcBef>
                <a:spcPts val="0"/>
              </a:spcBef>
              <a:spcAft>
                <a:spcPts val="0"/>
              </a:spcAft>
              <a:buSzPts val="1100"/>
              <a:buChar char="-"/>
            </a:pPr>
            <a:r>
              <a:rPr lang="en"/>
              <a:t>As numbers (e.g. don’t say “outputs emotion of a face”; how is emotion being represented numerically?).</a:t>
            </a:r>
            <a:endParaRPr/>
          </a:p>
          <a:p>
            <a:pPr indent="-298450" lvl="0" marL="457200" rtl="0" algn="l">
              <a:spcBef>
                <a:spcPts val="0"/>
              </a:spcBef>
              <a:spcAft>
                <a:spcPts val="0"/>
              </a:spcAft>
              <a:buSzPts val="1100"/>
              <a:buChar char="-"/>
            </a:pPr>
            <a:r>
              <a:rPr lang="en"/>
              <a:t>Dataset and inputs/outputs jointly define exactly what the task is. If you cannot specify what the dataset and what the numeric inputs/outputs are, then your project is not specific enough and you will not be able to manage it correctly.</a:t>
            </a:r>
            <a:endParaRPr/>
          </a:p>
          <a:p>
            <a:pPr indent="-298450" lvl="1" marL="914400" rtl="0" algn="l">
              <a:spcBef>
                <a:spcPts val="0"/>
              </a:spcBef>
              <a:spcAft>
                <a:spcPts val="0"/>
              </a:spcAft>
              <a:buSzPts val="1100"/>
              <a:buChar char="-"/>
            </a:pPr>
            <a:r>
              <a:rPr lang="en"/>
              <a:t>Make sure you can specify the dataset and task inputs/outputs </a:t>
            </a:r>
            <a:r>
              <a:rPr i="1" lang="en"/>
              <a:t>before</a:t>
            </a:r>
            <a:r>
              <a:rPr lang="en"/>
              <a:t> you start working on the project.</a:t>
            </a:r>
            <a:endParaRPr/>
          </a:p>
          <a:p>
            <a:pPr indent="-298450" lvl="1" marL="914400" rtl="0" algn="l">
              <a:spcBef>
                <a:spcPts val="0"/>
              </a:spcBef>
              <a:spcAft>
                <a:spcPts val="0"/>
              </a:spcAft>
              <a:buSzPts val="1100"/>
              <a:buChar char="-"/>
            </a:pPr>
            <a:r>
              <a:rPr lang="en"/>
              <a:t>This is what a mentor will be looking for when you explain your project to get it cleared.</a:t>
            </a:r>
            <a:endParaRPr/>
          </a:p>
          <a:p>
            <a:pPr indent="-298450" lvl="0" marL="457200" rtl="0" algn="l">
              <a:spcBef>
                <a:spcPts val="0"/>
              </a:spcBef>
              <a:spcAft>
                <a:spcPts val="0"/>
              </a:spcAft>
              <a:buSzPts val="1100"/>
              <a:buChar char="-"/>
            </a:pPr>
            <a:r>
              <a:rPr lang="en"/>
              <a:t>Experiments:</a:t>
            </a:r>
            <a:endParaRPr/>
          </a:p>
          <a:p>
            <a:pPr indent="-298450" lvl="1" marL="914400" rtl="0" algn="l">
              <a:spcBef>
                <a:spcPts val="0"/>
              </a:spcBef>
              <a:spcAft>
                <a:spcPts val="0"/>
              </a:spcAft>
              <a:buSzPts val="1100"/>
              <a:buChar char="-"/>
            </a:pPr>
            <a:r>
              <a:rPr lang="en"/>
              <a:t>Example: Dog/cat classifier, but specifically to find out which animal is more popular in memes on twitter.</a:t>
            </a:r>
            <a:endParaRPr/>
          </a:p>
          <a:p>
            <a:pPr indent="-298450" lvl="1" marL="914400" rtl="0" algn="l">
              <a:spcBef>
                <a:spcPts val="0"/>
              </a:spcBef>
              <a:spcAft>
                <a:spcPts val="0"/>
              </a:spcAft>
              <a:buSzPts val="1100"/>
              <a:buChar char="-"/>
            </a:pPr>
            <a:r>
              <a:rPr lang="en"/>
              <a:t>Example: COVID twitter sentiment correlations.</a:t>
            </a:r>
            <a:endParaRPr/>
          </a:p>
          <a:p>
            <a:pPr indent="-298450" lvl="0" marL="457200" rtl="0" algn="l">
              <a:spcBef>
                <a:spcPts val="0"/>
              </a:spcBef>
              <a:spcAft>
                <a:spcPts val="0"/>
              </a:spcAft>
              <a:buClr>
                <a:schemeClr val="dk1"/>
              </a:buClr>
              <a:buSzPts val="1100"/>
              <a:buChar char="-"/>
            </a:pPr>
            <a:r>
              <a:rPr lang="en">
                <a:solidFill>
                  <a:schemeClr val="dk1"/>
                </a:solidFill>
              </a:rPr>
              <a:t>ML necessity:</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Can have a cool-sounding idea, but remember that humans were able to do a lot before ML. ML good for tasks with a lot of hidden patterns and complex input-output mappings for which we don’t know the underlying principles.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Example: Model that tells me how to get from A to B fastest. There are well-known non-ML algorithms to solve this problem that are guaranteed to get the optimal solution.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2c2a7b8c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2c2a7b8c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Reasons:</a:t>
            </a:r>
            <a:endParaRPr/>
          </a:p>
          <a:p>
            <a:pPr indent="-298450" lvl="1" marL="914400" rtl="0" algn="l">
              <a:spcBef>
                <a:spcPts val="0"/>
              </a:spcBef>
              <a:spcAft>
                <a:spcPts val="0"/>
              </a:spcAft>
              <a:buSzPts val="1100"/>
              <a:buChar char="-"/>
            </a:pPr>
            <a:r>
              <a:rPr lang="en"/>
              <a:t>Easier to avoid bugs. Make sure simple things work before moving on. Example: if LSTM isn’t training, is it because your hyperparameters were wrong, or because you preprocessed your data incorrectly? Is there a bug?</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Learn as you go along. Working on a project makes the challenges clear. Better to figure out the challenges in a simplified context so that you scrap less code that you spent a long time working on.</a:t>
            </a:r>
            <a:endParaRPr/>
          </a:p>
          <a:p>
            <a:pPr indent="-298450" lvl="1" marL="914400" rtl="0" algn="l">
              <a:spcBef>
                <a:spcPts val="0"/>
              </a:spcBef>
              <a:spcAft>
                <a:spcPts val="0"/>
              </a:spcAft>
              <a:buSzPts val="1100"/>
              <a:buChar char="-"/>
            </a:pPr>
            <a:r>
              <a:rPr lang="en"/>
              <a:t>Setup benchmarks.</a:t>
            </a:r>
            <a:endParaRPr/>
          </a:p>
          <a:p>
            <a:pPr indent="-298450" lvl="1" marL="914400" rtl="0" algn="l">
              <a:spcBef>
                <a:spcPts val="0"/>
              </a:spcBef>
              <a:spcAft>
                <a:spcPts val="0"/>
              </a:spcAft>
              <a:buSzPts val="1100"/>
              <a:buChar char="-"/>
            </a:pPr>
            <a:r>
              <a:rPr lang="en"/>
              <a:t>Avoid catastrophic failure of any results. Get something working for demo day, then build on it for as long as you can. MVP.</a:t>
            </a:r>
            <a:endParaRPr/>
          </a:p>
          <a:p>
            <a:pPr indent="-298450" lvl="0" marL="457200" rtl="0" algn="l">
              <a:spcBef>
                <a:spcPts val="0"/>
              </a:spcBef>
              <a:spcAft>
                <a:spcPts val="0"/>
              </a:spcAft>
              <a:buSzPts val="1100"/>
              <a:buChar char="-"/>
            </a:pPr>
            <a:r>
              <a:rPr lang="en"/>
              <a:t>Dataset difficulty:</a:t>
            </a:r>
            <a:endParaRPr/>
          </a:p>
          <a:p>
            <a:pPr indent="-298450" lvl="1" marL="914400" rtl="0" algn="l">
              <a:spcBef>
                <a:spcPts val="0"/>
              </a:spcBef>
              <a:spcAft>
                <a:spcPts val="0"/>
              </a:spcAft>
              <a:buSzPts val="1100"/>
              <a:buChar char="-"/>
            </a:pPr>
            <a:r>
              <a:rPr lang="en"/>
              <a:t>Can also work with simplified synthetic datasets with less variation before moving onto complex real-world datasets. Example: for music data, synthetic single-instrument piano before real multi-instrument audio.</a:t>
            </a:r>
            <a:endParaRPr/>
          </a:p>
          <a:p>
            <a:pPr indent="-298450" lvl="0" marL="457200" rtl="0" algn="l">
              <a:spcBef>
                <a:spcPts val="0"/>
              </a:spcBef>
              <a:spcAft>
                <a:spcPts val="0"/>
              </a:spcAft>
              <a:buSzPts val="1100"/>
              <a:buChar char="-"/>
            </a:pPr>
            <a:r>
              <a:rPr lang="en"/>
              <a:t>Task complexity:</a:t>
            </a:r>
            <a:endParaRPr/>
          </a:p>
          <a:p>
            <a:pPr indent="-298450" lvl="1" marL="914400" rtl="0" algn="l">
              <a:spcBef>
                <a:spcPts val="0"/>
              </a:spcBef>
              <a:spcAft>
                <a:spcPts val="0"/>
              </a:spcAft>
              <a:buSzPts val="1100"/>
              <a:buChar char="-"/>
            </a:pPr>
            <a:r>
              <a:rPr lang="en"/>
              <a:t>Avoid scope creep. Focus on the simplest framing of your problem possible and then gradually expand.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2c2a7b8c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2c2a7b8c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Research: </a:t>
            </a:r>
            <a:endParaRPr/>
          </a:p>
          <a:p>
            <a:pPr indent="-298450" lvl="1" marL="914400" rtl="0" algn="l">
              <a:spcBef>
                <a:spcPts val="0"/>
              </a:spcBef>
              <a:spcAft>
                <a:spcPts val="0"/>
              </a:spcAft>
              <a:buSzPts val="1100"/>
              <a:buChar char="-"/>
            </a:pPr>
            <a:r>
              <a:rPr lang="en"/>
              <a:t>If you’re finding a lot of garbage on Google, use Google Scholar.</a:t>
            </a:r>
            <a:endParaRPr/>
          </a:p>
          <a:p>
            <a:pPr indent="-298450" lvl="1" marL="914400" rtl="0" algn="l">
              <a:spcBef>
                <a:spcPts val="0"/>
              </a:spcBef>
              <a:spcAft>
                <a:spcPts val="0"/>
              </a:spcAft>
              <a:buSzPts val="1100"/>
              <a:buChar char="-"/>
            </a:pPr>
            <a:r>
              <a:rPr lang="en"/>
              <a:t>Doesn’t have to be your exact task, can be a related one. Example: if you</a:t>
            </a:r>
            <a:r>
              <a:rPr lang="en"/>
              <a:t>’re making an image classifier for cars, research image classification in general.</a:t>
            </a:r>
            <a:endParaRPr/>
          </a:p>
          <a:p>
            <a:pPr indent="-298450" lvl="1" marL="914400" rtl="0" algn="l">
              <a:spcBef>
                <a:spcPts val="0"/>
              </a:spcBef>
              <a:spcAft>
                <a:spcPts val="0"/>
              </a:spcAft>
              <a:buSzPts val="1100"/>
              <a:buChar char="-"/>
            </a:pPr>
            <a:r>
              <a:rPr lang="en"/>
              <a:t>I would spend an entire day on this. Can save you a lot of time, giving you a clear idea of the challenges and methods involved.</a:t>
            </a:r>
            <a:endParaRPr/>
          </a:p>
          <a:p>
            <a:pPr indent="-298450" lvl="0" marL="457200" rtl="0" algn="l">
              <a:spcBef>
                <a:spcPts val="0"/>
              </a:spcBef>
              <a:spcAft>
                <a:spcPts val="0"/>
              </a:spcAft>
              <a:buSzPts val="1100"/>
              <a:buChar char="-"/>
            </a:pPr>
            <a:r>
              <a:rPr lang="en"/>
              <a:t>The design of the model should really only be its own step if you’re using a complex model with many subcomponents. For simple classification or regression task, not necessary.</a:t>
            </a:r>
            <a:endParaRPr/>
          </a:p>
          <a:p>
            <a:pPr indent="-298450" lvl="0" marL="457200" rtl="0" algn="l">
              <a:spcBef>
                <a:spcPts val="0"/>
              </a:spcBef>
              <a:spcAft>
                <a:spcPts val="0"/>
              </a:spcAft>
              <a:buSzPts val="1100"/>
              <a:buChar char="-"/>
            </a:pPr>
            <a:r>
              <a:rPr lang="en"/>
              <a:t>In an </a:t>
            </a:r>
            <a:r>
              <a:rPr lang="en"/>
              <a:t>iterative</a:t>
            </a:r>
            <a:r>
              <a:rPr lang="en"/>
              <a:t> approach, would have iterations of these steps and achieve them each in turn in a cycle (except for the research and presentation steps).</a:t>
            </a:r>
            <a:endParaRPr/>
          </a:p>
          <a:p>
            <a:pPr indent="-298450" lvl="0" marL="457200" rtl="0" algn="l">
              <a:spcBef>
                <a:spcPts val="0"/>
              </a:spcBef>
              <a:spcAft>
                <a:spcPts val="0"/>
              </a:spcAft>
              <a:buSzPts val="1100"/>
              <a:buChar char="-"/>
            </a:pPr>
            <a:r>
              <a:rPr lang="en"/>
              <a:t>Hold yourself accountable to your dates. 2 weeks is not much time and stagnating on one step can have cascading problems. This is why I emphasize that your process should be iterative so that you know you can meet your deadlines.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2a39e20d4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2a39e20d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 link to your GitHub should be something that’s on your resume. Many companies will ask for it explicitly.</a:t>
            </a:r>
            <a:endParaRPr/>
          </a:p>
          <a:p>
            <a:pPr indent="-298450" lvl="0" marL="457200" rtl="0" algn="l">
              <a:spcBef>
                <a:spcPts val="0"/>
              </a:spcBef>
              <a:spcAft>
                <a:spcPts val="0"/>
              </a:spcAft>
              <a:buSzPts val="1100"/>
              <a:buChar char="-"/>
            </a:pPr>
            <a:r>
              <a:rPr lang="en"/>
              <a:t>At the end of the course, you should really consider publishing all the mini-projects you managed to finish to GitHub. Clean up the code a bit, then publish. The more employers can see you worked on, the better.</a:t>
            </a:r>
            <a:endParaRPr/>
          </a:p>
          <a:p>
            <a:pPr indent="-298450" lvl="0" marL="457200" rtl="0" algn="l">
              <a:spcBef>
                <a:spcPts val="0"/>
              </a:spcBef>
              <a:spcAft>
                <a:spcPts val="0"/>
              </a:spcAft>
              <a:buSzPts val="1100"/>
              <a:buChar char="-"/>
            </a:pPr>
            <a:r>
              <a:rPr lang="en"/>
              <a:t>Some time during university, I started publishing every project I worked on on GitHub. School </a:t>
            </a:r>
            <a:r>
              <a:rPr lang="en"/>
              <a:t>assignments</a:t>
            </a:r>
            <a:r>
              <a:rPr lang="en"/>
              <a:t>, little side projects, big projects, work projects, research projects. Slowly, you start building a presence. Now when an employer goes to my page, they see that I have 81 repositories, I commit really often, I have many different kinds of projects with cool-sounding titles, and some of those projects are being followed or have been forked by others. It takes time to create a presence on GitHub, but if you make it your code cloud storage rather than something like Dropbox, building that presence takes very little effort. It will just happen.</a:t>
            </a:r>
            <a:endParaRPr/>
          </a:p>
          <a:p>
            <a:pPr indent="-298450" lvl="0" marL="457200" rtl="0" algn="l">
              <a:spcBef>
                <a:spcPts val="0"/>
              </a:spcBef>
              <a:spcAft>
                <a:spcPts val="0"/>
              </a:spcAft>
              <a:buSzPts val="1100"/>
              <a:buChar char="-"/>
            </a:pPr>
            <a:r>
              <a:rPr lang="en"/>
              <a:t>No employer has ever told me “we looked at your GitHub and your code from 5 years ago sucked”. Don’t worry about code that you think might be ugly, it probably isn’t. In any case, the main thing they’re going to look at is the names of the repositories and the number of them that you have.</a:t>
            </a:r>
            <a:endParaRPr/>
          </a:p>
          <a:p>
            <a:pPr indent="-298450" lvl="0" marL="457200" rtl="0" algn="l">
              <a:spcBef>
                <a:spcPts val="0"/>
              </a:spcBef>
              <a:spcAft>
                <a:spcPts val="0"/>
              </a:spcAft>
              <a:buSzPts val="1100"/>
              <a:buChar char="-"/>
            </a:pPr>
            <a:r>
              <a:rPr lang="en"/>
              <a:t>Your commits will also have text descriptions to remind you of what state the project was in, so you know where to roll back </a:t>
            </a:r>
            <a:r>
              <a:rPr i="1" lang="en"/>
              <a:t>to</a:t>
            </a:r>
            <a:r>
              <a:rPr lang="en"/>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26c3511c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26c3511c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lnSpc>
                <a:spcPct val="150000"/>
              </a:lnSpc>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50000"/>
              </a:lnSpc>
              <a:spcBef>
                <a:spcPts val="0"/>
              </a:spcBef>
              <a:spcAft>
                <a:spcPts val="0"/>
              </a:spcAft>
              <a:buSzPts val="1800"/>
              <a:buChar char="●"/>
              <a:defRPr sz="1800"/>
            </a:lvl1pPr>
            <a:lvl2pPr indent="-317500" lvl="1" marL="914400">
              <a:lnSpc>
                <a:spcPct val="115000"/>
              </a:lnSpc>
              <a:spcBef>
                <a:spcPts val="1600"/>
              </a:spcBef>
              <a:spcAft>
                <a:spcPts val="0"/>
              </a:spcAft>
              <a:buSzPts val="1400"/>
              <a:buChar char="○"/>
              <a:defRPr/>
            </a:lvl2pPr>
            <a:lvl3pPr indent="-317500" lvl="2" marL="1371600">
              <a:lnSpc>
                <a:spcPct val="115000"/>
              </a:lnSpc>
              <a:spcBef>
                <a:spcPts val="1600"/>
              </a:spcBef>
              <a:spcAft>
                <a:spcPts val="0"/>
              </a:spcAft>
              <a:buSzPts val="1400"/>
              <a:buChar char="■"/>
              <a:defRPr/>
            </a:lvl3pPr>
            <a:lvl4pPr indent="-317500" lvl="3" marL="1828800">
              <a:lnSpc>
                <a:spcPct val="115000"/>
              </a:lnSpc>
              <a:spcBef>
                <a:spcPts val="1600"/>
              </a:spcBef>
              <a:spcAft>
                <a:spcPts val="0"/>
              </a:spcAft>
              <a:buSzPts val="1400"/>
              <a:buChar char="●"/>
              <a:defRPr/>
            </a:lvl4pPr>
            <a:lvl5pPr indent="-317500" lvl="4" marL="2286000">
              <a:lnSpc>
                <a:spcPct val="115000"/>
              </a:lnSpc>
              <a:spcBef>
                <a:spcPts val="1600"/>
              </a:spcBef>
              <a:spcAft>
                <a:spcPts val="0"/>
              </a:spcAft>
              <a:buSzPts val="1400"/>
              <a:buChar char="○"/>
              <a:defRPr/>
            </a:lvl5pPr>
            <a:lvl6pPr indent="-317500" lvl="5" marL="2743200">
              <a:lnSpc>
                <a:spcPct val="115000"/>
              </a:lnSpc>
              <a:spcBef>
                <a:spcPts val="1600"/>
              </a:spcBef>
              <a:spcAft>
                <a:spcPts val="0"/>
              </a:spcAft>
              <a:buSzPts val="1400"/>
              <a:buChar char="■"/>
              <a:defRPr/>
            </a:lvl6pPr>
            <a:lvl7pPr indent="-317500" lvl="6" marL="3200400">
              <a:lnSpc>
                <a:spcPct val="115000"/>
              </a:lnSpc>
              <a:spcBef>
                <a:spcPts val="1600"/>
              </a:spcBef>
              <a:spcAft>
                <a:spcPts val="0"/>
              </a:spcAft>
              <a:buSzPts val="1400"/>
              <a:buChar char="●"/>
              <a:defRPr/>
            </a:lvl7pPr>
            <a:lvl8pPr indent="-317500" lvl="7" marL="3657600">
              <a:lnSpc>
                <a:spcPct val="115000"/>
              </a:lnSpc>
              <a:spcBef>
                <a:spcPts val="1600"/>
              </a:spcBef>
              <a:spcAft>
                <a:spcPts val="0"/>
              </a:spcAft>
              <a:buSzPts val="1400"/>
              <a:buChar char="○"/>
              <a:defRPr/>
            </a:lvl8pPr>
            <a:lvl9pPr indent="-317500" lvl="8" marL="4114800">
              <a:lnSpc>
                <a:spcPct val="115000"/>
              </a:lnSpc>
              <a:spcBef>
                <a:spcPts val="1600"/>
              </a:spcBef>
              <a:spcAft>
                <a:spcPts val="1600"/>
              </a:spcAft>
              <a:buSzPts val="1400"/>
              <a:buChar cha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pythonanywhere.com/" TargetMode="External"/><Relationship Id="rId4" Type="http://schemas.openxmlformats.org/officeDocument/2006/relationships/hyperlink" Target="https://www.heroku.com/" TargetMode="External"/><Relationship Id="rId5" Type="http://schemas.openxmlformats.org/officeDocument/2006/relationships/hyperlink" Target="https://www.streamlit.io/" TargetMode="External"/><Relationship Id="rId6" Type="http://schemas.openxmlformats.org/officeDocument/2006/relationships/hyperlink" Target="https://towardsdatascience.com/streamlit-heroku-magic-5e4a7192929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GovindSuresh/reducing-bias-in-toxicity-classification" TargetMode="External"/><Relationship Id="rId4" Type="http://schemas.openxmlformats.org/officeDocument/2006/relationships/hyperlink" Target="https://github.com/nomadtomas/sentweetment_analysizer" TargetMode="External"/><Relationship Id="rId5" Type="http://schemas.openxmlformats.org/officeDocument/2006/relationships/hyperlink" Target="https://github.com/Greenford/billboar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33825" y="1243375"/>
            <a:ext cx="3390900" cy="257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700"/>
              <a:t>FINAL PROJECT KICKOFF!</a:t>
            </a:r>
            <a:endParaRPr sz="4700"/>
          </a:p>
        </p:txBody>
      </p:sp>
      <p:pic>
        <p:nvPicPr>
          <p:cNvPr id="55" name="Google Shape;55;p13"/>
          <p:cNvPicPr preferRelativeResize="0"/>
          <p:nvPr/>
        </p:nvPicPr>
        <p:blipFill>
          <a:blip r:embed="rId3">
            <a:alphaModFix/>
          </a:blip>
          <a:stretch>
            <a:fillRect/>
          </a:stretch>
        </p:blipFill>
        <p:spPr>
          <a:xfrm>
            <a:off x="3937975" y="-3250"/>
            <a:ext cx="5206024" cy="52099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 and demo options</a:t>
            </a:r>
            <a:endParaRPr/>
          </a:p>
        </p:txBody>
      </p:sp>
      <p:sp>
        <p:nvSpPr>
          <p:cNvPr id="115" name="Google Shape;115;p22"/>
          <p:cNvSpPr txBox="1"/>
          <p:nvPr>
            <p:ph idx="1" type="body"/>
          </p:nvPr>
        </p:nvSpPr>
        <p:spPr>
          <a:xfrm>
            <a:off x="311700" y="1017725"/>
            <a:ext cx="8520600" cy="3642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Don’t </a:t>
            </a:r>
            <a:r>
              <a:rPr i="1" lang="en"/>
              <a:t>need</a:t>
            </a:r>
            <a:r>
              <a:rPr lang="en"/>
              <a:t> to deploy or demo anything; good figures can be just as good</a:t>
            </a:r>
            <a:endParaRPr/>
          </a:p>
          <a:p>
            <a:pPr indent="-317500" lvl="1" marL="914400" rtl="0" algn="l">
              <a:spcBef>
                <a:spcPts val="0"/>
              </a:spcBef>
              <a:spcAft>
                <a:spcPts val="0"/>
              </a:spcAft>
              <a:buSzPts val="1400"/>
              <a:buChar char="-"/>
            </a:pPr>
            <a:r>
              <a:rPr lang="en"/>
              <a:t>If you have something like an image emotion classifier, a live demo can be cool</a:t>
            </a:r>
            <a:endParaRPr/>
          </a:p>
          <a:p>
            <a:pPr indent="-317500" lvl="1" marL="914400" rtl="0" algn="l">
              <a:spcBef>
                <a:spcPts val="0"/>
              </a:spcBef>
              <a:spcAft>
                <a:spcPts val="0"/>
              </a:spcAft>
              <a:buSzPts val="1400"/>
              <a:buChar char="-"/>
            </a:pPr>
            <a:r>
              <a:rPr lang="en"/>
              <a:t>If you have something like a cancer classifier, just show us some performance metrics</a:t>
            </a:r>
            <a:endParaRPr/>
          </a:p>
          <a:p>
            <a:pPr indent="-342900" lvl="0" marL="457200" rtl="0" algn="l">
              <a:spcBef>
                <a:spcPts val="0"/>
              </a:spcBef>
              <a:spcAft>
                <a:spcPts val="0"/>
              </a:spcAft>
              <a:buSzPts val="1800"/>
              <a:buChar char="-"/>
            </a:pPr>
            <a:r>
              <a:rPr lang="en"/>
              <a:t>Consider whether your demo is too long or too risky (30 -45 seconds)</a:t>
            </a:r>
            <a:endParaRPr/>
          </a:p>
          <a:p>
            <a:pPr indent="-342900" lvl="0" marL="457200" rtl="0" algn="l">
              <a:spcBef>
                <a:spcPts val="0"/>
              </a:spcBef>
              <a:spcAft>
                <a:spcPts val="0"/>
              </a:spcAft>
              <a:buSzPts val="1800"/>
              <a:buChar char="-"/>
            </a:pPr>
            <a:r>
              <a:rPr lang="en"/>
              <a:t>Deployment options:</a:t>
            </a:r>
            <a:endParaRPr/>
          </a:p>
          <a:p>
            <a:pPr indent="-317500" lvl="1" marL="914400" rtl="0" algn="l">
              <a:spcBef>
                <a:spcPts val="0"/>
              </a:spcBef>
              <a:spcAft>
                <a:spcPts val="0"/>
              </a:spcAft>
              <a:buSzPts val="1400"/>
              <a:buChar char="-"/>
            </a:pPr>
            <a:r>
              <a:rPr lang="en"/>
              <a:t>Flask API (might demo with Postman)</a:t>
            </a:r>
            <a:endParaRPr/>
          </a:p>
          <a:p>
            <a:pPr indent="-317500" lvl="1" marL="914400" rtl="0" algn="l">
              <a:spcBef>
                <a:spcPts val="0"/>
              </a:spcBef>
              <a:spcAft>
                <a:spcPts val="0"/>
              </a:spcAft>
              <a:buSzPts val="1400"/>
              <a:buChar char="-"/>
            </a:pPr>
            <a:r>
              <a:rPr lang="en"/>
              <a:t>Flask app with UI (harder; need to write HTML)</a:t>
            </a:r>
            <a:endParaRPr/>
          </a:p>
          <a:p>
            <a:pPr indent="-317500" lvl="1" marL="914400" rtl="0" algn="l">
              <a:spcBef>
                <a:spcPts val="0"/>
              </a:spcBef>
              <a:spcAft>
                <a:spcPts val="0"/>
              </a:spcAft>
              <a:buSzPts val="1400"/>
              <a:buChar char="-"/>
            </a:pPr>
            <a:r>
              <a:rPr lang="en"/>
              <a:t>AWS remote Flask app (if you need a faster machine and have money)</a:t>
            </a:r>
            <a:endParaRPr/>
          </a:p>
          <a:p>
            <a:pPr indent="-317500" lvl="2" marL="1371600" rtl="0" algn="l">
              <a:spcBef>
                <a:spcPts val="0"/>
              </a:spcBef>
              <a:spcAft>
                <a:spcPts val="0"/>
              </a:spcAft>
              <a:buSzPts val="1400"/>
              <a:buChar char="-"/>
            </a:pPr>
            <a:r>
              <a:rPr lang="en" u="sng">
                <a:solidFill>
                  <a:schemeClr val="hlink"/>
                </a:solidFill>
                <a:hlinkClick r:id="rId3"/>
              </a:rPr>
              <a:t>https://www.pythonanywhere.com/</a:t>
            </a:r>
            <a:r>
              <a:rPr lang="en"/>
              <a:t> (free)</a:t>
            </a:r>
            <a:endParaRPr/>
          </a:p>
          <a:p>
            <a:pPr indent="-317500" lvl="2" marL="1371600" rtl="0" algn="l">
              <a:spcBef>
                <a:spcPts val="0"/>
              </a:spcBef>
              <a:spcAft>
                <a:spcPts val="0"/>
              </a:spcAft>
              <a:buSzPts val="1400"/>
              <a:buChar char="-"/>
            </a:pPr>
            <a:r>
              <a:rPr lang="en" u="sng">
                <a:solidFill>
                  <a:schemeClr val="hlink"/>
                </a:solidFill>
                <a:hlinkClick r:id="rId4"/>
              </a:rPr>
              <a:t>https://www.heroku.com/</a:t>
            </a:r>
            <a:r>
              <a:rPr lang="en"/>
              <a:t> (free)</a:t>
            </a:r>
            <a:endParaRPr/>
          </a:p>
          <a:p>
            <a:pPr indent="-317500" lvl="1" marL="914400" rtl="0" algn="l">
              <a:spcBef>
                <a:spcPts val="0"/>
              </a:spcBef>
              <a:spcAft>
                <a:spcPts val="0"/>
              </a:spcAft>
              <a:buSzPts val="1400"/>
              <a:buChar char="-"/>
            </a:pPr>
            <a:r>
              <a:rPr lang="en" u="sng">
                <a:solidFill>
                  <a:schemeClr val="hlink"/>
                </a:solidFill>
                <a:hlinkClick r:id="rId5"/>
              </a:rPr>
              <a:t>https://www.streamlit.io/</a:t>
            </a:r>
            <a:r>
              <a:rPr lang="en"/>
              <a:t> (good if you want UI, but learning a new library)</a:t>
            </a:r>
            <a:endParaRPr/>
          </a:p>
          <a:p>
            <a:pPr indent="-317500" lvl="2" marL="1371600" rtl="0" algn="l">
              <a:spcBef>
                <a:spcPts val="0"/>
              </a:spcBef>
              <a:spcAft>
                <a:spcPts val="0"/>
              </a:spcAft>
              <a:buSzPts val="1400"/>
              <a:buChar char="-"/>
            </a:pPr>
            <a:r>
              <a:rPr lang="en" u="sng">
                <a:solidFill>
                  <a:schemeClr val="hlink"/>
                </a:solidFill>
                <a:hlinkClick r:id="rId6"/>
              </a:rPr>
              <a:t>Heroku + Streamlit Tutorial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Define functions whenever possible (eg clean_data(df))</a:t>
            </a:r>
            <a:endParaRPr/>
          </a:p>
          <a:p>
            <a:pPr indent="-342900" lvl="0" marL="457200" rtl="0" algn="l">
              <a:spcBef>
                <a:spcPts val="0"/>
              </a:spcBef>
              <a:spcAft>
                <a:spcPts val="0"/>
              </a:spcAft>
              <a:buSzPts val="1800"/>
              <a:buChar char="-"/>
            </a:pPr>
            <a:r>
              <a:rPr lang="en"/>
              <a:t>Use pipelines for joint preprocessing, feature engineering, and model</a:t>
            </a:r>
            <a:endParaRPr/>
          </a:p>
          <a:p>
            <a:pPr indent="-342900" lvl="0" marL="457200" rtl="0" algn="l">
              <a:spcBef>
                <a:spcPts val="0"/>
              </a:spcBef>
              <a:spcAft>
                <a:spcPts val="0"/>
              </a:spcAft>
              <a:buSzPts val="1800"/>
              <a:buChar char="-"/>
            </a:pPr>
            <a:r>
              <a:rPr lang="en"/>
              <a:t>If using deep learning, generate training/validation curves as a function of epoch to see if your model is improving</a:t>
            </a:r>
            <a:endParaRPr/>
          </a:p>
          <a:p>
            <a:pPr indent="-342900" lvl="0" marL="457200" rtl="0" algn="l">
              <a:spcBef>
                <a:spcPts val="0"/>
              </a:spcBef>
              <a:spcAft>
                <a:spcPts val="0"/>
              </a:spcAft>
              <a:buSzPts val="1800"/>
              <a:buChar char="-"/>
            </a:pPr>
            <a:r>
              <a:rPr lang="en"/>
              <a:t>Save trained models and only retrain when needed</a:t>
            </a:r>
            <a:endParaRPr/>
          </a:p>
          <a:p>
            <a:pPr indent="-342900" lvl="0" marL="457200" rtl="0" algn="l">
              <a:spcBef>
                <a:spcPts val="0"/>
              </a:spcBef>
              <a:spcAft>
                <a:spcPts val="0"/>
              </a:spcAft>
              <a:buSzPts val="1800"/>
              <a:buChar char="-"/>
            </a:pPr>
            <a:r>
              <a:rPr lang="en"/>
              <a:t>Use .py files (.ipynb notebooks for EDA and rough work) so that you can split the project up into multiple files (eg data_cleaning.py, training.py, app.py)</a:t>
            </a:r>
            <a:endParaRPr/>
          </a:p>
          <a:p>
            <a:pPr indent="-342900" lvl="0" marL="457200" rtl="0" algn="l">
              <a:spcBef>
                <a:spcPts val="0"/>
              </a:spcBef>
              <a:spcAft>
                <a:spcPts val="0"/>
              </a:spcAft>
              <a:buSzPts val="1800"/>
              <a:buChar char="-"/>
            </a:pPr>
            <a:r>
              <a:rPr i="1" lang="en"/>
              <a:t>Don’t show </a:t>
            </a:r>
            <a:r>
              <a:rPr b="1" i="1" lang="en"/>
              <a:t>any</a:t>
            </a:r>
            <a:r>
              <a:rPr i="1" lang="en"/>
              <a:t> code in your presentation</a:t>
            </a:r>
            <a:endParaRPr i="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quality: modularization</a:t>
            </a:r>
            <a:endParaRPr/>
          </a:p>
        </p:txBody>
      </p:sp>
      <p:sp>
        <p:nvSpPr>
          <p:cNvPr id="127" name="Google Shape;127;p24"/>
          <p:cNvSpPr txBox="1"/>
          <p:nvPr>
            <p:ph idx="1" type="body"/>
          </p:nvPr>
        </p:nvSpPr>
        <p:spPr>
          <a:xfrm>
            <a:off x="662025" y="1123375"/>
            <a:ext cx="3201000" cy="369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rgbClr val="37474F"/>
                </a:solidFill>
                <a:latin typeface="Roboto Mono"/>
                <a:ea typeface="Roboto Mono"/>
                <a:cs typeface="Roboto Mono"/>
                <a:sym typeface="Roboto Mono"/>
              </a:rPr>
              <a:t>repo/</a:t>
            </a:r>
            <a:endParaRPr sz="900">
              <a:solidFill>
                <a:srgbClr val="37474F"/>
              </a:solidFill>
              <a:latin typeface="Roboto Mono"/>
              <a:ea typeface="Roboto Mono"/>
              <a:cs typeface="Roboto Mono"/>
              <a:sym typeface="Roboto Mono"/>
            </a:endParaRPr>
          </a:p>
          <a:p>
            <a:pPr indent="0" lvl="0" marL="0" rtl="0" algn="l">
              <a:lnSpc>
                <a:spcPct val="100000"/>
              </a:lnSpc>
              <a:spcBef>
                <a:spcPts val="400"/>
              </a:spcBef>
              <a:spcAft>
                <a:spcPts val="0"/>
              </a:spcAft>
              <a:buNone/>
            </a:pPr>
            <a:r>
              <a:rPr lang="en" sz="900">
                <a:solidFill>
                  <a:srgbClr val="37474F"/>
                </a:solidFill>
                <a:latin typeface="Roboto Mono"/>
                <a:ea typeface="Roboto Mono"/>
                <a:cs typeface="Roboto Mono"/>
                <a:sym typeface="Roboto Mono"/>
              </a:rPr>
              <a:t>├── data</a:t>
            </a:r>
            <a:endParaRPr sz="900">
              <a:solidFill>
                <a:srgbClr val="37474F"/>
              </a:solidFill>
              <a:latin typeface="Roboto Mono"/>
              <a:ea typeface="Roboto Mono"/>
              <a:cs typeface="Roboto Mono"/>
              <a:sym typeface="Roboto Mono"/>
            </a:endParaRPr>
          </a:p>
          <a:p>
            <a:pPr indent="0" lvl="0" marL="0" rtl="0" algn="l">
              <a:lnSpc>
                <a:spcPct val="100000"/>
              </a:lnSpc>
              <a:spcBef>
                <a:spcPts val="400"/>
              </a:spcBef>
              <a:spcAft>
                <a:spcPts val="0"/>
              </a:spcAft>
              <a:buNone/>
            </a:pPr>
            <a:r>
              <a:rPr lang="en" sz="900">
                <a:solidFill>
                  <a:srgbClr val="37474F"/>
                </a:solidFill>
                <a:latin typeface="Roboto Mono"/>
                <a:ea typeface="Roboto Mono"/>
                <a:cs typeface="Roboto Mono"/>
                <a:sym typeface="Roboto Mono"/>
              </a:rPr>
              <a:t>│   ├── raw_data.csv</a:t>
            </a:r>
            <a:endParaRPr sz="900">
              <a:solidFill>
                <a:srgbClr val="37474F"/>
              </a:solidFill>
              <a:latin typeface="Roboto Mono"/>
              <a:ea typeface="Roboto Mono"/>
              <a:cs typeface="Roboto Mono"/>
              <a:sym typeface="Roboto Mono"/>
            </a:endParaRPr>
          </a:p>
          <a:p>
            <a:pPr indent="0" lvl="0" marL="0" rtl="0" algn="l">
              <a:lnSpc>
                <a:spcPct val="100000"/>
              </a:lnSpc>
              <a:spcBef>
                <a:spcPts val="400"/>
              </a:spcBef>
              <a:spcAft>
                <a:spcPts val="0"/>
              </a:spcAft>
              <a:buNone/>
            </a:pPr>
            <a:r>
              <a:rPr lang="en" sz="900">
                <a:solidFill>
                  <a:srgbClr val="37474F"/>
                </a:solidFill>
                <a:latin typeface="Roboto Mono"/>
                <a:ea typeface="Roboto Mono"/>
                <a:cs typeface="Roboto Mono"/>
                <a:sym typeface="Roboto Mono"/>
              </a:rPr>
              <a:t>│   └── preprocessed_data.csv</a:t>
            </a:r>
            <a:endParaRPr sz="900">
              <a:solidFill>
                <a:srgbClr val="37474F"/>
              </a:solidFill>
              <a:latin typeface="Roboto Mono"/>
              <a:ea typeface="Roboto Mono"/>
              <a:cs typeface="Roboto Mono"/>
              <a:sym typeface="Roboto Mono"/>
            </a:endParaRPr>
          </a:p>
          <a:p>
            <a:pPr indent="0" lvl="0" marL="0" rtl="0" algn="l">
              <a:lnSpc>
                <a:spcPct val="100000"/>
              </a:lnSpc>
              <a:spcBef>
                <a:spcPts val="400"/>
              </a:spcBef>
              <a:spcAft>
                <a:spcPts val="0"/>
              </a:spcAft>
              <a:buNone/>
            </a:pPr>
            <a:r>
              <a:rPr lang="en" sz="900">
                <a:solidFill>
                  <a:srgbClr val="37474F"/>
                </a:solidFill>
                <a:latin typeface="Roboto Mono"/>
                <a:ea typeface="Roboto Mono"/>
                <a:cs typeface="Roboto Mono"/>
                <a:sym typeface="Roboto Mono"/>
              </a:rPr>
              <a:t>├── src</a:t>
            </a:r>
            <a:endParaRPr sz="900">
              <a:solidFill>
                <a:srgbClr val="37474F"/>
              </a:solidFill>
              <a:latin typeface="Roboto Mono"/>
              <a:ea typeface="Roboto Mono"/>
              <a:cs typeface="Roboto Mono"/>
              <a:sym typeface="Roboto Mono"/>
            </a:endParaRPr>
          </a:p>
          <a:p>
            <a:pPr indent="0" lvl="0" marL="0" rtl="0" algn="l">
              <a:lnSpc>
                <a:spcPct val="100000"/>
              </a:lnSpc>
              <a:spcBef>
                <a:spcPts val="400"/>
              </a:spcBef>
              <a:spcAft>
                <a:spcPts val="0"/>
              </a:spcAft>
              <a:buNone/>
            </a:pPr>
            <a:r>
              <a:rPr lang="en" sz="900">
                <a:solidFill>
                  <a:srgbClr val="37474F"/>
                </a:solidFill>
                <a:latin typeface="Roboto Mono"/>
                <a:ea typeface="Roboto Mono"/>
                <a:cs typeface="Roboto Mono"/>
                <a:sym typeface="Roboto Mono"/>
              </a:rPr>
              <a:t>│   ├── modules</a:t>
            </a:r>
            <a:endParaRPr sz="900">
              <a:solidFill>
                <a:srgbClr val="37474F"/>
              </a:solidFill>
              <a:latin typeface="Roboto Mono"/>
              <a:ea typeface="Roboto Mono"/>
              <a:cs typeface="Roboto Mono"/>
              <a:sym typeface="Roboto Mono"/>
            </a:endParaRPr>
          </a:p>
          <a:p>
            <a:pPr indent="0" lvl="0" marL="0" rtl="0" algn="l">
              <a:lnSpc>
                <a:spcPct val="100000"/>
              </a:lnSpc>
              <a:spcBef>
                <a:spcPts val="400"/>
              </a:spcBef>
              <a:spcAft>
                <a:spcPts val="0"/>
              </a:spcAft>
              <a:buNone/>
            </a:pPr>
            <a:r>
              <a:rPr lang="en" sz="900">
                <a:solidFill>
                  <a:srgbClr val="37474F"/>
                </a:solidFill>
                <a:latin typeface="Roboto Mono"/>
                <a:ea typeface="Roboto Mono"/>
                <a:cs typeface="Roboto Mono"/>
                <a:sym typeface="Roboto Mono"/>
              </a:rPr>
              <a:t>│   │   ├── data_preprocessing.py</a:t>
            </a:r>
            <a:endParaRPr sz="900">
              <a:solidFill>
                <a:srgbClr val="37474F"/>
              </a:solidFill>
              <a:latin typeface="Roboto Mono"/>
              <a:ea typeface="Roboto Mono"/>
              <a:cs typeface="Roboto Mono"/>
              <a:sym typeface="Roboto Mono"/>
            </a:endParaRPr>
          </a:p>
          <a:p>
            <a:pPr indent="0" lvl="0" marL="0" rtl="0" algn="l">
              <a:lnSpc>
                <a:spcPct val="100000"/>
              </a:lnSpc>
              <a:spcBef>
                <a:spcPts val="400"/>
              </a:spcBef>
              <a:spcAft>
                <a:spcPts val="0"/>
              </a:spcAft>
              <a:buNone/>
            </a:pPr>
            <a:r>
              <a:rPr lang="en" sz="900">
                <a:solidFill>
                  <a:srgbClr val="37474F"/>
                </a:solidFill>
                <a:latin typeface="Roboto Mono"/>
                <a:ea typeface="Roboto Mono"/>
                <a:cs typeface="Roboto Mono"/>
                <a:sym typeface="Roboto Mono"/>
              </a:rPr>
              <a:t>│   │   └── modeling.py</a:t>
            </a:r>
            <a:endParaRPr sz="900">
              <a:solidFill>
                <a:srgbClr val="37474F"/>
              </a:solidFill>
              <a:latin typeface="Roboto Mono"/>
              <a:ea typeface="Roboto Mono"/>
              <a:cs typeface="Roboto Mono"/>
              <a:sym typeface="Roboto Mono"/>
            </a:endParaRPr>
          </a:p>
          <a:p>
            <a:pPr indent="0" lvl="0" marL="0" rtl="0" algn="l">
              <a:lnSpc>
                <a:spcPct val="100000"/>
              </a:lnSpc>
              <a:spcBef>
                <a:spcPts val="400"/>
              </a:spcBef>
              <a:spcAft>
                <a:spcPts val="0"/>
              </a:spcAft>
              <a:buNone/>
            </a:pPr>
            <a:r>
              <a:rPr lang="en" sz="900">
                <a:solidFill>
                  <a:srgbClr val="37474F"/>
                </a:solidFill>
                <a:latin typeface="Roboto Mono"/>
                <a:ea typeface="Roboto Mono"/>
                <a:cs typeface="Roboto Mono"/>
                <a:sym typeface="Roboto Mono"/>
              </a:rPr>
              <a:t>│   │   └── figure_generation.py</a:t>
            </a:r>
            <a:endParaRPr sz="900">
              <a:solidFill>
                <a:srgbClr val="37474F"/>
              </a:solidFill>
              <a:latin typeface="Roboto Mono"/>
              <a:ea typeface="Roboto Mono"/>
              <a:cs typeface="Roboto Mono"/>
              <a:sym typeface="Roboto Mono"/>
            </a:endParaRPr>
          </a:p>
          <a:p>
            <a:pPr indent="0" lvl="0" marL="0" rtl="0" algn="l">
              <a:lnSpc>
                <a:spcPct val="100000"/>
              </a:lnSpc>
              <a:spcBef>
                <a:spcPts val="400"/>
              </a:spcBef>
              <a:spcAft>
                <a:spcPts val="0"/>
              </a:spcAft>
              <a:buNone/>
            </a:pPr>
            <a:r>
              <a:rPr lang="en" sz="900">
                <a:solidFill>
                  <a:srgbClr val="37474F"/>
                </a:solidFill>
                <a:latin typeface="Roboto Mono"/>
                <a:ea typeface="Roboto Mono"/>
                <a:cs typeface="Roboto Mono"/>
                <a:sym typeface="Roboto Mono"/>
              </a:rPr>
              <a:t>│   ├── tests</a:t>
            </a:r>
            <a:endParaRPr sz="900">
              <a:solidFill>
                <a:srgbClr val="37474F"/>
              </a:solidFill>
              <a:latin typeface="Roboto Mono"/>
              <a:ea typeface="Roboto Mono"/>
              <a:cs typeface="Roboto Mono"/>
              <a:sym typeface="Roboto Mono"/>
            </a:endParaRPr>
          </a:p>
          <a:p>
            <a:pPr indent="0" lvl="0" marL="0" rtl="0" algn="l">
              <a:lnSpc>
                <a:spcPct val="100000"/>
              </a:lnSpc>
              <a:spcBef>
                <a:spcPts val="400"/>
              </a:spcBef>
              <a:spcAft>
                <a:spcPts val="0"/>
              </a:spcAft>
              <a:buNone/>
            </a:pPr>
            <a:r>
              <a:rPr lang="en" sz="900">
                <a:solidFill>
                  <a:srgbClr val="37474F"/>
                </a:solidFill>
                <a:latin typeface="Roboto Mono"/>
                <a:ea typeface="Roboto Mono"/>
                <a:cs typeface="Roboto Mono"/>
                <a:sym typeface="Roboto Mono"/>
              </a:rPr>
              <a:t>│   │   ├── test_data_preprocessing.py</a:t>
            </a:r>
            <a:endParaRPr sz="900">
              <a:solidFill>
                <a:srgbClr val="37474F"/>
              </a:solidFill>
              <a:latin typeface="Roboto Mono"/>
              <a:ea typeface="Roboto Mono"/>
              <a:cs typeface="Roboto Mono"/>
              <a:sym typeface="Roboto Mono"/>
            </a:endParaRPr>
          </a:p>
          <a:p>
            <a:pPr indent="0" lvl="0" marL="0" rtl="0" algn="l">
              <a:lnSpc>
                <a:spcPct val="100000"/>
              </a:lnSpc>
              <a:spcBef>
                <a:spcPts val="400"/>
              </a:spcBef>
              <a:spcAft>
                <a:spcPts val="0"/>
              </a:spcAft>
              <a:buNone/>
            </a:pPr>
            <a:r>
              <a:rPr lang="en" sz="900">
                <a:solidFill>
                  <a:srgbClr val="37474F"/>
                </a:solidFill>
                <a:latin typeface="Roboto Mono"/>
                <a:ea typeface="Roboto Mono"/>
                <a:cs typeface="Roboto Mono"/>
                <a:sym typeface="Roboto Mono"/>
              </a:rPr>
              <a:t>│   │   └── test_modeling.py</a:t>
            </a:r>
            <a:endParaRPr sz="900">
              <a:solidFill>
                <a:srgbClr val="37474F"/>
              </a:solidFill>
              <a:latin typeface="Roboto Mono"/>
              <a:ea typeface="Roboto Mono"/>
              <a:cs typeface="Roboto Mono"/>
              <a:sym typeface="Roboto Mono"/>
            </a:endParaRPr>
          </a:p>
          <a:p>
            <a:pPr indent="0" lvl="0" marL="0" rtl="0" algn="l">
              <a:lnSpc>
                <a:spcPct val="100000"/>
              </a:lnSpc>
              <a:spcBef>
                <a:spcPts val="400"/>
              </a:spcBef>
              <a:spcAft>
                <a:spcPts val="0"/>
              </a:spcAft>
              <a:buNone/>
            </a:pPr>
            <a:r>
              <a:rPr lang="en" sz="900">
                <a:solidFill>
                  <a:srgbClr val="37474F"/>
                </a:solidFill>
                <a:latin typeface="Roboto Mono"/>
                <a:ea typeface="Roboto Mono"/>
                <a:cs typeface="Roboto Mono"/>
                <a:sym typeface="Roboto Mono"/>
              </a:rPr>
              <a:t>│   └── experiments.ipynb</a:t>
            </a:r>
            <a:endParaRPr sz="900">
              <a:solidFill>
                <a:srgbClr val="37474F"/>
              </a:solidFill>
              <a:latin typeface="Roboto Mono"/>
              <a:ea typeface="Roboto Mono"/>
              <a:cs typeface="Roboto Mono"/>
              <a:sym typeface="Roboto Mono"/>
            </a:endParaRPr>
          </a:p>
          <a:p>
            <a:pPr indent="0" lvl="0" marL="0" rtl="0" algn="l">
              <a:lnSpc>
                <a:spcPct val="100000"/>
              </a:lnSpc>
              <a:spcBef>
                <a:spcPts val="400"/>
              </a:spcBef>
              <a:spcAft>
                <a:spcPts val="0"/>
              </a:spcAft>
              <a:buNone/>
            </a:pPr>
            <a:r>
              <a:rPr lang="en" sz="900">
                <a:solidFill>
                  <a:srgbClr val="37474F"/>
                </a:solidFill>
                <a:latin typeface="Roboto Mono"/>
                <a:ea typeface="Roboto Mono"/>
                <a:cs typeface="Roboto Mono"/>
                <a:sym typeface="Roboto Mono"/>
              </a:rPr>
              <a:t>├── output</a:t>
            </a:r>
            <a:endParaRPr sz="900">
              <a:solidFill>
                <a:srgbClr val="37474F"/>
              </a:solidFill>
              <a:latin typeface="Roboto Mono"/>
              <a:ea typeface="Roboto Mono"/>
              <a:cs typeface="Roboto Mono"/>
              <a:sym typeface="Roboto Mono"/>
            </a:endParaRPr>
          </a:p>
          <a:p>
            <a:pPr indent="0" lvl="0" marL="0" rtl="0" algn="l">
              <a:lnSpc>
                <a:spcPct val="100000"/>
              </a:lnSpc>
              <a:spcBef>
                <a:spcPts val="400"/>
              </a:spcBef>
              <a:spcAft>
                <a:spcPts val="0"/>
              </a:spcAft>
              <a:buNone/>
            </a:pPr>
            <a:r>
              <a:rPr lang="en" sz="900">
                <a:solidFill>
                  <a:srgbClr val="37474F"/>
                </a:solidFill>
                <a:latin typeface="Roboto Mono"/>
                <a:ea typeface="Roboto Mono"/>
                <a:cs typeface="Roboto Mono"/>
                <a:sym typeface="Roboto Mono"/>
              </a:rPr>
              <a:t>│   ├── predictions.csv</a:t>
            </a:r>
            <a:endParaRPr sz="900">
              <a:solidFill>
                <a:srgbClr val="37474F"/>
              </a:solidFill>
              <a:latin typeface="Roboto Mono"/>
              <a:ea typeface="Roboto Mono"/>
              <a:cs typeface="Roboto Mono"/>
              <a:sym typeface="Roboto Mono"/>
            </a:endParaRPr>
          </a:p>
          <a:p>
            <a:pPr indent="0" lvl="0" marL="0" rtl="0" algn="l">
              <a:lnSpc>
                <a:spcPct val="100000"/>
              </a:lnSpc>
              <a:spcBef>
                <a:spcPts val="400"/>
              </a:spcBef>
              <a:spcAft>
                <a:spcPts val="0"/>
              </a:spcAft>
              <a:buNone/>
            </a:pPr>
            <a:r>
              <a:rPr lang="en" sz="900">
                <a:solidFill>
                  <a:srgbClr val="37474F"/>
                </a:solidFill>
                <a:latin typeface="Roboto Mono"/>
                <a:ea typeface="Roboto Mono"/>
                <a:cs typeface="Roboto Mono"/>
                <a:sym typeface="Roboto Mono"/>
              </a:rPr>
              <a:t>│   ├── figures</a:t>
            </a:r>
            <a:endParaRPr sz="900">
              <a:solidFill>
                <a:srgbClr val="37474F"/>
              </a:solidFill>
              <a:latin typeface="Roboto Mono"/>
              <a:ea typeface="Roboto Mono"/>
              <a:cs typeface="Roboto Mono"/>
              <a:sym typeface="Roboto Mono"/>
            </a:endParaRPr>
          </a:p>
          <a:p>
            <a:pPr indent="0" lvl="0" marL="0" rtl="0" algn="l">
              <a:lnSpc>
                <a:spcPct val="100000"/>
              </a:lnSpc>
              <a:spcBef>
                <a:spcPts val="400"/>
              </a:spcBef>
              <a:spcAft>
                <a:spcPts val="0"/>
              </a:spcAft>
              <a:buNone/>
            </a:pPr>
            <a:r>
              <a:rPr lang="en" sz="900">
                <a:solidFill>
                  <a:srgbClr val="37474F"/>
                </a:solidFill>
                <a:latin typeface="Roboto Mono"/>
                <a:ea typeface="Roboto Mono"/>
                <a:cs typeface="Roboto Mono"/>
                <a:sym typeface="Roboto Mono"/>
              </a:rPr>
              <a:t>│   │   ├── process_schematic.jpg</a:t>
            </a:r>
            <a:endParaRPr sz="900">
              <a:solidFill>
                <a:srgbClr val="37474F"/>
              </a:solidFill>
              <a:latin typeface="Roboto Mono"/>
              <a:ea typeface="Roboto Mono"/>
              <a:cs typeface="Roboto Mono"/>
              <a:sym typeface="Roboto Mono"/>
            </a:endParaRPr>
          </a:p>
          <a:p>
            <a:pPr indent="0" lvl="0" marL="0" rtl="0" algn="l">
              <a:lnSpc>
                <a:spcPct val="100000"/>
              </a:lnSpc>
              <a:spcBef>
                <a:spcPts val="400"/>
              </a:spcBef>
              <a:spcAft>
                <a:spcPts val="0"/>
              </a:spcAft>
              <a:buNone/>
            </a:pPr>
            <a:r>
              <a:rPr lang="en" sz="900">
                <a:solidFill>
                  <a:srgbClr val="37474F"/>
                </a:solidFill>
                <a:latin typeface="Roboto Mono"/>
                <a:ea typeface="Roboto Mono"/>
                <a:cs typeface="Roboto Mono"/>
                <a:sym typeface="Roboto Mono"/>
              </a:rPr>
              <a:t>│   └── └── cluster_visualizations.jpg</a:t>
            </a:r>
            <a:endParaRPr sz="900">
              <a:solidFill>
                <a:srgbClr val="37474F"/>
              </a:solidFill>
              <a:latin typeface="Roboto Mono"/>
              <a:ea typeface="Roboto Mono"/>
              <a:cs typeface="Roboto Mono"/>
              <a:sym typeface="Roboto Mono"/>
            </a:endParaRPr>
          </a:p>
          <a:p>
            <a:pPr indent="0" lvl="0" marL="0" rtl="0" algn="l">
              <a:spcBef>
                <a:spcPts val="400"/>
              </a:spcBef>
              <a:spcAft>
                <a:spcPts val="0"/>
              </a:spcAft>
              <a:buNone/>
            </a:pPr>
            <a:r>
              <a:rPr lang="en" sz="900">
                <a:solidFill>
                  <a:srgbClr val="37474F"/>
                </a:solidFill>
                <a:latin typeface="Roboto Mono"/>
                <a:ea typeface="Roboto Mono"/>
                <a:cs typeface="Roboto Mono"/>
                <a:sym typeface="Roboto Mono"/>
              </a:rPr>
              <a:t>└── README.md</a:t>
            </a:r>
            <a:endParaRPr sz="900">
              <a:solidFill>
                <a:srgbClr val="3F51B5"/>
              </a:solidFill>
              <a:latin typeface="Roboto Mono"/>
              <a:ea typeface="Roboto Mono"/>
              <a:cs typeface="Roboto Mono"/>
              <a:sym typeface="Roboto Mono"/>
            </a:endParaRPr>
          </a:p>
        </p:txBody>
      </p:sp>
      <p:sp>
        <p:nvSpPr>
          <p:cNvPr id="128" name="Google Shape;128;p24"/>
          <p:cNvSpPr txBox="1"/>
          <p:nvPr>
            <p:ph idx="1" type="body"/>
          </p:nvPr>
        </p:nvSpPr>
        <p:spPr>
          <a:xfrm>
            <a:off x="4396750" y="1401688"/>
            <a:ext cx="2954100" cy="14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D81B60"/>
                </a:solidFill>
                <a:latin typeface="Roboto Mono"/>
                <a:ea typeface="Roboto Mono"/>
                <a:cs typeface="Roboto Mono"/>
                <a:sym typeface="Roboto Mono"/>
              </a:rPr>
              <a:t># data_preprocessing.py</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def</a:t>
            </a:r>
            <a:r>
              <a:rPr lang="en" sz="900">
                <a:solidFill>
                  <a:srgbClr val="37474F"/>
                </a:solidFill>
                <a:latin typeface="Roboto Mono"/>
                <a:ea typeface="Roboto Mono"/>
                <a:cs typeface="Roboto Mono"/>
                <a:sym typeface="Roboto Mono"/>
              </a:rPr>
              <a:t> load_preprocessed_data():</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return</a:t>
            </a:r>
            <a:r>
              <a:rPr lang="en" sz="900">
                <a:solidFill>
                  <a:srgbClr val="37474F"/>
                </a:solidFill>
                <a:latin typeface="Roboto Mono"/>
                <a:ea typeface="Roboto Mono"/>
                <a:cs typeface="Roboto Mono"/>
                <a:sym typeface="Roboto Mono"/>
              </a:rPr>
              <a:t> X, y</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p:txBody>
      </p:sp>
      <p:sp>
        <p:nvSpPr>
          <p:cNvPr id="129" name="Google Shape;129;p24"/>
          <p:cNvSpPr txBox="1"/>
          <p:nvPr>
            <p:ph idx="1" type="body"/>
          </p:nvPr>
        </p:nvSpPr>
        <p:spPr>
          <a:xfrm>
            <a:off x="4396750" y="3081875"/>
            <a:ext cx="4435500" cy="14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D81B60"/>
                </a:solidFill>
                <a:latin typeface="Roboto Mono"/>
                <a:ea typeface="Roboto Mono"/>
                <a:cs typeface="Roboto Mono"/>
                <a:sym typeface="Roboto Mono"/>
              </a:rPr>
              <a:t># experiments.ipynb</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from</a:t>
            </a:r>
            <a:r>
              <a:rPr lang="en" sz="900">
                <a:solidFill>
                  <a:srgbClr val="37474F"/>
                </a:solidFill>
                <a:latin typeface="Roboto Mono"/>
                <a:ea typeface="Roboto Mono"/>
                <a:cs typeface="Roboto Mono"/>
                <a:sym typeface="Roboto Mono"/>
              </a:rPr>
              <a:t> modules.data_preprocessing </a:t>
            </a:r>
            <a:r>
              <a:rPr lang="en" sz="900">
                <a:solidFill>
                  <a:srgbClr val="3F51B5"/>
                </a:solidFill>
                <a:latin typeface="Roboto Mono"/>
                <a:ea typeface="Roboto Mono"/>
                <a:cs typeface="Roboto Mono"/>
                <a:sym typeface="Roboto Mono"/>
              </a:rPr>
              <a:t>import</a:t>
            </a:r>
            <a:r>
              <a:rPr lang="en" sz="900">
                <a:solidFill>
                  <a:srgbClr val="37474F"/>
                </a:solidFill>
                <a:latin typeface="Roboto Mono"/>
                <a:ea typeface="Roboto Mono"/>
                <a:cs typeface="Roboto Mono"/>
                <a:sym typeface="Roboto Mono"/>
              </a:rPr>
              <a:t> load_preprocessed_data</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from</a:t>
            </a:r>
            <a:r>
              <a:rPr lang="en" sz="900">
                <a:solidFill>
                  <a:srgbClr val="37474F"/>
                </a:solidFill>
                <a:latin typeface="Roboto Mono"/>
                <a:ea typeface="Roboto Mono"/>
                <a:cs typeface="Roboto Mono"/>
                <a:sym typeface="Roboto Mono"/>
              </a:rPr>
              <a:t> modules.modeling </a:t>
            </a:r>
            <a:r>
              <a:rPr lang="en" sz="900">
                <a:solidFill>
                  <a:srgbClr val="3F51B5"/>
                </a:solidFill>
                <a:latin typeface="Roboto Mono"/>
                <a:ea typeface="Roboto Mono"/>
                <a:cs typeface="Roboto Mono"/>
                <a:sym typeface="Roboto Mono"/>
              </a:rPr>
              <a:t>import</a:t>
            </a:r>
            <a:r>
              <a:rPr lang="en" sz="900">
                <a:solidFill>
                  <a:srgbClr val="37474F"/>
                </a:solidFill>
                <a:latin typeface="Roboto Mono"/>
                <a:ea typeface="Roboto Mono"/>
                <a:cs typeface="Roboto Mono"/>
                <a:sym typeface="Roboto Mono"/>
              </a:rPr>
              <a:t> train_models</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X, y = load_preprocessed_data()</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best_model, cv_performance = train_models(X, y)</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 to baselines</a:t>
            </a:r>
            <a:endParaRPr/>
          </a:p>
        </p:txBody>
      </p:sp>
      <p:sp>
        <p:nvSpPr>
          <p:cNvPr id="135" name="Google Shape;135;p25"/>
          <p:cNvSpPr txBox="1"/>
          <p:nvPr>
            <p:ph idx="1" type="body"/>
          </p:nvPr>
        </p:nvSpPr>
        <p:spPr>
          <a:xfrm>
            <a:off x="311700" y="1152475"/>
            <a:ext cx="8520600" cy="3721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How good is your model? Contextualize it with a baseline</a:t>
            </a:r>
            <a:endParaRPr b="1"/>
          </a:p>
          <a:p>
            <a:pPr indent="-342900" lvl="0" marL="457200" rtl="0" algn="l">
              <a:spcBef>
                <a:spcPts val="1600"/>
              </a:spcBef>
              <a:spcAft>
                <a:spcPts val="0"/>
              </a:spcAft>
              <a:buSzPts val="1800"/>
              <a:buChar char="-"/>
            </a:pPr>
            <a:r>
              <a:rPr lang="en"/>
              <a:t>For classification: always predicting the most frequent y value</a:t>
            </a:r>
            <a:endParaRPr/>
          </a:p>
          <a:p>
            <a:pPr indent="-317500" lvl="1" marL="914400" rtl="0" algn="l">
              <a:spcBef>
                <a:spcPts val="0"/>
              </a:spcBef>
              <a:spcAft>
                <a:spcPts val="0"/>
              </a:spcAft>
              <a:buSzPts val="1400"/>
              <a:buChar char="-"/>
            </a:pPr>
            <a:r>
              <a:rPr lang="en"/>
              <a:t>Eg always predicting no-cancer if it is the most common class in the dataset</a:t>
            </a:r>
            <a:endParaRPr/>
          </a:p>
          <a:p>
            <a:pPr indent="-342900" lvl="0" marL="457200" rtl="0" algn="l">
              <a:spcBef>
                <a:spcPts val="0"/>
              </a:spcBef>
              <a:spcAft>
                <a:spcPts val="0"/>
              </a:spcAft>
              <a:buSzPts val="1800"/>
              <a:buChar char="-"/>
            </a:pPr>
            <a:r>
              <a:rPr lang="en"/>
              <a:t>For regression: always predicting the mean y value (implicit in r</a:t>
            </a:r>
            <a:r>
              <a:rPr baseline="30000" lang="en"/>
              <a:t>2</a:t>
            </a:r>
            <a:r>
              <a:rPr lang="en"/>
              <a:t>)</a:t>
            </a:r>
            <a:endParaRPr/>
          </a:p>
          <a:p>
            <a:pPr indent="-317500" lvl="1" marL="914400" rtl="0" algn="l">
              <a:spcBef>
                <a:spcPts val="0"/>
              </a:spcBef>
              <a:spcAft>
                <a:spcPts val="0"/>
              </a:spcAft>
              <a:buSzPts val="1400"/>
              <a:buChar char="-"/>
            </a:pPr>
            <a:r>
              <a:rPr lang="en"/>
              <a:t>Eg always predicting the mean flight delay</a:t>
            </a:r>
            <a:endParaRPr/>
          </a:p>
          <a:p>
            <a:pPr indent="-342900" lvl="0" marL="457200" rtl="0" algn="l">
              <a:spcBef>
                <a:spcPts val="0"/>
              </a:spcBef>
              <a:spcAft>
                <a:spcPts val="0"/>
              </a:spcAft>
              <a:buSzPts val="1800"/>
              <a:buChar char="-"/>
            </a:pPr>
            <a:r>
              <a:rPr lang="en"/>
              <a:t>For forecasting: using a moving average model</a:t>
            </a:r>
            <a:endParaRPr/>
          </a:p>
          <a:p>
            <a:pPr indent="-317500" lvl="1" marL="914400" rtl="0" algn="l">
              <a:spcBef>
                <a:spcPts val="0"/>
              </a:spcBef>
              <a:spcAft>
                <a:spcPts val="0"/>
              </a:spcAft>
              <a:buSzPts val="1400"/>
              <a:buChar char="-"/>
            </a:pPr>
            <a:r>
              <a:rPr lang="en"/>
              <a:t>Eg always predict the stock price tomorrow will be the average over the past week</a:t>
            </a:r>
            <a:endParaRPr/>
          </a:p>
          <a:p>
            <a:pPr indent="-342900" lvl="0" marL="457200" rtl="0" algn="l">
              <a:spcBef>
                <a:spcPts val="0"/>
              </a:spcBef>
              <a:spcAft>
                <a:spcPts val="0"/>
              </a:spcAft>
              <a:buSzPts val="1800"/>
              <a:buChar char="-"/>
            </a:pPr>
            <a:r>
              <a:rPr lang="en"/>
              <a:t>For any problem: hard-code a naive solution</a:t>
            </a:r>
            <a:endParaRPr/>
          </a:p>
          <a:p>
            <a:pPr indent="-317500" lvl="1" marL="914400" rtl="0" algn="l">
              <a:spcBef>
                <a:spcPts val="0"/>
              </a:spcBef>
              <a:spcAft>
                <a:spcPts val="0"/>
              </a:spcAft>
              <a:buSzPts val="1400"/>
              <a:buChar char="-"/>
            </a:pPr>
            <a:r>
              <a:rPr lang="en"/>
              <a:t>Eg for hockey, always predict that the team with the better collective stats will win the game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structure</a:t>
            </a:r>
            <a:endParaRPr/>
          </a:p>
        </p:txBody>
      </p:sp>
      <p:sp>
        <p:nvSpPr>
          <p:cNvPr id="141" name="Google Shape;141;p26"/>
          <p:cNvSpPr txBox="1"/>
          <p:nvPr>
            <p:ph idx="1" type="body"/>
          </p:nvPr>
        </p:nvSpPr>
        <p:spPr>
          <a:xfrm>
            <a:off x="311700" y="1152475"/>
            <a:ext cx="8520600" cy="384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Motivation</a:t>
            </a:r>
            <a:r>
              <a:rPr lang="en"/>
              <a:t>: What is the problem? Why is it important (either business, public good, or research perspective)?</a:t>
            </a:r>
            <a:endParaRPr/>
          </a:p>
          <a:p>
            <a:pPr indent="-342900" lvl="0" marL="457200" rtl="0" algn="l">
              <a:spcBef>
                <a:spcPts val="0"/>
              </a:spcBef>
              <a:spcAft>
                <a:spcPts val="0"/>
              </a:spcAft>
              <a:buSzPts val="1800"/>
              <a:buChar char="-"/>
            </a:pPr>
            <a:r>
              <a:rPr b="1" lang="en"/>
              <a:t>Task</a:t>
            </a:r>
            <a:r>
              <a:rPr lang="en"/>
              <a:t>: Problem from a technical perspective. Description of the dataset, algorithm inputs/outputs, analyses done using model</a:t>
            </a:r>
            <a:endParaRPr/>
          </a:p>
          <a:p>
            <a:pPr indent="-342900" lvl="0" marL="457200" rtl="0" algn="l">
              <a:spcBef>
                <a:spcPts val="0"/>
              </a:spcBef>
              <a:spcAft>
                <a:spcPts val="0"/>
              </a:spcAft>
              <a:buSzPts val="1800"/>
              <a:buChar char="-"/>
            </a:pPr>
            <a:r>
              <a:rPr b="1" lang="en"/>
              <a:t>Modeling</a:t>
            </a:r>
            <a:r>
              <a:rPr lang="en"/>
              <a:t>: </a:t>
            </a:r>
            <a:r>
              <a:rPr i="1" lang="en"/>
              <a:t>Important</a:t>
            </a:r>
            <a:r>
              <a:rPr lang="en"/>
              <a:t> aspects of your approach. How did you process the data or engineer features? What model did you use? Use schematics!</a:t>
            </a:r>
            <a:endParaRPr/>
          </a:p>
          <a:p>
            <a:pPr indent="-342900" lvl="0" marL="457200" rtl="0" algn="l">
              <a:spcBef>
                <a:spcPts val="0"/>
              </a:spcBef>
              <a:spcAft>
                <a:spcPts val="0"/>
              </a:spcAft>
              <a:buSzPts val="1800"/>
              <a:buChar char="-"/>
            </a:pPr>
            <a:r>
              <a:rPr b="1" lang="en"/>
              <a:t>Results</a:t>
            </a:r>
            <a:r>
              <a:rPr lang="en"/>
              <a:t>: Visuals! Show metrics and experiments. Demo (if any)</a:t>
            </a:r>
            <a:endParaRPr/>
          </a:p>
          <a:p>
            <a:pPr indent="-342900" lvl="0" marL="457200" rtl="0" algn="l">
              <a:spcBef>
                <a:spcPts val="0"/>
              </a:spcBef>
              <a:spcAft>
                <a:spcPts val="0"/>
              </a:spcAft>
              <a:buSzPts val="1800"/>
              <a:buChar char="-"/>
            </a:pPr>
            <a:r>
              <a:rPr b="1" lang="en"/>
              <a:t>Conclusions</a:t>
            </a:r>
            <a:r>
              <a:rPr lang="en"/>
              <a:t>: What worked? What didn’t (and why)? How are we better off? Where could the project go next?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Figures: draw.io</a:t>
            </a:r>
            <a:endParaRPr/>
          </a:p>
        </p:txBody>
      </p:sp>
      <p:sp>
        <p:nvSpPr>
          <p:cNvPr id="147" name="Google Shape;147;p27"/>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Good for schematics, model diagrams, shapes, math typesetting, etc.</a:t>
            </a:r>
            <a:endParaRPr/>
          </a:p>
        </p:txBody>
      </p:sp>
      <p:pic>
        <p:nvPicPr>
          <p:cNvPr id="148" name="Google Shape;148;p27"/>
          <p:cNvPicPr preferRelativeResize="0"/>
          <p:nvPr/>
        </p:nvPicPr>
        <p:blipFill>
          <a:blip r:embed="rId3">
            <a:alphaModFix/>
          </a:blip>
          <a:stretch>
            <a:fillRect/>
          </a:stretch>
        </p:blipFill>
        <p:spPr>
          <a:xfrm>
            <a:off x="1050847" y="1775625"/>
            <a:ext cx="2858524" cy="1121399"/>
          </a:xfrm>
          <a:prstGeom prst="rect">
            <a:avLst/>
          </a:prstGeom>
          <a:noFill/>
          <a:ln>
            <a:noFill/>
          </a:ln>
        </p:spPr>
      </p:pic>
      <p:pic>
        <p:nvPicPr>
          <p:cNvPr id="149" name="Google Shape;149;p27"/>
          <p:cNvPicPr preferRelativeResize="0"/>
          <p:nvPr/>
        </p:nvPicPr>
        <p:blipFill>
          <a:blip r:embed="rId4">
            <a:alphaModFix/>
          </a:blip>
          <a:stretch>
            <a:fillRect/>
          </a:stretch>
        </p:blipFill>
        <p:spPr>
          <a:xfrm>
            <a:off x="948625" y="3027843"/>
            <a:ext cx="3161098" cy="1958206"/>
          </a:xfrm>
          <a:prstGeom prst="rect">
            <a:avLst/>
          </a:prstGeom>
          <a:noFill/>
          <a:ln>
            <a:noFill/>
          </a:ln>
        </p:spPr>
      </p:pic>
      <p:pic>
        <p:nvPicPr>
          <p:cNvPr id="150" name="Google Shape;150;p27"/>
          <p:cNvPicPr preferRelativeResize="0"/>
          <p:nvPr/>
        </p:nvPicPr>
        <p:blipFill>
          <a:blip r:embed="rId5">
            <a:alphaModFix/>
          </a:blip>
          <a:stretch>
            <a:fillRect/>
          </a:stretch>
        </p:blipFill>
        <p:spPr>
          <a:xfrm>
            <a:off x="4797650" y="2087400"/>
            <a:ext cx="4187801" cy="2689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Figures: seaborn</a:t>
            </a:r>
            <a:endParaRPr/>
          </a:p>
        </p:txBody>
      </p:sp>
      <p:sp>
        <p:nvSpPr>
          <p:cNvPr id="156" name="Google Shape;156;p28"/>
          <p:cNvSpPr txBox="1"/>
          <p:nvPr/>
        </p:nvSpPr>
        <p:spPr>
          <a:xfrm>
            <a:off x="447650" y="1165500"/>
            <a:ext cx="6224400" cy="6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81B60"/>
                </a:solidFill>
                <a:latin typeface="Roboto Mono"/>
                <a:ea typeface="Roboto Mono"/>
                <a:cs typeface="Roboto Mono"/>
                <a:sym typeface="Roboto Mono"/>
              </a:rPr>
              <a:t># Right after importing seaborn (could also use 'whitegrid')</a:t>
            </a:r>
            <a:endParaRPr sz="12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00">
                <a:solidFill>
                  <a:srgbClr val="37474F"/>
                </a:solidFill>
                <a:latin typeface="Roboto Mono"/>
                <a:ea typeface="Roboto Mono"/>
                <a:cs typeface="Roboto Mono"/>
                <a:sym typeface="Roboto Mono"/>
              </a:rPr>
              <a:t>sns.set_theme(style=</a:t>
            </a:r>
            <a:r>
              <a:rPr lang="en" sz="1200">
                <a:solidFill>
                  <a:srgbClr val="388E3C"/>
                </a:solidFill>
                <a:latin typeface="Roboto Mono"/>
                <a:ea typeface="Roboto Mono"/>
                <a:cs typeface="Roboto Mono"/>
                <a:sym typeface="Roboto Mono"/>
              </a:rPr>
              <a:t>'darkgrid'</a:t>
            </a:r>
            <a:r>
              <a:rPr lang="en" sz="1200">
                <a:solidFill>
                  <a:srgbClr val="37474F"/>
                </a:solidFill>
                <a:latin typeface="Roboto Mono"/>
                <a:ea typeface="Roboto Mono"/>
                <a:cs typeface="Roboto Mono"/>
                <a:sym typeface="Roboto Mono"/>
              </a:rPr>
              <a:t>, context=</a:t>
            </a:r>
            <a:r>
              <a:rPr lang="en" sz="1200">
                <a:solidFill>
                  <a:srgbClr val="388E3C"/>
                </a:solidFill>
                <a:latin typeface="Roboto Mono"/>
                <a:ea typeface="Roboto Mono"/>
                <a:cs typeface="Roboto Mono"/>
                <a:sym typeface="Roboto Mono"/>
              </a:rPr>
              <a:t>'talk'</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p>
        </p:txBody>
      </p:sp>
      <p:pic>
        <p:nvPicPr>
          <p:cNvPr id="157" name="Google Shape;157;p28"/>
          <p:cNvPicPr preferRelativeResize="0"/>
          <p:nvPr/>
        </p:nvPicPr>
        <p:blipFill>
          <a:blip r:embed="rId3">
            <a:alphaModFix/>
          </a:blip>
          <a:stretch>
            <a:fillRect/>
          </a:stretch>
        </p:blipFill>
        <p:spPr>
          <a:xfrm>
            <a:off x="861850" y="2248850"/>
            <a:ext cx="2938775" cy="2234950"/>
          </a:xfrm>
          <a:prstGeom prst="rect">
            <a:avLst/>
          </a:prstGeom>
          <a:noFill/>
          <a:ln>
            <a:noFill/>
          </a:ln>
        </p:spPr>
      </p:pic>
      <p:pic>
        <p:nvPicPr>
          <p:cNvPr id="158" name="Google Shape;158;p28"/>
          <p:cNvPicPr preferRelativeResize="0"/>
          <p:nvPr/>
        </p:nvPicPr>
        <p:blipFill>
          <a:blip r:embed="rId4">
            <a:alphaModFix/>
          </a:blip>
          <a:stretch>
            <a:fillRect/>
          </a:stretch>
        </p:blipFill>
        <p:spPr>
          <a:xfrm>
            <a:off x="5181475" y="2240387"/>
            <a:ext cx="2938775" cy="2251876"/>
          </a:xfrm>
          <a:prstGeom prst="rect">
            <a:avLst/>
          </a:prstGeom>
          <a:noFill/>
          <a:ln>
            <a:noFill/>
          </a:ln>
        </p:spPr>
      </p:pic>
      <p:cxnSp>
        <p:nvCxnSpPr>
          <p:cNvPr id="159" name="Google Shape;159;p28"/>
          <p:cNvCxnSpPr>
            <a:stCxn id="157" idx="3"/>
            <a:endCxn id="158" idx="1"/>
          </p:cNvCxnSpPr>
          <p:nvPr/>
        </p:nvCxnSpPr>
        <p:spPr>
          <a:xfrm>
            <a:off x="3800625" y="3366325"/>
            <a:ext cx="1380900" cy="0"/>
          </a:xfrm>
          <a:prstGeom prst="straightConnector1">
            <a:avLst/>
          </a:prstGeom>
          <a:noFill/>
          <a:ln cap="flat" cmpd="sng" w="28575">
            <a:solidFill>
              <a:srgbClr val="4A86E8"/>
            </a:solidFill>
            <a:prstDash val="solid"/>
            <a:round/>
            <a:headEnd len="med" w="med" type="none"/>
            <a:tailEnd len="med" w="med" type="triangle"/>
          </a:ln>
        </p:spPr>
      </p:cxnSp>
      <p:sp>
        <p:nvSpPr>
          <p:cNvPr id="160" name="Google Shape;160;p28"/>
          <p:cNvSpPr txBox="1"/>
          <p:nvPr/>
        </p:nvSpPr>
        <p:spPr>
          <a:xfrm>
            <a:off x="3867050" y="2904800"/>
            <a:ext cx="1248000" cy="32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context=’talk’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(30 minutes)</a:t>
            </a:r>
            <a:endParaRPr/>
          </a:p>
        </p:txBody>
      </p:sp>
      <p:sp>
        <p:nvSpPr>
          <p:cNvPr id="166" name="Google Shape;166;p29"/>
          <p:cNvSpPr txBox="1"/>
          <p:nvPr>
            <p:ph idx="1" type="body"/>
          </p:nvPr>
        </p:nvSpPr>
        <p:spPr>
          <a:xfrm>
            <a:off x="311700" y="11279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Get in pairs and spend 5 minutes each pitching your </a:t>
            </a:r>
            <a:r>
              <a:rPr lang="en"/>
              <a:t>capstone idea to one another. (10 minutes)</a:t>
            </a:r>
            <a:endParaRPr/>
          </a:p>
          <a:p>
            <a:pPr indent="-317500" lvl="1" marL="914400" rtl="0" algn="l">
              <a:spcBef>
                <a:spcPts val="0"/>
              </a:spcBef>
              <a:spcAft>
                <a:spcPts val="0"/>
              </a:spcAft>
              <a:buSzPts val="1400"/>
              <a:buChar char="-"/>
            </a:pPr>
            <a:r>
              <a:rPr lang="en"/>
              <a:t>What is your capstone?</a:t>
            </a:r>
            <a:endParaRPr/>
          </a:p>
          <a:p>
            <a:pPr indent="-317500" lvl="1" marL="914400" rtl="0" algn="l">
              <a:spcBef>
                <a:spcPts val="0"/>
              </a:spcBef>
              <a:spcAft>
                <a:spcPts val="0"/>
              </a:spcAft>
              <a:buSzPts val="1400"/>
              <a:buChar char="-"/>
            </a:pPr>
            <a:r>
              <a:rPr lang="en"/>
              <a:t>What dataset will you be using?</a:t>
            </a:r>
            <a:endParaRPr/>
          </a:p>
          <a:p>
            <a:pPr indent="-317500" lvl="1" marL="914400" rtl="0" algn="l">
              <a:spcBef>
                <a:spcPts val="0"/>
              </a:spcBef>
              <a:spcAft>
                <a:spcPts val="0"/>
              </a:spcAft>
              <a:buSzPts val="1400"/>
              <a:buChar char="-"/>
            </a:pPr>
            <a:r>
              <a:rPr lang="en"/>
              <a:t>Any potential challenges?</a:t>
            </a:r>
            <a:endParaRPr/>
          </a:p>
          <a:p>
            <a:pPr indent="-317500" lvl="1" marL="914400" rtl="0" algn="l">
              <a:spcBef>
                <a:spcPts val="0"/>
              </a:spcBef>
              <a:spcAft>
                <a:spcPts val="0"/>
              </a:spcAft>
              <a:buSzPts val="1400"/>
              <a:buChar char="-"/>
            </a:pPr>
            <a:r>
              <a:rPr lang="en"/>
              <a:t>What is your MVP that you will be happy to achieve before demo day?</a:t>
            </a:r>
            <a:endParaRPr/>
          </a:p>
          <a:p>
            <a:pPr indent="-342900" lvl="0" marL="457200" rtl="0" algn="l">
              <a:spcBef>
                <a:spcPts val="0"/>
              </a:spcBef>
              <a:spcAft>
                <a:spcPts val="0"/>
              </a:spcAft>
              <a:buSzPts val="1800"/>
              <a:buChar char="-"/>
            </a:pPr>
            <a:r>
              <a:rPr b="1" lang="en"/>
              <a:t>Everyone pitch their capstone idea in 1 minute (in main room)</a:t>
            </a:r>
            <a:endParaRPr b="1"/>
          </a:p>
          <a:p>
            <a:pPr indent="-342900" lvl="0" marL="457200" rtl="0" algn="l">
              <a:spcBef>
                <a:spcPts val="0"/>
              </a:spcBef>
              <a:spcAft>
                <a:spcPts val="0"/>
              </a:spcAft>
              <a:buSzPts val="1800"/>
              <a:buChar char="-"/>
            </a:pPr>
            <a:r>
              <a:rPr lang="en"/>
              <a:t>It’s okay if no one has their finalized capstone.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Q&amp;A &amp; Advice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 for today</a:t>
            </a:r>
            <a:endParaRPr/>
          </a:p>
        </p:txBody>
      </p:sp>
      <p:sp>
        <p:nvSpPr>
          <p:cNvPr id="61" name="Google Shape;61;p14"/>
          <p:cNvSpPr txBox="1"/>
          <p:nvPr>
            <p:ph idx="1" type="body"/>
          </p:nvPr>
        </p:nvSpPr>
        <p:spPr>
          <a:xfrm>
            <a:off x="311700" y="1152475"/>
            <a:ext cx="8520600" cy="384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Logistics</a:t>
            </a:r>
            <a:endParaRPr/>
          </a:p>
          <a:p>
            <a:pPr indent="-342900" lvl="0" marL="457200" rtl="0" algn="l">
              <a:spcBef>
                <a:spcPts val="0"/>
              </a:spcBef>
              <a:spcAft>
                <a:spcPts val="0"/>
              </a:spcAft>
              <a:buSzPts val="1800"/>
              <a:buChar char="-"/>
            </a:pPr>
            <a:r>
              <a:rPr lang="en"/>
              <a:t>Development process</a:t>
            </a:r>
            <a:endParaRPr/>
          </a:p>
          <a:p>
            <a:pPr indent="-342900" lvl="0" marL="457200" rtl="0" algn="l">
              <a:spcBef>
                <a:spcPts val="0"/>
              </a:spcBef>
              <a:spcAft>
                <a:spcPts val="0"/>
              </a:spcAft>
              <a:buSzPts val="1800"/>
              <a:buChar char="-"/>
            </a:pPr>
            <a:r>
              <a:rPr lang="en"/>
              <a:t>Project Q&amp;A &amp; Advice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Logistics</a:t>
            </a:r>
            <a:endParaRPr/>
          </a:p>
        </p:txBody>
      </p:sp>
      <p:sp>
        <p:nvSpPr>
          <p:cNvPr id="67" name="Google Shape;67;p15"/>
          <p:cNvSpPr txBox="1"/>
          <p:nvPr>
            <p:ph idx="1" type="body"/>
          </p:nvPr>
        </p:nvSpPr>
        <p:spPr>
          <a:xfrm>
            <a:off x="311700" y="1017725"/>
            <a:ext cx="8520600" cy="4330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Schedule:</a:t>
            </a:r>
            <a:endParaRPr/>
          </a:p>
          <a:p>
            <a:pPr indent="-317500" lvl="1" marL="914400" rtl="0" algn="l">
              <a:spcBef>
                <a:spcPts val="0"/>
              </a:spcBef>
              <a:spcAft>
                <a:spcPts val="0"/>
              </a:spcAft>
              <a:buSzPts val="1400"/>
              <a:buChar char="-"/>
            </a:pPr>
            <a:r>
              <a:rPr lang="en"/>
              <a:t>Hop-in tech dry run: </a:t>
            </a:r>
            <a:r>
              <a:rPr lang="en">
                <a:solidFill>
                  <a:schemeClr val="dk1"/>
                </a:solidFill>
              </a:rPr>
              <a:t>Novem</a:t>
            </a:r>
            <a:r>
              <a:rPr lang="en"/>
              <a:t>ber 8th</a:t>
            </a:r>
            <a:endParaRPr/>
          </a:p>
          <a:p>
            <a:pPr indent="-317500" lvl="1" marL="914400" rtl="0" algn="l">
              <a:spcBef>
                <a:spcPts val="0"/>
              </a:spcBef>
              <a:spcAft>
                <a:spcPts val="0"/>
              </a:spcAft>
              <a:buSzPts val="1400"/>
              <a:buChar char="-"/>
            </a:pPr>
            <a:r>
              <a:rPr lang="en"/>
              <a:t>Presentation dry run: </a:t>
            </a:r>
            <a:r>
              <a:rPr lang="en">
                <a:solidFill>
                  <a:schemeClr val="dk1"/>
                </a:solidFill>
              </a:rPr>
              <a:t>Novem</a:t>
            </a:r>
            <a:r>
              <a:rPr lang="en"/>
              <a:t>ber 9th</a:t>
            </a:r>
            <a:endParaRPr sz="1800">
              <a:solidFill>
                <a:schemeClr val="dk1"/>
              </a:solidFill>
            </a:endParaRPr>
          </a:p>
          <a:p>
            <a:pPr indent="-317500" lvl="1" marL="914400" rtl="0" algn="l">
              <a:spcBef>
                <a:spcPts val="0"/>
              </a:spcBef>
              <a:spcAft>
                <a:spcPts val="0"/>
              </a:spcAft>
              <a:buSzPts val="1400"/>
              <a:buChar char="-"/>
            </a:pPr>
            <a:r>
              <a:rPr lang="en">
                <a:solidFill>
                  <a:schemeClr val="dk1"/>
                </a:solidFill>
              </a:rPr>
              <a:t>Demo day: November 10th</a:t>
            </a:r>
            <a:endParaRPr>
              <a:solidFill>
                <a:schemeClr val="dk1"/>
              </a:solidFill>
            </a:endParaRPr>
          </a:p>
          <a:p>
            <a:pPr indent="-317500" lvl="1" marL="914400" rtl="0" algn="l">
              <a:spcBef>
                <a:spcPts val="0"/>
              </a:spcBef>
              <a:spcAft>
                <a:spcPts val="0"/>
              </a:spcAft>
              <a:buSzPts val="1400"/>
              <a:buChar char="-"/>
            </a:pPr>
            <a:r>
              <a:rPr lang="en"/>
              <a:t>Audience: </a:t>
            </a:r>
            <a:r>
              <a:rPr lang="en"/>
              <a:t>employers, peers, family, mentors</a:t>
            </a:r>
            <a:endParaRPr/>
          </a:p>
          <a:p>
            <a:pPr indent="-317500" lvl="1" marL="914400" rtl="0" algn="l">
              <a:spcBef>
                <a:spcPts val="0"/>
              </a:spcBef>
              <a:spcAft>
                <a:spcPts val="0"/>
              </a:spcAft>
              <a:buSzPts val="1400"/>
              <a:buChar char="-"/>
            </a:pPr>
            <a:r>
              <a:rPr lang="en"/>
              <a:t>Walk your friends/family through the </a:t>
            </a:r>
            <a:r>
              <a:rPr lang="en"/>
              <a:t>presentation website beforehand!</a:t>
            </a:r>
            <a:endParaRPr/>
          </a:p>
          <a:p>
            <a:pPr indent="-342900" lvl="0" marL="457200" rtl="0" algn="l">
              <a:spcBef>
                <a:spcPts val="0"/>
              </a:spcBef>
              <a:spcAft>
                <a:spcPts val="0"/>
              </a:spcAft>
              <a:buSzPts val="1800"/>
              <a:buChar char="-"/>
            </a:pPr>
            <a:r>
              <a:rPr lang="en"/>
              <a:t>Length: 5 minutes (strict)</a:t>
            </a:r>
            <a:endParaRPr/>
          </a:p>
          <a:p>
            <a:pPr indent="-317500" lvl="1" marL="914400" rtl="0" algn="l">
              <a:spcBef>
                <a:spcPts val="0"/>
              </a:spcBef>
              <a:spcAft>
                <a:spcPts val="0"/>
              </a:spcAft>
              <a:buSzPts val="1400"/>
              <a:buChar char="-"/>
            </a:pPr>
            <a:r>
              <a:rPr lang="en"/>
              <a:t>Private session rooms afterwards</a:t>
            </a:r>
            <a:endParaRPr/>
          </a:p>
          <a:p>
            <a:pPr indent="-342900" lvl="0" marL="457200" rtl="0" algn="l">
              <a:spcBef>
                <a:spcPts val="0"/>
              </a:spcBef>
              <a:spcAft>
                <a:spcPts val="0"/>
              </a:spcAft>
              <a:buSzPts val="1800"/>
              <a:buChar char="-"/>
            </a:pPr>
            <a:r>
              <a:rPr lang="en"/>
              <a:t>Make sure to fill out the google sheet posted by Kyla in the slack</a:t>
            </a:r>
            <a:r>
              <a:rPr lang="en"/>
              <a:t> (finalize by week 11)</a:t>
            </a:r>
            <a:endParaRPr/>
          </a:p>
          <a:p>
            <a:pPr indent="-317500" lvl="1" marL="914400" rtl="0" algn="l">
              <a:spcBef>
                <a:spcPts val="0"/>
              </a:spcBef>
              <a:spcAft>
                <a:spcPts val="0"/>
              </a:spcAft>
              <a:buSzPts val="1400"/>
              <a:buChar char="-"/>
            </a:pPr>
            <a:r>
              <a:rPr lang="en"/>
              <a:t>Descriptions will be sent out to potential employers attending demo day</a:t>
            </a:r>
            <a:endParaRPr/>
          </a:p>
          <a:p>
            <a:pPr indent="-317500" lvl="1" marL="914400" rtl="0" algn="l">
              <a:spcBef>
                <a:spcPts val="0"/>
              </a:spcBef>
              <a:spcAft>
                <a:spcPts val="0"/>
              </a:spcAft>
              <a:buSzPts val="1400"/>
              <a:buChar char="-"/>
            </a:pPr>
            <a:r>
              <a:rPr lang="en"/>
              <a:t>Descriptions will appear in your session rooms on Hop-in</a:t>
            </a:r>
            <a:endParaRPr/>
          </a:p>
          <a:p>
            <a:pPr indent="-342900" lvl="0" marL="457200" rtl="0" algn="l">
              <a:spcBef>
                <a:spcPts val="0"/>
              </a:spcBef>
              <a:spcAft>
                <a:spcPts val="0"/>
              </a:spcAft>
              <a:buSzPts val="1800"/>
              <a:buChar char="-"/>
            </a:pPr>
            <a:r>
              <a:rPr b="1" lang="en"/>
              <a:t>Speak to a mentor ASAP to get your project cleared</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Development process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Scoping your project</a:t>
            </a:r>
            <a:endParaRPr/>
          </a:p>
        </p:txBody>
      </p:sp>
      <p:sp>
        <p:nvSpPr>
          <p:cNvPr id="78" name="Google Shape;78;p17"/>
          <p:cNvSpPr txBox="1"/>
          <p:nvPr>
            <p:ph idx="1" type="body"/>
          </p:nvPr>
        </p:nvSpPr>
        <p:spPr>
          <a:xfrm>
            <a:off x="311700" y="1685875"/>
            <a:ext cx="4067400" cy="33708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What is the dataset, and is there one available?</a:t>
            </a:r>
            <a:endParaRPr/>
          </a:p>
          <a:p>
            <a:pPr indent="-342900" lvl="0" marL="457200" rtl="0" algn="l">
              <a:spcBef>
                <a:spcPts val="0"/>
              </a:spcBef>
              <a:spcAft>
                <a:spcPts val="0"/>
              </a:spcAft>
              <a:buSzPts val="1800"/>
              <a:buChar char="-"/>
            </a:pPr>
            <a:r>
              <a:rPr lang="en"/>
              <a:t>What are the inputs/outputs of the model (as </a:t>
            </a:r>
            <a:r>
              <a:rPr i="1" lang="en"/>
              <a:t>numbers</a:t>
            </a:r>
            <a:r>
              <a:rPr lang="en"/>
              <a:t>)?</a:t>
            </a:r>
            <a:endParaRPr/>
          </a:p>
          <a:p>
            <a:pPr indent="-342900" lvl="0" marL="457200" rtl="0" algn="l">
              <a:spcBef>
                <a:spcPts val="0"/>
              </a:spcBef>
              <a:spcAft>
                <a:spcPts val="0"/>
              </a:spcAft>
              <a:buSzPts val="1800"/>
              <a:buChar char="-"/>
            </a:pPr>
            <a:r>
              <a:rPr lang="en"/>
              <a:t>What do you want to do with your model (if anything)? Experiments? Applications?</a:t>
            </a:r>
            <a:endParaRPr/>
          </a:p>
          <a:p>
            <a:pPr indent="-342900" lvl="0" marL="457200" rtl="0" algn="l">
              <a:spcBef>
                <a:spcPts val="0"/>
              </a:spcBef>
              <a:spcAft>
                <a:spcPts val="0"/>
              </a:spcAft>
              <a:buClr>
                <a:schemeClr val="dk1"/>
              </a:buClr>
              <a:buSzPts val="1800"/>
              <a:buChar char="-"/>
            </a:pPr>
            <a:r>
              <a:rPr lang="en">
                <a:solidFill>
                  <a:schemeClr val="dk1"/>
                </a:solidFill>
              </a:rPr>
              <a:t>Is machine learning necessary?</a:t>
            </a:r>
            <a:endParaRPr/>
          </a:p>
        </p:txBody>
      </p:sp>
      <p:sp>
        <p:nvSpPr>
          <p:cNvPr id="79" name="Google Shape;79;p17"/>
          <p:cNvSpPr txBox="1"/>
          <p:nvPr/>
        </p:nvSpPr>
        <p:spPr>
          <a:xfrm>
            <a:off x="745575" y="1274075"/>
            <a:ext cx="1566600" cy="2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txBox="1"/>
          <p:nvPr/>
        </p:nvSpPr>
        <p:spPr>
          <a:xfrm>
            <a:off x="802200" y="1274075"/>
            <a:ext cx="1453500" cy="34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Essential</a:t>
            </a:r>
            <a:endParaRPr b="1" sz="1800"/>
          </a:p>
        </p:txBody>
      </p:sp>
      <p:sp>
        <p:nvSpPr>
          <p:cNvPr id="81" name="Google Shape;81;p17"/>
          <p:cNvSpPr txBox="1"/>
          <p:nvPr>
            <p:ph idx="1" type="body"/>
          </p:nvPr>
        </p:nvSpPr>
        <p:spPr>
          <a:xfrm>
            <a:off x="4445875" y="1694100"/>
            <a:ext cx="4332900" cy="25398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Unless you want a big challenge, avoid having to learn something new (eg reinforcement learning, GANs)</a:t>
            </a:r>
            <a:endParaRPr/>
          </a:p>
          <a:p>
            <a:pPr indent="-342900" lvl="0" marL="457200" rtl="0" algn="l">
              <a:spcBef>
                <a:spcPts val="0"/>
              </a:spcBef>
              <a:spcAft>
                <a:spcPts val="0"/>
              </a:spcAft>
              <a:buSzPts val="1800"/>
              <a:buChar char="-"/>
            </a:pPr>
            <a:r>
              <a:rPr lang="en"/>
              <a:t>Is there prior work to help you out?</a:t>
            </a:r>
            <a:endParaRPr/>
          </a:p>
          <a:p>
            <a:pPr indent="-342900" lvl="0" marL="457200" rtl="0" algn="l">
              <a:spcBef>
                <a:spcPts val="0"/>
              </a:spcBef>
              <a:spcAft>
                <a:spcPts val="0"/>
              </a:spcAft>
              <a:buSzPts val="1800"/>
              <a:buChar char="-"/>
            </a:pPr>
            <a:r>
              <a:rPr lang="en"/>
              <a:t>Is it computationally expensive?</a:t>
            </a:r>
            <a:endParaRPr/>
          </a:p>
        </p:txBody>
      </p:sp>
      <p:sp>
        <p:nvSpPr>
          <p:cNvPr id="82" name="Google Shape;82;p17"/>
          <p:cNvSpPr txBox="1"/>
          <p:nvPr/>
        </p:nvSpPr>
        <p:spPr>
          <a:xfrm>
            <a:off x="5050525" y="1274075"/>
            <a:ext cx="3123600" cy="34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Additional considerations</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Iterative progress and difficulty</a:t>
            </a:r>
            <a:endParaRPr/>
          </a:p>
        </p:txBody>
      </p:sp>
      <p:sp>
        <p:nvSpPr>
          <p:cNvPr id="88" name="Google Shape;88;p18"/>
          <p:cNvSpPr txBox="1"/>
          <p:nvPr>
            <p:ph idx="1" type="body"/>
          </p:nvPr>
        </p:nvSpPr>
        <p:spPr>
          <a:xfrm>
            <a:off x="311700" y="1152475"/>
            <a:ext cx="8520600" cy="170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chemeClr val="dk1"/>
                </a:solidFill>
              </a:rPr>
              <a:t>Make a minimum viable product (MVP) early</a:t>
            </a:r>
            <a:endParaRPr/>
          </a:p>
          <a:p>
            <a:pPr indent="-342900" lvl="0" marL="457200" rtl="0" algn="l">
              <a:spcBef>
                <a:spcPts val="0"/>
              </a:spcBef>
              <a:spcAft>
                <a:spcPts val="0"/>
              </a:spcAft>
              <a:buSzPts val="1800"/>
              <a:buChar char="-"/>
            </a:pPr>
            <a:r>
              <a:rPr lang="en"/>
              <a:t>Dataset difficulty (eg simple or synthetic data before complex real world)</a:t>
            </a:r>
            <a:endParaRPr/>
          </a:p>
          <a:p>
            <a:pPr indent="-342900" lvl="0" marL="457200" rtl="0" algn="l">
              <a:spcBef>
                <a:spcPts val="0"/>
              </a:spcBef>
              <a:spcAft>
                <a:spcPts val="0"/>
              </a:spcAft>
              <a:buSzPts val="1800"/>
              <a:buChar char="-"/>
            </a:pPr>
            <a:r>
              <a:rPr lang="en"/>
              <a:t>Model complexity (eg linear autoregressive before LSTM)</a:t>
            </a:r>
            <a:endParaRPr/>
          </a:p>
          <a:p>
            <a:pPr indent="-342900" lvl="0" marL="457200" rtl="0" algn="l">
              <a:spcBef>
                <a:spcPts val="0"/>
              </a:spcBef>
              <a:spcAft>
                <a:spcPts val="0"/>
              </a:spcAft>
              <a:buSzPts val="1800"/>
              <a:buChar char="-"/>
            </a:pPr>
            <a:r>
              <a:rPr lang="en"/>
              <a:t>Task complexity (eg simplest solution before multifaceted)</a:t>
            </a:r>
            <a:endParaRPr/>
          </a:p>
        </p:txBody>
      </p:sp>
      <p:pic>
        <p:nvPicPr>
          <p:cNvPr id="89" name="Google Shape;89;p18"/>
          <p:cNvPicPr preferRelativeResize="0"/>
          <p:nvPr/>
        </p:nvPicPr>
        <p:blipFill rotWithShape="1">
          <a:blip r:embed="rId3">
            <a:alphaModFix/>
          </a:blip>
          <a:srcRect b="15866" l="0" r="0" t="22106"/>
          <a:stretch/>
        </p:blipFill>
        <p:spPr>
          <a:xfrm>
            <a:off x="1322400" y="2994225"/>
            <a:ext cx="6499200" cy="208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1152475"/>
            <a:ext cx="4260300" cy="344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Research prior work</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Acquire/preprocess/explore dataset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Design model</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Train and evaluate model</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Version 1 of your capstone</a:t>
            </a:r>
            <a:endParaRPr b="1">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Perform experiments (if any)</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Deploy model (or make figures)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Finish presentation</a:t>
            </a:r>
            <a:endParaRPr i="1">
              <a:solidFill>
                <a:schemeClr val="dk1"/>
              </a:solidFill>
            </a:endParaRPr>
          </a:p>
        </p:txBody>
      </p:sp>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Milestones</a:t>
            </a:r>
            <a:endParaRPr/>
          </a:p>
        </p:txBody>
      </p:sp>
      <p:sp>
        <p:nvSpPr>
          <p:cNvPr id="96" name="Google Shape;96;p19"/>
          <p:cNvSpPr txBox="1"/>
          <p:nvPr>
            <p:ph idx="1" type="body"/>
          </p:nvPr>
        </p:nvSpPr>
        <p:spPr>
          <a:xfrm>
            <a:off x="5588675" y="2520100"/>
            <a:ext cx="2272800" cy="1368300"/>
          </a:xfrm>
          <a:prstGeom prst="rect">
            <a:avLst/>
          </a:prstGeom>
          <a:ln cap="flat" cmpd="sng" w="9525">
            <a:solidFill>
              <a:srgbClr val="434343"/>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i="1" lang="en">
                <a:solidFill>
                  <a:schemeClr val="dk1"/>
                </a:solidFill>
              </a:rPr>
              <a:t>Each item must be:</a:t>
            </a:r>
            <a:br>
              <a:rPr i="1" lang="en">
                <a:solidFill>
                  <a:schemeClr val="dk1"/>
                </a:solidFill>
              </a:rPr>
            </a:br>
            <a:r>
              <a:rPr i="1" lang="en">
                <a:solidFill>
                  <a:schemeClr val="dk1"/>
                </a:solidFill>
              </a:rPr>
              <a:t>a) Dated</a:t>
            </a:r>
            <a:br>
              <a:rPr i="1" lang="en">
                <a:solidFill>
                  <a:schemeClr val="dk1"/>
                </a:solidFill>
              </a:rPr>
            </a:br>
            <a:r>
              <a:rPr i="1" lang="en">
                <a:solidFill>
                  <a:schemeClr val="dk1"/>
                </a:solidFill>
              </a:rPr>
              <a:t>b) Specific</a:t>
            </a:r>
            <a:endParaRPr i="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git?</a:t>
            </a:r>
            <a:endParaRPr/>
          </a:p>
        </p:txBody>
      </p:sp>
      <p:sp>
        <p:nvSpPr>
          <p:cNvPr id="102" name="Google Shape;102;p20"/>
          <p:cNvSpPr txBox="1"/>
          <p:nvPr>
            <p:ph idx="1" type="body"/>
          </p:nvPr>
        </p:nvSpPr>
        <p:spPr>
          <a:xfrm>
            <a:off x="311700" y="1152475"/>
            <a:ext cx="4308300" cy="384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Public</a:t>
            </a:r>
            <a:r>
              <a:rPr lang="en"/>
              <a:t>: </a:t>
            </a:r>
            <a:r>
              <a:rPr lang="en"/>
              <a:t>Employers can see all the projects you’ve worked on</a:t>
            </a:r>
            <a:endParaRPr/>
          </a:p>
          <a:p>
            <a:pPr indent="-342900" lvl="0" marL="457200" rtl="0" algn="l">
              <a:spcBef>
                <a:spcPts val="0"/>
              </a:spcBef>
              <a:spcAft>
                <a:spcPts val="0"/>
              </a:spcAft>
              <a:buSzPts val="1800"/>
              <a:buChar char="-"/>
            </a:pPr>
            <a:r>
              <a:rPr b="1" lang="en"/>
              <a:t>Versioned</a:t>
            </a:r>
            <a:r>
              <a:rPr lang="en"/>
              <a:t>: You will have a history and can roll back to old commits</a:t>
            </a:r>
            <a:endParaRPr/>
          </a:p>
          <a:p>
            <a:pPr indent="-342900" lvl="0" marL="457200" rtl="0" algn="l">
              <a:spcBef>
                <a:spcPts val="0"/>
              </a:spcBef>
              <a:spcAft>
                <a:spcPts val="0"/>
              </a:spcAft>
              <a:buSzPts val="1800"/>
              <a:buChar char="-"/>
            </a:pPr>
            <a:r>
              <a:rPr b="1" lang="en"/>
              <a:t>Server deployment</a:t>
            </a:r>
            <a:r>
              <a:rPr lang="en"/>
              <a:t>: Just git pull to any new machine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Teamwork</a:t>
            </a:r>
            <a:r>
              <a:rPr lang="en">
                <a:solidFill>
                  <a:schemeClr val="dk1"/>
                </a:solidFill>
              </a:rPr>
              <a:t>: Everyone can work on their own copy and working versions to the master copy</a:t>
            </a:r>
            <a:endParaRPr/>
          </a:p>
        </p:txBody>
      </p:sp>
      <p:pic>
        <p:nvPicPr>
          <p:cNvPr id="103" name="Google Shape;103;p20"/>
          <p:cNvPicPr preferRelativeResize="0"/>
          <p:nvPr/>
        </p:nvPicPr>
        <p:blipFill>
          <a:blip r:embed="rId3">
            <a:alphaModFix/>
          </a:blip>
          <a:stretch>
            <a:fillRect/>
          </a:stretch>
        </p:blipFill>
        <p:spPr>
          <a:xfrm>
            <a:off x="4772400" y="1448850"/>
            <a:ext cx="4219200" cy="28518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Capstone Example on Github</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AutoNum type="arabicPeriod"/>
            </a:pPr>
            <a:r>
              <a:rPr lang="en" u="sng">
                <a:solidFill>
                  <a:schemeClr val="hlink"/>
                </a:solidFill>
                <a:hlinkClick r:id="rId3"/>
              </a:rPr>
              <a:t>https://github.com/GovindSuresh/reducing-bias-in-toxicity-classification</a:t>
            </a:r>
            <a:endParaRPr/>
          </a:p>
          <a:p>
            <a:pPr indent="-342900" lvl="0" marL="457200" rtl="0" algn="l">
              <a:spcBef>
                <a:spcPts val="0"/>
              </a:spcBef>
              <a:spcAft>
                <a:spcPts val="0"/>
              </a:spcAft>
              <a:buSzPts val="1800"/>
              <a:buAutoNum type="arabicPeriod"/>
            </a:pPr>
            <a:r>
              <a:rPr lang="en" u="sng">
                <a:solidFill>
                  <a:schemeClr val="hlink"/>
                </a:solidFill>
                <a:hlinkClick r:id="rId4"/>
              </a:rPr>
              <a:t>https://github.com/nomadtomas/sentweetment_analysizer</a:t>
            </a:r>
            <a:endParaRPr/>
          </a:p>
          <a:p>
            <a:pPr indent="-342900" lvl="0" marL="457200" rtl="0" algn="l">
              <a:spcBef>
                <a:spcPts val="0"/>
              </a:spcBef>
              <a:spcAft>
                <a:spcPts val="0"/>
              </a:spcAft>
              <a:buSzPts val="1800"/>
              <a:buAutoNum type="arabicPeriod"/>
            </a:pPr>
            <a:r>
              <a:rPr lang="en" u="sng">
                <a:solidFill>
                  <a:schemeClr val="hlink"/>
                </a:solidFill>
                <a:hlinkClick r:id="rId5"/>
              </a:rPr>
              <a:t>https://github.com/Greenford/billboard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