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87" r:id="rId9"/>
    <p:sldId id="399" r:id="rId10"/>
    <p:sldId id="400" r:id="rId11"/>
    <p:sldId id="392" r:id="rId12"/>
    <p:sldId id="272" r:id="rId13"/>
    <p:sldId id="273" r:id="rId14"/>
    <p:sldId id="395" r:id="rId15"/>
    <p:sldId id="396" r:id="rId16"/>
    <p:sldId id="397" r:id="rId17"/>
    <p:sldId id="398" r:id="rId18"/>
    <p:sldId id="276" r:id="rId19"/>
  </p:sldIdLst>
  <p:sldSz cx="9144000" cy="6858000" type="screen4x3"/>
  <p:notesSz cx="6807200" cy="9939338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105" d="100"/>
          <a:sy n="105" d="100"/>
        </p:scale>
        <p:origin x="163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자동차, 나무, 실외이(가) 표시된 사진&#10;&#10;자동 생성된 설명">
            <a:extLst>
              <a:ext uri="{FF2B5EF4-FFF2-40B4-BE49-F238E27FC236}">
                <a16:creationId xmlns:a16="http://schemas.microsoft.com/office/drawing/2014/main" id="{7982563D-F100-4000-B1D5-DF75E77AC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1612793"/>
            <a:ext cx="6885432" cy="42485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8854" y="561761"/>
            <a:ext cx="72462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공공빅데이타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활용 일반승용차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전기차 및 충전소 현황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916166"/>
            <a:ext cx="4546824" cy="84482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Project_A</a:t>
            </a:r>
            <a:r>
              <a:rPr lang="en-US" altLang="ko-KR" sz="2000" dirty="0">
                <a:latin typeface="+mn-ea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이해용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김가영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김미저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 증가율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EB13EEA8-01BD-4050-AA64-5DB03750830D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월의 증가율이 가장 낮음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5612A-3ECB-48C7-AC96-431C5FFC9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08" y="2866532"/>
            <a:ext cx="433448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울산의 최근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평균 전기차 증가율은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9%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가장 큰 증가율은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2018.11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29%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증가함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14%, 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8%, 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증가율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매년 증가율이 감소하는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 전기차 증가율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97387F-A164-4DCB-9E05-8ECB2199D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4" y="3694645"/>
            <a:ext cx="7322609" cy="2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전국으로 보면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0.5%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(2.41 %),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(0.89 %),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(0.71%)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순으로 전기차 비율이 높음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제주와 대구에 전기차 비율이 높은 원인은 지자체에서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년까지 무료충전소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이용등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유인정책을 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지역별 승용차 대비 전기차 비율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히스토그램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bar chart)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A0E4BB-7EE8-4B0F-B10B-BA94C037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39" y="3580244"/>
            <a:ext cx="6173061" cy="3200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D70AE9-55FD-4D96-AC4F-EC55686B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862"/>
            <a:ext cx="3063240" cy="203459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F5141C-C3CA-4E3D-9A06-89AAA00ED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15726"/>
              </p:ext>
            </p:extLst>
          </p:nvPr>
        </p:nvGraphicFramePr>
        <p:xfrm>
          <a:off x="7850415" y="1496581"/>
          <a:ext cx="11176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3077615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2.41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2658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대구    </a:t>
                      </a:r>
                      <a:r>
                        <a:rPr lang="en-US" altLang="ko-KR" sz="1100" u="none" strike="noStrike">
                          <a:effectLst/>
                        </a:rPr>
                        <a:t>0.89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8445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</a:t>
                      </a:r>
                      <a:r>
                        <a:rPr lang="en-US" altLang="ko-KR" sz="1100" u="none" strike="noStrike">
                          <a:effectLst/>
                        </a:rPr>
                        <a:t>0.71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9769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0.63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9358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</a:t>
                      </a:r>
                      <a:r>
                        <a:rPr lang="en-US" altLang="ko-KR" sz="1100" u="none" strike="noStrike">
                          <a:effectLst/>
                        </a:rPr>
                        <a:t>0.59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523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세종    </a:t>
                      </a:r>
                      <a:r>
                        <a:rPr lang="en-US" altLang="ko-KR" sz="1100" u="none" strike="noStrike">
                          <a:effectLst/>
                        </a:rPr>
                        <a:t>0.58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3018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0.55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0836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108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3421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0.46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4079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0.46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60459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035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0.36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2593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0.35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111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0.35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905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경기    </a:t>
                      </a:r>
                      <a:r>
                        <a:rPr lang="en-US" altLang="ko-KR" sz="1100" u="none" strike="noStrike">
                          <a:effectLst/>
                        </a:rPr>
                        <a:t>0.32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3249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인천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85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0.18%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(1.83% %),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(0.37%),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(0.3%)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순으로 전기차 비율이 높음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인구대비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비율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B807C-D89C-42FC-811E-2CEDBF42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7" y="3533958"/>
            <a:ext cx="6011114" cy="307700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AA2CEB-9C71-406F-BB73-1E9193B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57257"/>
              </p:ext>
            </p:extLst>
          </p:nvPr>
        </p:nvGraphicFramePr>
        <p:xfrm>
          <a:off x="7316216" y="2747387"/>
          <a:ext cx="11684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2561734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1.83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903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대구    </a:t>
                      </a:r>
                      <a:r>
                        <a:rPr lang="en-US" altLang="ko-KR" sz="1100" u="none" strike="noStrike">
                          <a:effectLst/>
                        </a:rPr>
                        <a:t>0.37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95956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</a:t>
                      </a:r>
                      <a:r>
                        <a:rPr lang="en-US" altLang="ko-KR" sz="1100" u="none" strike="noStrike">
                          <a:effectLst/>
                        </a:rPr>
                        <a:t>0.30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91419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세종    </a:t>
                      </a:r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508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</a:t>
                      </a:r>
                      <a:r>
                        <a:rPr lang="en-US" altLang="ko-KR" sz="1100" u="none" strike="noStrike">
                          <a:effectLst/>
                        </a:rPr>
                        <a:t>0.23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9992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0.22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145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0.21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54011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0.20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8825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0.20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36480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0.19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229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0.18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4409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0.15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12196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0.15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31675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0.14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7266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    </a:t>
                      </a:r>
                      <a:r>
                        <a:rPr lang="en-US" altLang="ko-KR" sz="1100" u="none" strike="noStrike">
                          <a:effectLst/>
                        </a:rPr>
                        <a:t>0.14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288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0.12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7266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경기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57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운영기관별 충전소 개수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09751-8EB9-4332-A665-CE0653AF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29355"/>
            <a:ext cx="7365432" cy="3464302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37B7CF2E-5AD9-49EE-99CB-291307B9CDA1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 운영기관은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에버온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(7745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),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케이티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(5712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환경부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(4063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전체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33296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 중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52%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를 차지함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A626C6-271A-46BA-86E3-16EF57635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46266"/>
              </p:ext>
            </p:extLst>
          </p:nvPr>
        </p:nvGraphicFramePr>
        <p:xfrm>
          <a:off x="7445829" y="1491869"/>
          <a:ext cx="1330853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673">
                  <a:extLst>
                    <a:ext uri="{9D8B030D-6E8A-4147-A177-3AD203B41FA5}">
                      <a16:colId xmlns:a16="http://schemas.microsoft.com/office/drawing/2014/main" val="1207453761"/>
                    </a:ext>
                  </a:extLst>
                </a:gridCol>
                <a:gridCol w="331180">
                  <a:extLst>
                    <a:ext uri="{9D8B030D-6E8A-4147-A177-3AD203B41FA5}">
                      <a16:colId xmlns:a16="http://schemas.microsoft.com/office/drawing/2014/main" val="123067280"/>
                    </a:ext>
                  </a:extLst>
                </a:gridCol>
              </a:tblGrid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운영기관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extLst>
                  <a:ext uri="{0D108BD9-81ED-4DB2-BD59-A6C34878D82A}">
                    <a16:rowId xmlns:a16="http://schemas.microsoft.com/office/drawing/2014/main" val="331146826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에버온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7745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70804846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케이티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5712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73911876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환경부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한국자동차환경협회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4063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8249439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지엔텔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2094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98171128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차지비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2033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1042328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한국전기차충전서비스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1808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294350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이카플러그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1506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509109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한국전력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1432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7938622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제주전기자동차서비스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1383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96382221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대영채비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1335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68006569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에스트래픽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1012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2310712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타디스테크놀로지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849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0490061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파워큐브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673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72733494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442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85654828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클린일렉스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267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81813665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차지인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199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2550252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대구환경공단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143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509587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매니지온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78026671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GS</a:t>
                      </a:r>
                      <a:r>
                        <a:rPr lang="ko-KR" altLang="en-US" sz="500" u="none" strike="noStrike">
                          <a:effectLst/>
                        </a:rPr>
                        <a:t>칼텍스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90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19032302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SK</a:t>
                      </a:r>
                      <a:r>
                        <a:rPr lang="ko-KR" altLang="en-US" sz="500" u="none" strike="noStrike">
                          <a:effectLst/>
                        </a:rPr>
                        <a:t>에너지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86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06914409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광주시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59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80485039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기아자동차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54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59251469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시그넷이브이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486267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울산시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9914311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울릉군청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86603468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인천국제공항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34999535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evMost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00344879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군포시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96642993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나주시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96217202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서울시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한국자동차환경협회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66338246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한국컴퓨터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9375642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익산시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78459156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제주에너지공사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64184898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제주테크노파크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6257085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보타리에너지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09702470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삼척시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22337170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수원시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1863591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전주시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24154586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한국환경공단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170654497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정읍시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362136365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부안군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414588266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태백시청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u="none" strike="noStrike" dirty="0">
                          <a:effectLst/>
                        </a:rPr>
                        <a:t>1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00" marR="4600" marT="4600" marB="0" anchor="b"/>
                </a:tc>
                <a:extLst>
                  <a:ext uri="{0D108BD9-81ED-4DB2-BD59-A6C34878D82A}">
                    <a16:rowId xmlns:a16="http://schemas.microsoft.com/office/drawing/2014/main" val="96864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86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9116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524027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도시별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충전소 개수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0238C-9DE6-4F63-9ECF-C1A23EE4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699"/>
            <a:ext cx="8062264" cy="3256810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4BD87885-A641-4F48-8A13-EFF78AAEA532}"/>
              </a:ext>
            </a:extLst>
          </p:cNvPr>
          <p:cNvSpPr txBox="1">
            <a:spLocks/>
          </p:cNvSpPr>
          <p:nvPr/>
        </p:nvSpPr>
        <p:spPr>
          <a:xfrm>
            <a:off x="544513" y="19683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 충전소 개수는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33,296(2020.10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기준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이며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경기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7349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서울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3585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3109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     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36243B-F840-48CE-AB5F-40CE1701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74704"/>
              </p:ext>
            </p:extLst>
          </p:nvPr>
        </p:nvGraphicFramePr>
        <p:xfrm>
          <a:off x="7899400" y="2745105"/>
          <a:ext cx="11176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4858225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경기    </a:t>
                      </a:r>
                      <a:r>
                        <a:rPr lang="en-US" altLang="ko-KR" sz="1100" u="none" strike="noStrike">
                          <a:effectLst/>
                        </a:rPr>
                        <a:t>7349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399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3585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9068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3109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84316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2140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1865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2042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7080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2030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644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1810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869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1673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4259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1599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7430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대구    </a:t>
                      </a:r>
                      <a:r>
                        <a:rPr lang="en-US" altLang="ko-KR" sz="1100" u="none" strike="noStrike">
                          <a:effectLst/>
                        </a:rPr>
                        <a:t>1361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753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1324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6303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1244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993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1236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7590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    </a:t>
                      </a:r>
                      <a:r>
                        <a:rPr lang="en-US" altLang="ko-KR" sz="1100" u="none" strike="noStrike">
                          <a:effectLst/>
                        </a:rPr>
                        <a:t>1123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0276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 </a:t>
                      </a:r>
                      <a:r>
                        <a:rPr lang="en-US" altLang="ko-KR" sz="1100" u="none" strike="noStrike">
                          <a:effectLst/>
                        </a:rPr>
                        <a:t>802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7303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 </a:t>
                      </a:r>
                      <a:r>
                        <a:rPr lang="en-US" altLang="ko-KR" sz="1100" u="none" strike="noStrike">
                          <a:effectLst/>
                        </a:rPr>
                        <a:t>597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417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세종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272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6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4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수 대비 충전소 비율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64D3ED-F1F0-4165-BE15-928CE2C4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690131"/>
            <a:ext cx="6901316" cy="2565091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0E3C687A-1A4C-4699-9DDC-B6B528E46E3B}"/>
              </a:ext>
            </a:extLst>
          </p:cNvPr>
          <p:cNvSpPr txBox="1">
            <a:spLocks/>
          </p:cNvSpPr>
          <p:nvPr/>
        </p:nvSpPr>
        <p:spPr>
          <a:xfrm>
            <a:off x="544513" y="19683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전국 평균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34/100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의 비이며  전북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67/100,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경북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53/100,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50/100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울산은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17/100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의 비로 전국에서 두번째로 낮음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CC7D3E-08CD-42A3-BF52-294ED3A3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50720"/>
              </p:ext>
            </p:extLst>
          </p:nvPr>
        </p:nvGraphicFramePr>
        <p:xfrm>
          <a:off x="7431087" y="2329358"/>
          <a:ext cx="1168400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44621835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전북    </a:t>
                      </a:r>
                      <a:r>
                        <a:rPr lang="en-US" altLang="ko-KR" sz="1100" u="none" strike="noStrike">
                          <a:effectLst/>
                        </a:rPr>
                        <a:t>0.67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56128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경북    </a:t>
                      </a:r>
                      <a:r>
                        <a:rPr lang="en-US" altLang="ko-KR" sz="1100" u="none" strike="noStrike">
                          <a:effectLst/>
                        </a:rPr>
                        <a:t>0.53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735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전남    </a:t>
                      </a:r>
                      <a:r>
                        <a:rPr lang="en-US" altLang="ko-KR" sz="1100" u="none" strike="noStrike">
                          <a:effectLst/>
                        </a:rPr>
                        <a:t>0.50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071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충남    </a:t>
                      </a:r>
                      <a:r>
                        <a:rPr lang="en-US" altLang="ko-KR" sz="1100" u="none" strike="noStrike">
                          <a:effectLst/>
                        </a:rPr>
                        <a:t>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4833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강원    </a:t>
                      </a:r>
                      <a:r>
                        <a:rPr lang="en-US" altLang="ko-KR" sz="1100" u="none" strike="noStrike">
                          <a:effectLst/>
                        </a:rPr>
                        <a:t>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0977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경기    </a:t>
                      </a:r>
                      <a:r>
                        <a:rPr lang="en-US" altLang="ko-KR" sz="1100" u="none" strike="noStrike">
                          <a:effectLst/>
                        </a:rPr>
                        <a:t>0.47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6714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경남    </a:t>
                      </a:r>
                      <a:r>
                        <a:rPr lang="en-US" altLang="ko-KR" sz="1100" u="none" strike="noStrike">
                          <a:effectLst/>
                        </a:rPr>
                        <a:t>0.42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939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광주    </a:t>
                      </a:r>
                      <a:r>
                        <a:rPr lang="en-US" altLang="ko-KR" sz="1100" u="none" strike="noStrike">
                          <a:effectLst/>
                        </a:rPr>
                        <a:t>0.41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9339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충북    </a:t>
                      </a:r>
                      <a:r>
                        <a:rPr lang="en-US" altLang="ko-KR" sz="1100" u="none" strike="noStrike">
                          <a:effectLst/>
                        </a:rPr>
                        <a:t>0.40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196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세종    </a:t>
                      </a:r>
                      <a:r>
                        <a:rPr lang="en-US" altLang="ko-KR" sz="1100" u="none" strike="noStrike">
                          <a:effectLst/>
                        </a:rPr>
                        <a:t>0.31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4287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부산    </a:t>
                      </a:r>
                      <a:r>
                        <a:rPr lang="en-US" altLang="ko-KR" sz="1100" u="none" strike="noStrike">
                          <a:effectLst/>
                        </a:rPr>
                        <a:t>0.31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1059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인천    </a:t>
                      </a:r>
                      <a:r>
                        <a:rPr lang="en-US" altLang="ko-KR" sz="1100" u="none" strike="noStrike">
                          <a:effectLst/>
                        </a:rPr>
                        <a:t>0.28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697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제주    </a:t>
                      </a:r>
                      <a:r>
                        <a:rPr lang="en-US" altLang="ko-KR" sz="1100" u="none" strike="noStrike"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4567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대전    </a:t>
                      </a:r>
                      <a:r>
                        <a:rPr lang="en-US" altLang="ko-KR" sz="1100" u="none" strike="noStrike">
                          <a:effectLst/>
                        </a:rPr>
                        <a:t>0.24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16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    </a:t>
                      </a:r>
                      <a:r>
                        <a:rPr lang="en-US" altLang="ko-KR" sz="1100" u="none" strike="noStrike">
                          <a:effectLst/>
                        </a:rPr>
                        <a:t>0.21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052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울산    </a:t>
                      </a:r>
                      <a:r>
                        <a:rPr lang="en-US" altLang="ko-KR" sz="1100" u="none" strike="noStrike">
                          <a:effectLst/>
                        </a:rPr>
                        <a:t>0.17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95026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대구    </a:t>
                      </a:r>
                      <a:r>
                        <a:rPr lang="en-US" altLang="ko-KR" sz="1100" u="none" strike="noStrike" dirty="0">
                          <a:effectLst/>
                        </a:rPr>
                        <a:t>0.15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226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68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울산의 전기차 충전소 현황 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6F165C-8B8E-45C5-BE6D-E5AF8BD2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40897"/>
              </p:ext>
            </p:extLst>
          </p:nvPr>
        </p:nvGraphicFramePr>
        <p:xfrm>
          <a:off x="3938453" y="3283527"/>
          <a:ext cx="13716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435606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804836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시군구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5427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울주군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4516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남구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01335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북구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9303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중구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51475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동구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082600"/>
                  </a:ext>
                </a:extLst>
              </a:tr>
            </a:tbl>
          </a:graphicData>
        </a:graphic>
      </p:graphicFrame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86001D25-34C8-43BF-AFAA-A0444EC71A8C}"/>
              </a:ext>
            </a:extLst>
          </p:cNvPr>
          <p:cNvSpPr txBox="1">
            <a:spLocks/>
          </p:cNvSpPr>
          <p:nvPr/>
        </p:nvSpPr>
        <p:spPr>
          <a:xfrm>
            <a:off x="544513" y="19683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583151-5C9C-47C3-A9F6-4762788F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18834"/>
              </p:ext>
            </p:extLst>
          </p:nvPr>
        </p:nvGraphicFramePr>
        <p:xfrm>
          <a:off x="5388429" y="3283527"/>
          <a:ext cx="2057400" cy="230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2070104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656517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619004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시군구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71918495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남구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45235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106474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동구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393418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561081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북구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359082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208263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울주군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75839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71619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중구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완속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27626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u="none" strike="noStrike">
                          <a:effectLst/>
                        </a:rPr>
                        <a:t>급속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224394"/>
                  </a:ext>
                </a:extLst>
              </a:tr>
            </a:tbl>
          </a:graphicData>
        </a:graphic>
      </p:graphicFrame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0CD03BA2-AB8D-42E0-9A0E-BEE9EEF86065}"/>
              </a:ext>
            </a:extLst>
          </p:cNvPr>
          <p:cNvSpPr txBox="1">
            <a:spLocks/>
          </p:cNvSpPr>
          <p:nvPr/>
        </p:nvSpPr>
        <p:spPr>
          <a:xfrm>
            <a:off x="696913" y="2120758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10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증가율이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부터 하락하기 시작하고 있으며 원인으로는 충전요금 인상 및 코로나로 인한 지방자치단체의 예산 삭감 등으로 추정됨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/>
          <p:nvPr/>
        </p:nvSpPr>
        <p:spPr>
          <a:xfrm>
            <a:off x="251520" y="246578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/>
                <a:ea typeface="-윤고딕320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전기차 및 충전소 데이터 분석 개요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>
              <a:defRPr/>
            </a:pPr>
            <a:r>
              <a:rPr lang="en-US" altLang="ko-KR" dirty="0">
                <a:latin typeface="+mn-ea"/>
              </a:rPr>
              <a:t>2020</a:t>
            </a:r>
            <a:r>
              <a:rPr lang="ko-KR" altLang="en-US" dirty="0">
                <a:latin typeface="+mn-ea"/>
              </a:rPr>
              <a:t>년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>
                <a:latin typeface="+mn-ea"/>
              </a:rPr>
              <a:t>일 산업부는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미래자동차 확산 및 시장 선점 </a:t>
            </a:r>
            <a:r>
              <a:rPr lang="ko-KR" altLang="en-US" dirty="0" err="1">
                <a:latin typeface="+mn-ea"/>
              </a:rPr>
              <a:t>전략＇이라는</a:t>
            </a:r>
            <a:r>
              <a:rPr lang="ko-KR" altLang="en-US" dirty="0">
                <a:latin typeface="+mn-ea"/>
              </a:rPr>
              <a:t> 보고서를 내고 </a:t>
            </a:r>
            <a:r>
              <a:rPr lang="en-US" altLang="ko-KR" dirty="0">
                <a:latin typeface="+mn-ea"/>
              </a:rPr>
              <a:t>2025</a:t>
            </a:r>
            <a:r>
              <a:rPr lang="ko-KR" altLang="en-US" dirty="0">
                <a:latin typeface="+mn-ea"/>
              </a:rPr>
              <a:t>년까지 전기차 </a:t>
            </a:r>
            <a:r>
              <a:rPr lang="en-US" altLang="ko-KR" dirty="0">
                <a:latin typeface="+mn-ea"/>
              </a:rPr>
              <a:t>113</a:t>
            </a:r>
            <a:r>
              <a:rPr lang="ko-KR" altLang="en-US" dirty="0">
                <a:latin typeface="+mn-ea"/>
              </a:rPr>
              <a:t>만대 보급 및 충전소 확충 등 친환경차 보급 관련 정책들을 내고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전기차의  최근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년간</a:t>
            </a:r>
            <a:r>
              <a:rPr lang="en-US" altLang="ko-KR" dirty="0">
                <a:latin typeface="+mn-ea"/>
              </a:rPr>
              <a:t>(2018.01~2020.10)</a:t>
            </a:r>
            <a:r>
              <a:rPr lang="ko-KR" altLang="en-US" dirty="0">
                <a:latin typeface="+mn-ea"/>
              </a:rPr>
              <a:t>의 증가율 분석 및 향후 추이를 예측하고 충전소 현황</a:t>
            </a:r>
            <a:r>
              <a:rPr lang="en-US" altLang="ko-KR" dirty="0">
                <a:latin typeface="+mn-ea"/>
              </a:rPr>
              <a:t>(2020.10)</a:t>
            </a:r>
            <a:r>
              <a:rPr lang="ko-KR" altLang="en-US" dirty="0">
                <a:latin typeface="+mn-ea"/>
              </a:rPr>
              <a:t>을 분석하여 현재의 문제점 및 개선방향을 고찰해 봄</a:t>
            </a:r>
            <a:r>
              <a:rPr lang="en-US" altLang="ko-KR" dirty="0">
                <a:latin typeface="+mn-ea"/>
              </a:rPr>
              <a:t>.  </a:t>
            </a: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전기차 및 충전소 현황을 분석하여 전국 주요 도시 및 울산의 향후 전기차 추이를 예측하여 충전소 인프라 방향 수립에 도움이 되고자 함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배경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4512" y="3541872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전기차 및 충전소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1453025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365940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1609779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등록 대수 추이 및 증가율을 확인하고 특이점과 영향을 주는 요소들을 파악 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충전소의 수를 지역별로 파악하고 인프라에 대한 분석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3168614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3734671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3647586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3891425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국토부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국토누리사이트에서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전기승용차 월별 등록대수 현황 데이터 수집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	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Ev.or.kr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사이트에서 전기차 충전소 현황 데이터 수집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통계청 사이트에서 인구 데이터 수집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보조금 및 지자체 혜택 관련 기사 수집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5450260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601631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및 시각화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결과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592923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617307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한 시트에 정리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유효하지 않은 값이나 중복 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증가율 월별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연도별 분석  및 원인 추정 기사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승용차 대수  회귀분석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 지역별 대수 및 급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완속별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분석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대비 충전소 비율 분석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2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(1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012952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전기차 등록 대수 추이 및 증가율을 확인하고 특이점과 영향을 주는 요소들을 파악   </a:t>
            </a:r>
          </a:p>
          <a:p>
            <a:r>
              <a:rPr lang="ko-KR" altLang="en-US" dirty="0"/>
              <a:t>충전소의 수를 지역별로 파악하고 인프라에 대한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DE8645-30D5-4A31-BC2D-0B3FBE65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6" y="3429000"/>
            <a:ext cx="5100498" cy="170574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F3A77B-B9D8-4737-9AB1-E4C048A40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87" y="4622496"/>
            <a:ext cx="4266793" cy="19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(2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3D3F43-DD3F-460F-A3A5-B740C8794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62232"/>
              </p:ext>
            </p:extLst>
          </p:nvPr>
        </p:nvGraphicFramePr>
        <p:xfrm>
          <a:off x="544512" y="1668463"/>
          <a:ext cx="7621081" cy="1623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259">
                  <a:extLst>
                    <a:ext uri="{9D8B030D-6E8A-4147-A177-3AD203B41FA5}">
                      <a16:colId xmlns:a16="http://schemas.microsoft.com/office/drawing/2014/main" val="2113439118"/>
                    </a:ext>
                  </a:extLst>
                </a:gridCol>
                <a:gridCol w="1472795">
                  <a:extLst>
                    <a:ext uri="{9D8B030D-6E8A-4147-A177-3AD203B41FA5}">
                      <a16:colId xmlns:a16="http://schemas.microsoft.com/office/drawing/2014/main" val="2494826286"/>
                    </a:ext>
                  </a:extLst>
                </a:gridCol>
                <a:gridCol w="2234586">
                  <a:extLst>
                    <a:ext uri="{9D8B030D-6E8A-4147-A177-3AD203B41FA5}">
                      <a16:colId xmlns:a16="http://schemas.microsoft.com/office/drawing/2014/main" val="2987685313"/>
                    </a:ext>
                  </a:extLst>
                </a:gridCol>
                <a:gridCol w="1095074">
                  <a:extLst>
                    <a:ext uri="{9D8B030D-6E8A-4147-A177-3AD203B41FA5}">
                      <a16:colId xmlns:a16="http://schemas.microsoft.com/office/drawing/2014/main" val="3005805295"/>
                    </a:ext>
                  </a:extLst>
                </a:gridCol>
                <a:gridCol w="1574367">
                  <a:extLst>
                    <a:ext uri="{9D8B030D-6E8A-4147-A177-3AD203B41FA5}">
                      <a16:colId xmlns:a16="http://schemas.microsoft.com/office/drawing/2014/main" val="3518203511"/>
                    </a:ext>
                  </a:extLst>
                </a:gridCol>
              </a:tblGrid>
              <a:tr h="57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사이트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Raw Data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전처리</a:t>
                      </a:r>
                      <a:r>
                        <a:rPr lang="ko-KR" altLang="en-US" sz="1100" u="none" strike="noStrike" dirty="0">
                          <a:effectLst/>
                        </a:rPr>
                        <a:t> 후 </a:t>
                      </a:r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개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59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일반 승용차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국토교통통계누리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https://stat.molit.go.kr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5,950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0501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전기차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국토교통통계누리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https://stat.molit.go.kr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5,950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967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통계청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http://kostat.go.kr/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</a:t>
                      </a:r>
                      <a:r>
                        <a:rPr lang="en-US" altLang="ko-KR" sz="1100" u="none" strike="noStrike">
                          <a:effectLst/>
                        </a:rPr>
                        <a:t>3,948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3323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충전소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저공해차통합누리집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https://www.ev.or.kr/portal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</a:t>
                      </a:r>
                      <a:r>
                        <a:rPr lang="en-US" altLang="ko-KR" sz="1100" u="none" strike="noStrike">
                          <a:effectLst/>
                        </a:rPr>
                        <a:t>277,829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647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도로변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대기질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Air Korea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https://www.airkorea.or.kr/web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180,000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82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배기량별 승용차 시트 채택 및 정리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 데이터에서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결측값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확인 및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중복값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확인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0C750CB-D806-4E86-97E4-F41A7908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4" y="2171912"/>
            <a:ext cx="5574306" cy="1017483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2E699D64-066F-42D5-9EE0-643FCFBE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81" y="3429000"/>
            <a:ext cx="1748769" cy="29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분석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2020.10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기준 전기자동차 등록대수는 서울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(16960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(12305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( 9068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제주와 대구는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급격한 증가를 보이다가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중반부터 변화가 크지 않음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제주와 대구의 경우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년까지 무료로 운영되는 충전소가 다수 있다가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쏠림현상등으로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인해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유료전환함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.)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등록대수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D4045-4AB6-4598-9B93-07A80C53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" y="3814114"/>
            <a:ext cx="7521876" cy="28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 증가율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6A8B1-F2DF-43B1-9F36-9C1BD27E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3" y="3763771"/>
            <a:ext cx="6754916" cy="2687120"/>
          </a:xfrm>
          <a:prstGeom prst="rect">
            <a:avLst/>
          </a:prstGeom>
        </p:spPr>
      </p:pic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EB13EEA8-01BD-4050-AA64-5DB03750830D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전기차 증가율은 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( 187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-&gt;331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77%, 2018.05),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( 1021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-&gt;1698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2018.05),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광주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(308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-&gt;435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,2018.05)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매년 연초와 연말에 증가율이 낮은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88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  <a:r>
              <a:rPr lang="en-US" altLang="ko-KR" dirty="0">
                <a:latin typeface="+mn-ea"/>
                <a:ea typeface="+mn-ea"/>
              </a:rPr>
              <a:t>(3</a:t>
            </a:r>
            <a:r>
              <a:rPr lang="ko-KR" altLang="en-US" dirty="0">
                <a:latin typeface="+mn-ea"/>
                <a:ea typeface="+mn-ea"/>
              </a:rPr>
              <a:t>단계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및 시각화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연도별 등록 증가율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EB13EEA8-01BD-4050-AA64-5DB03750830D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901316" cy="847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(22%),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(18%),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(14%)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순이고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, 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부산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(9%),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인천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(8%),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울산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(8%)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순이며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인천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(6%),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서울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(5%),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(3%)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6F5700-7066-421C-9EF5-58BE743AE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3" y="3305048"/>
            <a:ext cx="3381702" cy="3042383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AB74E030-A763-4BE5-9B90-130CF66F7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59" y="5157168"/>
            <a:ext cx="5719541" cy="11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1343</Words>
  <Application>Microsoft Office PowerPoint</Application>
  <PresentationFormat>화면 슬라이드 쇼(4:3)</PresentationFormat>
  <Paragraphs>326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Courier New</vt:lpstr>
      <vt:lpstr>KoPub돋움체 Bold</vt:lpstr>
      <vt:lpstr>맑은 고딕</vt:lpstr>
      <vt:lpstr>Arial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윤우식</cp:lastModifiedBy>
  <cp:revision>413</cp:revision>
  <dcterms:created xsi:type="dcterms:W3CDTF">2017-12-26T06:31:11Z</dcterms:created>
  <dcterms:modified xsi:type="dcterms:W3CDTF">2020-12-14T14:42:43Z</dcterms:modified>
  <cp:version>1000.0000.01</cp:version>
</cp:coreProperties>
</file>