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87" r:id="rId9"/>
    <p:sldId id="388" r:id="rId10"/>
    <p:sldId id="389" r:id="rId11"/>
    <p:sldId id="398" r:id="rId12"/>
    <p:sldId id="384" r:id="rId13"/>
    <p:sldId id="385" r:id="rId14"/>
    <p:sldId id="386" r:id="rId15"/>
    <p:sldId id="390" r:id="rId16"/>
    <p:sldId id="391" r:id="rId17"/>
    <p:sldId id="392" r:id="rId18"/>
    <p:sldId id="272" r:id="rId19"/>
    <p:sldId id="273" r:id="rId20"/>
    <p:sldId id="395" r:id="rId21"/>
    <p:sldId id="396" r:id="rId22"/>
    <p:sldId id="397" r:id="rId23"/>
    <p:sldId id="276" r:id="rId24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5791" autoAdjust="0"/>
  </p:normalViewPr>
  <p:slideViewPr>
    <p:cSldViewPr snapToGrid="0">
      <p:cViewPr varScale="1">
        <p:scale>
          <a:sx n="74" d="100"/>
          <a:sy n="74" d="100"/>
        </p:scale>
        <p:origin x="1386" y="5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73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984" y="959544"/>
            <a:ext cx="7971366" cy="5898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2447" y="6356351"/>
            <a:ext cx="2057400" cy="365125"/>
          </a:xfrm>
        </p:spPr>
        <p:txBody>
          <a:bodyPr/>
          <a:lstStyle/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0848" y="6356351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슬라이드 번호 개체 틀 4"/>
          <p:cNvSpPr txBox="1">
            <a:spLocks/>
          </p:cNvSpPr>
          <p:nvPr userDrawn="1"/>
        </p:nvSpPr>
        <p:spPr>
          <a:xfrm>
            <a:off x="694826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D04345-3EE2-4779-860D-0E11DA087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7970837" cy="42497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9464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3983" y="914399"/>
            <a:ext cx="7996765" cy="7112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3984" y="1625601"/>
            <a:ext cx="3968749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0" y="1625601"/>
            <a:ext cx="3968749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2" name="슬라이드 번호 개체 틀 4"/>
          <p:cNvSpPr txBox="1">
            <a:spLocks/>
          </p:cNvSpPr>
          <p:nvPr userDrawn="1"/>
        </p:nvSpPr>
        <p:spPr>
          <a:xfrm>
            <a:off x="694826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D04345-3EE2-4779-860D-0E11DA087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46667"/>
            <a:ext cx="9144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0" y="6538913"/>
            <a:ext cx="2408032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산업단지 안전사고 </a:t>
            </a:r>
            <a:r>
              <a:rPr lang="en-US" altLang="ko-KR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‘0’ </a:t>
            </a:r>
            <a:r>
              <a:rPr lang="ko-KR" altLang="en-US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생활권 조성 사업</a:t>
            </a:r>
          </a:p>
        </p:txBody>
      </p:sp>
    </p:spTree>
    <p:extLst>
      <p:ext uri="{BB962C8B-B14F-4D97-AF65-F5344CB8AC3E}">
        <p14:creationId xmlns:p14="http://schemas.microsoft.com/office/powerpoint/2010/main" val="370224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8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46667"/>
            <a:ext cx="9144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06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earch.naver.com/search.naver?where=post&amp;query=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48854" y="836081"/>
            <a:ext cx="72462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빅데이터 기반 울산페이 사용 분석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2411760" y="5412771"/>
            <a:ext cx="4320480" cy="1512813"/>
          </a:xfrm>
          <a:prstGeom prst="rect">
            <a:avLst/>
          </a:prstGeom>
          <a:noFill/>
          <a:ln w="25400"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>
                <a:latin typeface="+mn-ea"/>
              </a:rPr>
              <a:t>2020. 12. 19.</a:t>
            </a:r>
            <a:endParaRPr lang="en-US" altLang="ko-KR" sz="2000" dirty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+mn-ea"/>
              </a:rPr>
              <a:t>Project_B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김근연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박주영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안혜림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이동민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장정렬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)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25D5C8-487C-4105-A93E-E2D5FE28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718"/>
            <a:ext cx="9143999" cy="37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7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1015771" y="4561056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445829" y="1638755"/>
            <a:ext cx="1698171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 여자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사용총액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1,390,920,000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원으로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 남자가 평균사용액이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62,021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가장 높음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 여자가 합계사용율이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1,390,920,000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가장 높음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남녀 분리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332" y="3046041"/>
            <a:ext cx="4099915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00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1015771" y="4561056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445829" y="1638755"/>
            <a:ext cx="1698171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울산페이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발급 비율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2020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년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1,2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 울산 연령대별 인구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46" y="2485103"/>
            <a:ext cx="3185436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8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196065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일자별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Groupby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함수 사용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합계를 구함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승인일자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 </a:t>
            </a:r>
            <a:b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</a:b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승자 일자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박주영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거래금액이 가장 높은 날은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23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일로 나타났음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거래금액이 가장 낮은 날은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25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일로 나타났음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일자별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3" y="3702973"/>
            <a:ext cx="8347967" cy="29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64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-86498" y="2126076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누적 그래프는 뺄게요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일자별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누적 거래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0084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2489328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승인일자별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datetime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함수 활용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date/month/weekday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로 분류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요일별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거래금액에 대해 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pllt.figure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활용하여 막대 차트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weekday(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요일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   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count(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      액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승자 일자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박주영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거래금액이 가장 높은 요일은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토요일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   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천만원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거래금액이 가장 낮은 요일은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  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울산페이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거래금액은 목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토가 평균적으로 높게 나타남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8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천만원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252495"/>
            <a:ext cx="8521152" cy="23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28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filter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활용하여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항목만 필터링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groupby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활용하여 카테고리별 거래금액 합계 구함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sort_values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함수로 내림차순 정렬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bar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차트 그리기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카테고리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안혜림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lnSpc>
                <a:spcPct val="10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Top3 :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일반 음식점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학원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교육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슈퍼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마트 순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0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일반 음식점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위로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14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억원의 거래 발생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0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레저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숙박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캠핑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가전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통신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등 브랜드 상품 소비를 지향하는 카테고리 내에서는 울산페이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거래금액이 적은 편                         </a:t>
            </a:r>
            <a:r>
              <a:rPr lang="ko-KR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→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브랜드 상품 판매가 주로 이뤄지는 백화점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대형마트 등은 울산페이 가맹점이 아니기 때문에 거래가 적었던 것으로 판단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3DE96C-0325-445A-9998-793C0953F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" y="4351434"/>
            <a:ext cx="6788894" cy="22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12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groupby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를 활용하여   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고객 성별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항목의 수를 셈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(count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함수 이용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차트를 만들기 위하여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loc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특정행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추출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pie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함수로 남녀 비율 확인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카테고리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안혜림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여성 구매 비율이 높은 곳은 주로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일상생활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관련 카테고리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남성 구매 비율이 높은 곳은 주로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여가생활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관련 카테고리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슈퍼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마트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부동산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인테리어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에서는 유사하게 거래가 이뤄짐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남녀 사용 비율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DDEB48D-768C-4011-B535-8707EC757988}"/>
              </a:ext>
            </a:extLst>
          </p:cNvPr>
          <p:cNvGrpSpPr/>
          <p:nvPr/>
        </p:nvGrpSpPr>
        <p:grpSpPr>
          <a:xfrm>
            <a:off x="109061" y="3565071"/>
            <a:ext cx="7369227" cy="2991648"/>
            <a:chOff x="109061" y="3565071"/>
            <a:chExt cx="7369227" cy="299164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4B06B2B-B1C3-4714-9429-A97DBEA00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173699" y="4648342"/>
              <a:ext cx="937253" cy="106652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FC99B2B-F064-427D-BC39-A99A7BA7B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135348" y="3731537"/>
              <a:ext cx="1092385" cy="100189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6C05BA1-D03E-4FE1-8A4E-1CD1512DF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3326771" y="3903982"/>
              <a:ext cx="1053600" cy="1098847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4F377C4-089B-4119-A3EA-63A88EB6A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1101509" y="3788372"/>
              <a:ext cx="1066529" cy="98896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B77D5F1-D974-482A-9D79-A192669B2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2036466" y="3752635"/>
              <a:ext cx="1137631" cy="102451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AED6162-112B-40FA-9CE4-5230A7BE1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1649164" y="5555762"/>
              <a:ext cx="943715" cy="104067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8410550-EBEA-4687-84F0-22FDFE8F3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3378481" y="5148822"/>
              <a:ext cx="959875" cy="1089152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2F789E2-55B6-42BE-AE81-4719423E6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1146755" y="4701339"/>
              <a:ext cx="976035" cy="108592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B4E1CBC-EA3B-47E6-9B79-8E82580F1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4489171" y="5231184"/>
              <a:ext cx="1008354" cy="105683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20E80A1-1394-43B2-80E7-AA4D4CCD6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544936" y="5501913"/>
              <a:ext cx="1001890" cy="1105311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B19CA50-61EC-444B-A8BF-57C8678CA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4369002" y="3881587"/>
              <a:ext cx="1283065" cy="972804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AB6111E8-FBF8-459F-8B1C-DD8D7130B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2164093" y="4656455"/>
              <a:ext cx="969572" cy="105683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AB32BF26-E759-4B6E-8C55-F083DC3D9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5380589" y="5274910"/>
              <a:ext cx="1173182" cy="940485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DF22227D-F9EC-4085-83B8-1AB2BCC8E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6350036" y="5200831"/>
              <a:ext cx="1137631" cy="995427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85DF1D39-6030-4606-9594-7D6AA873F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49577" y="3916950"/>
              <a:ext cx="1173182" cy="956644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2CDBE76-0C1C-4EDC-8B3B-DD433C44320A}"/>
                </a:ext>
              </a:extLst>
            </p:cNvPr>
            <p:cNvSpPr/>
            <p:nvPr/>
          </p:nvSpPr>
          <p:spPr>
            <a:xfrm>
              <a:off x="109061" y="3676155"/>
              <a:ext cx="7313698" cy="28704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29183A5-4671-4EC3-A601-3E3953C2C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5378810" y="3834309"/>
              <a:ext cx="1092385" cy="1069759"/>
            </a:xfrm>
            <a:prstGeom prst="rect">
              <a:avLst/>
            </a:prstGeom>
          </p:spPr>
        </p:pic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8355B73-9792-4B57-AB97-F0A5B1E45121}"/>
                </a:ext>
              </a:extLst>
            </p:cNvPr>
            <p:cNvCxnSpPr>
              <a:cxnSpLocks/>
            </p:cNvCxnSpPr>
            <p:nvPr/>
          </p:nvCxnSpPr>
          <p:spPr>
            <a:xfrm>
              <a:off x="3253853" y="3665750"/>
              <a:ext cx="0" cy="28704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C3B9205-AF7C-40A6-846F-D0A7631EC2F9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31" y="3686289"/>
              <a:ext cx="0" cy="28704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FBE7D17-2C2B-4D35-9665-69456B282EBD}"/>
                </a:ext>
              </a:extLst>
            </p:cNvPr>
            <p:cNvSpPr/>
            <p:nvPr/>
          </p:nvSpPr>
          <p:spPr>
            <a:xfrm>
              <a:off x="1091812" y="3565071"/>
              <a:ext cx="988963" cy="2317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여성 우세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4A56D76-08EB-43BB-B4EC-9F2A5D063E1E}"/>
                </a:ext>
              </a:extLst>
            </p:cNvPr>
            <p:cNvSpPr/>
            <p:nvPr/>
          </p:nvSpPr>
          <p:spPr>
            <a:xfrm>
              <a:off x="5478300" y="3575724"/>
              <a:ext cx="988963" cy="2317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남성 우세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937379A-6E1E-4D39-A2B6-02FD8498AF7D}"/>
                </a:ext>
              </a:extLst>
            </p:cNvPr>
            <p:cNvSpPr/>
            <p:nvPr/>
          </p:nvSpPr>
          <p:spPr>
            <a:xfrm>
              <a:off x="3364911" y="3575936"/>
              <a:ext cx="988963" cy="2317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비슷</a:t>
              </a:r>
              <a:endParaRPr lang="ko-KR" altLang="en-US" sz="14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A7E36E2-4C82-4291-BE7E-E57DB009136C}"/>
                </a:ext>
              </a:extLst>
            </p:cNvPr>
            <p:cNvSpPr/>
            <p:nvPr/>
          </p:nvSpPr>
          <p:spPr>
            <a:xfrm>
              <a:off x="327101" y="4206726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학원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교육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1AE5693-24BD-446B-AA83-E70A9CE3A098}"/>
                </a:ext>
              </a:extLst>
            </p:cNvPr>
            <p:cNvSpPr/>
            <p:nvPr/>
          </p:nvSpPr>
          <p:spPr>
            <a:xfrm>
              <a:off x="1318801" y="4207410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기타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753098D-EB01-4620-891F-D2AF8F3625C2}"/>
                </a:ext>
              </a:extLst>
            </p:cNvPr>
            <p:cNvSpPr/>
            <p:nvPr/>
          </p:nvSpPr>
          <p:spPr>
            <a:xfrm>
              <a:off x="2286329" y="4151664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전통시장</a:t>
              </a:r>
              <a:r>
                <a:rPr lang="en-US" altLang="ko-KR" sz="700" dirty="0"/>
                <a:t>/</a:t>
              </a:r>
            </a:p>
            <a:p>
              <a:pPr algn="ctr"/>
              <a:r>
                <a:rPr lang="ko-KR" altLang="en-US" sz="700" dirty="0"/>
                <a:t>상점가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0F88CD8-B57B-47E0-9FA0-F5BB48E2D751}"/>
                </a:ext>
              </a:extLst>
            </p:cNvPr>
            <p:cNvSpPr/>
            <p:nvPr/>
          </p:nvSpPr>
          <p:spPr>
            <a:xfrm>
              <a:off x="314741" y="5142096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일반음식점</a:t>
              </a:r>
              <a:endParaRPr lang="ko-KR" altLang="en-US" sz="7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EFAA100-D0EA-4975-B646-6C8DE3C95282}"/>
                </a:ext>
              </a:extLst>
            </p:cNvPr>
            <p:cNvSpPr/>
            <p:nvPr/>
          </p:nvSpPr>
          <p:spPr>
            <a:xfrm>
              <a:off x="1302045" y="5149288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미용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뷰티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위생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DDA3A03-2A6A-43DE-AAF8-7EE46C4F29A7}"/>
                </a:ext>
              </a:extLst>
            </p:cNvPr>
            <p:cNvSpPr/>
            <p:nvPr/>
          </p:nvSpPr>
          <p:spPr>
            <a:xfrm>
              <a:off x="2337674" y="5148253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분식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D3A7BD8-3E17-48A7-9AF3-48DD50FD8E22}"/>
                </a:ext>
              </a:extLst>
            </p:cNvPr>
            <p:cNvSpPr/>
            <p:nvPr/>
          </p:nvSpPr>
          <p:spPr>
            <a:xfrm>
              <a:off x="1810868" y="6029945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병원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약국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784CE44-5453-49B5-9DA3-58780FA741E8}"/>
                </a:ext>
              </a:extLst>
            </p:cNvPr>
            <p:cNvSpPr/>
            <p:nvPr/>
          </p:nvSpPr>
          <p:spPr>
            <a:xfrm>
              <a:off x="713154" y="5954834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의류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잡화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안경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852FD02-4B3F-4B41-A3DC-53CE41E76B7A}"/>
                </a:ext>
              </a:extLst>
            </p:cNvPr>
            <p:cNvSpPr/>
            <p:nvPr/>
          </p:nvSpPr>
          <p:spPr>
            <a:xfrm>
              <a:off x="3528904" y="5593189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부동산</a:t>
              </a:r>
              <a:r>
                <a:rPr lang="en-US" altLang="ko-KR" sz="700" dirty="0"/>
                <a:t>/</a:t>
              </a:r>
            </a:p>
            <a:p>
              <a:pPr algn="ctr"/>
              <a:r>
                <a:rPr lang="ko-KR" altLang="en-US" sz="700" dirty="0"/>
                <a:t>인테리어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1CB44C7-7619-44BB-9143-8FB98531ED0D}"/>
                </a:ext>
              </a:extLst>
            </p:cNvPr>
            <p:cNvSpPr/>
            <p:nvPr/>
          </p:nvSpPr>
          <p:spPr>
            <a:xfrm>
              <a:off x="3520844" y="4395272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슈퍼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마트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075C9A1-D666-4891-BAC2-6E4A7A657821}"/>
                </a:ext>
              </a:extLst>
            </p:cNvPr>
            <p:cNvSpPr/>
            <p:nvPr/>
          </p:nvSpPr>
          <p:spPr>
            <a:xfrm>
              <a:off x="4665469" y="4278089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자동차</a:t>
              </a:r>
              <a:r>
                <a:rPr lang="en-US" altLang="ko-KR" sz="700" dirty="0"/>
                <a:t>/</a:t>
              </a:r>
            </a:p>
            <a:p>
              <a:pPr algn="ctr"/>
              <a:r>
                <a:rPr lang="ko-KR" altLang="en-US" sz="700" dirty="0"/>
                <a:t>자전거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5BEFF13-80D8-4E55-8FDF-E441DDD7B311}"/>
                </a:ext>
              </a:extLst>
            </p:cNvPr>
            <p:cNvSpPr/>
            <p:nvPr/>
          </p:nvSpPr>
          <p:spPr>
            <a:xfrm>
              <a:off x="5584123" y="4278856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도서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문화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공연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E352930-8621-464F-A6C0-2E4546925325}"/>
                </a:ext>
              </a:extLst>
            </p:cNvPr>
            <p:cNvSpPr/>
            <p:nvPr/>
          </p:nvSpPr>
          <p:spPr>
            <a:xfrm>
              <a:off x="6538258" y="4341054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가전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통신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50374D7-A566-4C1D-8B30-6FD2DDD8D92F}"/>
                </a:ext>
              </a:extLst>
            </p:cNvPr>
            <p:cNvSpPr/>
            <p:nvPr/>
          </p:nvSpPr>
          <p:spPr>
            <a:xfrm>
              <a:off x="4652219" y="5669658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스포츠</a:t>
              </a:r>
              <a:r>
                <a:rPr lang="en-US" altLang="ko-KR" sz="700" dirty="0"/>
                <a:t>/</a:t>
              </a:r>
            </a:p>
            <a:p>
              <a:pPr algn="ctr"/>
              <a:r>
                <a:rPr lang="ko-KR" altLang="en-US" sz="700" dirty="0"/>
                <a:t>헬스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C3C699C-EEF7-4339-8810-4E766D80A552}"/>
                </a:ext>
              </a:extLst>
            </p:cNvPr>
            <p:cNvSpPr/>
            <p:nvPr/>
          </p:nvSpPr>
          <p:spPr>
            <a:xfrm>
              <a:off x="5626311" y="5703312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레저</a:t>
              </a:r>
              <a:endParaRPr lang="ko-KR" altLang="en-US" sz="7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851475B-40F7-43DD-8C59-3F7E9BC89CA5}"/>
                </a:ext>
              </a:extLst>
            </p:cNvPr>
            <p:cNvSpPr/>
            <p:nvPr/>
          </p:nvSpPr>
          <p:spPr>
            <a:xfrm>
              <a:off x="6566796" y="5703311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숙박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캠핑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5F1F143-72D5-486D-A7F5-01D12991E2E0}"/>
                </a:ext>
              </a:extLst>
            </p:cNvPr>
            <p:cNvSpPr txBox="1"/>
            <p:nvPr/>
          </p:nvSpPr>
          <p:spPr>
            <a:xfrm>
              <a:off x="5537092" y="6331443"/>
              <a:ext cx="19411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/>
                <a:t>* </a:t>
              </a:r>
              <a:r>
                <a:rPr lang="ko-KR" altLang="en-US" sz="800" dirty="0"/>
                <a:t>파란색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남성 비율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빨간색</a:t>
              </a:r>
              <a:r>
                <a:rPr lang="en-US" altLang="ko-KR" sz="800" dirty="0"/>
                <a:t>:</a:t>
              </a:r>
              <a:r>
                <a:rPr lang="ko-KR" altLang="en-US" sz="800" dirty="0"/>
                <a:t>여성 비율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6942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생년월일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을 활용하여 고객별 나이와 연령대 열을 추가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bins_names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/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pd.cut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활용 후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DataFrame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연령대 항목 추가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와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연령대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항목을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groupby.count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카테고리별 고객 연령대 사용 빈도수 확인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pivot_table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행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열 정리 후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NaN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값 대신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‘o’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채우고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margins_name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Total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 추가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카테고리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안혜림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압도적으로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대가 가장 울산페이를 많이 사용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부동산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인테리어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숙박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캠핑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카테고리는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대의 사용 빈도수 및 거래금액이 가장 많았음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학원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교육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), 70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전통시간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상점가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), 80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병원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약국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을 제외한 모든 연령층에서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일반음식점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에서 가장 많이 거래함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연령대 사용 빈도수 및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770277-4382-4D99-A88F-F924FAB20168}"/>
              </a:ext>
            </a:extLst>
          </p:cNvPr>
          <p:cNvSpPr txBox="1"/>
          <p:nvPr/>
        </p:nvSpPr>
        <p:spPr>
          <a:xfrm>
            <a:off x="6784759" y="6126245"/>
            <a:ext cx="1703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002060"/>
                </a:solidFill>
              </a:rPr>
              <a:t>← 연령층별 거래 </a:t>
            </a:r>
            <a:r>
              <a:rPr lang="en-US" altLang="ko-KR" sz="800" dirty="0">
                <a:solidFill>
                  <a:srgbClr val="002060"/>
                </a:solidFill>
              </a:rPr>
              <a:t>1</a:t>
            </a:r>
            <a:r>
              <a:rPr lang="ko-KR" altLang="en-US" sz="800" dirty="0">
                <a:solidFill>
                  <a:srgbClr val="002060"/>
                </a:solidFill>
              </a:rPr>
              <a:t>위 카테고리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FE0F6EF-B11F-423F-9F03-5BF7317AB4D7}"/>
              </a:ext>
            </a:extLst>
          </p:cNvPr>
          <p:cNvGrpSpPr/>
          <p:nvPr/>
        </p:nvGrpSpPr>
        <p:grpSpPr>
          <a:xfrm>
            <a:off x="1164393" y="3660313"/>
            <a:ext cx="5283088" cy="3130231"/>
            <a:chOff x="825556" y="3216074"/>
            <a:chExt cx="5283088" cy="360186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5F36C53-F4CF-4E73-869C-167F0E0E5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5556" y="3216074"/>
              <a:ext cx="5283088" cy="3601869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ADB7966-EC30-4EAB-A203-BB77B3D8C0C9}"/>
                </a:ext>
              </a:extLst>
            </p:cNvPr>
            <p:cNvSpPr/>
            <p:nvPr/>
          </p:nvSpPr>
          <p:spPr>
            <a:xfrm>
              <a:off x="3149091" y="3617914"/>
              <a:ext cx="563838" cy="1115149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7228C61-EFDF-4C7A-AD0E-0B06122F0EFC}"/>
                </a:ext>
              </a:extLst>
            </p:cNvPr>
            <p:cNvSpPr/>
            <p:nvPr/>
          </p:nvSpPr>
          <p:spPr>
            <a:xfrm>
              <a:off x="2599657" y="4744667"/>
              <a:ext cx="563838" cy="18813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009CC09-90E5-4B34-BC3B-66C8ED315D60}"/>
                </a:ext>
              </a:extLst>
            </p:cNvPr>
            <p:cNvSpPr/>
            <p:nvPr/>
          </p:nvSpPr>
          <p:spPr>
            <a:xfrm>
              <a:off x="3157049" y="4925173"/>
              <a:ext cx="563838" cy="18813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764CE32-11A3-4E59-8186-B154F628F913}"/>
                </a:ext>
              </a:extLst>
            </p:cNvPr>
            <p:cNvSpPr/>
            <p:nvPr/>
          </p:nvSpPr>
          <p:spPr>
            <a:xfrm>
              <a:off x="2592670" y="5131178"/>
              <a:ext cx="563838" cy="18813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81A96BF-2FDB-4D8F-9369-735AD37D94AE}"/>
                </a:ext>
              </a:extLst>
            </p:cNvPr>
            <p:cNvSpPr/>
            <p:nvPr/>
          </p:nvSpPr>
          <p:spPr>
            <a:xfrm>
              <a:off x="3163495" y="5308599"/>
              <a:ext cx="563838" cy="1313295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CFA831A-9ADB-4904-9458-4EDDEC8DB262}"/>
                </a:ext>
              </a:extLst>
            </p:cNvPr>
            <p:cNvSpPr/>
            <p:nvPr/>
          </p:nvSpPr>
          <p:spPr>
            <a:xfrm>
              <a:off x="1605818" y="6433760"/>
              <a:ext cx="470320" cy="188134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5D83884-4299-4610-A65E-875DB0B3AEB8}"/>
                </a:ext>
              </a:extLst>
            </p:cNvPr>
            <p:cNvSpPr/>
            <p:nvPr/>
          </p:nvSpPr>
          <p:spPr>
            <a:xfrm>
              <a:off x="2068643" y="5863882"/>
              <a:ext cx="2690734" cy="188134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EFAC5FB-EB2D-4707-A99E-C1A067A5BDEA}"/>
                </a:ext>
              </a:extLst>
            </p:cNvPr>
            <p:cNvSpPr/>
            <p:nvPr/>
          </p:nvSpPr>
          <p:spPr>
            <a:xfrm>
              <a:off x="4759377" y="6242888"/>
              <a:ext cx="470320" cy="188134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DD6FD62-50C8-497E-BF81-1D756E3041A7}"/>
                </a:ext>
              </a:extLst>
            </p:cNvPr>
            <p:cNvSpPr/>
            <p:nvPr/>
          </p:nvSpPr>
          <p:spPr>
            <a:xfrm>
              <a:off x="5229697" y="4558290"/>
              <a:ext cx="294178" cy="186377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270961-845E-4BFE-B639-5ADD4095C908}"/>
              </a:ext>
            </a:extLst>
          </p:cNvPr>
          <p:cNvSpPr/>
          <p:nvPr/>
        </p:nvSpPr>
        <p:spPr>
          <a:xfrm>
            <a:off x="6524102" y="6151572"/>
            <a:ext cx="294178" cy="1524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910379-A20D-45F1-BC48-036447184203}"/>
              </a:ext>
            </a:extLst>
          </p:cNvPr>
          <p:cNvSpPr txBox="1"/>
          <p:nvPr/>
        </p:nvSpPr>
        <p:spPr>
          <a:xfrm>
            <a:off x="6784759" y="6349918"/>
            <a:ext cx="1703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C000"/>
                </a:solidFill>
              </a:rPr>
              <a:t>← 카테고리별 거래 </a:t>
            </a:r>
            <a:r>
              <a:rPr lang="en-US" altLang="ko-KR" sz="800" dirty="0">
                <a:solidFill>
                  <a:srgbClr val="FFC000"/>
                </a:solidFill>
              </a:rPr>
              <a:t>1</a:t>
            </a:r>
            <a:r>
              <a:rPr lang="ko-KR" altLang="en-US" sz="800" dirty="0">
                <a:solidFill>
                  <a:srgbClr val="FFC000"/>
                </a:solidFill>
              </a:rPr>
              <a:t>위 연령층</a:t>
            </a:r>
            <a:endParaRPr lang="en-US" altLang="ko-KR" sz="800" dirty="0">
              <a:solidFill>
                <a:srgbClr val="FFC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6348EE9-9EFA-4261-BE89-D3B40721E011}"/>
              </a:ext>
            </a:extLst>
          </p:cNvPr>
          <p:cNvSpPr/>
          <p:nvPr/>
        </p:nvSpPr>
        <p:spPr>
          <a:xfrm>
            <a:off x="6524102" y="6375245"/>
            <a:ext cx="294178" cy="15240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833189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남녀별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Groupby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함수 사용해 거래금액  합계를 구함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성별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b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</a:b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거래금액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거래금액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이동민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여성 거래금액 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억원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남성 거래금액 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23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억원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여성이 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억원으로 남성보다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30%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더 많이 사용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남녀별 평균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7237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카테고리별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Groupby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함수 사용해 거래금액  합계를 구함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거래금액이 큰 순서로 정렬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카테고리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b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</a:b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거래금액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거래금액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이동민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음식점이 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14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억원으로 전체금액의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27%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를 차지함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가전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통신이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340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만원으로 가장 적게 사용됨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평균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487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/>
          <p:nvPr/>
        </p:nvSpPr>
        <p:spPr>
          <a:xfrm>
            <a:off x="251520" y="249555"/>
            <a:ext cx="8640960" cy="474177"/>
          </a:xfrm>
          <a:prstGeom prst="rect">
            <a:avLst/>
          </a:prstGeom>
        </p:spPr>
        <p:txBody>
          <a:bodyPr vert="horz" wrap="square" lIns="91440" tIns="45720" rIns="91440" bIns="4572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/>
                <a:ea typeface="-윤고딕320"/>
                <a:cs typeface="+mj-cs"/>
              </a:defRPr>
            </a:lvl1pPr>
          </a:lstStyle>
          <a:p>
            <a:pPr lvl="0">
              <a:defRPr/>
            </a:pPr>
            <a:r>
              <a:rPr lang="en-US" altLang="ko-KR">
                <a:latin typeface="+mn-ea"/>
                <a:ea typeface="+mn-ea"/>
              </a:rPr>
              <a:t>1. </a:t>
            </a:r>
            <a:r>
              <a:rPr lang="ko-KR" altLang="en-US">
                <a:latin typeface="+mn-ea"/>
                <a:ea typeface="+mn-ea"/>
              </a:rPr>
              <a:t>울산페이 데이터 분석 개요</a:t>
            </a:r>
          </a:p>
        </p:txBody>
      </p:sp>
      <p:sp>
        <p:nvSpPr>
          <p:cNvPr id="6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7970837" cy="4249737"/>
          </a:xfrm>
        </p:spPr>
        <p:txBody>
          <a:bodyPr/>
          <a:lstStyle/>
          <a:p>
            <a:pPr marL="177800" indent="-177800">
              <a:defRPr/>
            </a:pPr>
            <a:r>
              <a:rPr lang="ko-KR" altLang="en-US" dirty="0">
                <a:latin typeface="+mn-ea"/>
              </a:rPr>
              <a:t>울산페이를 사용함으로써 지역경제의 활성화를 도모하고 울산 지역 소상공인들에게 소득공제 혜택을 줄 수 있다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따라서 많이 사용되는 업종분야 및 여러 항목을 분석함으로써 울산페이의 활성화 및 개선 방향에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대해 제시할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  <a:defRPr/>
            </a:pPr>
            <a:endParaRPr lang="en-US" altLang="ko-KR" dirty="0">
              <a:latin typeface="+mn-ea"/>
            </a:endParaRPr>
          </a:p>
          <a:p>
            <a:pPr marL="177800" indent="-177800">
              <a:defRPr/>
            </a:pPr>
            <a:r>
              <a:rPr lang="ko-KR" altLang="en-US" dirty="0">
                <a:latin typeface="+mn-ea"/>
              </a:rPr>
              <a:t>울산페이 사용 현황 분석을 통하여 데이터 기반 소비 패턴 분석 및 울산 시장 활성화 방안 수립</a:t>
            </a:r>
            <a:endParaRPr lang="en-US" altLang="ko-KR" dirty="0">
              <a:latin typeface="+mn-ea"/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544513" y="1144746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분석 배경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544512" y="2874360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분석 목적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승인시간 추출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hhmmyy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→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hh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시간대별 거래금액 집계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pivot_table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시각화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seaborn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barplot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승인시간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장정렬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 최다 시간대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18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(529,643,507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 최소 시간대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4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(444,450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오전시간 대비 오후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저녁시간 거래금액 높음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시간대별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51388F-9AE6-4F1E-BF74-48F06AAA3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90" y="2975978"/>
            <a:ext cx="6769943" cy="354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868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9454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 분류 축소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- 150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→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Replace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시간대별 카테고리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pivot_table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시각화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- seaborn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barplot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승인시간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장정렬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251519" y="1866331"/>
            <a:ext cx="7409511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1000"/>
              </a:spcBef>
              <a:buNone/>
            </a:pP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① 전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全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시간대 슈퍼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마트 및 일반음식점 이용 빈도 높고 집중됨   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  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 최다 시간대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(18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 이용 빈도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TOP3  :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일반음식점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(6,158) –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슈퍼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마트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(5,785)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전통시장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상점가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(1,557)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  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 최다 시간대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(4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 이용 빈도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TOP3 : 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슈퍼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마트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(28) –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일반음식점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(10) –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도서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문화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공연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(1)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및 스포츠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헬스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(1)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② 카테고리별 이용 빈도 편차 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  - 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이용빈도 높음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슈퍼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마트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일반음식점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전통시장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상점가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병원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약국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  -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이용빈도 낮음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숙박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캠핑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레저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가전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통신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4691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시간대별 카테고리 이용 빈도수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34925D1-FBAD-4AE7-AF77-65189ED41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74" y="3363986"/>
            <a:ext cx="6780977" cy="341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346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9454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 분류 축소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- 150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→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Replace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시간대별 카테고리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pivot_table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시각화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- seaborn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barplot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승인시간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장정렬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251519" y="1866331"/>
            <a:ext cx="7409511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1000"/>
              </a:spcBef>
              <a:buNone/>
            </a:pP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② 식사시간 대에는 일반음식점 이용 빈도 높음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식사시간대 외에는 슈퍼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마트 사용 빈도 높음 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아침시간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점심시간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11~15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저녁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18~20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  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4691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시간대별 카테고리 이용 빈도수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C21196-5BD5-4963-A319-C67E41D6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94" y="2326942"/>
            <a:ext cx="4441056" cy="22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15EB5C7-045F-4E28-B647-175D365D9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4580608"/>
            <a:ext cx="4464050" cy="22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686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(6/6)</a:t>
            </a:r>
            <a:endParaRPr lang="ko-KR" altLang="en-US" sz="20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내용을 토대로 최종 시사점을 정리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088E8D-6861-425A-B2D7-72680B697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1" t="27157" r="9845" b="23895"/>
          <a:stretch/>
        </p:blipFill>
        <p:spPr>
          <a:xfrm>
            <a:off x="491356" y="2668868"/>
            <a:ext cx="6954473" cy="3356889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0AF17C-8DD3-4910-BE25-741CD1C015FC}"/>
              </a:ext>
            </a:extLst>
          </p:cNvPr>
          <p:cNvSpPr txBox="1"/>
          <p:nvPr/>
        </p:nvSpPr>
        <p:spPr>
          <a:xfrm rot="19490894">
            <a:off x="3298915" y="416264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시사점 예시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373096-23DB-4F00-AB40-6BF96B227A91}"/>
              </a:ext>
            </a:extLst>
          </p:cNvPr>
          <p:cNvSpPr/>
          <p:nvPr/>
        </p:nvSpPr>
        <p:spPr>
          <a:xfrm>
            <a:off x="582615" y="3115379"/>
            <a:ext cx="6797899" cy="3041207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이 부분은 나중에 최종 작성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2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2. </a:t>
            </a:r>
            <a:r>
              <a:rPr lang="ko-KR" altLang="en-US" dirty="0">
                <a:latin typeface="+mn-ea"/>
                <a:ea typeface="+mn-ea"/>
              </a:rPr>
              <a:t>울산페이 데이터 분석 과정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6E9705-BD43-4AE1-9477-91CDB8C96436}"/>
              </a:ext>
            </a:extLst>
          </p:cNvPr>
          <p:cNvSpPr/>
          <p:nvPr/>
        </p:nvSpPr>
        <p:spPr>
          <a:xfrm>
            <a:off x="200297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문제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4A66F-7C8E-4836-9CF6-60DD81C764CC}"/>
              </a:ext>
            </a:extLst>
          </p:cNvPr>
          <p:cNvSpPr txBox="1"/>
          <p:nvPr/>
        </p:nvSpPr>
        <p:spPr>
          <a:xfrm>
            <a:off x="113212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</a:t>
            </a:r>
            <a:r>
              <a:rPr lang="ko-KR" altLang="en-US" b="1" dirty="0"/>
              <a:t>단계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4B755E2-6E3B-4ADD-A29E-F480FA4562FE}"/>
              </a:ext>
            </a:extLst>
          </p:cNvPr>
          <p:cNvSpPr/>
          <p:nvPr/>
        </p:nvSpPr>
        <p:spPr>
          <a:xfrm>
            <a:off x="357051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국가지정으로 관광객 수가 얼마나 증가하였는지에 대한 확인이 필요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국가정원을 찾는 관광객들이 태화강 국가정원에 대해 느끼는 생각이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어떠한지에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대한 내용 파악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451991A-2E88-4C7A-B359-6666700DF14B}"/>
              </a:ext>
            </a:extLst>
          </p:cNvPr>
          <p:cNvSpPr/>
          <p:nvPr/>
        </p:nvSpPr>
        <p:spPr>
          <a:xfrm>
            <a:off x="1915886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EB62B6-0465-45A6-9664-075F62747889}"/>
              </a:ext>
            </a:extLst>
          </p:cNvPr>
          <p:cNvSpPr/>
          <p:nvPr/>
        </p:nvSpPr>
        <p:spPr>
          <a:xfrm>
            <a:off x="2481943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활용데이터의 정의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및 데이터 수집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51A079-B76C-4EFD-81D6-EE2F834323F2}"/>
              </a:ext>
            </a:extLst>
          </p:cNvPr>
          <p:cNvSpPr txBox="1"/>
          <p:nvPr/>
        </p:nvSpPr>
        <p:spPr>
          <a:xfrm>
            <a:off x="2394858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B170451-AE8F-4020-A05D-728BCC48A256}"/>
              </a:ext>
            </a:extLst>
          </p:cNvPr>
          <p:cNvSpPr/>
          <p:nvPr/>
        </p:nvSpPr>
        <p:spPr>
          <a:xfrm>
            <a:off x="2638697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주어진 문제 해결을 위해 네이버 블로그를 선택함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네이버 블로그에서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‘,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대공원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＇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검색하여 데이터 구조 파악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네이버 블로그에서 데이터 구조를 파악한 후수집값을 선정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제목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요약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월별로 블로그 데이터를 엑셀 파일로 수집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관광지식정보시스템에서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관광객 수 데이터 수집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CE8201E-3B89-4E3A-A5F4-67D12E102E2F}"/>
              </a:ext>
            </a:extLst>
          </p:cNvPr>
          <p:cNvSpPr/>
          <p:nvPr/>
        </p:nvSpPr>
        <p:spPr>
          <a:xfrm>
            <a:off x="4197532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F225B4C-E3A2-4D4E-8B38-DD0407067B53}"/>
              </a:ext>
            </a:extLst>
          </p:cNvPr>
          <p:cNvSpPr/>
          <p:nvPr/>
        </p:nvSpPr>
        <p:spPr>
          <a:xfrm>
            <a:off x="4763589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정제 및 품질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3CAD0E-A76B-48C6-A56E-33D10E5DB93F}"/>
              </a:ext>
            </a:extLst>
          </p:cNvPr>
          <p:cNvSpPr txBox="1"/>
          <p:nvPr/>
        </p:nvSpPr>
        <p:spPr>
          <a:xfrm>
            <a:off x="4676504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79F294B-3BD3-4CF0-BB96-7B7846EDFCAA}"/>
              </a:ext>
            </a:extLst>
          </p:cNvPr>
          <p:cNvSpPr/>
          <p:nvPr/>
        </p:nvSpPr>
        <p:spPr>
          <a:xfrm>
            <a:off x="4920343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데이터 건수와 품질 검증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데이터를 확인하고 유효하지 않은 값이나 중복 값 정리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ko-KR" altLang="en-US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F178F76-8667-4A70-B6F7-92BAA281F8F6}"/>
              </a:ext>
            </a:extLst>
          </p:cNvPr>
          <p:cNvSpPr/>
          <p:nvPr/>
        </p:nvSpPr>
        <p:spPr>
          <a:xfrm>
            <a:off x="6479178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4AC644E-46E8-4BD7-9431-27EA233B6619}"/>
              </a:ext>
            </a:extLst>
          </p:cNvPr>
          <p:cNvSpPr/>
          <p:nvPr/>
        </p:nvSpPr>
        <p:spPr>
          <a:xfrm>
            <a:off x="7045234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분석 및 시각화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시사점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60CE09-6954-48DE-A6A7-06E276256D66}"/>
              </a:ext>
            </a:extLst>
          </p:cNvPr>
          <p:cNvSpPr txBox="1"/>
          <p:nvPr/>
        </p:nvSpPr>
        <p:spPr>
          <a:xfrm>
            <a:off x="6958149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단계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125EFDF-8552-40F0-8E72-183CBAEC62B6}"/>
              </a:ext>
            </a:extLst>
          </p:cNvPr>
          <p:cNvSpPr/>
          <p:nvPr/>
        </p:nvSpPr>
        <p:spPr>
          <a:xfrm>
            <a:off x="7201988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수 월별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 집계 데이터 차트작성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 블로그 게시글 수와 관광객 수에 대해 엑셀로 상관 분석 및 회귀분석 실시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요약문에 대해 단어 빈도 분석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빈도 상위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단어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워드클라우드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엑셀로 수집한 블로그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게시글에서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단어에 대한 블로그 요약문 분석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내용 시사점 정리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3F2055-914E-4CDD-9501-FED0853226A5}"/>
              </a:ext>
            </a:extLst>
          </p:cNvPr>
          <p:cNvSpPr/>
          <p:nvPr/>
        </p:nvSpPr>
        <p:spPr>
          <a:xfrm>
            <a:off x="215665" y="1818687"/>
            <a:ext cx="8676815" cy="47957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</a:p>
        </p:txBody>
      </p:sp>
    </p:spTree>
    <p:extLst>
      <p:ext uri="{BB962C8B-B14F-4D97-AF65-F5344CB8AC3E}">
        <p14:creationId xmlns:p14="http://schemas.microsoft.com/office/powerpoint/2010/main" val="338241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(1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문제 정의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태화강 국가정원 지정으로 관광객 수의 변화가 있는 지 살펴보고 블로그 수와 관광객 수가 관련성이 있는지에 대해 분석</a:t>
            </a:r>
            <a:endParaRPr lang="en-US" altLang="ko-KR" dirty="0"/>
          </a:p>
          <a:p>
            <a:r>
              <a:rPr lang="ko-KR" altLang="en-US" dirty="0"/>
              <a:t>관광객들이 생각하는 태화강 국가정원을 알기 위해 블로그 내용을 분석</a:t>
            </a:r>
            <a:endParaRPr lang="en-US" altLang="ko-KR" dirty="0"/>
          </a:p>
          <a:p>
            <a:r>
              <a:rPr lang="ko-KR" altLang="en-US" dirty="0"/>
              <a:t>이를 통해 울산페이 활성화를 위한 관광 정책 발굴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CA912F-D6B5-47DC-BCE9-EC63A31B4C46}"/>
              </a:ext>
            </a:extLst>
          </p:cNvPr>
          <p:cNvSpPr/>
          <p:nvPr/>
        </p:nvSpPr>
        <p:spPr>
          <a:xfrm>
            <a:off x="117049" y="1668463"/>
            <a:ext cx="8676815" cy="47957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ex.</a:t>
            </a:r>
            <a:r>
              <a:rPr lang="ko-KR" altLang="en-US" sz="1200" dirty="0">
                <a:solidFill>
                  <a:srgbClr val="FF0000"/>
                </a:solidFill>
              </a:rPr>
              <a:t> 울산페이 </a:t>
            </a:r>
            <a:r>
              <a:rPr lang="en-US" altLang="ko-KR" sz="1200" dirty="0">
                <a:solidFill>
                  <a:srgbClr val="FF0000"/>
                </a:solidFill>
              </a:rPr>
              <a:t>1-2</a:t>
            </a:r>
            <a:r>
              <a:rPr lang="ko-KR" altLang="en-US" sz="1200" dirty="0">
                <a:solidFill>
                  <a:srgbClr val="FF0000"/>
                </a:solidFill>
              </a:rPr>
              <a:t>월 데이터를 살펴보고 사용 시간대와 카테고리가 관련성이 있는지에 대해 분석</a:t>
            </a:r>
          </a:p>
        </p:txBody>
      </p:sp>
    </p:spTree>
    <p:extLst>
      <p:ext uri="{BB962C8B-B14F-4D97-AF65-F5344CB8AC3E}">
        <p14:creationId xmlns:p14="http://schemas.microsoft.com/office/powerpoint/2010/main" val="410713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(2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활용 데이터의 정의 및 데이터 수집</a:t>
            </a:r>
            <a:r>
              <a:rPr lang="en-US" altLang="ko-KR" sz="2000" b="1" dirty="0"/>
              <a:t>(1/3)</a:t>
            </a:r>
            <a:endParaRPr lang="ko-KR" altLang="en-US" sz="20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네이버 블로그에서 </a:t>
            </a: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국가정원</a:t>
            </a: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‘, 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대공원</a:t>
            </a: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＇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검색하여 데이터 구조 파악 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628650" lvl="1" indent="-171450">
              <a:spcBef>
                <a:spcPts val="1000"/>
              </a:spcBef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hlinkClick r:id="rId2"/>
              </a:rPr>
              <a:t>https://search.naver.com/search.naver?where=post&amp;query=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태화강국가정원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/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구조를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파악후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게시일자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제목 링크 주소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요약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값으로 결정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628650" lvl="1" indent="-171450">
              <a:spcBef>
                <a:spcPts val="1000"/>
              </a:spcBef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주어진 문제 해결을 위해 네이버 블로그를 선택함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네이버 블로그에서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태화강 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‘,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태화강 대공원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＇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으로 검색하여 데이터 구조 파악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네이버 블로그에서 데이터 구조를 파악한 후수집값을 선정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날짜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제목링크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요약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수집 프로그램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월별로 블로그 데이터를 엑셀 파일로 수집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관광지식정보시스템에서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관광객 수 데이터 수집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5ECBBA3-D2C2-419B-8B31-C2574C1B1AAD}"/>
              </a:ext>
            </a:extLst>
          </p:cNvPr>
          <p:cNvGrpSpPr/>
          <p:nvPr/>
        </p:nvGrpSpPr>
        <p:grpSpPr>
          <a:xfrm>
            <a:off x="1008013" y="3533958"/>
            <a:ext cx="5582197" cy="2886506"/>
            <a:chOff x="668379" y="2984470"/>
            <a:chExt cx="5582197" cy="288650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E06D6C1-F466-4840-BC44-43A2F7467E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2286" b="56389"/>
            <a:stretch/>
          </p:blipFill>
          <p:spPr>
            <a:xfrm>
              <a:off x="973182" y="2984470"/>
              <a:ext cx="5277394" cy="2755491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9302D46-DF90-47C9-8E10-D770AD36BAED}"/>
                </a:ext>
              </a:extLst>
            </p:cNvPr>
            <p:cNvGrpSpPr/>
            <p:nvPr/>
          </p:nvGrpSpPr>
          <p:grpSpPr>
            <a:xfrm>
              <a:off x="668379" y="4896057"/>
              <a:ext cx="4417423" cy="974919"/>
              <a:chOff x="668379" y="4896057"/>
              <a:chExt cx="4417423" cy="974919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6F11853-CB39-421B-BE2F-139AF18C6AF1}"/>
                  </a:ext>
                </a:extLst>
              </p:cNvPr>
              <p:cNvSpPr/>
              <p:nvPr/>
            </p:nvSpPr>
            <p:spPr>
              <a:xfrm>
                <a:off x="2151013" y="5211445"/>
                <a:ext cx="2934788" cy="20782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285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BF08681-8DBD-4E4B-A11A-779EFAA0A6B2}"/>
                  </a:ext>
                </a:extLst>
              </p:cNvPr>
              <p:cNvSpPr/>
              <p:nvPr/>
            </p:nvSpPr>
            <p:spPr>
              <a:xfrm>
                <a:off x="2151013" y="5419269"/>
                <a:ext cx="2934789" cy="27867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285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B4B4A5-EA2C-46E1-AC0E-2FAA922BFBEB}"/>
                  </a:ext>
                </a:extLst>
              </p:cNvPr>
              <p:cNvSpPr txBox="1"/>
              <p:nvPr/>
            </p:nvSpPr>
            <p:spPr>
              <a:xfrm>
                <a:off x="668380" y="5026862"/>
                <a:ext cx="12104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spc="-6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+mj-ea"/>
                    <a:ea typeface="+mj-ea"/>
                  </a:rPr>
                  <a:t>블로그 게시글 제목 링크 주소</a:t>
                </a: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22982AED-D0F7-4BD6-8416-EA9752711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1013" y="4896057"/>
                <a:ext cx="856705" cy="153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C68601-10D8-4958-8C46-BD6A2E1B5F62}"/>
                  </a:ext>
                </a:extLst>
              </p:cNvPr>
              <p:cNvSpPr txBox="1"/>
              <p:nvPr/>
            </p:nvSpPr>
            <p:spPr>
              <a:xfrm>
                <a:off x="668379" y="5609366"/>
                <a:ext cx="1210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spc="-6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+mj-ea"/>
                    <a:ea typeface="+mj-ea"/>
                  </a:rPr>
                  <a:t>블로그 게시글 요약</a:t>
                </a: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C6CF7186-102E-42E9-B246-0687AF8C60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1711" y="5558607"/>
                <a:ext cx="409302" cy="190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C7A1EDE-EB9C-4AA0-ADA5-4A0D3AE2424A}"/>
                </a:ext>
              </a:extLst>
            </p:cNvPr>
            <p:cNvSpPr/>
            <p:nvPr/>
          </p:nvSpPr>
          <p:spPr>
            <a:xfrm>
              <a:off x="3017521" y="5013164"/>
              <a:ext cx="535576" cy="1982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E59A85-D496-4651-9B8B-E830831575A0}"/>
                </a:ext>
              </a:extLst>
            </p:cNvPr>
            <p:cNvSpPr txBox="1"/>
            <p:nvPr/>
          </p:nvSpPr>
          <p:spPr>
            <a:xfrm>
              <a:off x="1200692" y="4765252"/>
              <a:ext cx="12104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블로그 게시일자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EC510E-E6F0-4963-9A88-81CFAACA9DDE}"/>
              </a:ext>
            </a:extLst>
          </p:cNvPr>
          <p:cNvSpPr/>
          <p:nvPr/>
        </p:nvSpPr>
        <p:spPr>
          <a:xfrm>
            <a:off x="251520" y="1638755"/>
            <a:ext cx="8758008" cy="4989647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(3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정제 및 품질 확인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조회 데이터 건수와 수집 데이터 건수를 비교하고 데이터 값을 제대로 수집했는 지에 대한 품질 검증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전체 수집 데이터에서 유효하지 않는 행과 중복 값 삭제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수집 데이터 건수와 품질 검증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수집 데이터를 확인하고 유효하지 않은 값이나 중복 값 정리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26E7A1-10BA-454C-8F8A-7FE08427E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86" t="-1" r="12762" b="75436"/>
          <a:stretch/>
        </p:blipFill>
        <p:spPr>
          <a:xfrm>
            <a:off x="740229" y="2980548"/>
            <a:ext cx="5974078" cy="17177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1F5729-2CAF-49D1-9B66-A1AA40305B65}"/>
              </a:ext>
            </a:extLst>
          </p:cNvPr>
          <p:cNvSpPr/>
          <p:nvPr/>
        </p:nvSpPr>
        <p:spPr>
          <a:xfrm>
            <a:off x="803367" y="4034448"/>
            <a:ext cx="5832564" cy="66382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9FD5CD-BF93-4B42-B3CC-91F2CEE28775}"/>
              </a:ext>
            </a:extLst>
          </p:cNvPr>
          <p:cNvSpPr/>
          <p:nvPr/>
        </p:nvSpPr>
        <p:spPr>
          <a:xfrm>
            <a:off x="117049" y="1668463"/>
            <a:ext cx="9026951" cy="47957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카테고리 </a:t>
            </a:r>
            <a:r>
              <a:rPr lang="en-US" altLang="ko-KR" sz="1200" dirty="0">
                <a:solidFill>
                  <a:srgbClr val="FF0000"/>
                </a:solidFill>
              </a:rPr>
              <a:t>16</a:t>
            </a:r>
            <a:r>
              <a:rPr lang="ko-KR" altLang="en-US" sz="1200" dirty="0">
                <a:solidFill>
                  <a:srgbClr val="FF0000"/>
                </a:solidFill>
              </a:rPr>
              <a:t>개로 줄였던 것 내용 넣으면 될 것 같음</a:t>
            </a:r>
          </a:p>
        </p:txBody>
      </p:sp>
    </p:spTree>
    <p:extLst>
      <p:ext uri="{BB962C8B-B14F-4D97-AF65-F5344CB8AC3E}">
        <p14:creationId xmlns:p14="http://schemas.microsoft.com/office/powerpoint/2010/main" val="35258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승인일자별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datetime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함수 활용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date/month/weekday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분리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거래금액에 대해 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pllt.figure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활용하여 막대 차트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weekday(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count(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예시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1E8ED7-3952-4D02-8318-67535831C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31" y="4393679"/>
            <a:ext cx="6424930" cy="17901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6D8A5F-9B94-4F47-8C1A-3527D5CB3CF6}"/>
              </a:ext>
            </a:extLst>
          </p:cNvPr>
          <p:cNvSpPr txBox="1"/>
          <p:nvPr/>
        </p:nvSpPr>
        <p:spPr>
          <a:xfrm rot="19490894">
            <a:off x="1024215" y="426385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예시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일주일 중 목요일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토요일에 울산페이 거래금액이 가장 많은 것으로 확인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가장 거래금액이 적은 날은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나타났음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설명선: 굽은 이중선 7">
            <a:extLst>
              <a:ext uri="{FF2B5EF4-FFF2-40B4-BE49-F238E27FC236}">
                <a16:creationId xmlns:a16="http://schemas.microsoft.com/office/drawing/2014/main" id="{0A1BB097-0BF8-449E-B4EA-6FA2F93391A8}"/>
              </a:ext>
            </a:extLst>
          </p:cNvPr>
          <p:cNvSpPr/>
          <p:nvPr/>
        </p:nvSpPr>
        <p:spPr>
          <a:xfrm>
            <a:off x="-1136211" y="1352826"/>
            <a:ext cx="1065072" cy="114125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7676"/>
              <a:gd name="adj8" fmla="val 1499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밑에 </a:t>
            </a:r>
            <a:endParaRPr lang="en-US" altLang="ko-KR" sz="1000" dirty="0"/>
          </a:p>
          <a:p>
            <a:pPr algn="ctr"/>
            <a:r>
              <a:rPr lang="ko-KR" altLang="en-US" sz="1000" dirty="0"/>
              <a:t>그래프 결과 토대로 분석결과 작성하시면 될 것 같아요</a:t>
            </a:r>
            <a:endParaRPr lang="en-US" altLang="ko-KR" sz="1000" dirty="0"/>
          </a:p>
        </p:txBody>
      </p:sp>
      <p:sp>
        <p:nvSpPr>
          <p:cNvPr id="15" name="설명선: 굽은 이중선 14">
            <a:extLst>
              <a:ext uri="{FF2B5EF4-FFF2-40B4-BE49-F238E27FC236}">
                <a16:creationId xmlns:a16="http://schemas.microsoft.com/office/drawing/2014/main" id="{87886020-B43C-469C-95DF-6F11AB7A7A2D}"/>
              </a:ext>
            </a:extLst>
          </p:cNvPr>
          <p:cNvSpPr/>
          <p:nvPr/>
        </p:nvSpPr>
        <p:spPr>
          <a:xfrm>
            <a:off x="-1279646" y="4287907"/>
            <a:ext cx="1065072" cy="114125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7676"/>
              <a:gd name="adj8" fmla="val 1499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코딩하신 결과</a:t>
            </a:r>
            <a:endParaRPr lang="en-US" altLang="ko-KR" sz="1000" dirty="0"/>
          </a:p>
          <a:p>
            <a:pPr algn="ctr"/>
            <a:r>
              <a:rPr lang="ko-KR" altLang="en-US" sz="1000" dirty="0"/>
              <a:t>그래프 </a:t>
            </a:r>
            <a:r>
              <a:rPr lang="ko-KR" altLang="en-US" sz="1000" dirty="0" err="1"/>
              <a:t>캡쳐해서</a:t>
            </a:r>
            <a:r>
              <a:rPr lang="ko-KR" altLang="en-US" sz="1000" dirty="0"/>
              <a:t> 넣어주세요</a:t>
            </a:r>
          </a:p>
        </p:txBody>
      </p:sp>
      <p:sp>
        <p:nvSpPr>
          <p:cNvPr id="16" name="설명선: 굽은 이중선 15">
            <a:extLst>
              <a:ext uri="{FF2B5EF4-FFF2-40B4-BE49-F238E27FC236}">
                <a16:creationId xmlns:a16="http://schemas.microsoft.com/office/drawing/2014/main" id="{ECA45C29-71EF-45FE-8E99-D5997337E67D}"/>
              </a:ext>
            </a:extLst>
          </p:cNvPr>
          <p:cNvSpPr/>
          <p:nvPr/>
        </p:nvSpPr>
        <p:spPr>
          <a:xfrm>
            <a:off x="9451617" y="2068942"/>
            <a:ext cx="1493230" cy="2520987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94111"/>
              <a:gd name="adj8" fmla="val -5041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코딩을 하나하나 넣기는 어려울 것 같아서</a:t>
            </a:r>
            <a:r>
              <a:rPr lang="en-US" altLang="ko-KR" sz="1000" dirty="0"/>
              <a:t>..</a:t>
            </a:r>
          </a:p>
          <a:p>
            <a:pPr algn="ctr"/>
            <a:r>
              <a:rPr lang="en-US" altLang="ko-KR" sz="1000" dirty="0" err="1"/>
              <a:t>groupby</a:t>
            </a:r>
            <a:r>
              <a:rPr lang="en-US" altLang="ko-KR" sz="1000" dirty="0"/>
              <a:t>, pivot table </a:t>
            </a:r>
            <a:r>
              <a:rPr lang="ko-KR" altLang="en-US" sz="1000" dirty="0"/>
              <a:t>사용 등 어떤 함수 넣었는지</a:t>
            </a:r>
            <a:r>
              <a:rPr lang="en-US" altLang="ko-KR" sz="1000" dirty="0"/>
              <a:t>, x</a:t>
            </a:r>
            <a:r>
              <a:rPr lang="ko-KR" altLang="en-US" sz="1000" dirty="0"/>
              <a:t>축</a:t>
            </a:r>
            <a:r>
              <a:rPr lang="en-US" altLang="ko-KR" sz="1000" dirty="0"/>
              <a:t>, y</a:t>
            </a:r>
            <a:r>
              <a:rPr lang="ko-KR" altLang="en-US" sz="1000" dirty="0"/>
              <a:t>축 뭐 넣었는지 간략하게 </a:t>
            </a:r>
            <a:r>
              <a:rPr lang="ko-KR" altLang="en-US" sz="1000" dirty="0" err="1"/>
              <a:t>넣어주시면</a:t>
            </a:r>
            <a:r>
              <a:rPr lang="ko-KR" altLang="en-US" sz="1000" dirty="0"/>
              <a:t> 될 것 같아요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이건 그냥 저의 생각이므로</a:t>
            </a:r>
            <a:r>
              <a:rPr lang="en-US" altLang="ko-KR" sz="1000" dirty="0"/>
              <a:t>..</a:t>
            </a:r>
            <a:r>
              <a:rPr lang="ko-KR" altLang="en-US" sz="1000" dirty="0" err="1"/>
              <a:t>별로시면</a:t>
            </a:r>
            <a:r>
              <a:rPr lang="ko-KR" altLang="en-US" sz="1000" dirty="0"/>
              <a:t> 패스해주세요</a:t>
            </a:r>
            <a:r>
              <a:rPr lang="en-US" altLang="ko-KR" sz="1000" dirty="0"/>
              <a:t>~^^)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6268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3319273"/>
            <a:ext cx="6325222" cy="3055171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379209" y="1638755"/>
            <a:ext cx="1764792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>
              <a:lnSpc>
                <a:spcPct val="200000"/>
              </a:lnSpc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2020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1,2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월 연령대별사용금액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18,607,170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264,190,057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1,270,564,791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40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2,330,923,904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50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1,116,403,757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60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273,048,180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70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30,426,100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80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37,200 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lvl="1"/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lvl="1"/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lvl="1"/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-64008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  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3"/>
            <a:ext cx="6697535" cy="12503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대가 월등히 높은 거래금액을 사용함을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알수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있었음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   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신용카드발급이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15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세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이상인것에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비해 사용금액이 의외로 높았음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대를 기준으로 대칭됨을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알수있음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880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336465" y="1638755"/>
            <a:ext cx="180753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>
              <a:lnSpc>
                <a:spcPct val="200000"/>
              </a:lnSpc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2020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1,2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월 연령대별거래건수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  378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건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 9504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43024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40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71784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50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38734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60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 7914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 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70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   881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80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       1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연령대별 </a:t>
            </a:r>
            <a:r>
              <a:rPr lang="ko-KR" altLang="en-US" sz="1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평균금액</a:t>
            </a:r>
            <a:endParaRPr lang="ko-KR" altLang="en-US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49,225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27,797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29,531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40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32,471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50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28,822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60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34,501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70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34,535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80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37,200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인당  평균 거래금액이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49,225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원으로 가장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높게나왔다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이는 학원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교육 카테고리에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6,501,000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을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건 사용으로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높게나옴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그외의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연령대에서는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인당 사용금액에는 크게 차이가 없다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인당 평균 거래금액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085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KoPub돋움체 Light"/>
        <a:ea typeface="KoPub돋움체 Light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2233</Words>
  <Application>Microsoft Office PowerPoint</Application>
  <PresentationFormat>화면 슬라이드 쇼(4:3)</PresentationFormat>
  <Paragraphs>374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KoPub돋움체 Bold</vt:lpstr>
      <vt:lpstr>KoPub돋움체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Sang-Rak Kim</dc:creator>
  <cp:lastModifiedBy>동민 이</cp:lastModifiedBy>
  <cp:revision>374</cp:revision>
  <dcterms:created xsi:type="dcterms:W3CDTF">2017-12-26T06:31:11Z</dcterms:created>
  <dcterms:modified xsi:type="dcterms:W3CDTF">2020-12-12T07:04:52Z</dcterms:modified>
  <cp:version>1000.0000.01</cp:version>
</cp:coreProperties>
</file>