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8" r:id="rId22"/>
    <p:sldId id="280" r:id="rId23"/>
    <p:sldId id="281" r:id="rId24"/>
    <p:sldId id="289" r:id="rId25"/>
    <p:sldId id="290" r:id="rId26"/>
    <p:sldId id="291" r:id="rId27"/>
    <p:sldId id="282" r:id="rId28"/>
    <p:sldId id="292" r:id="rId29"/>
    <p:sldId id="299" r:id="rId30"/>
    <p:sldId id="300" r:id="rId31"/>
    <p:sldId id="283" r:id="rId32"/>
    <p:sldId id="284" r:id="rId33"/>
    <p:sldId id="301" r:id="rId34"/>
    <p:sldId id="295" r:id="rId35"/>
    <p:sldId id="285" r:id="rId36"/>
    <p:sldId id="286" r:id="rId37"/>
    <p:sldId id="287" r:id="rId38"/>
    <p:sldId id="302" r:id="rId39"/>
    <p:sldId id="296" r:id="rId40"/>
    <p:sldId id="297" r:id="rId41"/>
    <p:sldId id="298" r:id="rId42"/>
  </p:sldIdLst>
  <p:sldSz cx="12192000" cy="6858000"/>
  <p:notesSz cx="6858000" cy="9144000"/>
  <p:embeddedFontLst>
    <p:embeddedFont>
      <p:font typeface="나눔고딕" panose="020B0600000101010101" charset="-127"/>
      <p:regular r:id="rId44"/>
      <p:bold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A5F"/>
    <a:srgbClr val="9A95D9"/>
    <a:srgbClr val="E1E0F4"/>
    <a:srgbClr val="FFCCCC"/>
    <a:srgbClr val="443DCF"/>
    <a:srgbClr val="CC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8" autoAdjust="0"/>
    <p:restoredTop sz="85345" autoAdjust="0"/>
  </p:normalViewPr>
  <p:slideViewPr>
    <p:cSldViewPr>
      <p:cViewPr varScale="1">
        <p:scale>
          <a:sx n="51" d="100"/>
          <a:sy n="51" d="100"/>
        </p:scale>
        <p:origin x="53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A7261-21A1-4FCE-A1CD-C29CDC2FDBA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0DC1F-E2C3-4488-BCD7-58FA524F8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7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6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5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3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82A3-544D-4757-B551-F9DA66F3EB06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8AD4-05A8-4DE0-AC8A-FDEE146867E6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2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7D3B-81E3-4344-8686-E8550DF805B4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92344" y="6381328"/>
            <a:ext cx="2844800" cy="365125"/>
          </a:xfrm>
        </p:spPr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62375-00E8-4E16-B37C-8B3BBBE14929}"/>
              </a:ext>
            </a:extLst>
          </p:cNvPr>
          <p:cNvSpPr/>
          <p:nvPr userDrawn="1"/>
        </p:nvSpPr>
        <p:spPr>
          <a:xfrm>
            <a:off x="351986" y="272921"/>
            <a:ext cx="502602" cy="328885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DBBB33-BDDC-4B18-9B64-B2131C2A389F}"/>
              </a:ext>
            </a:extLst>
          </p:cNvPr>
          <p:cNvCxnSpPr/>
          <p:nvPr userDrawn="1"/>
        </p:nvCxnSpPr>
        <p:spPr>
          <a:xfrm>
            <a:off x="995567" y="437916"/>
            <a:ext cx="10068985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48236F-A591-48D9-8B8F-2827E70DB1CE}"/>
              </a:ext>
            </a:extLst>
          </p:cNvPr>
          <p:cNvCxnSpPr/>
          <p:nvPr userDrawn="1"/>
        </p:nvCxnSpPr>
        <p:spPr>
          <a:xfrm>
            <a:off x="983432" y="437916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4BA295A-0E0B-4679-8B98-1A037125E5C3}"/>
              </a:ext>
            </a:extLst>
          </p:cNvPr>
          <p:cNvSpPr/>
          <p:nvPr userDrawn="1"/>
        </p:nvSpPr>
        <p:spPr>
          <a:xfrm rot="5400000">
            <a:off x="781817" y="330367"/>
            <a:ext cx="331099" cy="216432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5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0F8A-060E-49AA-AA63-029D32904A64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D21A-6C0C-42AB-9886-C6632C685421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3903-90A2-4002-AB68-3A3D1FB4D090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829-D52D-4584-B8AE-27EE8C850ECD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4F1-73C0-4162-8F39-E9101979A8F1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3B3-41D2-42F7-AAA8-9AD5554EB3D7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8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BFB-9CD9-4C37-AB55-76B998293298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5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FD3D1-6029-4FD0-BFA2-1405D5658837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5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032288" y="3789040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03712" y="3789040"/>
            <a:ext cx="3348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68935" y="3068960"/>
            <a:ext cx="3996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03712" y="3068960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312024" y="3789040"/>
            <a:ext cx="1656000" cy="0"/>
          </a:xfrm>
          <a:prstGeom prst="line">
            <a:avLst/>
          </a:prstGeom>
          <a:ln w="76200">
            <a:solidFill>
              <a:srgbClr val="9A95D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6194" y="3136613"/>
            <a:ext cx="582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3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lassify True and Fake NEWS </a:t>
            </a:r>
            <a:endParaRPr lang="ko-KR" altLang="en-US" sz="3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3713" y="3878592"/>
            <a:ext cx="5134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 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이유정</a:t>
            </a:r>
          </a:p>
        </p:txBody>
      </p:sp>
    </p:spTree>
    <p:extLst>
      <p:ext uri="{BB962C8B-B14F-4D97-AF65-F5344CB8AC3E}">
        <p14:creationId xmlns:p14="http://schemas.microsoft.com/office/powerpoint/2010/main" val="18100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951984" y="3002548"/>
            <a:ext cx="9505056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대괄호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URL,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stopword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6" y="835564"/>
            <a:ext cx="4667727" cy="56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932688" y="3895179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true news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wordcloud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08" y="1699667"/>
            <a:ext cx="6505575" cy="439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816080" y="80108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false news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wordcloud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03" y="1628229"/>
            <a:ext cx="63722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680176" y="3429000"/>
            <a:ext cx="3622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텍스트 안 문자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30" y="886523"/>
            <a:ext cx="5637068" cy="5792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81424" y="2636912"/>
            <a:ext cx="3622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텍스트 안 단어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5" y="851887"/>
            <a:ext cx="5680364" cy="58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2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511824" y="5589240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안 단어 길이 평균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980728"/>
            <a:ext cx="8227877" cy="44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95600" y="5085184"/>
            <a:ext cx="5544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등장하는 단어를 분리하여 말뭉치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556792"/>
            <a:ext cx="7903325" cy="30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773968" y="2998393"/>
            <a:ext cx="40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말뭉치에 등장 빈도 수가 높은 단어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top10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딕셔너리로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표현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619053"/>
            <a:ext cx="4448632" cy="45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67408" y="1168557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N-Gram Analysis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https://images.deepai.org/glossary-terms/867de904ba9b46869af29cead3194b6c/8AR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43" y="2149001"/>
            <a:ext cx="8010049" cy="32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226672" y="1517046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ngram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생성 함수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132856"/>
            <a:ext cx="9204065" cy="2256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351584" y="4748350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ngram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빈도를 계산 후 정렬하여 상위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개만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8831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1052736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Unigram Analysis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36" y="677505"/>
            <a:ext cx="8853488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1052736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Bigram Analysis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796314"/>
            <a:ext cx="8905875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348810" y="2407838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3592" y="2407838"/>
            <a:ext cx="1789314" cy="0"/>
          </a:xfrm>
          <a:prstGeom prst="line">
            <a:avLst/>
          </a:prstGeom>
          <a:ln w="5715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3593" y="4379061"/>
            <a:ext cx="6672251" cy="14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230614" y="4379060"/>
            <a:ext cx="1789314" cy="0"/>
          </a:xfrm>
          <a:prstGeom prst="line">
            <a:avLst/>
          </a:prstGeom>
          <a:ln w="5715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99199" y="1638398"/>
            <a:ext cx="2800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43DC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43DC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41" y="2810801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9463" y="3360143"/>
            <a:ext cx="178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822791" y="3154938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CE8F7E-F283-4596-98CC-7335BE4BA47B}"/>
              </a:ext>
            </a:extLst>
          </p:cNvPr>
          <p:cNvSpPr/>
          <p:nvPr/>
        </p:nvSpPr>
        <p:spPr>
          <a:xfrm>
            <a:off x="0" y="0"/>
            <a:ext cx="11280576" cy="83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1052736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Trigram Analysis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45" y="830723"/>
            <a:ext cx="8958263" cy="59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5036" b="29175"/>
          <a:stretch/>
        </p:blipFill>
        <p:spPr>
          <a:xfrm>
            <a:off x="236894" y="1556792"/>
            <a:ext cx="11065470" cy="444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528048" y="3440721"/>
            <a:ext cx="4877596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빈도에 따라 유지할 최대 단어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 지정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875606" y="3740019"/>
            <a:ext cx="4877596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빈도수를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기준으로 단어 집합을 생성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314404" y="4039317"/>
            <a:ext cx="4877596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각 단어를 숫자로 표현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472264" y="4428176"/>
            <a:ext cx="487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문장의 길이를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maxlen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인자로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맞춤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(300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작으면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패딩 추가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길면 자름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43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0825"/>
          <a:stretch/>
        </p:blipFill>
        <p:spPr>
          <a:xfrm>
            <a:off x="587896" y="1916935"/>
            <a:ext cx="10763432" cy="1512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530814" y="4438548"/>
            <a:ext cx="4877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하여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array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변환 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딕셔너리로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만듦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9775"/>
          <a:stretch/>
        </p:blipFill>
        <p:spPr>
          <a:xfrm>
            <a:off x="-9363" y="980729"/>
            <a:ext cx="12210726" cy="1872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157" y="1628800"/>
            <a:ext cx="4180523" cy="2043113"/>
          </a:xfrm>
          <a:prstGeom prst="rect">
            <a:avLst/>
          </a:prstGeom>
          <a:ln w="28575">
            <a:solidFill>
              <a:srgbClr val="E22A5F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354048" y="1324698"/>
            <a:ext cx="446449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평균과 표준편차 구함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879976" y="965721"/>
            <a:ext cx="4464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values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값들을 합침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363002" y="2163565"/>
            <a:ext cx="6652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단어와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숫자의 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값 쌍을 포함하는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74" y="1809086"/>
            <a:ext cx="7448550" cy="333375"/>
          </a:xfrm>
          <a:prstGeom prst="rect">
            <a:avLst/>
          </a:prstGeom>
          <a:ln w="38100">
            <a:solidFill>
              <a:srgbClr val="E22A5F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59213"/>
          <a:stretch/>
        </p:blipFill>
        <p:spPr>
          <a:xfrm>
            <a:off x="-18726" y="4802149"/>
            <a:ext cx="12210726" cy="15204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0" y="2064867"/>
            <a:ext cx="4467225" cy="2895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880900" y="3462735"/>
            <a:ext cx="665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표준편차 구한 이유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random.normal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사용하여 정규분포를 생성하기 위해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188460" y="4319984"/>
            <a:ext cx="6312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nb_words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embed_size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형태인 정규분포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1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/>
      <p:bldP spid="15" grpId="0"/>
      <p:bldP spid="15" grpId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9775"/>
          <a:stretch/>
        </p:blipFill>
        <p:spPr>
          <a:xfrm>
            <a:off x="-9363" y="980729"/>
            <a:ext cx="12210726" cy="18722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59213"/>
          <a:stretch/>
        </p:blipFill>
        <p:spPr>
          <a:xfrm>
            <a:off x="-9363" y="2884836"/>
            <a:ext cx="12210726" cy="1520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87896" y="4684936"/>
            <a:ext cx="9721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embedding_matrix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embed_size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배열이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nb_words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 있는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888088" y="1785519"/>
            <a:ext cx="514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embedding_matrix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shape = [10000, 100]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embedding_vector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shape = [100, ]</a:t>
            </a:r>
          </a:p>
        </p:txBody>
      </p:sp>
    </p:spTree>
    <p:extLst>
      <p:ext uri="{BB962C8B-B14F-4D97-AF65-F5344CB8AC3E}">
        <p14:creationId xmlns:p14="http://schemas.microsoft.com/office/powerpoint/2010/main" val="26576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908720"/>
            <a:ext cx="2292393" cy="14859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32856"/>
            <a:ext cx="2292393" cy="148590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501008"/>
            <a:ext cx="2292393" cy="14859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5288110"/>
            <a:ext cx="2292393" cy="14859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487488" y="4756368"/>
            <a:ext cx="140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0" y="1299187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</a:p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-23664" y="2578559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car=1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0" y="3901253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tea=2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-12524" y="5604559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ice=n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7820" y="1628800"/>
            <a:ext cx="3020228" cy="5040560"/>
          </a:xfrm>
          <a:prstGeom prst="rect">
            <a:avLst/>
          </a:prstGeom>
          <a:noFill/>
          <a:ln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728895" y="2180624"/>
            <a:ext cx="140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760482" y="5288110"/>
            <a:ext cx="140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871737" y="1076977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embedding_index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769258" y="2948719"/>
            <a:ext cx="61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car</a:t>
            </a:r>
          </a:p>
        </p:txBody>
      </p:sp>
      <p:pic>
        <p:nvPicPr>
          <p:cNvPr id="2050" name="Picture 2" descr="정규분포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458" y="3303264"/>
            <a:ext cx="2381672" cy="178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7032104" y="3542377"/>
            <a:ext cx="648072" cy="257887"/>
          </a:xfrm>
          <a:prstGeom prst="rightArrow">
            <a:avLst/>
          </a:prstGeom>
          <a:solidFill>
            <a:srgbClr val="E22A5F"/>
          </a:solidFill>
          <a:ln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19" y="908720"/>
            <a:ext cx="2292393" cy="148590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19" y="3501008"/>
            <a:ext cx="2292393" cy="148590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19" y="5288110"/>
            <a:ext cx="2292393" cy="14859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02331" y="4756368"/>
            <a:ext cx="140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214843" y="1299187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</a:p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191179" y="2578559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car=1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214843" y="3901253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tea=2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202319" y="5604559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ice=n</a:t>
            </a:r>
          </a:p>
        </p:txBody>
      </p:sp>
      <p:pic>
        <p:nvPicPr>
          <p:cNvPr id="46" name="Picture 2" descr="정규분포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29" y="2132856"/>
            <a:ext cx="2099572" cy="157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098" name="Picture 2" descr="https://mblogthumb-phinf.pstatic.net/MjAxOTAxMjNfMjU4/MDAxNTQ4MjM1Nzg3NTA2.UtvnGsckZhLHOPPOBWH841IWsZFzNcgwZvYKi2nxImEg.CdtqIxOjWeBo4eNBD2pXu5uwYGa3ZVUr8WZvtldArtYg.PNG.qbxlvnf11/20190123_182720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9" y="881835"/>
            <a:ext cx="9315629" cy="53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565990" y="4221088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learning rate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동적으로 바꿔주는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콜백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함수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15" y="1884900"/>
            <a:ext cx="1438275" cy="676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82890"/>
          <a:stretch/>
        </p:blipFill>
        <p:spPr>
          <a:xfrm>
            <a:off x="218742" y="3717032"/>
            <a:ext cx="11475889" cy="5040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681616" y="1970911"/>
            <a:ext cx="950505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epochs,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embed_size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embedding_vector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shape)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1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499"/>
          <a:stretch/>
        </p:blipFill>
        <p:spPr>
          <a:xfrm>
            <a:off x="325451" y="1124744"/>
            <a:ext cx="11582877" cy="242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3272" y="1239615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여러 층을 가질 모델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43509" b="46804"/>
          <a:stretch/>
        </p:blipFill>
        <p:spPr>
          <a:xfrm>
            <a:off x="0" y="3972427"/>
            <a:ext cx="12192000" cy="303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8362" y="4437112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층을 통하여 단어를 벡터로 변경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207568" y="3575522"/>
            <a:ext cx="1805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989200" y="3575522"/>
            <a:ext cx="180527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998688" y="4483820"/>
            <a:ext cx="4032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가중치가 이미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훈련돼있음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trainable = False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인수로 줘서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트레인하지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않는 층으로 설정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9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499"/>
          <a:stretch/>
        </p:blipFill>
        <p:spPr>
          <a:xfrm>
            <a:off x="325451" y="1124744"/>
            <a:ext cx="11582877" cy="242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3272" y="1239615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여러 층을 가질 모델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135560" y="6389997"/>
            <a:ext cx="9319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59560" b="24713"/>
          <a:stretch/>
        </p:blipFill>
        <p:spPr>
          <a:xfrm>
            <a:off x="0" y="3943867"/>
            <a:ext cx="12192000" cy="504056"/>
          </a:xfrm>
          <a:prstGeom prst="rect">
            <a:avLst/>
          </a:prstGeom>
        </p:spPr>
      </p:pic>
      <p:pic>
        <p:nvPicPr>
          <p:cNvPr id="13314" name="Picture 2" descr="lstm unit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98"/>
          <a:stretch/>
        </p:blipFill>
        <p:spPr bwMode="auto">
          <a:xfrm>
            <a:off x="0" y="4415549"/>
            <a:ext cx="3430091" cy="22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783632" y="3492102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sequence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마다 출력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1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3672181" y="3539890"/>
            <a:ext cx="534162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35760" y="2955115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5680" y="2994996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1684" y="305317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5170C-4F14-43BF-A6CC-57527D79F22C}"/>
              </a:ext>
            </a:extLst>
          </p:cNvPr>
          <p:cNvSpPr/>
          <p:nvPr/>
        </p:nvSpPr>
        <p:spPr>
          <a:xfrm>
            <a:off x="0" y="0"/>
            <a:ext cx="11280576" cy="83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499"/>
          <a:stretch/>
        </p:blipFill>
        <p:spPr>
          <a:xfrm>
            <a:off x="325451" y="1124744"/>
            <a:ext cx="11582877" cy="242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3272" y="1239615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여러 층을 가질 모델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72852" r="59182" b="10196"/>
          <a:stretch/>
        </p:blipFill>
        <p:spPr>
          <a:xfrm>
            <a:off x="0" y="3936570"/>
            <a:ext cx="7614247" cy="8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39416" y="4537773"/>
            <a:ext cx="2232248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</a:p>
        </p:txBody>
      </p:sp>
      <p:pic>
        <p:nvPicPr>
          <p:cNvPr id="8" name="Picture 2" descr="dense uni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785558"/>
            <a:ext cx="75342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927648" y="453777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159896" y="453777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60096" y="453777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27648" y="980728"/>
            <a:ext cx="720080" cy="720080"/>
          </a:xfrm>
          <a:prstGeom prst="rect">
            <a:avLst/>
          </a:prstGeom>
          <a:noFill/>
          <a:ln w="57150"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706453" y="590544"/>
            <a:ext cx="223224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5823123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units = Dense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층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개수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Picture 2" descr="활성화 함수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10" y="1124744"/>
            <a:ext cx="4020242" cy="3930405"/>
          </a:xfrm>
          <a:prstGeom prst="rect">
            <a:avLst/>
          </a:prstGeom>
          <a:noFill/>
          <a:ln w="57150">
            <a:solidFill>
              <a:srgbClr val="E22A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3706453" y="1340768"/>
            <a:ext cx="3253643" cy="1749178"/>
          </a:xfrm>
          <a:prstGeom prst="straightConnector1">
            <a:avLst/>
          </a:prstGeom>
          <a:ln w="76200">
            <a:solidFill>
              <a:srgbClr val="E22A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8" name="Picture 4" descr="활성화 함수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73" y="1207526"/>
            <a:ext cx="9287739" cy="51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0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499"/>
          <a:stretch/>
        </p:blipFill>
        <p:spPr>
          <a:xfrm>
            <a:off x="325451" y="1124744"/>
            <a:ext cx="11582877" cy="242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3272" y="1239615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여러 층을 가질 모델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72852" r="59182" b="10196"/>
          <a:stretch/>
        </p:blipFill>
        <p:spPr>
          <a:xfrm>
            <a:off x="0" y="3936570"/>
            <a:ext cx="7614247" cy="811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9653" y="4813280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출력이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출력층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(True or False)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7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912126"/>
            <a:ext cx="8299000" cy="5829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752184" y="4437112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(64 * 32) + 32 =2080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752184" y="5022227"/>
            <a:ext cx="9505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(32 * 1) + 1 =33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63352" y="2579221"/>
            <a:ext cx="2232248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63352" y="1374849"/>
            <a:ext cx="11449272" cy="1015663"/>
          </a:xfrm>
          <a:prstGeom prst="rect">
            <a:avLst/>
          </a:prstGeom>
          <a:noFill/>
          <a:ln>
            <a:solidFill>
              <a:srgbClr val="E22A5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history 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model.fit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x_train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y_train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X_test,y_test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,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			    epochs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 epochs , callbacks = [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learning_rate_reduction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49" y="2608938"/>
            <a:ext cx="5432262" cy="40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4" y="2360802"/>
            <a:ext cx="11797938" cy="22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944862"/>
            <a:ext cx="5784273" cy="5801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5815088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confusion_matrix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67808" y="2996952"/>
            <a:ext cx="31683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you!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9336" y="116632"/>
            <a:ext cx="1144927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87896" y="2411144"/>
            <a:ext cx="9396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train 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찾아가는 과정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가중치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Weight )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15880" y="1052736"/>
            <a:ext cx="1872208" cy="792088"/>
          </a:xfrm>
          <a:prstGeom prst="rect">
            <a:avLst/>
          </a:prstGeom>
          <a:solidFill>
            <a:srgbClr val="E1E0F4"/>
          </a:solidFill>
          <a:ln>
            <a:solidFill>
              <a:srgbClr val="9A9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model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935760" y="1448780"/>
            <a:ext cx="1080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888088" y="1448780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151784" y="940949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032104" y="940949"/>
            <a:ext cx="1728192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051884" y="1827242"/>
            <a:ext cx="54006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파라미터들로 이루어짐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991544" y="2832965"/>
            <a:ext cx="5400600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파라미터인지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확인 하는 방법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244080" y="3291296"/>
            <a:ext cx="7488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통해 나온 값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실제 값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목표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차이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(loss)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계산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!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loss function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2"/>
          <a:stretch/>
        </p:blipFill>
        <p:spPr bwMode="auto">
          <a:xfrm>
            <a:off x="423507" y="4055659"/>
            <a:ext cx="2864689" cy="250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359696" y="5085184"/>
            <a:ext cx="54006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가장 작은 지점의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최적의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392144" y="4410124"/>
            <a:ext cx="43919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계산하는데 많은 시간이 걸리기 때문에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조금씩 이동하며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변경하며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계산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645164" y="5756323"/>
            <a:ext cx="4391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경사하강법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359696" y="4240967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바뀌면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 바뀜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988894" y="4428426"/>
            <a:ext cx="5851522" cy="1338828"/>
          </a:xfrm>
          <a:prstGeom prst="rect">
            <a:avLst/>
          </a:prstGeom>
          <a:solidFill>
            <a:schemeClr val="bg1"/>
          </a:solidFill>
          <a:ln w="38100">
            <a:solidFill>
              <a:srgbClr val="E22A5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learning rate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어느만큼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이동할건지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어느만큼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변경할지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결정하는 값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0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8" grpId="0"/>
      <p:bldP spid="21" grpId="0"/>
      <p:bldP spid="22" grpId="0"/>
      <p:bldP spid="23" grpId="0"/>
      <p:bldP spid="25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8362" y="113026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343472" y="2204864"/>
            <a:ext cx="95050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통계 정보에 의존하여 유추 작업 성능이 떨어지는 방법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(LSA), 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중심단어로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주변단어를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예측하지만 말뭉치 전체의 정보 반영이 어려운 방법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(Word2Vec).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위와 같은 기존 단어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방법의 문제점을 보완하기 위한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단어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방법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047858" y="415663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단어를 벡터로 표현하는 것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820950" y="9256970"/>
            <a:ext cx="1524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stopword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loss function learning rate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1" y="1215365"/>
            <a:ext cx="9721797" cy="377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007768" y="5373216"/>
            <a:ext cx="5328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learning rate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사용해야 함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5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12290" name="Picture 2" descr="2020-01-19-img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30" y="1231057"/>
            <a:ext cx="6245475" cy="46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655840" y="4941168"/>
            <a:ext cx="3384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최적점에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갇힐 수 있음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458456" y="2341382"/>
            <a:ext cx="442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train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learning rate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변경해야 함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ex)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옵티마이저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사용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함수 사용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9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8362" y="113026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343472" y="1808475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동시 등장 확률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i.imgur.com/WhWPk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169002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47754" y="3139349"/>
            <a:ext cx="1872208" cy="397940"/>
          </a:xfrm>
          <a:prstGeom prst="rect">
            <a:avLst/>
          </a:prstGeom>
          <a:noFill/>
          <a:ln w="38100"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063552" y="4293096"/>
            <a:ext cx="23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P(solid | ice)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919536" y="4678942"/>
            <a:ext cx="23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P(solid | steam)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633644" y="4293096"/>
            <a:ext cx="23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P(gas | ice)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489628" y="4678942"/>
            <a:ext cx="23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P(gas | steam)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930294" y="4683944"/>
            <a:ext cx="1702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528700" y="4683944"/>
            <a:ext cx="1547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467938" y="2169002"/>
            <a:ext cx="971878" cy="395902"/>
          </a:xfrm>
          <a:prstGeom prst="ellipse">
            <a:avLst/>
          </a:prstGeom>
          <a:noFill/>
          <a:ln w="28575"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78722" y="2169002"/>
            <a:ext cx="1175973" cy="395902"/>
          </a:xfrm>
          <a:prstGeom prst="ellipse">
            <a:avLst/>
          </a:prstGeom>
          <a:noFill/>
          <a:ln w="28575"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447754" y="5592015"/>
            <a:ext cx="422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ice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등장 할 때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solid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등장 할 확률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225162" y="5963848"/>
            <a:ext cx="52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steam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 등장 할 때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solid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등장 할 확률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07483" y="5968850"/>
            <a:ext cx="41779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636715" y="4340387"/>
            <a:ext cx="105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확률 큼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613346" y="4709719"/>
            <a:ext cx="270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확률 작음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2082" y="4308507"/>
            <a:ext cx="3451743" cy="760880"/>
            <a:chOff x="7273604" y="5360362"/>
            <a:chExt cx="3451743" cy="760880"/>
          </a:xfrm>
        </p:grpSpPr>
        <p:sp>
          <p:nvSpPr>
            <p:cNvPr id="19" name="직사각형 18"/>
            <p:cNvSpPr/>
            <p:nvPr/>
          </p:nvSpPr>
          <p:spPr>
            <a:xfrm>
              <a:off x="7273604" y="5360362"/>
              <a:ext cx="2914702" cy="755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7514442" y="5366064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큰 값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7370426" y="5751910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작은 값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7391923" y="5746154"/>
              <a:ext cx="9611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8374559" y="5578002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=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8154450" y="5422988"/>
              <a:ext cx="235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에 가까운 값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(8.9)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001928" y="4313264"/>
            <a:ext cx="270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확률 작음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072140" y="4688947"/>
            <a:ext cx="105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확률 큼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113344" y="4290714"/>
            <a:ext cx="3451743" cy="761711"/>
            <a:chOff x="7273604" y="5360362"/>
            <a:chExt cx="3451743" cy="761711"/>
          </a:xfrm>
        </p:grpSpPr>
        <p:sp>
          <p:nvSpPr>
            <p:cNvPr id="41" name="직사각형 40"/>
            <p:cNvSpPr/>
            <p:nvPr/>
          </p:nvSpPr>
          <p:spPr>
            <a:xfrm>
              <a:off x="7273604" y="5360362"/>
              <a:ext cx="2914702" cy="755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7390658" y="5363756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작은 값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7513078" y="5752741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큰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값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7391923" y="5746154"/>
              <a:ext cx="9611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8374559" y="5578002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=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8154450" y="5422988"/>
              <a:ext cx="235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에 가까운 값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(0.085)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937847" y="1808475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중심 단어가 등장했을 때 다른 단어가 함께 등장할 확률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4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6" grpId="0"/>
      <p:bldP spid="17" grpId="0"/>
      <p:bldP spid="18" grpId="0" animBg="1"/>
      <p:bldP spid="22" grpId="0" animBg="1"/>
      <p:bldP spid="24" grpId="0"/>
      <p:bldP spid="25" grpId="0"/>
      <p:bldP spid="27" grpId="0"/>
      <p:bldP spid="28" grpId="0"/>
      <p:bldP spid="38" grpId="0"/>
      <p:bldP spid="39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8362" y="113026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126064" y="3039019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단어들 사이의 동시 등장 확률을 계산 후 이용하여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단어 예측에 사용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55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367808" y="3749717"/>
            <a:ext cx="9505056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필요한 패키지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79" y="692696"/>
            <a:ext cx="5611091" cy="60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908720"/>
            <a:ext cx="3988428" cy="7209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0" y="2429552"/>
            <a:ext cx="6915150" cy="2640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69" y="1187492"/>
            <a:ext cx="6086475" cy="5124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526" y="2029397"/>
            <a:ext cx="5816564" cy="35728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566942" y="3354161"/>
            <a:ext cx="4177206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E22A5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컬럼을 추가하고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컬럼과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컬럼의 내용을 합침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0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288930" y="3647725"/>
            <a:ext cx="95050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stopword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stopword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문장에 많은 의미를 부여하지 않는 영어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the, he, have)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88840"/>
            <a:ext cx="4504414" cy="8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1015</Words>
  <Application>Microsoft Office PowerPoint</Application>
  <PresentationFormat>와이드스크린</PresentationFormat>
  <Paragraphs>299</Paragraphs>
  <Slides>41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Wingdings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sonyoonjeong</dc:creator>
  <cp:lastModifiedBy>이 유정</cp:lastModifiedBy>
  <cp:revision>86</cp:revision>
  <dcterms:created xsi:type="dcterms:W3CDTF">2015-09-21T02:41:14Z</dcterms:created>
  <dcterms:modified xsi:type="dcterms:W3CDTF">2021-02-17T10:50:37Z</dcterms:modified>
</cp:coreProperties>
</file>