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1" r:id="rId3"/>
    <p:sldId id="264" r:id="rId4"/>
    <p:sldId id="273" r:id="rId5"/>
    <p:sldId id="274" r:id="rId6"/>
    <p:sldId id="267" r:id="rId7"/>
    <p:sldId id="272" r:id="rId8"/>
    <p:sldId id="259" r:id="rId9"/>
    <p:sldId id="260" r:id="rId10"/>
    <p:sldId id="261" r:id="rId11"/>
    <p:sldId id="258" r:id="rId12"/>
    <p:sldId id="262" r:id="rId13"/>
    <p:sldId id="257" r:id="rId14"/>
    <p:sldId id="268" r:id="rId15"/>
    <p:sldId id="266" r:id="rId16"/>
    <p:sldId id="263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8" d="100"/>
          <a:sy n="198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59E1-6FB4-7C43-A269-A9ADA6C35CC4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287-17BA-F44C-B754-586AC6B75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Cedars-Sinai Medical Center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03" b="11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77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Patient Admits Worldwide</a:t>
            </a:r>
            <a:endParaRPr lang="en-US" dirty="0"/>
          </a:p>
        </p:txBody>
      </p:sp>
      <p:pic>
        <p:nvPicPr>
          <p:cNvPr id="4" name="Content Placeholder 3" descr="DBProject_WorldView_USA_Exclu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" b="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155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Admits in Lower 48 States</a:t>
            </a:r>
            <a:endParaRPr lang="en-US" dirty="0"/>
          </a:p>
        </p:txBody>
      </p:sp>
      <p:pic>
        <p:nvPicPr>
          <p:cNvPr id="4" name="Content Placeholder 3" descr="DBProject_USA_Vie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r="1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680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 Top Ranked Zips By Patient Admits</a:t>
            </a:r>
            <a:endParaRPr lang="en-US" dirty="0"/>
          </a:p>
        </p:txBody>
      </p:sp>
      <p:pic>
        <p:nvPicPr>
          <p:cNvPr id="4" name="Content Placeholder 3" descr="DBProject_Top30Zipcod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" b="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12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30 Top Ranked Zips By Patient Admits</a:t>
            </a:r>
          </a:p>
        </p:txBody>
      </p:sp>
      <p:pic>
        <p:nvPicPr>
          <p:cNvPr id="6" name="Content Placeholder 5" descr="DBProject_Top30Zipcodes_Vie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r="1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957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30 Zip Codes / SAS Analysis</a:t>
            </a:r>
            <a:endParaRPr lang="en-US" dirty="0"/>
          </a:p>
        </p:txBody>
      </p:sp>
      <p:pic>
        <p:nvPicPr>
          <p:cNvPr id="4" name="Picture 3" descr="DistributionMilesTop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2" y="1518251"/>
            <a:ext cx="3627161" cy="2734322"/>
          </a:xfrm>
          <a:prstGeom prst="rect">
            <a:avLst/>
          </a:prstGeom>
        </p:spPr>
      </p:pic>
      <p:pic>
        <p:nvPicPr>
          <p:cNvPr id="5" name="Picture 4" descr="BasicMilesTop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04" y="4473540"/>
            <a:ext cx="3095625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2782" y="1829187"/>
            <a:ext cx="3728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Top 30 Zip Codes by Patient Admits fall within a 10-mile radius of the Medical Center.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Top 30 Zip Codes by Patient Admits accounts for 52.3% of all Patient Admits from 11/2014 to 12/2015.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typical patient travels an average of 2.96 miles to the Medical Center, with a standard deviation of 1.97 miles.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Age By Count</a:t>
            </a:r>
            <a:endParaRPr lang="en-US" dirty="0"/>
          </a:p>
        </p:txBody>
      </p:sp>
      <p:pic>
        <p:nvPicPr>
          <p:cNvPr id="5" name="Picture 4" descr="DBProject_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8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Age/Gender By Count</a:t>
            </a:r>
            <a:endParaRPr lang="en-US" dirty="0"/>
          </a:p>
        </p:txBody>
      </p:sp>
      <p:pic>
        <p:nvPicPr>
          <p:cNvPr id="4" name="Picture 3" descr="DBProject_Age_G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1" y="1417638"/>
            <a:ext cx="8908270" cy="49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1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Age/Male</a:t>
            </a:r>
            <a:endParaRPr lang="en-US" dirty="0"/>
          </a:p>
        </p:txBody>
      </p:sp>
      <p:pic>
        <p:nvPicPr>
          <p:cNvPr id="4" name="Picture 3" descr="m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76" y="1417638"/>
            <a:ext cx="3906223" cy="2944691"/>
          </a:xfrm>
          <a:prstGeom prst="rect">
            <a:avLst/>
          </a:prstGeom>
        </p:spPr>
      </p:pic>
      <p:pic>
        <p:nvPicPr>
          <p:cNvPr id="5" name="Picture 4" descr="BasicStatsMa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09" y="4636189"/>
            <a:ext cx="3238500" cy="166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098" y="1417638"/>
            <a:ext cx="4077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population of </a:t>
            </a:r>
            <a:r>
              <a:rPr lang="en-US" dirty="0" smtClean="0"/>
              <a:t>male ages follows the normal curve closely.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a large spike of </a:t>
            </a:r>
            <a:r>
              <a:rPr lang="en-US" dirty="0" smtClean="0"/>
              <a:t>male patients </a:t>
            </a:r>
            <a:r>
              <a:rPr lang="en-US" dirty="0"/>
              <a:t>between 0 and 1 years old.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average </a:t>
            </a:r>
            <a:r>
              <a:rPr lang="en-US" dirty="0" smtClean="0"/>
              <a:t>male patient </a:t>
            </a:r>
            <a:r>
              <a:rPr lang="en-US" dirty="0"/>
              <a:t>is </a:t>
            </a:r>
            <a:r>
              <a:rPr lang="en-US" dirty="0" smtClean="0"/>
              <a:t>49.48 </a:t>
            </a:r>
            <a:r>
              <a:rPr lang="en-US" dirty="0"/>
              <a:t>years old with a standard deviation of </a:t>
            </a:r>
            <a:r>
              <a:rPr lang="en-US" dirty="0" smtClean="0"/>
              <a:t>25.027 </a:t>
            </a:r>
            <a:r>
              <a:rPr lang="en-US" dirty="0"/>
              <a:t>years.</a:t>
            </a:r>
          </a:p>
        </p:txBody>
      </p:sp>
    </p:spTree>
    <p:extLst>
      <p:ext uri="{BB962C8B-B14F-4D97-AF65-F5344CB8AC3E}">
        <p14:creationId xmlns:p14="http://schemas.microsoft.com/office/powerpoint/2010/main" val="41602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Age/Female</a:t>
            </a:r>
            <a:endParaRPr lang="en-US" dirty="0"/>
          </a:p>
        </p:txBody>
      </p:sp>
      <p:pic>
        <p:nvPicPr>
          <p:cNvPr id="4" name="Picture 3" descr="fem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76" y="1476539"/>
            <a:ext cx="3906222" cy="2944691"/>
          </a:xfrm>
          <a:prstGeom prst="rect">
            <a:avLst/>
          </a:prstGeom>
        </p:spPr>
      </p:pic>
      <p:pic>
        <p:nvPicPr>
          <p:cNvPr id="5" name="Picture 4" descr="BasicStatsFemal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42" y="4636189"/>
            <a:ext cx="3219450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768" y="1476539"/>
            <a:ext cx="3792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population of female ages does not follow a normal curve exactly.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a large spike of female patients between 0 and 1 years old.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a disproportionate number of female patients between ages 25 to 40.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average female patient is 47.9 years old with a standard deviation of 23.76 years.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6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MSDS 7330 DB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study where patients coming from?</a:t>
            </a:r>
          </a:p>
          <a:p>
            <a:pPr lvl="1"/>
            <a:r>
              <a:rPr lang="en-US" dirty="0" smtClean="0"/>
              <a:t>Understand areas to better serve or expand medical services to. Increase competitiveness to areas which are underserved.</a:t>
            </a:r>
          </a:p>
          <a:p>
            <a:r>
              <a:rPr lang="en-US" dirty="0"/>
              <a:t>Why study </a:t>
            </a:r>
            <a:r>
              <a:rPr lang="en-US" dirty="0" smtClean="0"/>
              <a:t>patient age?</a:t>
            </a:r>
          </a:p>
          <a:p>
            <a:pPr lvl="1"/>
            <a:r>
              <a:rPr lang="en-US" dirty="0" smtClean="0"/>
              <a:t>Position hospital and medical services to anticipate shifts in demographics in the patient base.</a:t>
            </a:r>
          </a:p>
          <a:p>
            <a:r>
              <a:rPr lang="en-US" dirty="0" smtClean="0"/>
              <a:t>Why use HL7?</a:t>
            </a:r>
          </a:p>
          <a:p>
            <a:pPr lvl="1"/>
            <a:r>
              <a:rPr lang="en-US" dirty="0" smtClean="0"/>
              <a:t>Very high accuracy as all patients that are admitted to the hospital have one HL7 message generated and propagated to disparate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Packages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75" y="2094910"/>
            <a:ext cx="2717781" cy="565202"/>
          </a:xfrm>
          <a:prstGeom prst="rect">
            <a:avLst/>
          </a:prstGeom>
        </p:spPr>
      </p:pic>
      <p:pic>
        <p:nvPicPr>
          <p:cNvPr id="7" name="Picture 6" descr="pytho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3" y="2013611"/>
            <a:ext cx="2286407" cy="646501"/>
          </a:xfrm>
          <a:prstGeom prst="rect">
            <a:avLst/>
          </a:prstGeom>
        </p:spPr>
      </p:pic>
      <p:pic>
        <p:nvPicPr>
          <p:cNvPr id="12" name="Picture 11" descr="414acf6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98" y="2980366"/>
            <a:ext cx="1946171" cy="1005774"/>
          </a:xfrm>
          <a:prstGeom prst="rect">
            <a:avLst/>
          </a:prstGeom>
        </p:spPr>
      </p:pic>
      <p:pic>
        <p:nvPicPr>
          <p:cNvPr id="13" name="Picture 12" descr="scrsp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9" y="4605057"/>
            <a:ext cx="2149594" cy="1219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208" y="3383893"/>
            <a:ext cx="1392696" cy="602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2133" y="2669892"/>
            <a:ext cx="193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import math</a:t>
            </a:r>
          </a:p>
          <a:p>
            <a:r>
              <a:rPr lang="en-US" sz="1000" dirty="0" smtClean="0"/>
              <a:t>Import hl7</a:t>
            </a:r>
          </a:p>
          <a:p>
            <a:r>
              <a:rPr lang="en-US" sz="1000" dirty="0" smtClean="0"/>
              <a:t>Import </a:t>
            </a:r>
            <a:r>
              <a:rPr lang="en-US" sz="1000" dirty="0" err="1" smtClean="0"/>
              <a:t>mysql.connector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054" y="4555373"/>
            <a:ext cx="1754015" cy="12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3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4404" y="1225688"/>
            <a:ext cx="391190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Python to read in the HL7 messages, parse out the patient information, such as gender, age, zip code, country code and insert into MySQL database.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Python to compute all the distances from the Medical Center zip code. Use </a:t>
            </a:r>
            <a:r>
              <a:rPr lang="en-US" dirty="0" err="1" smtClean="0"/>
              <a:t>GeoCode</a:t>
            </a:r>
            <a:r>
              <a:rPr lang="en-US" dirty="0" smtClean="0"/>
              <a:t> </a:t>
            </a:r>
            <a:r>
              <a:rPr lang="en-US" dirty="0" err="1" smtClean="0"/>
              <a:t>lat</a:t>
            </a:r>
            <a:r>
              <a:rPr lang="en-US" dirty="0" smtClean="0"/>
              <a:t>/long data which contain all </a:t>
            </a:r>
            <a:r>
              <a:rPr lang="en-US" dirty="0" err="1" smtClean="0"/>
              <a:t>lat</a:t>
            </a:r>
            <a:r>
              <a:rPr lang="en-US" dirty="0" smtClean="0"/>
              <a:t>/longs of zip codes in the US. Load the distances into MySQL database.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Tableau to visualize the information, connecting to MySQL as the data source.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SAS to analyze statistics.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66" y="2060424"/>
            <a:ext cx="3200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8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Messages</a:t>
            </a:r>
            <a:endParaRPr lang="en-US" dirty="0"/>
          </a:p>
        </p:txBody>
      </p:sp>
      <p:pic>
        <p:nvPicPr>
          <p:cNvPr id="5" name="Picture 4" descr="2015-12-07_18-03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29" y="2374794"/>
            <a:ext cx="3975100" cy="2070100"/>
          </a:xfrm>
          <a:prstGeom prst="rect">
            <a:avLst/>
          </a:prstGeom>
        </p:spPr>
      </p:pic>
      <p:pic>
        <p:nvPicPr>
          <p:cNvPr id="6" name="Picture 5" descr="2015-12-07_18-06-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5" y="1417638"/>
            <a:ext cx="2861939" cy="3027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615" y="5065667"/>
            <a:ext cx="9238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MSH</a:t>
            </a:r>
            <a:r>
              <a:rPr lang="en-US" sz="800" dirty="0"/>
              <a:t>|^~\&amp;|TEST|TEST|IEPRD|TEST|20151002104146|7196|ADT^A01|185992044|T|2.3|||AL||||||</a:t>
            </a:r>
          </a:p>
          <a:p>
            <a:r>
              <a:rPr lang="en-US" sz="800" b="1" dirty="0"/>
              <a:t>EVN</a:t>
            </a:r>
            <a:r>
              <a:rPr lang="en-US" sz="800" dirty="0"/>
              <a:t>|A01|20151002104146||ADT_EVENT|7196^CSHS^ED^REGISTRARAAA^^^^^CSMC^^^^^MAH|20151002104141</a:t>
            </a:r>
            <a:r>
              <a:rPr lang="en-US" sz="800" dirty="0" smtClean="0"/>
              <a:t>|</a:t>
            </a:r>
          </a:p>
          <a:p>
            <a:r>
              <a:rPr lang="en-US" sz="800" b="1" dirty="0"/>
              <a:t>PID</a:t>
            </a:r>
            <a:r>
              <a:rPr lang="en-US" sz="800" dirty="0"/>
              <a:t>|1||E2528374^^^^ EPI ~200710904^^^GSMRN^GSMRN||CUPCAKE^REDVELVET^^^^^D~CUPCAKE^REDVELVET^^^^^L|SMITH^^^|</a:t>
            </a:r>
            <a:r>
              <a:rPr lang="en-US" sz="800" dirty="0">
                <a:solidFill>
                  <a:srgbClr val="FF0000"/>
                </a:solidFill>
              </a:rPr>
              <a:t>19550909</a:t>
            </a:r>
            <a:r>
              <a:rPr lang="en-US" sz="800" dirty="0"/>
              <a:t>|</a:t>
            </a:r>
            <a:r>
              <a:rPr lang="en-US" sz="800" dirty="0">
                <a:solidFill>
                  <a:srgbClr val="FF0000"/>
                </a:solidFill>
              </a:rPr>
              <a:t>F</a:t>
            </a:r>
            <a:r>
              <a:rPr lang="en-US" sz="800" dirty="0"/>
              <a:t>||White|25 WESTST^^PASADENA^CA^</a:t>
            </a:r>
            <a:r>
              <a:rPr lang="en-US" sz="800" dirty="0">
                <a:solidFill>
                  <a:srgbClr val="FF0000"/>
                </a:solidFill>
              </a:rPr>
              <a:t>91108</a:t>
            </a:r>
            <a:r>
              <a:rPr lang="en-US" sz="800" dirty="0"/>
              <a:t>^</a:t>
            </a:r>
            <a:r>
              <a:rPr lang="en-US" sz="800" dirty="0">
                <a:solidFill>
                  <a:srgbClr val="FF0000"/>
                </a:solidFill>
              </a:rPr>
              <a:t>USA</a:t>
            </a:r>
            <a:r>
              <a:rPr lang="en-US" sz="800" dirty="0"/>
              <a:t>^ P^^LOS </a:t>
            </a:r>
            <a:r>
              <a:rPr lang="en-US" sz="800" dirty="0" smtClean="0"/>
              <a:t>ANGELES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|</a:t>
            </a:r>
            <a:r>
              <a:rPr lang="en-US" sz="800" dirty="0"/>
              <a:t>LOS ANGELES|(333)4445555^P^PH^^^ 333^4445555||EN^ENGLISH|MARRIED|NR|7734563|000-00 -0001|||NON-HISPANIC|^^NYC^^^|||||||N|</a:t>
            </a:r>
            <a:r>
              <a:rPr lang="en-US" sz="800" dirty="0" smtClean="0"/>
              <a:t>|</a:t>
            </a:r>
          </a:p>
          <a:p>
            <a:r>
              <a:rPr lang="en-US" sz="800" b="1" dirty="0"/>
              <a:t>PV1</a:t>
            </a:r>
            <a:r>
              <a:rPr lang="en-US" sz="800" dirty="0"/>
              <a:t>|1|ED|ER^ IE3 7^01^CAAC^D^^MAH^^^^|ER||||||EMD|||||||||49103634192|SELF|||||||||||||||||||||AD|^^^CAAC^^^^^^^||20151002104000||||||||||PV2||||||||||||||||||||||N|||||||||||||||</a:t>
            </a:r>
            <a:r>
              <a:rPr lang="en-US" sz="800" dirty="0" smtClean="0"/>
              <a:t>|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Car</a:t>
            </a:r>
            <a:r>
              <a:rPr lang="en-US" sz="800" dirty="0"/>
              <a:t>|||||||||||</a:t>
            </a:r>
          </a:p>
          <a:p>
            <a:r>
              <a:rPr lang="en-US" sz="800" dirty="0" smtClean="0"/>
              <a:t>  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214368" y="1873594"/>
            <a:ext cx="236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A01 Message Structure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6972" y="4613725"/>
            <a:ext cx="217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A01 Sample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HL7 Messages</a:t>
            </a:r>
          </a:p>
          <a:p>
            <a:pPr lvl="1"/>
            <a:r>
              <a:rPr lang="en-US" dirty="0" smtClean="0"/>
              <a:t>Inpatient Only (ADT-A01)</a:t>
            </a:r>
          </a:p>
          <a:p>
            <a:pPr lvl="1"/>
            <a:r>
              <a:rPr lang="en-US" dirty="0" smtClean="0"/>
              <a:t>Date Range: 12/2014 to 11/2015</a:t>
            </a:r>
          </a:p>
          <a:p>
            <a:endParaRPr lang="en-US" dirty="0" smtClean="0"/>
          </a:p>
          <a:p>
            <a:r>
              <a:rPr lang="en-US" dirty="0" smtClean="0"/>
              <a:t>Geo Coding Data</a:t>
            </a:r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/Long database downloaded from </a:t>
            </a:r>
            <a:r>
              <a:rPr lang="en-US" dirty="0" err="1" smtClean="0"/>
              <a:t>OpenGeoCode.org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16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Processing Issues</a:t>
            </a:r>
          </a:p>
          <a:p>
            <a:pPr lvl="1"/>
            <a:r>
              <a:rPr lang="en-US" dirty="0" smtClean="0"/>
              <a:t>807 records failed to parse in Python </a:t>
            </a:r>
            <a:r>
              <a:rPr lang="en-US" dirty="0"/>
              <a:t>HL7 </a:t>
            </a:r>
            <a:r>
              <a:rPr lang="en-US" dirty="0" smtClean="0"/>
              <a:t>module from non-compliant characters in HL7 message. Resulted in loading of 154,363 </a:t>
            </a:r>
            <a:r>
              <a:rPr lang="en-US" dirty="0"/>
              <a:t>out of 155,170 (99.5%</a:t>
            </a:r>
            <a:r>
              <a:rPr lang="en-US" dirty="0" smtClean="0"/>
              <a:t>) records to MySQL.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12,967 records missing </a:t>
            </a:r>
            <a:r>
              <a:rPr lang="en-US" dirty="0"/>
              <a:t>Zip Codes (8.4</a:t>
            </a:r>
            <a:r>
              <a:rPr lang="en-US" dirty="0" smtClean="0"/>
              <a:t>% of the data)</a:t>
            </a:r>
            <a:endParaRPr lang="en-US" dirty="0"/>
          </a:p>
          <a:p>
            <a:pPr lvl="1"/>
            <a:r>
              <a:rPr lang="en-US" dirty="0" smtClean="0"/>
              <a:t>66 records missing Country </a:t>
            </a:r>
            <a:r>
              <a:rPr lang="en-US" dirty="0"/>
              <a:t>Codes (3-digit ISO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1191 records with invalid DOB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Patient Admits Worldwide</a:t>
            </a:r>
            <a:endParaRPr lang="en-US" dirty="0"/>
          </a:p>
        </p:txBody>
      </p:sp>
      <p:pic>
        <p:nvPicPr>
          <p:cNvPr id="4" name="Content Placeholder 3" descr="DBProject_WorldView_Basic_Continen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" b="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71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Admits Worldwide</a:t>
            </a:r>
            <a:endParaRPr lang="en-US" dirty="0"/>
          </a:p>
        </p:txBody>
      </p:sp>
      <p:pic>
        <p:nvPicPr>
          <p:cNvPr id="4" name="Content Placeholder 3" descr="DBProject_WorldView_Lab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" b="8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05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857</Words>
  <Application>Microsoft Macintosh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Cedars-Sinai Medical Center</vt:lpstr>
      <vt:lpstr>MSDS 7330 DB Project</vt:lpstr>
      <vt:lpstr>Software Packages</vt:lpstr>
      <vt:lpstr>Conceptual Design</vt:lpstr>
      <vt:lpstr>HL7 Messages</vt:lpstr>
      <vt:lpstr>Data Sources</vt:lpstr>
      <vt:lpstr>Data Issues</vt:lpstr>
      <vt:lpstr>Patient Admits Worldwide</vt:lpstr>
      <vt:lpstr>Patient Admits Worldwide</vt:lpstr>
      <vt:lpstr>Patient Admits Worldwide</vt:lpstr>
      <vt:lpstr>Patient Admits in Lower 48 States</vt:lpstr>
      <vt:lpstr>30 Top Ranked Zips By Patient Admits</vt:lpstr>
      <vt:lpstr>30 Top Ranked Zips By Patient Admits</vt:lpstr>
      <vt:lpstr>Top 30 Zip Codes / SAS Analysis</vt:lpstr>
      <vt:lpstr>Patient Age By Count</vt:lpstr>
      <vt:lpstr>Patient Age/Gender By Count</vt:lpstr>
      <vt:lpstr>Patient Age/Male</vt:lpstr>
      <vt:lpstr>Patient Age/Female</vt:lpstr>
    </vt:vector>
  </TitlesOfParts>
  <Company>Cedars-Sinai Health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Tsai</dc:creator>
  <cp:lastModifiedBy>James Tsai</cp:lastModifiedBy>
  <cp:revision>36</cp:revision>
  <dcterms:created xsi:type="dcterms:W3CDTF">2015-12-06T20:14:33Z</dcterms:created>
  <dcterms:modified xsi:type="dcterms:W3CDTF">2015-12-08T04:46:12Z</dcterms:modified>
</cp:coreProperties>
</file>