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layfair Display"/>
      <p:regular r:id="rId31"/>
      <p:bold r:id="rId32"/>
      <p:italic r:id="rId33"/>
      <p:boldItalic r:id="rId34"/>
    </p:embeddedFont>
    <p:embeddedFont>
      <p:font typeface="Lora"/>
      <p:regular r:id="rId35"/>
      <p:bold r:id="rId36"/>
      <p:italic r:id="rId37"/>
      <p:boldItalic r:id="rId38"/>
    </p:embeddedFont>
    <p:embeddedFont>
      <p:font typeface="Quattrocento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4785066-7CEC-48C0-9C71-CD59CF7ED1DE}">
  <a:tblStyle styleId="{74785066-7CEC-48C0-9C71-CD59CF7ED1D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4.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layfairDisplay-italic.fntdata"/><Relationship Id="rId10" Type="http://schemas.openxmlformats.org/officeDocument/2006/relationships/slide" Target="slides/slide4.xml"/><Relationship Id="rId32" Type="http://schemas.openxmlformats.org/officeDocument/2006/relationships/font" Target="fonts/PlayfairDisplay-bold.fntdata"/><Relationship Id="rId13" Type="http://schemas.openxmlformats.org/officeDocument/2006/relationships/slide" Target="slides/slide7.xml"/><Relationship Id="rId35" Type="http://schemas.openxmlformats.org/officeDocument/2006/relationships/font" Target="fonts/Lora-regular.fntdata"/><Relationship Id="rId12" Type="http://schemas.openxmlformats.org/officeDocument/2006/relationships/slide" Target="slides/slide6.xml"/><Relationship Id="rId34" Type="http://schemas.openxmlformats.org/officeDocument/2006/relationships/font" Target="fonts/PlayfairDisplay-boldItalic.fntdata"/><Relationship Id="rId15" Type="http://schemas.openxmlformats.org/officeDocument/2006/relationships/slide" Target="slides/slide9.xml"/><Relationship Id="rId37" Type="http://schemas.openxmlformats.org/officeDocument/2006/relationships/font" Target="fonts/Lora-italic.fntdata"/><Relationship Id="rId14" Type="http://schemas.openxmlformats.org/officeDocument/2006/relationships/slide" Target="slides/slide8.xml"/><Relationship Id="rId36" Type="http://schemas.openxmlformats.org/officeDocument/2006/relationships/font" Target="fonts/Lora-bold.fntdata"/><Relationship Id="rId17" Type="http://schemas.openxmlformats.org/officeDocument/2006/relationships/slide" Target="slides/slide11.xml"/><Relationship Id="rId39" Type="http://schemas.openxmlformats.org/officeDocument/2006/relationships/font" Target="fonts/QuattrocentoSans-regular.fntdata"/><Relationship Id="rId16" Type="http://schemas.openxmlformats.org/officeDocument/2006/relationships/slide" Target="slides/slide10.xml"/><Relationship Id="rId38" Type="http://schemas.openxmlformats.org/officeDocument/2006/relationships/font" Target="fonts/Lora-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https://www.canada.ca/content/dam/hc-sc/documents/services/publications/healthy-living/opioids-infographic-eng.pdf</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http://www.cbc.ca/news/canada/british-columbia/what-we-learned-phoning-every-drug-rehab-facility-in-british-columbia-1.3756425</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took a look specifically at individuals who want to seek help and individuals who have family members or loved ones that want them to get the help they need.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Based on Parameters specified, we will build a profile of the individual and match it to a database of rehab clinics.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996630" y="2003888"/>
            <a:ext cx="4523700" cy="11598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0" name="Shape 10"/>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1" name="Shape 11"/>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56" name="Shape 5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111111"/>
        </a:solidFill>
      </p:bgPr>
    </p:bg>
    <p:spTree>
      <p:nvGrpSpPr>
        <p:cNvPr id="60" name="Shape 60"/>
        <p:cNvGrpSpPr/>
        <p:nvPr/>
      </p:nvGrpSpPr>
      <p:grpSpPr>
        <a:xfrm>
          <a:off x="0" y="0"/>
          <a:ext cx="0" cy="0"/>
          <a:chOff x="0" y="0"/>
          <a:chExt cx="0" cy="0"/>
        </a:xfrm>
      </p:grpSpPr>
      <p:sp>
        <p:nvSpPr>
          <p:cNvPr id="61" name="Shape 61"/>
          <p:cNvSpPr txBox="1"/>
          <p:nvPr>
            <p:ph type="ctrTitle"/>
          </p:nvPr>
        </p:nvSpPr>
        <p:spPr>
          <a:xfrm>
            <a:off x="1598400" y="1763225"/>
            <a:ext cx="5947200" cy="1159800"/>
          </a:xfrm>
          <a:prstGeom prst="rect">
            <a:avLst/>
          </a:prstGeom>
        </p:spPr>
        <p:txBody>
          <a:bodyPr anchorCtr="0" anchor="t" bIns="91425" lIns="91425" spcFirstLastPara="1" rIns="91425" wrap="square" tIns="91425"/>
          <a:lstStyle>
            <a:lvl1pPr lvl="0" rtl="0" algn="ctr">
              <a:spcBef>
                <a:spcPts val="0"/>
              </a:spcBef>
              <a:spcAft>
                <a:spcPts val="0"/>
              </a:spcAft>
              <a:buClr>
                <a:srgbClr val="FFFFFF"/>
              </a:buClr>
              <a:buSzPts val="4800"/>
              <a:buNone/>
              <a:defRPr b="1" sz="48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grpSp>
        <p:nvGrpSpPr>
          <p:cNvPr id="62" name="Shape 62"/>
          <p:cNvGrpSpPr/>
          <p:nvPr/>
        </p:nvGrpSpPr>
        <p:grpSpPr>
          <a:xfrm>
            <a:off x="3239978" y="-11"/>
            <a:ext cx="2664079" cy="1326980"/>
            <a:chOff x="3578850" y="-50"/>
            <a:chExt cx="1816500" cy="904800"/>
          </a:xfrm>
        </p:grpSpPr>
        <p:sp>
          <p:nvSpPr>
            <p:cNvPr id="63" name="Shape 63"/>
            <p:cNvSpPr/>
            <p:nvPr/>
          </p:nvSpPr>
          <p:spPr>
            <a:xfrm rot="10800000">
              <a:off x="3578850" y="-50"/>
              <a:ext cx="1816500" cy="904800"/>
            </a:xfrm>
            <a:prstGeom prst="triangle">
              <a:avLst>
                <a:gd fmla="val 50000" name="adj"/>
              </a:avLst>
            </a:pr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rot="10800000">
              <a:off x="4487250" y="-50"/>
              <a:ext cx="908100" cy="904800"/>
            </a:xfrm>
            <a:prstGeom prst="triangle">
              <a:avLst>
                <a:gd fmla="val 100000" name="adj"/>
              </a:avLst>
            </a:prstGeom>
            <a:solidFill>
              <a:srgbClr val="99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65" name="Shape 65"/>
        <p:cNvGrpSpPr/>
        <p:nvPr/>
      </p:nvGrpSpPr>
      <p:grpSpPr>
        <a:xfrm>
          <a:off x="0" y="0"/>
          <a:ext cx="0" cy="0"/>
          <a:chOff x="0" y="0"/>
          <a:chExt cx="0" cy="0"/>
        </a:xfrm>
      </p:grpSpPr>
      <p:sp>
        <p:nvSpPr>
          <p:cNvPr id="66" name="Shape 66"/>
          <p:cNvSpPr txBox="1"/>
          <p:nvPr>
            <p:ph type="ctrTitle"/>
          </p:nvPr>
        </p:nvSpPr>
        <p:spPr>
          <a:xfrm>
            <a:off x="2129175" y="1659550"/>
            <a:ext cx="4885800" cy="1159800"/>
          </a:xfrm>
          <a:prstGeom prst="rect">
            <a:avLst/>
          </a:prstGeom>
        </p:spPr>
        <p:txBody>
          <a:bodyPr anchorCtr="0" anchor="t"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7" name="Shape 67"/>
          <p:cNvSpPr txBox="1"/>
          <p:nvPr>
            <p:ph idx="1" type="subTitle"/>
          </p:nvPr>
        </p:nvSpPr>
        <p:spPr>
          <a:xfrm>
            <a:off x="2129175" y="2992450"/>
            <a:ext cx="4885800" cy="7848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800"/>
              <a:buNone/>
              <a:defRPr sz="1800">
                <a:solidFill>
                  <a:srgbClr val="666666"/>
                </a:solidFill>
              </a:defRPr>
            </a:lvl2pPr>
            <a:lvl3pPr lvl="2" rtl="0" algn="ctr">
              <a:spcBef>
                <a:spcPts val="0"/>
              </a:spcBef>
              <a:spcAft>
                <a:spcPts val="0"/>
              </a:spcAft>
              <a:buClr>
                <a:srgbClr val="666666"/>
              </a:buClr>
              <a:buSzPts val="1800"/>
              <a:buNone/>
              <a:defRPr sz="1800">
                <a:solidFill>
                  <a:srgbClr val="666666"/>
                </a:solidFill>
              </a:defRPr>
            </a:lvl3pPr>
            <a:lvl4pPr lvl="3" rtl="0" algn="ctr">
              <a:spcBef>
                <a:spcPts val="0"/>
              </a:spcBef>
              <a:spcAft>
                <a:spcPts val="0"/>
              </a:spcAft>
              <a:buClr>
                <a:srgbClr val="666666"/>
              </a:buClr>
              <a:buSzPts val="2000"/>
              <a:buNone/>
              <a:defRPr>
                <a:solidFill>
                  <a:srgbClr val="666666"/>
                </a:solidFill>
              </a:defRPr>
            </a:lvl4pPr>
            <a:lvl5pPr lvl="4" rtl="0" algn="ctr">
              <a:spcBef>
                <a:spcPts val="0"/>
              </a:spcBef>
              <a:spcAft>
                <a:spcPts val="0"/>
              </a:spcAft>
              <a:buClr>
                <a:srgbClr val="666666"/>
              </a:buClr>
              <a:buSzPts val="2000"/>
              <a:buNone/>
              <a:defRPr>
                <a:solidFill>
                  <a:srgbClr val="666666"/>
                </a:solidFill>
              </a:defRPr>
            </a:lvl5pPr>
            <a:lvl6pPr lvl="5" rtl="0" algn="ctr">
              <a:spcBef>
                <a:spcPts val="0"/>
              </a:spcBef>
              <a:spcAft>
                <a:spcPts val="0"/>
              </a:spcAft>
              <a:buClr>
                <a:srgbClr val="666666"/>
              </a:buClr>
              <a:buSzPts val="2000"/>
              <a:buNone/>
              <a:defRPr>
                <a:solidFill>
                  <a:srgbClr val="666666"/>
                </a:solidFill>
              </a:defRPr>
            </a:lvl6pPr>
            <a:lvl7pPr lvl="6" rtl="0" algn="ctr">
              <a:spcBef>
                <a:spcPts val="0"/>
              </a:spcBef>
              <a:spcAft>
                <a:spcPts val="0"/>
              </a:spcAft>
              <a:buClr>
                <a:srgbClr val="666666"/>
              </a:buClr>
              <a:buSzPts val="2000"/>
              <a:buNone/>
              <a:defRPr>
                <a:solidFill>
                  <a:srgbClr val="666666"/>
                </a:solidFill>
              </a:defRPr>
            </a:lvl7pPr>
            <a:lvl8pPr lvl="7" rtl="0" algn="ctr">
              <a:spcBef>
                <a:spcPts val="0"/>
              </a:spcBef>
              <a:spcAft>
                <a:spcPts val="0"/>
              </a:spcAft>
              <a:buClr>
                <a:srgbClr val="666666"/>
              </a:buClr>
              <a:buSzPts val="2000"/>
              <a:buNone/>
              <a:defRPr>
                <a:solidFill>
                  <a:srgbClr val="666666"/>
                </a:solidFill>
              </a:defRPr>
            </a:lvl8pPr>
            <a:lvl9pPr lvl="8" rtl="0" algn="ctr">
              <a:spcBef>
                <a:spcPts val="0"/>
              </a:spcBef>
              <a:spcAft>
                <a:spcPts val="0"/>
              </a:spcAft>
              <a:buClr>
                <a:srgbClr val="666666"/>
              </a:buClr>
              <a:buSzPts val="2000"/>
              <a:buNone/>
              <a:defRPr>
                <a:solidFill>
                  <a:srgbClr val="666666"/>
                </a:solidFill>
              </a:defRPr>
            </a:lvl9pPr>
          </a:lstStyle>
          <a:p/>
        </p:txBody>
      </p:sp>
      <p:sp>
        <p:nvSpPr>
          <p:cNvPr id="68" name="Shape 68"/>
          <p:cNvSpPr/>
          <p:nvPr/>
        </p:nvSpPr>
        <p:spPr>
          <a:xfrm rot="10800000">
            <a:off x="3269346" y="-44122"/>
            <a:ext cx="2605500" cy="12978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69" name="Shape 69"/>
        <p:cNvGrpSpPr/>
        <p:nvPr/>
      </p:nvGrpSpPr>
      <p:grpSpPr>
        <a:xfrm>
          <a:off x="0" y="0"/>
          <a:ext cx="0" cy="0"/>
          <a:chOff x="0" y="0"/>
          <a:chExt cx="0" cy="0"/>
        </a:xfrm>
      </p:grpSpPr>
      <p:sp>
        <p:nvSpPr>
          <p:cNvPr id="70" name="Shape 70"/>
          <p:cNvSpPr txBox="1"/>
          <p:nvPr>
            <p:ph idx="1" type="body"/>
          </p:nvPr>
        </p:nvSpPr>
        <p:spPr>
          <a:xfrm>
            <a:off x="2454925" y="1045950"/>
            <a:ext cx="4234200" cy="3188400"/>
          </a:xfrm>
          <a:prstGeom prst="rect">
            <a:avLst/>
          </a:prstGeom>
        </p:spPr>
        <p:txBody>
          <a:bodyPr anchorCtr="0" anchor="t" bIns="91425" lIns="91425" spcFirstLastPara="1" rIns="91425" wrap="square" tIns="91425"/>
          <a:lstStyle>
            <a:lvl1pPr indent="-419100" lvl="0" marL="457200" rtl="0" algn="ctr">
              <a:lnSpc>
                <a:spcPct val="115000"/>
              </a:lnSpc>
              <a:spcBef>
                <a:spcPts val="600"/>
              </a:spcBef>
              <a:spcAft>
                <a:spcPts val="0"/>
              </a:spcAft>
              <a:buSzPts val="3000"/>
              <a:buFont typeface="Playfair Display"/>
              <a:buChar char="◈"/>
              <a:defRPr i="1" sz="3000">
                <a:latin typeface="Playfair Display"/>
                <a:ea typeface="Playfair Display"/>
                <a:cs typeface="Playfair Display"/>
                <a:sym typeface="Playfair Display"/>
              </a:defRPr>
            </a:lvl1pPr>
            <a:lvl2pPr indent="-419100" lvl="1" marL="9144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2pPr>
            <a:lvl3pPr indent="-419100" lvl="2" marL="13716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3pPr>
            <a:lvl4pPr indent="-419100" lvl="3" marL="18288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4pPr>
            <a:lvl5pPr indent="-419100" lvl="4" marL="22860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5pPr>
            <a:lvl6pPr indent="-419100" lvl="5" marL="27432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6pPr>
            <a:lvl7pPr indent="-419100" lvl="6" marL="32004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7pPr>
            <a:lvl8pPr indent="-419100" lvl="7" marL="36576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8pPr>
            <a:lvl9pPr indent="-419100" lvl="8" marL="41148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9pPr>
          </a:lstStyle>
          <a:p/>
        </p:txBody>
      </p:sp>
      <p:sp>
        <p:nvSpPr>
          <p:cNvPr id="71" name="Shape 71"/>
          <p:cNvSpPr txBox="1"/>
          <p:nvPr/>
        </p:nvSpPr>
        <p:spPr>
          <a:xfrm>
            <a:off x="3593400" y="-11473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CC0000"/>
                </a:solidFill>
                <a:latin typeface="Playfair Display"/>
                <a:ea typeface="Playfair Display"/>
                <a:cs typeface="Playfair Display"/>
                <a:sym typeface="Playfair Display"/>
              </a:rPr>
              <a:t>“</a:t>
            </a:r>
            <a:endParaRPr sz="6000">
              <a:solidFill>
                <a:srgbClr val="CC0000"/>
              </a:solidFill>
              <a:latin typeface="Playfair Display"/>
              <a:ea typeface="Playfair Display"/>
              <a:cs typeface="Playfair Display"/>
              <a:sym typeface="Playfair Display"/>
            </a:endParaRPr>
          </a:p>
        </p:txBody>
      </p:sp>
      <p:sp>
        <p:nvSpPr>
          <p:cNvPr id="72" name="Shape 72"/>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73" name="Shape 73"/>
        <p:cNvGrpSpPr/>
        <p:nvPr/>
      </p:nvGrpSpPr>
      <p:grpSpPr>
        <a:xfrm>
          <a:off x="0" y="0"/>
          <a:ext cx="0" cy="0"/>
          <a:chOff x="0" y="0"/>
          <a:chExt cx="0" cy="0"/>
        </a:xfrm>
      </p:grpSpPr>
      <p:sp>
        <p:nvSpPr>
          <p:cNvPr id="74" name="Shape 74"/>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5" name="Shape 75"/>
          <p:cNvSpPr txBox="1"/>
          <p:nvPr>
            <p:ph idx="1" type="body"/>
          </p:nvPr>
        </p:nvSpPr>
        <p:spPr>
          <a:xfrm>
            <a:off x="1031425" y="1351100"/>
            <a:ext cx="7081200" cy="34623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76" name="Shape 76"/>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7" name="Shape 77"/>
        <p:cNvGrpSpPr/>
        <p:nvPr/>
      </p:nvGrpSpPr>
      <p:grpSpPr>
        <a:xfrm>
          <a:off x="0" y="0"/>
          <a:ext cx="0" cy="0"/>
          <a:chOff x="0" y="0"/>
          <a:chExt cx="0" cy="0"/>
        </a:xfrm>
      </p:grpSpPr>
      <p:sp>
        <p:nvSpPr>
          <p:cNvPr id="78" name="Shape 78"/>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9" name="Shape 79"/>
          <p:cNvSpPr txBox="1"/>
          <p:nvPr>
            <p:ph idx="1" type="body"/>
          </p:nvPr>
        </p:nvSpPr>
        <p:spPr>
          <a:xfrm>
            <a:off x="784100" y="1453625"/>
            <a:ext cx="3677100" cy="34722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80" name="Shape 80"/>
          <p:cNvSpPr txBox="1"/>
          <p:nvPr>
            <p:ph idx="2" type="body"/>
          </p:nvPr>
        </p:nvSpPr>
        <p:spPr>
          <a:xfrm>
            <a:off x="4682718" y="1453625"/>
            <a:ext cx="3677100" cy="34722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81" name="Shape 81"/>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2" name="Shape 82"/>
        <p:cNvGrpSpPr/>
        <p:nvPr/>
      </p:nvGrpSpPr>
      <p:grpSpPr>
        <a:xfrm>
          <a:off x="0" y="0"/>
          <a:ext cx="0" cy="0"/>
          <a:chOff x="0" y="0"/>
          <a:chExt cx="0" cy="0"/>
        </a:xfrm>
      </p:grpSpPr>
      <p:sp>
        <p:nvSpPr>
          <p:cNvPr id="83" name="Shape 83"/>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4" name="Shape 84"/>
          <p:cNvSpPr txBox="1"/>
          <p:nvPr>
            <p:ph idx="1" type="body"/>
          </p:nvPr>
        </p:nvSpPr>
        <p:spPr>
          <a:xfrm>
            <a:off x="539000" y="1471725"/>
            <a:ext cx="2579100" cy="3454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85" name="Shape 85"/>
          <p:cNvSpPr txBox="1"/>
          <p:nvPr>
            <p:ph idx="2" type="body"/>
          </p:nvPr>
        </p:nvSpPr>
        <p:spPr>
          <a:xfrm>
            <a:off x="3250326" y="1471725"/>
            <a:ext cx="2579100" cy="3454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86" name="Shape 86"/>
          <p:cNvSpPr txBox="1"/>
          <p:nvPr>
            <p:ph idx="3" type="body"/>
          </p:nvPr>
        </p:nvSpPr>
        <p:spPr>
          <a:xfrm>
            <a:off x="5961653" y="1471725"/>
            <a:ext cx="2579100" cy="3454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87" name="Shape 87"/>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8" name="Shape 88"/>
        <p:cNvGrpSpPr/>
        <p:nvPr/>
      </p:nvGrpSpPr>
      <p:grpSpPr>
        <a:xfrm>
          <a:off x="0" y="0"/>
          <a:ext cx="0" cy="0"/>
          <a:chOff x="0" y="0"/>
          <a:chExt cx="0" cy="0"/>
        </a:xfrm>
      </p:grpSpPr>
      <p:sp>
        <p:nvSpPr>
          <p:cNvPr id="89" name="Shape 89"/>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0" name="Shape 90"/>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1" name="Shape 91"/>
        <p:cNvGrpSpPr/>
        <p:nvPr/>
      </p:nvGrpSpPr>
      <p:grpSpPr>
        <a:xfrm>
          <a:off x="0" y="0"/>
          <a:ext cx="0" cy="0"/>
          <a:chOff x="0" y="0"/>
          <a:chExt cx="0" cy="0"/>
        </a:xfrm>
      </p:grpSpPr>
      <p:sp>
        <p:nvSpPr>
          <p:cNvPr id="92" name="Shape 92"/>
          <p:cNvSpPr txBox="1"/>
          <p:nvPr>
            <p:ph idx="1" type="body"/>
          </p:nvPr>
        </p:nvSpPr>
        <p:spPr>
          <a:xfrm>
            <a:off x="2352350" y="4177700"/>
            <a:ext cx="4439400" cy="519600"/>
          </a:xfrm>
          <a:prstGeom prst="rect">
            <a:avLst/>
          </a:prstGeom>
        </p:spPr>
        <p:txBody>
          <a:bodyPr anchorCtr="0" anchor="b" bIns="91425" lIns="91425" spcFirstLastPara="1" rIns="91425" wrap="square" tIns="91425"/>
          <a:lstStyle>
            <a:lvl1pPr indent="-228600" lvl="0" marL="457200" rtl="0" algn="ctr">
              <a:spcBef>
                <a:spcPts val="360"/>
              </a:spcBef>
              <a:spcAft>
                <a:spcPts val="0"/>
              </a:spcAft>
              <a:buClr>
                <a:srgbClr val="666666"/>
              </a:buClr>
              <a:buSzPts val="1400"/>
              <a:buNone/>
              <a:defRPr sz="1400">
                <a:solidFill>
                  <a:srgbClr val="666666"/>
                </a:solidFill>
              </a:defRPr>
            </a:lvl1pPr>
          </a:lstStyle>
          <a:p/>
        </p:txBody>
      </p:sp>
      <p:sp>
        <p:nvSpPr>
          <p:cNvPr id="93" name="Shape 93"/>
          <p:cNvSpPr/>
          <p:nvPr/>
        </p:nvSpPr>
        <p:spPr>
          <a:xfrm>
            <a:off x="3821306" y="4697309"/>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op decoration" type="blank">
  <p:cSld name="BLANK">
    <p:spTree>
      <p:nvGrpSpPr>
        <p:cNvPr id="94" name="Shape 94"/>
        <p:cNvGrpSpPr/>
        <p:nvPr/>
      </p:nvGrpSpPr>
      <p:grpSpPr>
        <a:xfrm>
          <a:off x="0" y="0"/>
          <a:ext cx="0" cy="0"/>
          <a:chOff x="0" y="0"/>
          <a:chExt cx="0" cy="0"/>
        </a:xfrm>
      </p:grpSpPr>
      <p:sp>
        <p:nvSpPr>
          <p:cNvPr id="95" name="Shape 95"/>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Shape 13"/>
          <p:cNvSpPr txBox="1"/>
          <p:nvPr>
            <p:ph idx="1" type="subTitle"/>
          </p:nvPr>
        </p:nvSpPr>
        <p:spPr>
          <a:xfrm>
            <a:off x="2022300" y="2815923"/>
            <a:ext cx="5591400" cy="784800"/>
          </a:xfrm>
          <a:prstGeom prst="rect">
            <a:avLst/>
          </a:prstGeom>
        </p:spPr>
        <p:txBody>
          <a:bodyPr anchorCtr="0" anchor="t" bIns="91425" lIns="91425" spcFirstLastPara="1" rIns="91425" wrap="square" tIns="91425"/>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14" name="Shape 14"/>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5" name="Shape 15"/>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 name="Shape 16"/>
          <p:cNvSpPr txBox="1"/>
          <p:nvPr>
            <p:ph type="ctrTitle"/>
          </p:nvPr>
        </p:nvSpPr>
        <p:spPr>
          <a:xfrm>
            <a:off x="2022225" y="1693523"/>
            <a:ext cx="3787800" cy="115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7" name="Shape 17"/>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ottom decoration">
  <p:cSld name="BLANK_1">
    <p:spTree>
      <p:nvGrpSpPr>
        <p:cNvPr id="96" name="Shape 96"/>
        <p:cNvGrpSpPr/>
        <p:nvPr/>
      </p:nvGrpSpPr>
      <p:grpSpPr>
        <a:xfrm>
          <a:off x="0" y="0"/>
          <a:ext cx="0" cy="0"/>
          <a:chOff x="0" y="0"/>
          <a:chExt cx="0" cy="0"/>
        </a:xfrm>
      </p:grpSpPr>
      <p:sp>
        <p:nvSpPr>
          <p:cNvPr id="97" name="Shape 97"/>
          <p:cNvSpPr/>
          <p:nvPr/>
        </p:nvSpPr>
        <p:spPr>
          <a:xfrm>
            <a:off x="3821306" y="4465658"/>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1">
    <p:spTree>
      <p:nvGrpSpPr>
        <p:cNvPr id="98" name="Shape 9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8" name="Shape 18"/>
        <p:cNvGrpSpPr/>
        <p:nvPr/>
      </p:nvGrpSpPr>
      <p:grpSpPr>
        <a:xfrm>
          <a:off x="0" y="0"/>
          <a:ext cx="0" cy="0"/>
          <a:chOff x="0" y="0"/>
          <a:chExt cx="0" cy="0"/>
        </a:xfrm>
      </p:grpSpPr>
      <p:sp>
        <p:nvSpPr>
          <p:cNvPr id="19" name="Shape 19"/>
          <p:cNvSpPr txBox="1"/>
          <p:nvPr>
            <p:ph idx="1" type="body"/>
          </p:nvPr>
        </p:nvSpPr>
        <p:spPr>
          <a:xfrm>
            <a:off x="2105050" y="2238000"/>
            <a:ext cx="4933800" cy="819900"/>
          </a:xfrm>
          <a:prstGeom prst="rect">
            <a:avLst/>
          </a:prstGeom>
        </p:spPr>
        <p:txBody>
          <a:bodyPr anchorCtr="0" anchor="b" bIns="91425" lIns="91425" spcFirstLastPara="1" rIns="91425" wrap="square" tIns="91425"/>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0" name="Shape 20"/>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1" name="Shape 21"/>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 name="Shape 22"/>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3"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5" name="Shape 25"/>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 name="Shape 26"/>
          <p:cNvSpPr txBox="1"/>
          <p:nvPr>
            <p:ph type="title"/>
          </p:nvPr>
        </p:nvSpPr>
        <p:spPr>
          <a:xfrm>
            <a:off x="1381250" y="922668"/>
            <a:ext cx="3878400" cy="435600"/>
          </a:xfrm>
          <a:prstGeom prst="rect">
            <a:avLst/>
          </a:prstGeom>
        </p:spPr>
        <p:txBody>
          <a:bodyPr anchorCtr="0" anchor="ctr" bIns="91425" lIns="91425" spcFirstLastPara="1" rIns="91425" wrap="square" tIns="91425"/>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27" name="Shape 27"/>
          <p:cNvSpPr txBox="1"/>
          <p:nvPr>
            <p:ph idx="1" type="body"/>
          </p:nvPr>
        </p:nvSpPr>
        <p:spPr>
          <a:xfrm>
            <a:off x="1381250" y="1616470"/>
            <a:ext cx="6809700" cy="3112200"/>
          </a:xfrm>
          <a:prstGeom prst="rect">
            <a:avLst/>
          </a:prstGeom>
        </p:spPr>
        <p:txBody>
          <a:bodyPr anchorCtr="0" anchor="t" bIns="91425" lIns="91425" spcFirstLastPara="1" rIns="91425" wrap="square" tIns="91425"/>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28" name="Shape 2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9" name="Shape 29"/>
        <p:cNvGrpSpPr/>
        <p:nvPr/>
      </p:nvGrpSpPr>
      <p:grpSpPr>
        <a:xfrm>
          <a:off x="0" y="0"/>
          <a:ext cx="0" cy="0"/>
          <a:chOff x="0" y="0"/>
          <a:chExt cx="0" cy="0"/>
        </a:xfrm>
      </p:grpSpPr>
      <p:sp>
        <p:nvSpPr>
          <p:cNvPr id="30" name="Shape 30"/>
          <p:cNvSpPr txBox="1"/>
          <p:nvPr>
            <p:ph type="title"/>
          </p:nvPr>
        </p:nvSpPr>
        <p:spPr>
          <a:xfrm>
            <a:off x="1381250" y="922668"/>
            <a:ext cx="3878400" cy="43560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1" name="Shape 31"/>
          <p:cNvSpPr txBox="1"/>
          <p:nvPr>
            <p:ph idx="1" type="body"/>
          </p:nvPr>
        </p:nvSpPr>
        <p:spPr>
          <a:xfrm>
            <a:off x="1381250" y="1618700"/>
            <a:ext cx="3425400" cy="32310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Shape 32"/>
          <p:cNvSpPr txBox="1"/>
          <p:nvPr>
            <p:ph idx="2" type="body"/>
          </p:nvPr>
        </p:nvSpPr>
        <p:spPr>
          <a:xfrm>
            <a:off x="5012916" y="1618700"/>
            <a:ext cx="3425400" cy="32310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3" name="Shape 33"/>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4" name="Shape 34"/>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35" name="Shape 3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6" name="Shape 36"/>
        <p:cNvGrpSpPr/>
        <p:nvPr/>
      </p:nvGrpSpPr>
      <p:grpSpPr>
        <a:xfrm>
          <a:off x="0" y="0"/>
          <a:ext cx="0" cy="0"/>
          <a:chOff x="0" y="0"/>
          <a:chExt cx="0" cy="0"/>
        </a:xfrm>
      </p:grpSpPr>
      <p:sp>
        <p:nvSpPr>
          <p:cNvPr id="37" name="Shape 37"/>
          <p:cNvSpPr txBox="1"/>
          <p:nvPr>
            <p:ph type="title"/>
          </p:nvPr>
        </p:nvSpPr>
        <p:spPr>
          <a:xfrm>
            <a:off x="1381250" y="922668"/>
            <a:ext cx="3878400" cy="4356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8" name="Shape 38"/>
          <p:cNvSpPr txBox="1"/>
          <p:nvPr>
            <p:ph idx="1" type="body"/>
          </p:nvPr>
        </p:nvSpPr>
        <p:spPr>
          <a:xfrm>
            <a:off x="1381250"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9" name="Shape 39"/>
          <p:cNvSpPr txBox="1"/>
          <p:nvPr>
            <p:ph idx="2" type="body"/>
          </p:nvPr>
        </p:nvSpPr>
        <p:spPr>
          <a:xfrm>
            <a:off x="3834912"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0" name="Shape 40"/>
          <p:cNvSpPr txBox="1"/>
          <p:nvPr>
            <p:ph idx="3" type="body"/>
          </p:nvPr>
        </p:nvSpPr>
        <p:spPr>
          <a:xfrm>
            <a:off x="6288573"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1" name="Shape 41"/>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2" name="Shape 42"/>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43" name="Shape 43"/>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Shape 45"/>
          <p:cNvSpPr txBox="1"/>
          <p:nvPr>
            <p:ph type="title"/>
          </p:nvPr>
        </p:nvSpPr>
        <p:spPr>
          <a:xfrm>
            <a:off x="1381250" y="937125"/>
            <a:ext cx="3878400" cy="43560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46" name="Shape 4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Shape 47"/>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48" name="Shape 4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Shape 50"/>
          <p:cNvSpPr txBox="1"/>
          <p:nvPr>
            <p:ph idx="1" type="body"/>
          </p:nvPr>
        </p:nvSpPr>
        <p:spPr>
          <a:xfrm>
            <a:off x="1990450" y="4037375"/>
            <a:ext cx="5163000" cy="519600"/>
          </a:xfrm>
          <a:prstGeom prst="rect">
            <a:avLst/>
          </a:prstGeom>
        </p:spPr>
        <p:txBody>
          <a:bodyPr anchorCtr="0" anchor="b" bIns="91425" lIns="91425" spcFirstLastPara="1" rIns="91425" wrap="square" tIns="91425"/>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1" name="Shape 51"/>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2" name="Shape 52"/>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cxnSp>
        <p:nvCxnSpPr>
          <p:cNvPr id="54" name="Shape 54"/>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55" name="Shape 55"/>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2.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sp>
        <p:nvSpPr>
          <p:cNvPr id="7" name="Shape 7"/>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lstStyle>
            <a:lvl1pPr lvl="0">
              <a:spcBef>
                <a:spcPts val="0"/>
              </a:spcBef>
              <a:spcAft>
                <a:spcPts val="0"/>
              </a:spcAft>
              <a:buSzPts val="2000"/>
              <a:buFont typeface="Lora"/>
              <a:buNone/>
              <a:defRPr b="1" sz="2000">
                <a:latin typeface="Lora"/>
                <a:ea typeface="Lora"/>
                <a:cs typeface="Lora"/>
                <a:sym typeface="Lora"/>
              </a:defRPr>
            </a:lvl1pPr>
            <a:lvl2pPr lvl="1">
              <a:spcBef>
                <a:spcPts val="0"/>
              </a:spcBef>
              <a:spcAft>
                <a:spcPts val="0"/>
              </a:spcAft>
              <a:buSzPts val="2000"/>
              <a:buFont typeface="Lora"/>
              <a:buNone/>
              <a:defRPr b="1" sz="2000">
                <a:latin typeface="Lora"/>
                <a:ea typeface="Lora"/>
                <a:cs typeface="Lora"/>
                <a:sym typeface="Lora"/>
              </a:defRPr>
            </a:lvl2pPr>
            <a:lvl3pPr lvl="2">
              <a:spcBef>
                <a:spcPts val="0"/>
              </a:spcBef>
              <a:spcAft>
                <a:spcPts val="0"/>
              </a:spcAft>
              <a:buSzPts val="2000"/>
              <a:buFont typeface="Lora"/>
              <a:buNone/>
              <a:defRPr b="1" sz="2000">
                <a:latin typeface="Lora"/>
                <a:ea typeface="Lora"/>
                <a:cs typeface="Lora"/>
                <a:sym typeface="Lora"/>
              </a:defRPr>
            </a:lvl3pPr>
            <a:lvl4pPr lvl="3">
              <a:spcBef>
                <a:spcPts val="0"/>
              </a:spcBef>
              <a:spcAft>
                <a:spcPts val="0"/>
              </a:spcAft>
              <a:buSzPts val="2000"/>
              <a:buFont typeface="Lora"/>
              <a:buNone/>
              <a:defRPr b="1" sz="2000">
                <a:latin typeface="Lora"/>
                <a:ea typeface="Lora"/>
                <a:cs typeface="Lora"/>
                <a:sym typeface="Lora"/>
              </a:defRPr>
            </a:lvl4pPr>
            <a:lvl5pPr lvl="4">
              <a:spcBef>
                <a:spcPts val="0"/>
              </a:spcBef>
              <a:spcAft>
                <a:spcPts val="0"/>
              </a:spcAft>
              <a:buSzPts val="2000"/>
              <a:buFont typeface="Lora"/>
              <a:buNone/>
              <a:defRPr b="1" sz="2000">
                <a:latin typeface="Lora"/>
                <a:ea typeface="Lora"/>
                <a:cs typeface="Lora"/>
                <a:sym typeface="Lora"/>
              </a:defRPr>
            </a:lvl5pPr>
            <a:lvl6pPr lvl="5">
              <a:spcBef>
                <a:spcPts val="0"/>
              </a:spcBef>
              <a:spcAft>
                <a:spcPts val="0"/>
              </a:spcAft>
              <a:buSzPts val="2000"/>
              <a:buFont typeface="Lora"/>
              <a:buNone/>
              <a:defRPr b="1" sz="2000">
                <a:latin typeface="Lora"/>
                <a:ea typeface="Lora"/>
                <a:cs typeface="Lora"/>
                <a:sym typeface="Lora"/>
              </a:defRPr>
            </a:lvl6pPr>
            <a:lvl7pPr lvl="6">
              <a:spcBef>
                <a:spcPts val="0"/>
              </a:spcBef>
              <a:spcAft>
                <a:spcPts val="0"/>
              </a:spcAft>
              <a:buSzPts val="2000"/>
              <a:buFont typeface="Lora"/>
              <a:buNone/>
              <a:defRPr b="1" sz="2000">
                <a:latin typeface="Lora"/>
                <a:ea typeface="Lora"/>
                <a:cs typeface="Lora"/>
                <a:sym typeface="Lora"/>
              </a:defRPr>
            </a:lvl7pPr>
            <a:lvl8pPr lvl="7">
              <a:spcBef>
                <a:spcPts val="0"/>
              </a:spcBef>
              <a:spcAft>
                <a:spcPts val="0"/>
              </a:spcAft>
              <a:buSzPts val="2000"/>
              <a:buFont typeface="Lora"/>
              <a:buNone/>
              <a:defRPr b="1" sz="2000">
                <a:latin typeface="Lora"/>
                <a:ea typeface="Lora"/>
                <a:cs typeface="Lora"/>
                <a:sym typeface="Lora"/>
              </a:defRPr>
            </a:lvl8pPr>
            <a:lvl9pPr lvl="8">
              <a:spcBef>
                <a:spcPts val="0"/>
              </a:spcBef>
              <a:spcAft>
                <a:spcPts val="0"/>
              </a:spcAft>
              <a:buSzPts val="2000"/>
              <a:buFont typeface="Lora"/>
              <a:buNone/>
              <a:defRPr b="1" sz="2000">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FFFFF"/>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1031425" y="750150"/>
            <a:ext cx="7081200" cy="539100"/>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800"/>
              <a:buFont typeface="Playfair Display"/>
              <a:buNone/>
              <a:defRPr i="1" sz="1800">
                <a:latin typeface="Playfair Display"/>
                <a:ea typeface="Playfair Display"/>
                <a:cs typeface="Playfair Display"/>
                <a:sym typeface="Playfair Display"/>
              </a:defRPr>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
        <p:nvSpPr>
          <p:cNvPr id="59" name="Shape 59"/>
          <p:cNvSpPr txBox="1"/>
          <p:nvPr>
            <p:ph idx="1" type="body"/>
          </p:nvPr>
        </p:nvSpPr>
        <p:spPr>
          <a:xfrm>
            <a:off x="1031425" y="1351100"/>
            <a:ext cx="7081200" cy="3462300"/>
          </a:xfrm>
          <a:prstGeom prst="rect">
            <a:avLst/>
          </a:prstGeom>
          <a:noFill/>
          <a:ln>
            <a:noFill/>
          </a:ln>
        </p:spPr>
        <p:txBody>
          <a:bodyPr anchorCtr="0" anchor="t" bIns="91425" lIns="91425" spcFirstLastPara="1" rIns="91425" wrap="square" tIns="91425"/>
          <a:lstStyle>
            <a:lvl1pPr indent="-381000" lvl="0" marL="457200" rtl="0">
              <a:lnSpc>
                <a:spcPct val="115000"/>
              </a:lnSpc>
              <a:spcBef>
                <a:spcPts val="600"/>
              </a:spcBef>
              <a:spcAft>
                <a:spcPts val="0"/>
              </a:spcAft>
              <a:buClr>
                <a:srgbClr val="CC0000"/>
              </a:buClr>
              <a:buSzPts val="2400"/>
              <a:buFont typeface="Lora"/>
              <a:buChar char="◈"/>
              <a:defRPr sz="2400">
                <a:latin typeface="Lora"/>
                <a:ea typeface="Lora"/>
                <a:cs typeface="Lora"/>
                <a:sym typeface="Lora"/>
              </a:defRPr>
            </a:lvl1pPr>
            <a:lvl2pPr indent="-355600" lvl="1" marL="914400" rtl="0">
              <a:lnSpc>
                <a:spcPct val="115000"/>
              </a:lnSpc>
              <a:spcBef>
                <a:spcPts val="0"/>
              </a:spcBef>
              <a:spcAft>
                <a:spcPts val="0"/>
              </a:spcAft>
              <a:buClr>
                <a:srgbClr val="CC0000"/>
              </a:buClr>
              <a:buSzPts val="2000"/>
              <a:buFont typeface="Lora"/>
              <a:buChar char="⬥"/>
              <a:defRPr sz="2000">
                <a:latin typeface="Lora"/>
                <a:ea typeface="Lora"/>
                <a:cs typeface="Lora"/>
                <a:sym typeface="Lora"/>
              </a:defRPr>
            </a:lvl2pPr>
            <a:lvl3pPr indent="-355600" lvl="2" marL="1371600" rtl="0">
              <a:lnSpc>
                <a:spcPct val="115000"/>
              </a:lnSpc>
              <a:spcBef>
                <a:spcPts val="0"/>
              </a:spcBef>
              <a:spcAft>
                <a:spcPts val="0"/>
              </a:spcAft>
              <a:buClr>
                <a:srgbClr val="CC0000"/>
              </a:buClr>
              <a:buSzPts val="2000"/>
              <a:buFont typeface="Lora"/>
              <a:buChar char="⬦"/>
              <a:defRPr sz="2000">
                <a:latin typeface="Lora"/>
                <a:ea typeface="Lora"/>
                <a:cs typeface="Lora"/>
                <a:sym typeface="Lora"/>
              </a:defRPr>
            </a:lvl3pPr>
            <a:lvl4pPr indent="-355600" lvl="3" marL="1828800" rtl="0">
              <a:lnSpc>
                <a:spcPct val="115000"/>
              </a:lnSpc>
              <a:spcBef>
                <a:spcPts val="0"/>
              </a:spcBef>
              <a:spcAft>
                <a:spcPts val="0"/>
              </a:spcAft>
              <a:buClr>
                <a:srgbClr val="CC0000"/>
              </a:buClr>
              <a:buSzPts val="2000"/>
              <a:buFont typeface="Lora"/>
              <a:buChar char="⬩"/>
              <a:defRPr sz="2000">
                <a:latin typeface="Lora"/>
                <a:ea typeface="Lora"/>
                <a:cs typeface="Lora"/>
                <a:sym typeface="Lora"/>
              </a:defRPr>
            </a:lvl4pPr>
            <a:lvl5pPr indent="-355600" lvl="4" marL="2286000" rtl="0">
              <a:lnSpc>
                <a:spcPct val="115000"/>
              </a:lnSpc>
              <a:spcBef>
                <a:spcPts val="0"/>
              </a:spcBef>
              <a:spcAft>
                <a:spcPts val="0"/>
              </a:spcAft>
              <a:buClr>
                <a:srgbClr val="CC0000"/>
              </a:buClr>
              <a:buSzPts val="2000"/>
              <a:buFont typeface="Lora"/>
              <a:buChar char="⬩"/>
              <a:defRPr sz="2000">
                <a:latin typeface="Lora"/>
                <a:ea typeface="Lora"/>
                <a:cs typeface="Lora"/>
                <a:sym typeface="Lora"/>
              </a:defRPr>
            </a:lvl5pPr>
            <a:lvl6pPr indent="-355600" lvl="5" marL="2743200" rtl="0">
              <a:lnSpc>
                <a:spcPct val="115000"/>
              </a:lnSpc>
              <a:spcBef>
                <a:spcPts val="0"/>
              </a:spcBef>
              <a:spcAft>
                <a:spcPts val="0"/>
              </a:spcAft>
              <a:buClr>
                <a:srgbClr val="CC0000"/>
              </a:buClr>
              <a:buSzPts val="2000"/>
              <a:buFont typeface="Lora"/>
              <a:buChar char="⬩"/>
              <a:defRPr sz="2000">
                <a:latin typeface="Lora"/>
                <a:ea typeface="Lora"/>
                <a:cs typeface="Lora"/>
                <a:sym typeface="Lora"/>
              </a:defRPr>
            </a:lvl6pPr>
            <a:lvl7pPr indent="-355600" lvl="6" marL="3200400" rtl="0">
              <a:lnSpc>
                <a:spcPct val="115000"/>
              </a:lnSpc>
              <a:spcBef>
                <a:spcPts val="0"/>
              </a:spcBef>
              <a:spcAft>
                <a:spcPts val="0"/>
              </a:spcAft>
              <a:buClr>
                <a:srgbClr val="CC0000"/>
              </a:buClr>
              <a:buSzPts val="2000"/>
              <a:buFont typeface="Lora"/>
              <a:buChar char="⬩"/>
              <a:defRPr sz="2000">
                <a:latin typeface="Lora"/>
                <a:ea typeface="Lora"/>
                <a:cs typeface="Lora"/>
                <a:sym typeface="Lora"/>
              </a:defRPr>
            </a:lvl7pPr>
            <a:lvl8pPr indent="-355600" lvl="7" marL="3657600" rtl="0">
              <a:lnSpc>
                <a:spcPct val="115000"/>
              </a:lnSpc>
              <a:spcBef>
                <a:spcPts val="0"/>
              </a:spcBef>
              <a:spcAft>
                <a:spcPts val="0"/>
              </a:spcAft>
              <a:buSzPts val="2000"/>
              <a:buFont typeface="Lora"/>
              <a:buChar char="○"/>
              <a:defRPr sz="2000">
                <a:latin typeface="Lora"/>
                <a:ea typeface="Lora"/>
                <a:cs typeface="Lora"/>
                <a:sym typeface="Lora"/>
              </a:defRPr>
            </a:lvl8pPr>
            <a:lvl9pPr indent="-355600" lvl="8" marL="4114800" rtl="0">
              <a:lnSpc>
                <a:spcPct val="115000"/>
              </a:lnSpc>
              <a:spcBef>
                <a:spcPts val="0"/>
              </a:spcBef>
              <a:spcAft>
                <a:spcPts val="0"/>
              </a:spcAft>
              <a:buSzPts val="2000"/>
              <a:buFont typeface="Lora"/>
              <a:buChar char="■"/>
              <a:defRPr sz="2000">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hyperlink" Target="http://www.google.com/sheets/about/" TargetMode="Externa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Shape 103"/>
          <p:cNvSpPr/>
          <p:nvPr/>
        </p:nvSpPr>
        <p:spPr>
          <a:xfrm>
            <a:off x="2743800" y="743550"/>
            <a:ext cx="3656400" cy="3656400"/>
          </a:xfrm>
          <a:prstGeom prst="diamond">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600">
                <a:solidFill>
                  <a:srgbClr val="FFFFFF"/>
                </a:solidFill>
                <a:highlight>
                  <a:srgbClr val="111111"/>
                </a:highlight>
                <a:latin typeface="Playfair Display"/>
                <a:ea typeface="Playfair Display"/>
                <a:cs typeface="Playfair Display"/>
                <a:sym typeface="Playfair Display"/>
              </a:rPr>
              <a:t>Opioid Crisis</a:t>
            </a:r>
            <a:endParaRPr sz="1600">
              <a:solidFill>
                <a:srgbClr val="FFFFFF"/>
              </a:solidFill>
              <a:highlight>
                <a:srgbClr val="11111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Benefits</a:t>
            </a:r>
            <a:endParaRPr/>
          </a:p>
        </p:txBody>
      </p:sp>
      <p:sp>
        <p:nvSpPr>
          <p:cNvPr id="203" name="Shape 203"/>
          <p:cNvSpPr txBox="1"/>
          <p:nvPr>
            <p:ph idx="1" type="body"/>
          </p:nvPr>
        </p:nvSpPr>
        <p:spPr>
          <a:xfrm>
            <a:off x="539000" y="1471725"/>
            <a:ext cx="2809800" cy="3454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solidFill>
                  <a:srgbClr val="CC0000"/>
                </a:solidFill>
              </a:rPr>
              <a:t>Family/Friend/Patient</a:t>
            </a:r>
            <a:endParaRPr b="1">
              <a:solidFill>
                <a:srgbClr val="CC0000"/>
              </a:solidFill>
            </a:endParaRPr>
          </a:p>
          <a:p>
            <a:pPr indent="0" lvl="0" marL="0" rtl="0">
              <a:spcBef>
                <a:spcPts val="600"/>
              </a:spcBef>
              <a:spcAft>
                <a:spcPts val="0"/>
              </a:spcAft>
              <a:buNone/>
            </a:pPr>
            <a:r>
              <a:rPr lang="en"/>
              <a:t>One go to place for all the information. Less checking and better results for drug user. </a:t>
            </a:r>
            <a:endParaRPr/>
          </a:p>
        </p:txBody>
      </p:sp>
      <p:sp>
        <p:nvSpPr>
          <p:cNvPr id="204" name="Shape 204"/>
          <p:cNvSpPr txBox="1"/>
          <p:nvPr>
            <p:ph idx="2" type="body"/>
          </p:nvPr>
        </p:nvSpPr>
        <p:spPr>
          <a:xfrm>
            <a:off x="3250326" y="1471725"/>
            <a:ext cx="2579100" cy="3454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rgbClr val="CC0000"/>
                </a:solidFill>
              </a:rPr>
              <a:t>Government</a:t>
            </a:r>
            <a:endParaRPr b="1">
              <a:solidFill>
                <a:srgbClr val="CC0000"/>
              </a:solidFill>
            </a:endParaRPr>
          </a:p>
          <a:p>
            <a:pPr indent="0" lvl="0" marL="0" rtl="0">
              <a:spcBef>
                <a:spcPts val="600"/>
              </a:spcBef>
              <a:spcAft>
                <a:spcPts val="0"/>
              </a:spcAft>
              <a:buNone/>
            </a:pPr>
            <a:r>
              <a:rPr lang="en"/>
              <a:t>increasing success rate lowers the rate of drug O.D. Less resource drain and happier society. </a:t>
            </a:r>
            <a:endParaRPr/>
          </a:p>
        </p:txBody>
      </p:sp>
      <p:sp>
        <p:nvSpPr>
          <p:cNvPr id="205" name="Shape 205"/>
          <p:cNvSpPr txBox="1"/>
          <p:nvPr>
            <p:ph idx="3" type="body"/>
          </p:nvPr>
        </p:nvSpPr>
        <p:spPr>
          <a:xfrm>
            <a:off x="5961653" y="1471725"/>
            <a:ext cx="2579100" cy="3454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rgbClr val="CC0000"/>
                </a:solidFill>
              </a:rPr>
              <a:t>Rehab Centers</a:t>
            </a:r>
            <a:endParaRPr b="1">
              <a:solidFill>
                <a:srgbClr val="CC0000"/>
              </a:solidFill>
            </a:endParaRPr>
          </a:p>
          <a:p>
            <a:pPr indent="0" lvl="0" marL="0" rtl="0">
              <a:spcBef>
                <a:spcPts val="600"/>
              </a:spcBef>
              <a:spcAft>
                <a:spcPts val="0"/>
              </a:spcAft>
              <a:buNone/>
            </a:pPr>
            <a:r>
              <a:rPr lang="en"/>
              <a:t>They will be receiving same amounts of patients, but their success rate will increase. Having centralized system allows for reduced influx in denial of care.</a:t>
            </a:r>
            <a:r>
              <a:rPr lang="en"/>
              <a:t> </a:t>
            </a:r>
            <a:endParaRPr/>
          </a:p>
          <a:p>
            <a:pPr indent="0" lvl="0" marL="0" rtl="0">
              <a:spcBef>
                <a:spcPts val="600"/>
              </a:spcBef>
              <a:spcAft>
                <a:spcPts val="0"/>
              </a:spcAft>
              <a:buNone/>
            </a:pPr>
            <a:r>
              <a:t/>
            </a:r>
            <a:endParaRPr/>
          </a:p>
        </p:txBody>
      </p:sp>
      <p:grpSp>
        <p:nvGrpSpPr>
          <p:cNvPr id="206" name="Shape 206"/>
          <p:cNvGrpSpPr/>
          <p:nvPr/>
        </p:nvGrpSpPr>
        <p:grpSpPr>
          <a:xfrm>
            <a:off x="4416909" y="87780"/>
            <a:ext cx="310230" cy="366786"/>
            <a:chOff x="4636075" y="261925"/>
            <a:chExt cx="401800" cy="475050"/>
          </a:xfrm>
        </p:grpSpPr>
        <p:sp>
          <p:nvSpPr>
            <p:cNvPr id="207" name="Shape 207"/>
            <p:cNvSpPr/>
            <p:nvPr/>
          </p:nvSpPr>
          <p:spPr>
            <a:xfrm>
              <a:off x="4665400" y="326650"/>
              <a:ext cx="372475" cy="97100"/>
            </a:xfrm>
            <a:custGeom>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p:nvPr/>
          </p:nvSpPr>
          <p:spPr>
            <a:xfrm>
              <a:off x="4636075" y="438375"/>
              <a:ext cx="372475" cy="97125"/>
            </a:xfrm>
            <a:custGeom>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nvSpPr>
          <p:spPr>
            <a:xfrm>
              <a:off x="4814975" y="261925"/>
              <a:ext cx="44000" cy="50100"/>
            </a:xfrm>
            <a:custGeom>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a:off x="4814975" y="550125"/>
              <a:ext cx="44000" cy="186850"/>
            </a:xfrm>
            <a:custGeom>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Comparison</a:t>
            </a:r>
            <a:endParaRPr/>
          </a:p>
        </p:txBody>
      </p:sp>
      <p:sp>
        <p:nvSpPr>
          <p:cNvPr id="216" name="Shape 216"/>
          <p:cNvSpPr txBox="1"/>
          <p:nvPr>
            <p:ph idx="2" type="body"/>
          </p:nvPr>
        </p:nvSpPr>
        <p:spPr>
          <a:xfrm>
            <a:off x="1194425" y="1425750"/>
            <a:ext cx="3082200" cy="2720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600"/>
              </a:spcBef>
              <a:spcAft>
                <a:spcPts val="0"/>
              </a:spcAft>
              <a:buNone/>
            </a:pPr>
            <a:r>
              <a:rPr b="1" i="1" lang="en" sz="1400" u="sng"/>
              <a:t>Normal Process</a:t>
            </a:r>
            <a:endParaRPr b="1" i="1" sz="1400" u="sng"/>
          </a:p>
          <a:p>
            <a:pPr indent="0" lvl="0" marL="0" marR="0" rtl="0" algn="l">
              <a:lnSpc>
                <a:spcPct val="115000"/>
              </a:lnSpc>
              <a:spcBef>
                <a:spcPts val="600"/>
              </a:spcBef>
              <a:spcAft>
                <a:spcPts val="0"/>
              </a:spcAft>
              <a:buNone/>
            </a:pPr>
            <a:r>
              <a:t/>
            </a:r>
            <a:endParaRPr sz="1400"/>
          </a:p>
          <a:p>
            <a:pPr indent="-317500" lvl="0" marL="457200" marR="0" rtl="0" algn="l">
              <a:lnSpc>
                <a:spcPct val="115000"/>
              </a:lnSpc>
              <a:spcBef>
                <a:spcPts val="600"/>
              </a:spcBef>
              <a:spcAft>
                <a:spcPts val="0"/>
              </a:spcAft>
              <a:buSzPts val="1400"/>
              <a:buChar char="◈"/>
            </a:pPr>
            <a:r>
              <a:rPr lang="en" sz="1400"/>
              <a:t>No centres comparison</a:t>
            </a:r>
            <a:endParaRPr sz="1400"/>
          </a:p>
          <a:p>
            <a:pPr indent="-317500" lvl="0" marL="457200" marR="0" rtl="0" algn="l">
              <a:lnSpc>
                <a:spcPct val="115000"/>
              </a:lnSpc>
              <a:spcBef>
                <a:spcPts val="0"/>
              </a:spcBef>
              <a:spcAft>
                <a:spcPts val="0"/>
              </a:spcAft>
              <a:buSzPts val="1400"/>
              <a:buChar char="◈"/>
            </a:pPr>
            <a:r>
              <a:rPr lang="en" sz="1400"/>
              <a:t>No priority provided</a:t>
            </a:r>
            <a:endParaRPr sz="1400"/>
          </a:p>
          <a:p>
            <a:pPr indent="-317500" lvl="0" marL="457200" marR="0" rtl="0" algn="l">
              <a:lnSpc>
                <a:spcPct val="115000"/>
              </a:lnSpc>
              <a:spcBef>
                <a:spcPts val="0"/>
              </a:spcBef>
              <a:spcAft>
                <a:spcPts val="0"/>
              </a:spcAft>
              <a:buSzPts val="1400"/>
              <a:buChar char="◈"/>
            </a:pPr>
            <a:r>
              <a:rPr lang="en" sz="1400"/>
              <a:t>No updated numbers</a:t>
            </a:r>
            <a:endParaRPr sz="1400"/>
          </a:p>
          <a:p>
            <a:pPr indent="0" lvl="0" marL="0" marR="0" rtl="0" algn="l">
              <a:lnSpc>
                <a:spcPct val="115000"/>
              </a:lnSpc>
              <a:spcBef>
                <a:spcPts val="600"/>
              </a:spcBef>
              <a:spcAft>
                <a:spcPts val="0"/>
              </a:spcAft>
              <a:buNone/>
            </a:pPr>
            <a:r>
              <a:t/>
            </a:r>
            <a:endParaRPr sz="1400"/>
          </a:p>
          <a:p>
            <a:pPr indent="0" lvl="0" marL="0" marR="0" rtl="0" algn="l">
              <a:lnSpc>
                <a:spcPct val="115000"/>
              </a:lnSpc>
              <a:spcBef>
                <a:spcPts val="600"/>
              </a:spcBef>
              <a:spcAft>
                <a:spcPts val="0"/>
              </a:spcAft>
              <a:buNone/>
            </a:pPr>
            <a:r>
              <a:rPr lang="en" sz="1400" u="sng"/>
              <a:t>Fail to find = leave search</a:t>
            </a:r>
            <a:endParaRPr sz="1400" u="sng"/>
          </a:p>
          <a:p>
            <a:pPr indent="0" lvl="0" marL="0" marR="0" rtl="0" algn="l">
              <a:lnSpc>
                <a:spcPct val="115000"/>
              </a:lnSpc>
              <a:spcBef>
                <a:spcPts val="600"/>
              </a:spcBef>
              <a:spcAft>
                <a:spcPts val="0"/>
              </a:spcAft>
              <a:buNone/>
            </a:pPr>
            <a:r>
              <a:t/>
            </a:r>
            <a:endParaRPr sz="1400"/>
          </a:p>
        </p:txBody>
      </p:sp>
      <p:sp>
        <p:nvSpPr>
          <p:cNvPr id="217" name="Shape 217"/>
          <p:cNvSpPr txBox="1"/>
          <p:nvPr>
            <p:ph idx="2" type="body"/>
          </p:nvPr>
        </p:nvSpPr>
        <p:spPr>
          <a:xfrm>
            <a:off x="4867197" y="1425750"/>
            <a:ext cx="3895200" cy="2207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600"/>
              </a:spcBef>
              <a:spcAft>
                <a:spcPts val="0"/>
              </a:spcAft>
              <a:buNone/>
            </a:pPr>
            <a:r>
              <a:rPr b="1" i="1" lang="en" sz="1400" u="sng"/>
              <a:t>REHMAP</a:t>
            </a:r>
            <a:endParaRPr b="1" i="1" sz="1400" u="sng"/>
          </a:p>
          <a:p>
            <a:pPr indent="0" lvl="0" marL="0" marR="0" rtl="0" algn="l">
              <a:lnSpc>
                <a:spcPct val="115000"/>
              </a:lnSpc>
              <a:spcBef>
                <a:spcPts val="600"/>
              </a:spcBef>
              <a:spcAft>
                <a:spcPts val="0"/>
              </a:spcAft>
              <a:buNone/>
            </a:pPr>
            <a:r>
              <a:t/>
            </a:r>
            <a:endParaRPr b="1" i="1" sz="1400" u="sng"/>
          </a:p>
          <a:p>
            <a:pPr indent="-317500" lvl="0" marL="457200" marR="0" rtl="0" algn="l">
              <a:lnSpc>
                <a:spcPct val="115000"/>
              </a:lnSpc>
              <a:spcBef>
                <a:spcPts val="600"/>
              </a:spcBef>
              <a:spcAft>
                <a:spcPts val="0"/>
              </a:spcAft>
              <a:buSzPts val="1400"/>
              <a:buChar char="◈"/>
            </a:pPr>
            <a:r>
              <a:rPr lang="en" sz="1400"/>
              <a:t>Extensive comparison and filtration</a:t>
            </a:r>
            <a:endParaRPr sz="1400"/>
          </a:p>
          <a:p>
            <a:pPr indent="-317500" lvl="0" marL="457200" marR="0" rtl="0" algn="l">
              <a:lnSpc>
                <a:spcPct val="115000"/>
              </a:lnSpc>
              <a:spcBef>
                <a:spcPts val="0"/>
              </a:spcBef>
              <a:spcAft>
                <a:spcPts val="0"/>
              </a:spcAft>
              <a:buSzPts val="1400"/>
              <a:buChar char="◈"/>
            </a:pPr>
            <a:r>
              <a:rPr lang="en" sz="1400"/>
              <a:t>Chance of a better place on waitlists</a:t>
            </a:r>
            <a:endParaRPr sz="1400"/>
          </a:p>
          <a:p>
            <a:pPr indent="-317500" lvl="0" marL="457200" marR="0" rtl="0" algn="l">
              <a:lnSpc>
                <a:spcPct val="115000"/>
              </a:lnSpc>
              <a:spcBef>
                <a:spcPts val="0"/>
              </a:spcBef>
              <a:spcAft>
                <a:spcPts val="0"/>
              </a:spcAft>
              <a:buSzPts val="1400"/>
              <a:buChar char="◈"/>
            </a:pPr>
            <a:r>
              <a:rPr lang="en" sz="1400"/>
              <a:t>Accurate updated data</a:t>
            </a:r>
            <a:endParaRPr sz="1400"/>
          </a:p>
          <a:p>
            <a:pPr indent="0" lvl="0" marL="0" marR="0" rtl="0" algn="l">
              <a:lnSpc>
                <a:spcPct val="115000"/>
              </a:lnSpc>
              <a:spcBef>
                <a:spcPts val="600"/>
              </a:spcBef>
              <a:spcAft>
                <a:spcPts val="0"/>
              </a:spcAft>
              <a:buNone/>
            </a:pPr>
            <a:r>
              <a:t/>
            </a:r>
            <a:endParaRPr sz="1400"/>
          </a:p>
          <a:p>
            <a:pPr indent="0" lvl="0" marL="0" marR="0" rtl="0" algn="l">
              <a:lnSpc>
                <a:spcPct val="115000"/>
              </a:lnSpc>
              <a:spcBef>
                <a:spcPts val="600"/>
              </a:spcBef>
              <a:spcAft>
                <a:spcPts val="0"/>
              </a:spcAft>
              <a:buNone/>
            </a:pPr>
            <a:r>
              <a:rPr lang="en" sz="1400" u="sng"/>
              <a:t>Seekers will be always helped!</a:t>
            </a:r>
            <a:endParaRPr sz="1400" u="sng"/>
          </a:p>
          <a:p>
            <a:pPr indent="0" lvl="0" marL="0" marR="0" rtl="0" algn="l">
              <a:lnSpc>
                <a:spcPct val="115000"/>
              </a:lnSpc>
              <a:spcBef>
                <a:spcPts val="600"/>
              </a:spcBef>
              <a:spcAft>
                <a:spcPts val="0"/>
              </a:spcAft>
              <a:buNone/>
            </a:pPr>
            <a:r>
              <a:t/>
            </a:r>
            <a:endParaRPr sz="1400"/>
          </a:p>
        </p:txBody>
      </p:sp>
      <p:grpSp>
        <p:nvGrpSpPr>
          <p:cNvPr id="218" name="Shape 218"/>
          <p:cNvGrpSpPr/>
          <p:nvPr/>
        </p:nvGrpSpPr>
        <p:grpSpPr>
          <a:xfrm>
            <a:off x="4406518" y="110100"/>
            <a:ext cx="330961" cy="275331"/>
            <a:chOff x="1926350" y="995225"/>
            <a:chExt cx="428650" cy="356600"/>
          </a:xfrm>
        </p:grpSpPr>
        <p:sp>
          <p:nvSpPr>
            <p:cNvPr id="219" name="Shape 219"/>
            <p:cNvSpPr/>
            <p:nvPr/>
          </p:nvSpPr>
          <p:spPr>
            <a:xfrm>
              <a:off x="1926350" y="1298075"/>
              <a:ext cx="208225" cy="53750"/>
            </a:xfrm>
            <a:custGeom>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nvSpPr>
          <p:spPr>
            <a:xfrm>
              <a:off x="2146775" y="1298075"/>
              <a:ext cx="208225" cy="53750"/>
            </a:xfrm>
            <a:custGeom>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a:off x="1926350" y="995225"/>
              <a:ext cx="208225" cy="332175"/>
            </a:xfrm>
            <a:custGeom>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a:off x="2146775" y="995225"/>
              <a:ext cx="208225" cy="332175"/>
            </a:xfrm>
            <a:custGeom>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p:nvPr/>
        </p:nvSpPr>
        <p:spPr>
          <a:xfrm>
            <a:off x="2644425" y="1389332"/>
            <a:ext cx="3855147" cy="300127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28" name="Shape 228"/>
          <p:cNvGrpSpPr/>
          <p:nvPr/>
        </p:nvGrpSpPr>
        <p:grpSpPr>
          <a:xfrm>
            <a:off x="4369918" y="63344"/>
            <a:ext cx="357366" cy="344164"/>
            <a:chOff x="2583325" y="2972875"/>
            <a:chExt cx="462850" cy="445750"/>
          </a:xfrm>
        </p:grpSpPr>
        <p:sp>
          <p:nvSpPr>
            <p:cNvPr id="229" name="Shape 229"/>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1" name="Shape 231"/>
          <p:cNvSpPr txBox="1"/>
          <p:nvPr>
            <p:ph idx="4294967295" type="body"/>
          </p:nvPr>
        </p:nvSpPr>
        <p:spPr>
          <a:xfrm>
            <a:off x="262075" y="2053950"/>
            <a:ext cx="2221500" cy="1035600"/>
          </a:xfrm>
          <a:prstGeom prst="rect">
            <a:avLst/>
          </a:prstGeom>
        </p:spPr>
        <p:txBody>
          <a:bodyPr anchorCtr="0" anchor="ctr" bIns="91425" lIns="91425" spcFirstLastPara="1" rIns="91425" wrap="square" tIns="91425">
            <a:noAutofit/>
          </a:bodyPr>
          <a:lstStyle/>
          <a:p>
            <a:pPr indent="0" lvl="0" marL="0" rtl="0" algn="r">
              <a:spcBef>
                <a:spcPts val="600"/>
              </a:spcBef>
              <a:spcAft>
                <a:spcPts val="0"/>
              </a:spcAft>
              <a:buNone/>
            </a:pPr>
            <a:r>
              <a:rPr i="1" lang="en">
                <a:latin typeface="Playfair Display"/>
                <a:ea typeface="Playfair Display"/>
                <a:cs typeface="Playfair Display"/>
                <a:sym typeface="Playfair Display"/>
              </a:rPr>
              <a:t>Desktop project</a:t>
            </a:r>
            <a:endParaRPr sz="2400"/>
          </a:p>
        </p:txBody>
      </p:sp>
      <p:pic>
        <p:nvPicPr>
          <p:cNvPr id="232" name="Shape 232"/>
          <p:cNvPicPr preferRelativeResize="0"/>
          <p:nvPr/>
        </p:nvPicPr>
        <p:blipFill>
          <a:blip r:embed="rId3">
            <a:alphaModFix/>
          </a:blip>
          <a:stretch>
            <a:fillRect/>
          </a:stretch>
        </p:blipFill>
        <p:spPr>
          <a:xfrm>
            <a:off x="2880886" y="2348937"/>
            <a:ext cx="3335427" cy="777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deployment process is simple</a:t>
            </a:r>
            <a:endParaRPr/>
          </a:p>
        </p:txBody>
      </p:sp>
      <p:grpSp>
        <p:nvGrpSpPr>
          <p:cNvPr id="238" name="Shape 238"/>
          <p:cNvGrpSpPr/>
          <p:nvPr/>
        </p:nvGrpSpPr>
        <p:grpSpPr>
          <a:xfrm>
            <a:off x="4400389" y="89024"/>
            <a:ext cx="343218" cy="337562"/>
            <a:chOff x="1244325" y="4999400"/>
            <a:chExt cx="444525" cy="437200"/>
          </a:xfrm>
        </p:grpSpPr>
        <p:sp>
          <p:nvSpPr>
            <p:cNvPr id="239" name="Shape 239"/>
            <p:cNvSpPr/>
            <p:nvPr/>
          </p:nvSpPr>
          <p:spPr>
            <a:xfrm>
              <a:off x="1244325" y="5161200"/>
              <a:ext cx="374925" cy="222275"/>
            </a:xfrm>
            <a:custGeom>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Shape 240"/>
            <p:cNvSpPr/>
            <p:nvPr/>
          </p:nvSpPr>
          <p:spPr>
            <a:xfrm>
              <a:off x="1244325" y="5397500"/>
              <a:ext cx="444525" cy="39100"/>
            </a:xfrm>
            <a:custGeom>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a:off x="1451925" y="4999400"/>
              <a:ext cx="31175" cy="129450"/>
            </a:xfrm>
            <a:custGeom>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a:off x="1407975" y="4999400"/>
              <a:ext cx="31150" cy="129450"/>
            </a:xfrm>
            <a:custGeom>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nvSpPr>
          <p:spPr>
            <a:xfrm>
              <a:off x="1495900" y="4999400"/>
              <a:ext cx="30550" cy="129450"/>
            </a:xfrm>
            <a:custGeom>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244" name="Shape 244"/>
          <p:cNvCxnSpPr/>
          <p:nvPr/>
        </p:nvCxnSpPr>
        <p:spPr>
          <a:xfrm>
            <a:off x="-5775" y="2639275"/>
            <a:ext cx="9147300" cy="0"/>
          </a:xfrm>
          <a:prstGeom prst="straightConnector1">
            <a:avLst/>
          </a:prstGeom>
          <a:noFill/>
          <a:ln cap="flat" cmpd="sng" w="38100">
            <a:solidFill>
              <a:srgbClr val="000000"/>
            </a:solidFill>
            <a:prstDash val="solid"/>
            <a:round/>
            <a:headEnd len="sm" w="sm" type="none"/>
            <a:tailEnd len="sm" w="sm" type="none"/>
          </a:ln>
        </p:spPr>
      </p:cxnSp>
      <p:cxnSp>
        <p:nvCxnSpPr>
          <p:cNvPr id="245" name="Shape 245"/>
          <p:cNvCxnSpPr>
            <a:endCxn id="246" idx="2"/>
          </p:cNvCxnSpPr>
          <p:nvPr/>
        </p:nvCxnSpPr>
        <p:spPr>
          <a:xfrm flipH="1" rot="10800000">
            <a:off x="2443075" y="2032775"/>
            <a:ext cx="3300" cy="689100"/>
          </a:xfrm>
          <a:prstGeom prst="straightConnector1">
            <a:avLst/>
          </a:prstGeom>
          <a:noFill/>
          <a:ln cap="flat" cmpd="sng" w="38100">
            <a:solidFill>
              <a:srgbClr val="CC0000"/>
            </a:solidFill>
            <a:prstDash val="solid"/>
            <a:round/>
            <a:headEnd len="med" w="med" type="diamond"/>
            <a:tailEnd len="med" w="med" type="diamond"/>
          </a:ln>
        </p:spPr>
      </p:cxnSp>
      <p:cxnSp>
        <p:nvCxnSpPr>
          <p:cNvPr id="247" name="Shape 247"/>
          <p:cNvCxnSpPr>
            <a:stCxn id="248" idx="0"/>
          </p:cNvCxnSpPr>
          <p:nvPr/>
        </p:nvCxnSpPr>
        <p:spPr>
          <a:xfrm rot="10800000">
            <a:off x="4608675" y="2555100"/>
            <a:ext cx="0" cy="650400"/>
          </a:xfrm>
          <a:prstGeom prst="straightConnector1">
            <a:avLst/>
          </a:prstGeom>
          <a:noFill/>
          <a:ln cap="flat" cmpd="sng" w="38100">
            <a:solidFill>
              <a:srgbClr val="CC0000"/>
            </a:solidFill>
            <a:prstDash val="solid"/>
            <a:round/>
            <a:headEnd len="med" w="med" type="diamond"/>
            <a:tailEnd len="med" w="med" type="diamond"/>
          </a:ln>
        </p:spPr>
      </p:cxnSp>
      <p:sp>
        <p:nvSpPr>
          <p:cNvPr id="246" name="Shape 246"/>
          <p:cNvSpPr txBox="1"/>
          <p:nvPr/>
        </p:nvSpPr>
        <p:spPr>
          <a:xfrm>
            <a:off x="1353775" y="1493675"/>
            <a:ext cx="2185200" cy="53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Complete Program</a:t>
            </a:r>
            <a:endParaRPr b="1">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(4-5 Months Alpha)</a:t>
            </a:r>
            <a:endParaRPr b="1">
              <a:latin typeface="Lora"/>
              <a:ea typeface="Lora"/>
              <a:cs typeface="Lora"/>
              <a:sym typeface="Lora"/>
            </a:endParaRPr>
          </a:p>
        </p:txBody>
      </p:sp>
      <p:sp>
        <p:nvSpPr>
          <p:cNvPr id="248" name="Shape 248"/>
          <p:cNvSpPr txBox="1"/>
          <p:nvPr/>
        </p:nvSpPr>
        <p:spPr>
          <a:xfrm>
            <a:off x="2778825" y="3205500"/>
            <a:ext cx="3659700" cy="53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Contacting Vancouver Coastal Health Service</a:t>
            </a:r>
            <a:endParaRPr b="1">
              <a:latin typeface="Lora"/>
              <a:ea typeface="Lora"/>
              <a:cs typeface="Lora"/>
              <a:sym typeface="Lora"/>
            </a:endParaRPr>
          </a:p>
        </p:txBody>
      </p:sp>
      <p:sp>
        <p:nvSpPr>
          <p:cNvPr id="249" name="Shape 249"/>
          <p:cNvSpPr txBox="1"/>
          <p:nvPr/>
        </p:nvSpPr>
        <p:spPr>
          <a:xfrm>
            <a:off x="5772000" y="1492225"/>
            <a:ext cx="1662600" cy="33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Deploy With Rehab Centers On Board</a:t>
            </a:r>
            <a:endParaRPr b="1">
              <a:latin typeface="Lora"/>
              <a:ea typeface="Lora"/>
              <a:cs typeface="Lora"/>
              <a:sym typeface="Lora"/>
            </a:endParaRPr>
          </a:p>
        </p:txBody>
      </p:sp>
      <p:cxnSp>
        <p:nvCxnSpPr>
          <p:cNvPr id="250" name="Shape 250"/>
          <p:cNvCxnSpPr/>
          <p:nvPr/>
        </p:nvCxnSpPr>
        <p:spPr>
          <a:xfrm rot="10800000">
            <a:off x="6602700" y="2032700"/>
            <a:ext cx="1200" cy="689100"/>
          </a:xfrm>
          <a:prstGeom prst="straightConnector1">
            <a:avLst/>
          </a:prstGeom>
          <a:noFill/>
          <a:ln cap="flat" cmpd="sng" w="38100">
            <a:solidFill>
              <a:srgbClr val="CC0000"/>
            </a:solidFill>
            <a:prstDash val="solid"/>
            <a:round/>
            <a:headEnd len="med" w="med" type="diamond"/>
            <a:tailEnd len="med" w="med" type="diamond"/>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Future Features</a:t>
            </a:r>
            <a:endParaRPr/>
          </a:p>
        </p:txBody>
      </p:sp>
      <p:sp>
        <p:nvSpPr>
          <p:cNvPr id="256" name="Shape 256"/>
          <p:cNvSpPr txBox="1"/>
          <p:nvPr>
            <p:ph idx="1" type="body"/>
          </p:nvPr>
        </p:nvSpPr>
        <p:spPr>
          <a:xfrm>
            <a:off x="457200" y="1466850"/>
            <a:ext cx="2631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Social Platform</a:t>
            </a:r>
            <a:endParaRPr b="1"/>
          </a:p>
          <a:p>
            <a:pPr indent="0" lvl="0" marL="0" rtl="0">
              <a:spcBef>
                <a:spcPts val="600"/>
              </a:spcBef>
              <a:spcAft>
                <a:spcPts val="0"/>
              </a:spcAft>
              <a:buNone/>
            </a:pPr>
            <a:r>
              <a:rPr lang="en" sz="1200"/>
              <a:t>Building a community of friend on the same journey.</a:t>
            </a:r>
            <a:endParaRPr sz="1200"/>
          </a:p>
        </p:txBody>
      </p:sp>
      <p:sp>
        <p:nvSpPr>
          <p:cNvPr id="257" name="Shape 257"/>
          <p:cNvSpPr txBox="1"/>
          <p:nvPr>
            <p:ph idx="2" type="body"/>
          </p:nvPr>
        </p:nvSpPr>
        <p:spPr>
          <a:xfrm>
            <a:off x="3223964" y="1466850"/>
            <a:ext cx="2631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Social Support</a:t>
            </a:r>
            <a:endParaRPr b="1"/>
          </a:p>
          <a:p>
            <a:pPr indent="0" lvl="0" marL="0" rtl="0">
              <a:spcBef>
                <a:spcPts val="600"/>
              </a:spcBef>
              <a:spcAft>
                <a:spcPts val="0"/>
              </a:spcAft>
              <a:buNone/>
            </a:pPr>
            <a:r>
              <a:rPr lang="en" sz="1200"/>
              <a:t>Build the positive community and get the social services support in a centralized manner.</a:t>
            </a:r>
            <a:endParaRPr sz="1200"/>
          </a:p>
        </p:txBody>
      </p:sp>
      <p:sp>
        <p:nvSpPr>
          <p:cNvPr id="258" name="Shape 258"/>
          <p:cNvSpPr txBox="1"/>
          <p:nvPr>
            <p:ph idx="3" type="body"/>
          </p:nvPr>
        </p:nvSpPr>
        <p:spPr>
          <a:xfrm>
            <a:off x="5990727" y="1466850"/>
            <a:ext cx="2631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Hobbies and Development</a:t>
            </a:r>
            <a:endParaRPr b="1"/>
          </a:p>
          <a:p>
            <a:pPr indent="0" lvl="0" marL="0" rtl="0">
              <a:spcBef>
                <a:spcPts val="600"/>
              </a:spcBef>
              <a:spcAft>
                <a:spcPts val="0"/>
              </a:spcAft>
              <a:buNone/>
            </a:pPr>
            <a:r>
              <a:rPr lang="en" sz="1200"/>
              <a:t>Making positive habits stick and keeping users busy so that relapse is not possible</a:t>
            </a:r>
            <a:r>
              <a:rPr lang="en" sz="1200"/>
              <a:t>. </a:t>
            </a:r>
            <a:endParaRPr sz="1200"/>
          </a:p>
          <a:p>
            <a:pPr indent="0" lvl="0" marL="0" rtl="0">
              <a:spcBef>
                <a:spcPts val="600"/>
              </a:spcBef>
              <a:spcAft>
                <a:spcPts val="0"/>
              </a:spcAft>
              <a:buNone/>
            </a:pPr>
            <a:r>
              <a:t/>
            </a:r>
            <a:endParaRPr sz="1200"/>
          </a:p>
        </p:txBody>
      </p:sp>
      <p:sp>
        <p:nvSpPr>
          <p:cNvPr id="259" name="Shape 259"/>
          <p:cNvSpPr txBox="1"/>
          <p:nvPr>
            <p:ph idx="1" type="body"/>
          </p:nvPr>
        </p:nvSpPr>
        <p:spPr>
          <a:xfrm>
            <a:off x="457200" y="3048000"/>
            <a:ext cx="2631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Blog Thread Community</a:t>
            </a:r>
            <a:endParaRPr b="1"/>
          </a:p>
          <a:p>
            <a:pPr indent="0" lvl="0" marL="0" rtl="0">
              <a:spcBef>
                <a:spcPts val="600"/>
              </a:spcBef>
              <a:spcAft>
                <a:spcPts val="0"/>
              </a:spcAft>
              <a:buNone/>
            </a:pPr>
            <a:r>
              <a:rPr lang="en" sz="1200"/>
              <a:t>Communicating,sharing, and reading similar shared experiences through one centralized platform.</a:t>
            </a:r>
            <a:endParaRPr sz="1200"/>
          </a:p>
        </p:txBody>
      </p:sp>
      <p:sp>
        <p:nvSpPr>
          <p:cNvPr id="260" name="Shape 260"/>
          <p:cNvSpPr txBox="1"/>
          <p:nvPr>
            <p:ph idx="2" type="body"/>
          </p:nvPr>
        </p:nvSpPr>
        <p:spPr>
          <a:xfrm>
            <a:off x="3223964" y="3048000"/>
            <a:ext cx="2631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Beneficiaries/Donor </a:t>
            </a:r>
            <a:endParaRPr b="1"/>
          </a:p>
          <a:p>
            <a:pPr indent="0" lvl="0" marL="0" rtl="0">
              <a:spcBef>
                <a:spcPts val="600"/>
              </a:spcBef>
              <a:spcAft>
                <a:spcPts val="0"/>
              </a:spcAft>
              <a:buNone/>
            </a:pPr>
            <a:r>
              <a:rPr lang="en" sz="1200"/>
              <a:t>Charity and donor system to help those without sufficient money to get the help they need.</a:t>
            </a:r>
            <a:endParaRPr sz="1200"/>
          </a:p>
        </p:txBody>
      </p:sp>
      <p:sp>
        <p:nvSpPr>
          <p:cNvPr id="261" name="Shape 261"/>
          <p:cNvSpPr txBox="1"/>
          <p:nvPr>
            <p:ph idx="3" type="body"/>
          </p:nvPr>
        </p:nvSpPr>
        <p:spPr>
          <a:xfrm>
            <a:off x="5990727" y="3048000"/>
            <a:ext cx="2631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Detailed Reports for Family</a:t>
            </a:r>
            <a:endParaRPr b="1"/>
          </a:p>
          <a:p>
            <a:pPr indent="0" lvl="0" marL="0" rtl="0">
              <a:spcBef>
                <a:spcPts val="600"/>
              </a:spcBef>
              <a:spcAft>
                <a:spcPts val="0"/>
              </a:spcAft>
              <a:buNone/>
            </a:pPr>
            <a:r>
              <a:rPr lang="en" sz="1200"/>
              <a:t>Keep family and friends in the loop on user’s recovery process and help pinpoint what more can be done.</a:t>
            </a:r>
            <a:endParaRPr sz="1200"/>
          </a:p>
          <a:p>
            <a:pPr indent="0" lvl="0" marL="0" rtl="0">
              <a:spcBef>
                <a:spcPts val="600"/>
              </a:spcBef>
              <a:spcAft>
                <a:spcPts val="0"/>
              </a:spcAft>
              <a:buNone/>
            </a:pPr>
            <a:r>
              <a:t/>
            </a:r>
            <a:endParaRPr sz="1200"/>
          </a:p>
        </p:txBody>
      </p:sp>
      <p:grpSp>
        <p:nvGrpSpPr>
          <p:cNvPr id="262" name="Shape 262"/>
          <p:cNvGrpSpPr/>
          <p:nvPr/>
        </p:nvGrpSpPr>
        <p:grpSpPr>
          <a:xfrm>
            <a:off x="4381077" y="103171"/>
            <a:ext cx="381881" cy="241378"/>
            <a:chOff x="3241525" y="3039450"/>
            <a:chExt cx="494600" cy="312625"/>
          </a:xfrm>
        </p:grpSpPr>
        <p:sp>
          <p:nvSpPr>
            <p:cNvPr id="263" name="Shape 263"/>
            <p:cNvSpPr/>
            <p:nvPr/>
          </p:nvSpPr>
          <p:spPr>
            <a:xfrm>
              <a:off x="3241525" y="3039450"/>
              <a:ext cx="494600" cy="312625"/>
            </a:xfrm>
            <a:custGeom>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nvSpPr>
          <p:spPr>
            <a:xfrm>
              <a:off x="3384400" y="3091350"/>
              <a:ext cx="208850" cy="208825"/>
            </a:xfrm>
            <a:custGeom>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idx="1" type="body"/>
          </p:nvPr>
        </p:nvSpPr>
        <p:spPr>
          <a:xfrm>
            <a:off x="2454925" y="1045950"/>
            <a:ext cx="4234200" cy="318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You can’t beat a bad habit by tackling the habit itself. </a:t>
            </a:r>
            <a:endParaRPr/>
          </a:p>
          <a:p>
            <a:pPr indent="0" lvl="0" marL="0" rtl="0">
              <a:spcBef>
                <a:spcPts val="600"/>
              </a:spcBef>
              <a:spcAft>
                <a:spcPts val="0"/>
              </a:spcAft>
              <a:buNone/>
            </a:pPr>
            <a:r>
              <a:rPr lang="en"/>
              <a:t>The root matters!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ctrTitle"/>
          </p:nvPr>
        </p:nvSpPr>
        <p:spPr>
          <a:xfrm>
            <a:off x="1598400" y="1763225"/>
            <a:ext cx="59472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Step Beyond</a:t>
            </a:r>
            <a:endParaRPr/>
          </a:p>
        </p:txBody>
      </p:sp>
      <p:grpSp>
        <p:nvGrpSpPr>
          <p:cNvPr id="275" name="Shape 275"/>
          <p:cNvGrpSpPr/>
          <p:nvPr/>
        </p:nvGrpSpPr>
        <p:grpSpPr>
          <a:xfrm>
            <a:off x="4411033" y="332492"/>
            <a:ext cx="321429" cy="523991"/>
            <a:chOff x="6730350" y="2315900"/>
            <a:chExt cx="257700" cy="420100"/>
          </a:xfrm>
        </p:grpSpPr>
        <p:sp>
          <p:nvSpPr>
            <p:cNvPr id="276" name="Shape 276"/>
            <p:cNvSpPr/>
            <p:nvPr/>
          </p:nvSpPr>
          <p:spPr>
            <a:xfrm>
              <a:off x="6807900" y="2671250"/>
              <a:ext cx="102600" cy="22625"/>
            </a:xfrm>
            <a:custGeom>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nvSpPr>
          <p:spPr>
            <a:xfrm>
              <a:off x="6807900" y="2636450"/>
              <a:ext cx="102600" cy="22625"/>
            </a:xfrm>
            <a:custGeom>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nvSpPr>
          <p:spPr>
            <a:xfrm>
              <a:off x="6807900" y="2706075"/>
              <a:ext cx="102600" cy="29925"/>
            </a:xfrm>
            <a:custGeom>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nvSpPr>
          <p:spPr>
            <a:xfrm>
              <a:off x="6811575" y="2463675"/>
              <a:ext cx="95275" cy="160600"/>
            </a:xfrm>
            <a:custGeom>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p:nvPr/>
          </p:nvSpPr>
          <p:spPr>
            <a:xfrm>
              <a:off x="6730350" y="2315900"/>
              <a:ext cx="257700" cy="308375"/>
            </a:xfrm>
            <a:custGeom>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ctrTitle"/>
          </p:nvPr>
        </p:nvSpPr>
        <p:spPr>
          <a:xfrm>
            <a:off x="2129175" y="1659550"/>
            <a:ext cx="48858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MEET JJ</a:t>
            </a:r>
            <a:endParaRPr/>
          </a:p>
        </p:txBody>
      </p:sp>
      <p:sp>
        <p:nvSpPr>
          <p:cNvPr id="286" name="Shape 286"/>
          <p:cNvSpPr txBox="1"/>
          <p:nvPr>
            <p:ph idx="1" type="subTitle"/>
          </p:nvPr>
        </p:nvSpPr>
        <p:spPr>
          <a:xfrm>
            <a:off x="2129175" y="2992450"/>
            <a:ext cx="48858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Artificial Profile Developed Through Machine Learning</a:t>
            </a:r>
            <a:endParaRPr/>
          </a:p>
        </p:txBody>
      </p:sp>
      <p:sp>
        <p:nvSpPr>
          <p:cNvPr id="287" name="Shape 287"/>
          <p:cNvSpPr txBox="1"/>
          <p:nvPr/>
        </p:nvSpPr>
        <p:spPr>
          <a:xfrm>
            <a:off x="3384650" y="5775"/>
            <a:ext cx="2395200" cy="90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0">
              <a:solidFill>
                <a:srgbClr val="CC0000"/>
              </a:solidFill>
              <a:latin typeface="Playfair Display"/>
              <a:ea typeface="Playfair Display"/>
              <a:cs typeface="Playfair Display"/>
              <a:sym typeface="Playfair Display"/>
            </a:endParaRPr>
          </a:p>
        </p:txBody>
      </p:sp>
      <p:grpSp>
        <p:nvGrpSpPr>
          <p:cNvPr id="288" name="Shape 288"/>
          <p:cNvGrpSpPr/>
          <p:nvPr/>
        </p:nvGrpSpPr>
        <p:grpSpPr>
          <a:xfrm>
            <a:off x="4204227" y="5782"/>
            <a:ext cx="756053" cy="805572"/>
            <a:chOff x="5970800" y="1619250"/>
            <a:chExt cx="428650" cy="456725"/>
          </a:xfrm>
        </p:grpSpPr>
        <p:sp>
          <p:nvSpPr>
            <p:cNvPr id="289" name="Shape 289"/>
            <p:cNvSpPr/>
            <p:nvPr/>
          </p:nvSpPr>
          <p:spPr>
            <a:xfrm>
              <a:off x="5970800" y="1674200"/>
              <a:ext cx="377975" cy="377950"/>
            </a:xfrm>
            <a:custGeom>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p:nvPr/>
          </p:nvSpPr>
          <p:spPr>
            <a:xfrm>
              <a:off x="6068500" y="1771875"/>
              <a:ext cx="182575" cy="182600"/>
            </a:xfrm>
            <a:custGeom>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nvSpPr>
          <p:spPr>
            <a:xfrm>
              <a:off x="5981175" y="2005125"/>
              <a:ext cx="75125" cy="70850"/>
            </a:xfrm>
            <a:custGeom>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nvSpPr>
          <p:spPr>
            <a:xfrm>
              <a:off x="6263875" y="2005125"/>
              <a:ext cx="74525" cy="70850"/>
            </a:xfrm>
            <a:custGeom>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6147875" y="1619250"/>
              <a:ext cx="251575" cy="255850"/>
            </a:xfrm>
            <a:custGeom>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idx="1" type="body"/>
          </p:nvPr>
        </p:nvSpPr>
        <p:spPr>
          <a:xfrm>
            <a:off x="1372500" y="1426975"/>
            <a:ext cx="6740100" cy="3472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Machine learning developed profile based on all the data collected from the individuals who have been through REHMAP system. J.J. will be final extension of the project where we will have sufficient data to be able to determine how likely is a given type of scenario likely to lead to drug addiction. </a:t>
            </a:r>
            <a:endParaRPr/>
          </a:p>
        </p:txBody>
      </p:sp>
      <p:sp>
        <p:nvSpPr>
          <p:cNvPr id="299" name="Shape 299"/>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nSpc>
                <a:spcPct val="115000"/>
              </a:lnSpc>
              <a:spcBef>
                <a:spcPts val="600"/>
              </a:spcBef>
              <a:spcAft>
                <a:spcPts val="0"/>
              </a:spcAft>
              <a:buClr>
                <a:schemeClr val="dk1"/>
              </a:buClr>
              <a:buSzPts val="1100"/>
              <a:buFont typeface="Arial"/>
              <a:buNone/>
            </a:pPr>
            <a:r>
              <a:rPr b="1" i="0" lang="en" sz="2000">
                <a:solidFill>
                  <a:srgbClr val="CC0000"/>
                </a:solidFill>
                <a:latin typeface="Lora"/>
                <a:ea typeface="Lora"/>
                <a:cs typeface="Lora"/>
                <a:sym typeface="Lora"/>
              </a:rPr>
              <a:t>J.J</a:t>
            </a:r>
            <a:endParaRPr/>
          </a:p>
        </p:txBody>
      </p:sp>
      <p:grpSp>
        <p:nvGrpSpPr>
          <p:cNvPr id="300" name="Shape 300"/>
          <p:cNvGrpSpPr/>
          <p:nvPr/>
        </p:nvGrpSpPr>
        <p:grpSpPr>
          <a:xfrm>
            <a:off x="4416909" y="87780"/>
            <a:ext cx="310230" cy="366786"/>
            <a:chOff x="4636075" y="261925"/>
            <a:chExt cx="401800" cy="475050"/>
          </a:xfrm>
        </p:grpSpPr>
        <p:sp>
          <p:nvSpPr>
            <p:cNvPr id="301" name="Shape 301"/>
            <p:cNvSpPr/>
            <p:nvPr/>
          </p:nvSpPr>
          <p:spPr>
            <a:xfrm>
              <a:off x="4665400" y="326650"/>
              <a:ext cx="372475" cy="97100"/>
            </a:xfrm>
            <a:custGeom>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Shape 302"/>
            <p:cNvSpPr/>
            <p:nvPr/>
          </p:nvSpPr>
          <p:spPr>
            <a:xfrm>
              <a:off x="4636075" y="438375"/>
              <a:ext cx="372475" cy="97125"/>
            </a:xfrm>
            <a:custGeom>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nvSpPr>
          <p:spPr>
            <a:xfrm>
              <a:off x="4814975" y="261925"/>
              <a:ext cx="44000" cy="50100"/>
            </a:xfrm>
            <a:custGeom>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p:nvPr/>
          </p:nvSpPr>
          <p:spPr>
            <a:xfrm>
              <a:off x="4814975" y="550125"/>
              <a:ext cx="44000" cy="186850"/>
            </a:xfrm>
            <a:custGeom>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p:nvPr/>
        </p:nvSpPr>
        <p:spPr>
          <a:xfrm>
            <a:off x="1694600" y="1732325"/>
            <a:ext cx="2133000" cy="2133000"/>
          </a:xfrm>
          <a:prstGeom prst="ellipse">
            <a:avLst/>
          </a:prstGeom>
          <a:no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Prevention</a:t>
            </a:r>
            <a:endParaRPr>
              <a:latin typeface="Lora"/>
              <a:ea typeface="Lora"/>
              <a:cs typeface="Lora"/>
              <a:sym typeface="Lora"/>
            </a:endParaRPr>
          </a:p>
        </p:txBody>
      </p:sp>
      <p:sp>
        <p:nvSpPr>
          <p:cNvPr id="310" name="Shape 310"/>
          <p:cNvSpPr/>
          <p:nvPr/>
        </p:nvSpPr>
        <p:spPr>
          <a:xfrm>
            <a:off x="5338850" y="1732325"/>
            <a:ext cx="2133000" cy="2133000"/>
          </a:xfrm>
          <a:prstGeom prst="ellipse">
            <a:avLst/>
          </a:prstGeom>
          <a:no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Treatment</a:t>
            </a:r>
            <a:endParaRPr>
              <a:latin typeface="Lora"/>
              <a:ea typeface="Lora"/>
              <a:cs typeface="Lora"/>
              <a:sym typeface="Lora"/>
            </a:endParaRPr>
          </a:p>
        </p:txBody>
      </p:sp>
      <p:sp>
        <p:nvSpPr>
          <p:cNvPr id="311" name="Shape 311"/>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Comprehensive Solution</a:t>
            </a:r>
            <a:endParaRPr/>
          </a:p>
        </p:txBody>
      </p:sp>
      <p:sp>
        <p:nvSpPr>
          <p:cNvPr id="312" name="Shape 312"/>
          <p:cNvSpPr/>
          <p:nvPr/>
        </p:nvSpPr>
        <p:spPr>
          <a:xfrm>
            <a:off x="3516725" y="1732325"/>
            <a:ext cx="2133000" cy="2133000"/>
          </a:xfrm>
          <a:prstGeom prst="ellipse">
            <a:avLst/>
          </a:prstGeom>
          <a:noFill/>
          <a:ln cap="flat" cmpd="thinThick"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CC0000"/>
                </a:solidFill>
                <a:latin typeface="Lora"/>
                <a:ea typeface="Lora"/>
                <a:cs typeface="Lora"/>
                <a:sym typeface="Lora"/>
              </a:rPr>
              <a:t>Well Rounded Solution</a:t>
            </a:r>
            <a:endParaRPr b="1">
              <a:solidFill>
                <a:srgbClr val="CC0000"/>
              </a:solidFill>
              <a:latin typeface="Lora"/>
              <a:ea typeface="Lora"/>
              <a:cs typeface="Lora"/>
              <a:sym typeface="Lora"/>
            </a:endParaRPr>
          </a:p>
        </p:txBody>
      </p:sp>
      <p:grpSp>
        <p:nvGrpSpPr>
          <p:cNvPr id="313" name="Shape 313"/>
          <p:cNvGrpSpPr/>
          <p:nvPr/>
        </p:nvGrpSpPr>
        <p:grpSpPr>
          <a:xfrm>
            <a:off x="4433307" y="96244"/>
            <a:ext cx="299845" cy="313048"/>
            <a:chOff x="3294650" y="3652450"/>
            <a:chExt cx="388350" cy="405450"/>
          </a:xfrm>
        </p:grpSpPr>
        <p:sp>
          <p:nvSpPr>
            <p:cNvPr id="314" name="Shape 314"/>
            <p:cNvSpPr/>
            <p:nvPr/>
          </p:nvSpPr>
          <p:spPr>
            <a:xfrm>
              <a:off x="3294650" y="3681775"/>
              <a:ext cx="376150" cy="376125"/>
            </a:xfrm>
            <a:custGeom>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p:nvPr/>
          </p:nvSpPr>
          <p:spPr>
            <a:xfrm>
              <a:off x="3494925" y="3760525"/>
              <a:ext cx="188075" cy="97100"/>
            </a:xfrm>
            <a:custGeom>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p:nvPr/>
          </p:nvSpPr>
          <p:spPr>
            <a:xfrm>
              <a:off x="3494925" y="3652450"/>
              <a:ext cx="161200" cy="188100"/>
            </a:xfrm>
            <a:custGeom>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idx="4294967295" type="ctrTitle"/>
          </p:nvPr>
        </p:nvSpPr>
        <p:spPr>
          <a:xfrm>
            <a:off x="685800" y="876600"/>
            <a:ext cx="7772400" cy="894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800">
                <a:solidFill>
                  <a:srgbClr val="CC0000"/>
                </a:solidFill>
              </a:rPr>
              <a:t>2,816 Deaths </a:t>
            </a:r>
            <a:endParaRPr sz="4800">
              <a:solidFill>
                <a:srgbClr val="CC0000"/>
              </a:solidFill>
            </a:endParaRPr>
          </a:p>
        </p:txBody>
      </p:sp>
      <p:sp>
        <p:nvSpPr>
          <p:cNvPr id="109" name="Shape 109"/>
          <p:cNvSpPr txBox="1"/>
          <p:nvPr>
            <p:ph idx="4294967295" type="subTitle"/>
          </p:nvPr>
        </p:nvSpPr>
        <p:spPr>
          <a:xfrm>
            <a:off x="685800" y="1487509"/>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Nationally in 2016</a:t>
            </a:r>
            <a:endParaRPr sz="1800"/>
          </a:p>
        </p:txBody>
      </p:sp>
      <p:sp>
        <p:nvSpPr>
          <p:cNvPr id="110" name="Shape 110"/>
          <p:cNvSpPr txBox="1"/>
          <p:nvPr>
            <p:ph idx="4294967295" type="ctrTitle"/>
          </p:nvPr>
        </p:nvSpPr>
        <p:spPr>
          <a:xfrm>
            <a:off x="685800" y="3505500"/>
            <a:ext cx="7772400" cy="894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800">
                <a:solidFill>
                  <a:srgbClr val="CC0000"/>
                </a:solidFill>
              </a:rPr>
              <a:t>35%</a:t>
            </a:r>
            <a:endParaRPr sz="4800">
              <a:solidFill>
                <a:srgbClr val="CC0000"/>
              </a:solidFill>
            </a:endParaRPr>
          </a:p>
        </p:txBody>
      </p:sp>
      <p:sp>
        <p:nvSpPr>
          <p:cNvPr id="111" name="Shape 111"/>
          <p:cNvSpPr txBox="1"/>
          <p:nvPr>
            <p:ph idx="4294967295" type="subTitle"/>
          </p:nvPr>
        </p:nvSpPr>
        <p:spPr>
          <a:xfrm>
            <a:off x="685800" y="4116409"/>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B.C. Has the Highest Death Rate in Canada *Stats Canada</a:t>
            </a:r>
            <a:endParaRPr sz="1800"/>
          </a:p>
        </p:txBody>
      </p:sp>
      <p:sp>
        <p:nvSpPr>
          <p:cNvPr id="112" name="Shape 112"/>
          <p:cNvSpPr txBox="1"/>
          <p:nvPr>
            <p:ph idx="4294967295" type="ctrTitle"/>
          </p:nvPr>
        </p:nvSpPr>
        <p:spPr>
          <a:xfrm>
            <a:off x="685800" y="2191050"/>
            <a:ext cx="7772400" cy="894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800">
                <a:solidFill>
                  <a:srgbClr val="CC0000"/>
                </a:solidFill>
              </a:rPr>
              <a:t>978 Deaths  </a:t>
            </a:r>
            <a:endParaRPr sz="4800">
              <a:solidFill>
                <a:srgbClr val="CC0000"/>
              </a:solidFill>
            </a:endParaRPr>
          </a:p>
        </p:txBody>
      </p:sp>
      <p:sp>
        <p:nvSpPr>
          <p:cNvPr id="113" name="Shape 113"/>
          <p:cNvSpPr txBox="1"/>
          <p:nvPr>
            <p:ph idx="4294967295" type="subTitle"/>
          </p:nvPr>
        </p:nvSpPr>
        <p:spPr>
          <a:xfrm>
            <a:off x="685800" y="2801959"/>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In B.C.</a:t>
            </a:r>
            <a:endParaRPr sz="1800"/>
          </a:p>
        </p:txBody>
      </p:sp>
      <p:grpSp>
        <p:nvGrpSpPr>
          <p:cNvPr id="114" name="Shape 114"/>
          <p:cNvGrpSpPr/>
          <p:nvPr/>
        </p:nvGrpSpPr>
        <p:grpSpPr>
          <a:xfrm>
            <a:off x="4397111" y="118502"/>
            <a:ext cx="349800" cy="256472"/>
            <a:chOff x="4610450" y="3703750"/>
            <a:chExt cx="453050" cy="332175"/>
          </a:xfrm>
        </p:grpSpPr>
        <p:sp>
          <p:nvSpPr>
            <p:cNvPr id="115" name="Shape 115"/>
            <p:cNvSpPr/>
            <p:nvPr/>
          </p:nvSpPr>
          <p:spPr>
            <a:xfrm>
              <a:off x="4610450" y="3703750"/>
              <a:ext cx="453050" cy="332175"/>
            </a:xfrm>
            <a:custGeom>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4642200" y="3730000"/>
              <a:ext cx="389550" cy="249150"/>
            </a:xfrm>
            <a:custGeom>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Thanks!</a:t>
            </a:r>
            <a:endParaRPr/>
          </a:p>
        </p:txBody>
      </p:sp>
      <p:sp>
        <p:nvSpPr>
          <p:cNvPr id="322" name="Shape 322"/>
          <p:cNvSpPr txBox="1"/>
          <p:nvPr>
            <p:ph idx="1" type="body"/>
          </p:nvPr>
        </p:nvSpPr>
        <p:spPr>
          <a:xfrm>
            <a:off x="1031425" y="1784825"/>
            <a:ext cx="7081200" cy="279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solidFill>
                  <a:srgbClr val="CC0000"/>
                </a:solidFill>
              </a:rPr>
              <a:t>Any questions?</a:t>
            </a:r>
            <a:endParaRPr b="1" sz="3600">
              <a:solidFill>
                <a:srgbClr val="CC0000"/>
              </a:solidFill>
            </a:endParaRPr>
          </a:p>
          <a:p>
            <a:pPr indent="0" lvl="0" marL="0" rtl="0" algn="ctr">
              <a:spcBef>
                <a:spcPts val="0"/>
              </a:spcBef>
              <a:spcAft>
                <a:spcPts val="0"/>
              </a:spcAft>
              <a:buNone/>
            </a:pPr>
            <a:r>
              <a:t/>
            </a:r>
            <a:endParaRPr/>
          </a:p>
        </p:txBody>
      </p:sp>
      <p:sp>
        <p:nvSpPr>
          <p:cNvPr id="323" name="Shape 323"/>
          <p:cNvSpPr/>
          <p:nvPr/>
        </p:nvSpPr>
        <p:spPr>
          <a:xfrm>
            <a:off x="4410757" y="111095"/>
            <a:ext cx="322468" cy="289480"/>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And tables to compare data</a:t>
            </a:r>
            <a:endParaRPr/>
          </a:p>
        </p:txBody>
      </p:sp>
      <p:graphicFrame>
        <p:nvGraphicFramePr>
          <p:cNvPr id="329" name="Shape 329"/>
          <p:cNvGraphicFramePr/>
          <p:nvPr/>
        </p:nvGraphicFramePr>
        <p:xfrm>
          <a:off x="2241300" y="1564481"/>
          <a:ext cx="3000000" cy="3000000"/>
        </p:xfrm>
        <a:graphic>
          <a:graphicData uri="http://schemas.openxmlformats.org/drawingml/2006/table">
            <a:tbl>
              <a:tblPr>
                <a:noFill/>
                <a:tableStyleId>{74785066-7CEC-48C0-9C71-CD59CF7ED1DE}</a:tableStyleId>
              </a:tblPr>
              <a:tblGrid>
                <a:gridCol w="1165350"/>
                <a:gridCol w="1165350"/>
                <a:gridCol w="1165350"/>
                <a:gridCol w="1165350"/>
              </a:tblGrid>
              <a:tr h="686900">
                <a:tc>
                  <a:txBody>
                    <a:bodyPr>
                      <a:noAutofit/>
                    </a:bodyPr>
                    <a:lstStyle/>
                    <a:p>
                      <a:pPr indent="0" lvl="0" marL="0" rtl="0">
                        <a:spcBef>
                          <a:spcPts val="0"/>
                        </a:spcBef>
                        <a:spcAft>
                          <a:spcPts val="0"/>
                        </a:spcAft>
                        <a:buNone/>
                      </a:pPr>
                      <a:r>
                        <a:t/>
                      </a:r>
                      <a:endParaRPr>
                        <a:latin typeface="Lora"/>
                        <a:ea typeface="Lora"/>
                        <a:cs typeface="Lora"/>
                        <a:sym typeface="Lora"/>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38100">
                      <a:solidFill>
                        <a:srgbClr val="CC0000"/>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666666"/>
                          </a:solidFill>
                          <a:latin typeface="Lora"/>
                          <a:ea typeface="Lora"/>
                          <a:cs typeface="Lora"/>
                          <a:sym typeface="Lora"/>
                        </a:rPr>
                        <a:t>A</a:t>
                      </a:r>
                      <a:endParaRPr sz="1100">
                        <a:solidFill>
                          <a:srgbClr val="666666"/>
                        </a:solidFill>
                        <a:latin typeface="Lora"/>
                        <a:ea typeface="Lora"/>
                        <a:cs typeface="Lora"/>
                        <a:sym typeface="Lora"/>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38100">
                      <a:solidFill>
                        <a:srgbClr val="CC0000"/>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666666"/>
                          </a:solidFill>
                          <a:latin typeface="Lora"/>
                          <a:ea typeface="Lora"/>
                          <a:cs typeface="Lora"/>
                          <a:sym typeface="Lora"/>
                        </a:rPr>
                        <a:t>B</a:t>
                      </a:r>
                      <a:endParaRPr sz="1100">
                        <a:solidFill>
                          <a:srgbClr val="666666"/>
                        </a:solidFill>
                        <a:latin typeface="Lora"/>
                        <a:ea typeface="Lora"/>
                        <a:cs typeface="Lora"/>
                        <a:sym typeface="Lora"/>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38100">
                      <a:solidFill>
                        <a:srgbClr val="CC0000"/>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666666"/>
                          </a:solidFill>
                          <a:latin typeface="Lora"/>
                          <a:ea typeface="Lora"/>
                          <a:cs typeface="Lora"/>
                          <a:sym typeface="Lora"/>
                        </a:rPr>
                        <a:t>C</a:t>
                      </a:r>
                      <a:endParaRPr sz="1100">
                        <a:solidFill>
                          <a:srgbClr val="666666"/>
                        </a:solidFill>
                        <a:latin typeface="Lora"/>
                        <a:ea typeface="Lora"/>
                        <a:cs typeface="Lora"/>
                        <a:sym typeface="Lora"/>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38100">
                      <a:solidFill>
                        <a:srgbClr val="CC0000"/>
                      </a:solidFill>
                      <a:prstDash val="solid"/>
                      <a:round/>
                      <a:headEnd len="sm" w="sm" type="none"/>
                      <a:tailEnd len="sm" w="sm" type="none"/>
                    </a:lnT>
                    <a:lnB cap="flat" cmpd="sng" w="9525">
                      <a:solidFill>
                        <a:srgbClr val="999999"/>
                      </a:solidFill>
                      <a:prstDash val="solid"/>
                      <a:round/>
                      <a:headEnd len="sm" w="sm" type="none"/>
                      <a:tailEnd len="sm" w="sm" type="none"/>
                    </a:lnB>
                  </a:tcPr>
                </a:tc>
              </a:tr>
              <a:tr h="686900">
                <a:tc>
                  <a:txBody>
                    <a:bodyPr>
                      <a:noAutofit/>
                    </a:bodyPr>
                    <a:lstStyle/>
                    <a:p>
                      <a:pPr indent="0" lvl="0" marL="0" rtl="0" algn="r">
                        <a:spcBef>
                          <a:spcPts val="0"/>
                        </a:spcBef>
                        <a:spcAft>
                          <a:spcPts val="0"/>
                        </a:spcAft>
                        <a:buNone/>
                      </a:pPr>
                      <a:r>
                        <a:rPr i="1" lang="en" sz="1100">
                          <a:latin typeface="Playfair Display"/>
                          <a:ea typeface="Playfair Display"/>
                          <a:cs typeface="Playfair Display"/>
                          <a:sym typeface="Playfair Display"/>
                        </a:rPr>
                        <a:t>Yellow</a:t>
                      </a:r>
                      <a:endParaRPr i="1" sz="1100">
                        <a:latin typeface="Playfair Display"/>
                        <a:ea typeface="Playfair Display"/>
                        <a:cs typeface="Playfair Display"/>
                        <a:sym typeface="Playfair Display"/>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Lora"/>
                          <a:ea typeface="Lora"/>
                          <a:cs typeface="Lora"/>
                          <a:sym typeface="Lora"/>
                        </a:rPr>
                        <a:t>10</a:t>
                      </a:r>
                      <a:endParaRPr b="1">
                        <a:latin typeface="Lora"/>
                        <a:ea typeface="Lora"/>
                        <a:cs typeface="Lora"/>
                        <a:sym typeface="Lora"/>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Lora"/>
                          <a:ea typeface="Lora"/>
                          <a:cs typeface="Lora"/>
                          <a:sym typeface="Lora"/>
                        </a:rPr>
                        <a:t>20</a:t>
                      </a:r>
                      <a:endParaRPr b="1">
                        <a:latin typeface="Lora"/>
                        <a:ea typeface="Lora"/>
                        <a:cs typeface="Lora"/>
                        <a:sym typeface="Lora"/>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Lora"/>
                          <a:ea typeface="Lora"/>
                          <a:cs typeface="Lora"/>
                          <a:sym typeface="Lora"/>
                        </a:rPr>
                        <a:t>7</a:t>
                      </a:r>
                      <a:endParaRPr b="1">
                        <a:latin typeface="Lora"/>
                        <a:ea typeface="Lora"/>
                        <a:cs typeface="Lora"/>
                        <a:sym typeface="Lora"/>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686900">
                <a:tc>
                  <a:txBody>
                    <a:bodyPr>
                      <a:noAutofit/>
                    </a:bodyPr>
                    <a:lstStyle/>
                    <a:p>
                      <a:pPr indent="0" lvl="0" marL="0" rtl="0" algn="r">
                        <a:spcBef>
                          <a:spcPts val="0"/>
                        </a:spcBef>
                        <a:spcAft>
                          <a:spcPts val="0"/>
                        </a:spcAft>
                        <a:buNone/>
                      </a:pPr>
                      <a:r>
                        <a:rPr i="1" lang="en" sz="1100">
                          <a:latin typeface="Playfair Display"/>
                          <a:ea typeface="Playfair Display"/>
                          <a:cs typeface="Playfair Display"/>
                          <a:sym typeface="Playfair Display"/>
                        </a:rPr>
                        <a:t>Blue</a:t>
                      </a:r>
                      <a:endParaRPr i="1" sz="1100">
                        <a:latin typeface="Playfair Display"/>
                        <a:ea typeface="Playfair Display"/>
                        <a:cs typeface="Playfair Display"/>
                        <a:sym typeface="Playfair Display"/>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Lora"/>
                          <a:ea typeface="Lora"/>
                          <a:cs typeface="Lora"/>
                          <a:sym typeface="Lora"/>
                        </a:rPr>
                        <a:t>30</a:t>
                      </a:r>
                      <a:endParaRPr b="1">
                        <a:latin typeface="Lora"/>
                        <a:ea typeface="Lora"/>
                        <a:cs typeface="Lora"/>
                        <a:sym typeface="Lora"/>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Lora"/>
                          <a:ea typeface="Lora"/>
                          <a:cs typeface="Lora"/>
                          <a:sym typeface="Lora"/>
                        </a:rPr>
                        <a:t>15</a:t>
                      </a:r>
                      <a:endParaRPr b="1">
                        <a:latin typeface="Lora"/>
                        <a:ea typeface="Lora"/>
                        <a:cs typeface="Lora"/>
                        <a:sym typeface="Lora"/>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Lora"/>
                          <a:ea typeface="Lora"/>
                          <a:cs typeface="Lora"/>
                          <a:sym typeface="Lora"/>
                        </a:rPr>
                        <a:t>10</a:t>
                      </a:r>
                      <a:endParaRPr b="1">
                        <a:latin typeface="Lora"/>
                        <a:ea typeface="Lora"/>
                        <a:cs typeface="Lora"/>
                        <a:sym typeface="Lora"/>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686900">
                <a:tc>
                  <a:txBody>
                    <a:bodyPr>
                      <a:noAutofit/>
                    </a:bodyPr>
                    <a:lstStyle/>
                    <a:p>
                      <a:pPr indent="0" lvl="0" marL="0" rtl="0" algn="r">
                        <a:spcBef>
                          <a:spcPts val="0"/>
                        </a:spcBef>
                        <a:spcAft>
                          <a:spcPts val="0"/>
                        </a:spcAft>
                        <a:buNone/>
                      </a:pPr>
                      <a:r>
                        <a:rPr i="1" lang="en" sz="1100">
                          <a:latin typeface="Playfair Display"/>
                          <a:ea typeface="Playfair Display"/>
                          <a:cs typeface="Playfair Display"/>
                          <a:sym typeface="Playfair Display"/>
                        </a:rPr>
                        <a:t>Orange</a:t>
                      </a:r>
                      <a:endParaRPr i="1" sz="1100">
                        <a:latin typeface="Playfair Display"/>
                        <a:ea typeface="Playfair Display"/>
                        <a:cs typeface="Playfair Display"/>
                        <a:sym typeface="Playfair Display"/>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CC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Lora"/>
                          <a:ea typeface="Lora"/>
                          <a:cs typeface="Lora"/>
                          <a:sym typeface="Lora"/>
                        </a:rPr>
                        <a:t>5</a:t>
                      </a:r>
                      <a:endParaRPr b="1">
                        <a:latin typeface="Lora"/>
                        <a:ea typeface="Lora"/>
                        <a:cs typeface="Lora"/>
                        <a:sym typeface="Lora"/>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CC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Lora"/>
                          <a:ea typeface="Lora"/>
                          <a:cs typeface="Lora"/>
                          <a:sym typeface="Lora"/>
                        </a:rPr>
                        <a:t>24</a:t>
                      </a:r>
                      <a:endParaRPr b="1">
                        <a:latin typeface="Lora"/>
                        <a:ea typeface="Lora"/>
                        <a:cs typeface="Lora"/>
                        <a:sym typeface="Lora"/>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CC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Lora"/>
                          <a:ea typeface="Lora"/>
                          <a:cs typeface="Lora"/>
                          <a:sym typeface="Lora"/>
                        </a:rPr>
                        <a:t>16</a:t>
                      </a:r>
                      <a:endParaRPr b="1">
                        <a:latin typeface="Lora"/>
                        <a:ea typeface="Lora"/>
                        <a:cs typeface="Lora"/>
                        <a:sym typeface="Lora"/>
                      </a:endParaRPr>
                    </a:p>
                  </a:txBody>
                  <a:tcPr marT="68575" marB="6857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CC0000"/>
                      </a:solidFill>
                      <a:prstDash val="solid"/>
                      <a:round/>
                      <a:headEnd len="sm" w="sm" type="none"/>
                      <a:tailEnd len="sm" w="sm" type="none"/>
                    </a:lnB>
                  </a:tcPr>
                </a:tc>
              </a:tr>
            </a:tbl>
          </a:graphicData>
        </a:graphic>
      </p:graphicFrame>
      <p:grpSp>
        <p:nvGrpSpPr>
          <p:cNvPr id="330" name="Shape 330"/>
          <p:cNvGrpSpPr/>
          <p:nvPr/>
        </p:nvGrpSpPr>
        <p:grpSpPr>
          <a:xfrm>
            <a:off x="4473656" y="78738"/>
            <a:ext cx="337562" cy="337562"/>
            <a:chOff x="1922075" y="1629000"/>
            <a:chExt cx="437200" cy="437200"/>
          </a:xfrm>
        </p:grpSpPr>
        <p:sp>
          <p:nvSpPr>
            <p:cNvPr id="331" name="Shape 331"/>
            <p:cNvSpPr/>
            <p:nvPr/>
          </p:nvSpPr>
          <p:spPr>
            <a:xfrm>
              <a:off x="2208425" y="1629000"/>
              <a:ext cx="150850" cy="150850"/>
            </a:xfrm>
            <a:custGeom>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Shape 332"/>
            <p:cNvSpPr/>
            <p:nvPr/>
          </p:nvSpPr>
          <p:spPr>
            <a:xfrm>
              <a:off x="1922075" y="1686400"/>
              <a:ext cx="379800" cy="379800"/>
            </a:xfrm>
            <a:custGeom>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picture is worth a thousand words</a:t>
            </a:r>
            <a:endParaRPr/>
          </a:p>
        </p:txBody>
      </p:sp>
      <p:sp>
        <p:nvSpPr>
          <p:cNvPr id="338" name="Shape 338"/>
          <p:cNvSpPr txBox="1"/>
          <p:nvPr>
            <p:ph idx="1" type="body"/>
          </p:nvPr>
        </p:nvSpPr>
        <p:spPr>
          <a:xfrm>
            <a:off x="1489500" y="1123950"/>
            <a:ext cx="6165000" cy="704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200"/>
              <a:t>A complex idea can be conveyed with just a single still image, namely making it possible to absorb large amounts of data quickly.</a:t>
            </a:r>
            <a:endParaRPr sz="1200"/>
          </a:p>
        </p:txBody>
      </p:sp>
      <p:grpSp>
        <p:nvGrpSpPr>
          <p:cNvPr id="339" name="Shape 339"/>
          <p:cNvGrpSpPr/>
          <p:nvPr/>
        </p:nvGrpSpPr>
        <p:grpSpPr>
          <a:xfrm>
            <a:off x="2219298" y="1831503"/>
            <a:ext cx="4622476" cy="4010764"/>
            <a:chOff x="1977529" y="1938150"/>
            <a:chExt cx="5022247" cy="4369500"/>
          </a:xfrm>
        </p:grpSpPr>
        <p:pic>
          <p:nvPicPr>
            <p:cNvPr descr="2.jpg" id="340" name="Shape 340"/>
            <p:cNvPicPr preferRelativeResize="0"/>
            <p:nvPr/>
          </p:nvPicPr>
          <p:blipFill rotWithShape="1">
            <a:blip r:embed="rId3">
              <a:alphaModFix/>
            </a:blip>
            <a:srcRect b="0" l="0" r="0" t="0"/>
            <a:stretch/>
          </p:blipFill>
          <p:spPr>
            <a:xfrm>
              <a:off x="3624475" y="2932350"/>
              <a:ext cx="3375300" cy="3375300"/>
            </a:xfrm>
            <a:prstGeom prst="diamond">
              <a:avLst/>
            </a:prstGeom>
            <a:noFill/>
            <a:ln>
              <a:noFill/>
            </a:ln>
          </p:spPr>
        </p:pic>
        <p:pic>
          <p:nvPicPr>
            <p:cNvPr descr="3.jpg" id="341" name="Shape 341"/>
            <p:cNvPicPr preferRelativeResize="0"/>
            <p:nvPr/>
          </p:nvPicPr>
          <p:blipFill rotWithShape="1">
            <a:blip r:embed="rId4">
              <a:alphaModFix/>
            </a:blip>
            <a:srcRect b="0" l="0" r="0" t="0"/>
            <a:stretch/>
          </p:blipFill>
          <p:spPr>
            <a:xfrm>
              <a:off x="1977529" y="2415324"/>
              <a:ext cx="2470800" cy="2470800"/>
            </a:xfrm>
            <a:prstGeom prst="diamond">
              <a:avLst/>
            </a:prstGeom>
            <a:noFill/>
            <a:ln>
              <a:noFill/>
            </a:ln>
          </p:spPr>
        </p:pic>
        <p:pic>
          <p:nvPicPr>
            <p:cNvPr descr="1.jpg" id="342" name="Shape 342"/>
            <p:cNvPicPr preferRelativeResize="0"/>
            <p:nvPr/>
          </p:nvPicPr>
          <p:blipFill rotWithShape="1">
            <a:blip r:embed="rId5">
              <a:alphaModFix/>
            </a:blip>
            <a:srcRect b="0" l="0" r="0" t="0"/>
            <a:stretch/>
          </p:blipFill>
          <p:spPr>
            <a:xfrm>
              <a:off x="3721004" y="1938150"/>
              <a:ext cx="1630800" cy="1630800"/>
            </a:xfrm>
            <a:prstGeom prst="diamond">
              <a:avLst/>
            </a:prstGeom>
            <a:noFill/>
            <a:ln>
              <a:noFill/>
            </a:ln>
          </p:spPr>
        </p:pic>
      </p:grpSp>
      <p:grpSp>
        <p:nvGrpSpPr>
          <p:cNvPr id="343" name="Shape 343"/>
          <p:cNvGrpSpPr/>
          <p:nvPr/>
        </p:nvGrpSpPr>
        <p:grpSpPr>
          <a:xfrm>
            <a:off x="4400389" y="110980"/>
            <a:ext cx="343218" cy="285716"/>
            <a:chOff x="1244325" y="314425"/>
            <a:chExt cx="444525" cy="370050"/>
          </a:xfrm>
        </p:grpSpPr>
        <p:sp>
          <p:nvSpPr>
            <p:cNvPr id="344" name="Shape 344"/>
            <p:cNvSpPr/>
            <p:nvPr/>
          </p:nvSpPr>
          <p:spPr>
            <a:xfrm>
              <a:off x="1388425" y="463425"/>
              <a:ext cx="143525" cy="143500"/>
            </a:xfrm>
            <a:custGeom>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nvSpPr>
          <p:spPr>
            <a:xfrm>
              <a:off x="1244325" y="314425"/>
              <a:ext cx="444525" cy="370050"/>
            </a:xfrm>
            <a:custGeom>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idx="1" type="body"/>
          </p:nvPr>
        </p:nvSpPr>
        <p:spPr>
          <a:xfrm>
            <a:off x="2352350" y="4177700"/>
            <a:ext cx="4439400" cy="519600"/>
          </a:xfrm>
          <a:prstGeom prst="rect">
            <a:avLst/>
          </a:prstGeom>
        </p:spPr>
        <p:txBody>
          <a:bodyPr anchorCtr="0" anchor="b" bIns="91425" lIns="91425" spcFirstLastPara="1" rIns="91425" wrap="square" tIns="91425">
            <a:noAutofit/>
          </a:bodyPr>
          <a:lstStyle/>
          <a:p>
            <a:pPr indent="0" lvl="0" marL="0" rtl="0">
              <a:spcBef>
                <a:spcPts val="360"/>
              </a:spcBef>
              <a:spcAft>
                <a:spcPts val="0"/>
              </a:spcAft>
              <a:buNone/>
            </a:pPr>
            <a:r>
              <a:rPr lang="en"/>
              <a:t>You can copy&amp;paste graphs from </a:t>
            </a:r>
            <a:r>
              <a:rPr lang="en" u="sng">
                <a:hlinkClick r:id="rId3"/>
              </a:rPr>
              <a:t>Google Sheets</a:t>
            </a:r>
            <a:endParaRPr/>
          </a:p>
        </p:txBody>
      </p:sp>
      <p:pic>
        <p:nvPicPr>
          <p:cNvPr id="351" name="Shape 351"/>
          <p:cNvPicPr preferRelativeResize="0"/>
          <p:nvPr/>
        </p:nvPicPr>
        <p:blipFill>
          <a:blip r:embed="rId4">
            <a:alphaModFix/>
          </a:blip>
          <a:stretch>
            <a:fillRect/>
          </a:stretch>
        </p:blipFill>
        <p:spPr>
          <a:xfrm>
            <a:off x="2316850" y="379100"/>
            <a:ext cx="4510301" cy="3741250"/>
          </a:xfrm>
          <a:prstGeom prst="rect">
            <a:avLst/>
          </a:prstGeom>
          <a:noFill/>
          <a:ln>
            <a:noFill/>
          </a:ln>
        </p:spPr>
      </p:pic>
      <p:sp>
        <p:nvSpPr>
          <p:cNvPr id="352" name="Shape 352"/>
          <p:cNvSpPr/>
          <p:nvPr/>
        </p:nvSpPr>
        <p:spPr>
          <a:xfrm>
            <a:off x="4226280" y="1977813"/>
            <a:ext cx="691553" cy="543813"/>
          </a:xfrm>
          <a:custGeom>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6" name="Shape 356"/>
        <p:cNvGrpSpPr/>
        <p:nvPr/>
      </p:nvGrpSpPr>
      <p:grpSpPr>
        <a:xfrm>
          <a:off x="0" y="0"/>
          <a:ext cx="0" cy="0"/>
          <a:chOff x="0" y="0"/>
          <a:chExt cx="0" cy="0"/>
        </a:xfrm>
      </p:grpSpPr>
      <p:grpSp>
        <p:nvGrpSpPr>
          <p:cNvPr id="357" name="Shape 357"/>
          <p:cNvGrpSpPr/>
          <p:nvPr/>
        </p:nvGrpSpPr>
        <p:grpSpPr>
          <a:xfrm>
            <a:off x="615403" y="575593"/>
            <a:ext cx="320576" cy="405430"/>
            <a:chOff x="584925" y="238125"/>
            <a:chExt cx="415200" cy="525100"/>
          </a:xfrm>
        </p:grpSpPr>
        <p:sp>
          <p:nvSpPr>
            <p:cNvPr id="358" name="Shape 358"/>
            <p:cNvSpPr/>
            <p:nvPr/>
          </p:nvSpPr>
          <p:spPr>
            <a:xfrm>
              <a:off x="621550" y="299175"/>
              <a:ext cx="378575" cy="464050"/>
            </a:xfrm>
            <a:custGeom>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p:nvPr/>
          </p:nvSpPr>
          <p:spPr>
            <a:xfrm>
              <a:off x="633750" y="238125"/>
              <a:ext cx="29350" cy="63500"/>
            </a:xfrm>
            <a:custGeom>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Shape 360"/>
            <p:cNvSpPr/>
            <p:nvPr/>
          </p:nvSpPr>
          <p:spPr>
            <a:xfrm>
              <a:off x="716800" y="238125"/>
              <a:ext cx="29325" cy="63500"/>
            </a:xfrm>
            <a:custGeom>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Shape 361"/>
            <p:cNvSpPr/>
            <p:nvPr/>
          </p:nvSpPr>
          <p:spPr>
            <a:xfrm>
              <a:off x="799825" y="238125"/>
              <a:ext cx="29350" cy="63500"/>
            </a:xfrm>
            <a:custGeom>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Shape 362"/>
            <p:cNvSpPr/>
            <p:nvPr/>
          </p:nvSpPr>
          <p:spPr>
            <a:xfrm>
              <a:off x="882875" y="238125"/>
              <a:ext cx="29325" cy="63500"/>
            </a:xfrm>
            <a:custGeom>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p:nvPr/>
          </p:nvSpPr>
          <p:spPr>
            <a:xfrm>
              <a:off x="584925" y="261325"/>
              <a:ext cx="378575" cy="464050"/>
            </a:xfrm>
            <a:custGeom>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64" name="Shape 364"/>
          <p:cNvGrpSpPr/>
          <p:nvPr/>
        </p:nvGrpSpPr>
        <p:grpSpPr>
          <a:xfrm>
            <a:off x="1124526" y="634505"/>
            <a:ext cx="343218" cy="285716"/>
            <a:chOff x="1244325" y="314425"/>
            <a:chExt cx="444525" cy="370050"/>
          </a:xfrm>
        </p:grpSpPr>
        <p:sp>
          <p:nvSpPr>
            <p:cNvPr id="365" name="Shape 365"/>
            <p:cNvSpPr/>
            <p:nvPr/>
          </p:nvSpPr>
          <p:spPr>
            <a:xfrm>
              <a:off x="1388425" y="463425"/>
              <a:ext cx="143525" cy="143500"/>
            </a:xfrm>
            <a:custGeom>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p:nvPr/>
          </p:nvSpPr>
          <p:spPr>
            <a:xfrm>
              <a:off x="1244325" y="314425"/>
              <a:ext cx="444525" cy="370050"/>
            </a:xfrm>
            <a:custGeom>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67" name="Shape 367"/>
          <p:cNvGrpSpPr/>
          <p:nvPr/>
        </p:nvGrpSpPr>
        <p:grpSpPr>
          <a:xfrm>
            <a:off x="1652527" y="633095"/>
            <a:ext cx="328142" cy="288534"/>
            <a:chOff x="1928175" y="312600"/>
            <a:chExt cx="425000" cy="373700"/>
          </a:xfrm>
        </p:grpSpPr>
        <p:sp>
          <p:nvSpPr>
            <p:cNvPr id="368" name="Shape 368"/>
            <p:cNvSpPr/>
            <p:nvPr/>
          </p:nvSpPr>
          <p:spPr>
            <a:xfrm>
              <a:off x="1928175" y="312600"/>
              <a:ext cx="425000" cy="373700"/>
            </a:xfrm>
            <a:custGeom>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p:nvPr/>
          </p:nvSpPr>
          <p:spPr>
            <a:xfrm>
              <a:off x="1964825" y="349250"/>
              <a:ext cx="351700" cy="300425"/>
            </a:xfrm>
            <a:custGeom>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70" name="Shape 370"/>
          <p:cNvSpPr/>
          <p:nvPr/>
        </p:nvSpPr>
        <p:spPr>
          <a:xfrm>
            <a:off x="2202847" y="622748"/>
            <a:ext cx="268729" cy="309265"/>
          </a:xfrm>
          <a:custGeom>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nvSpPr>
        <p:spPr>
          <a:xfrm>
            <a:off x="2741719" y="623694"/>
            <a:ext cx="231977" cy="307373"/>
          </a:xfrm>
          <a:custGeom>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2" name="Shape 372"/>
          <p:cNvGrpSpPr/>
          <p:nvPr/>
        </p:nvGrpSpPr>
        <p:grpSpPr>
          <a:xfrm>
            <a:off x="3189372" y="618020"/>
            <a:ext cx="377171" cy="318704"/>
            <a:chOff x="3918650" y="293075"/>
            <a:chExt cx="488500" cy="412775"/>
          </a:xfrm>
        </p:grpSpPr>
        <p:sp>
          <p:nvSpPr>
            <p:cNvPr id="373" name="Shape 373"/>
            <p:cNvSpPr/>
            <p:nvPr/>
          </p:nvSpPr>
          <p:spPr>
            <a:xfrm>
              <a:off x="4085350" y="293675"/>
              <a:ext cx="154500" cy="412175"/>
            </a:xfrm>
            <a:custGeom>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nvSpPr>
          <p:spPr>
            <a:xfrm>
              <a:off x="3918650" y="293075"/>
              <a:ext cx="153900" cy="407275"/>
            </a:xfrm>
            <a:custGeom>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p:nvPr/>
          </p:nvSpPr>
          <p:spPr>
            <a:xfrm>
              <a:off x="4253250" y="298550"/>
              <a:ext cx="153900" cy="406675"/>
            </a:xfrm>
            <a:custGeom>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76" name="Shape 376"/>
          <p:cNvGrpSpPr/>
          <p:nvPr/>
        </p:nvGrpSpPr>
        <p:grpSpPr>
          <a:xfrm>
            <a:off x="3743296" y="593969"/>
            <a:ext cx="310230" cy="366786"/>
            <a:chOff x="4636075" y="261925"/>
            <a:chExt cx="401800" cy="475050"/>
          </a:xfrm>
        </p:grpSpPr>
        <p:sp>
          <p:nvSpPr>
            <p:cNvPr id="377" name="Shape 377"/>
            <p:cNvSpPr/>
            <p:nvPr/>
          </p:nvSpPr>
          <p:spPr>
            <a:xfrm>
              <a:off x="4665400" y="326650"/>
              <a:ext cx="372475" cy="97100"/>
            </a:xfrm>
            <a:custGeom>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p:nvPr/>
          </p:nvSpPr>
          <p:spPr>
            <a:xfrm>
              <a:off x="4636075" y="438375"/>
              <a:ext cx="372475" cy="97125"/>
            </a:xfrm>
            <a:custGeom>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Shape 379"/>
            <p:cNvSpPr/>
            <p:nvPr/>
          </p:nvSpPr>
          <p:spPr>
            <a:xfrm>
              <a:off x="4814975" y="261925"/>
              <a:ext cx="44000" cy="50100"/>
            </a:xfrm>
            <a:custGeom>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p:nvPr/>
          </p:nvSpPr>
          <p:spPr>
            <a:xfrm>
              <a:off x="4814975" y="550125"/>
              <a:ext cx="44000" cy="186850"/>
            </a:xfrm>
            <a:custGeom>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81" name="Shape 381"/>
          <p:cNvSpPr/>
          <p:nvPr/>
        </p:nvSpPr>
        <p:spPr>
          <a:xfrm>
            <a:off x="4241448" y="622266"/>
            <a:ext cx="355475" cy="310230"/>
          </a:xfrm>
          <a:custGeom>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82" name="Shape 382"/>
          <p:cNvGrpSpPr/>
          <p:nvPr/>
        </p:nvGrpSpPr>
        <p:grpSpPr>
          <a:xfrm>
            <a:off x="4783740" y="624622"/>
            <a:ext cx="311156" cy="305018"/>
            <a:chOff x="5983625" y="301625"/>
            <a:chExt cx="403000" cy="395050"/>
          </a:xfrm>
        </p:grpSpPr>
        <p:sp>
          <p:nvSpPr>
            <p:cNvPr id="383" name="Shape 383"/>
            <p:cNvSpPr/>
            <p:nvPr/>
          </p:nvSpPr>
          <p:spPr>
            <a:xfrm>
              <a:off x="5983625" y="319925"/>
              <a:ext cx="403000" cy="67200"/>
            </a:xfrm>
            <a:custGeom>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Shape 384"/>
            <p:cNvSpPr/>
            <p:nvPr/>
          </p:nvSpPr>
          <p:spPr>
            <a:xfrm>
              <a:off x="5983625" y="664900"/>
              <a:ext cx="403000" cy="31775"/>
            </a:xfrm>
            <a:custGeom>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Shape 385"/>
            <p:cNvSpPr/>
            <p:nvPr/>
          </p:nvSpPr>
          <p:spPr>
            <a:xfrm>
              <a:off x="6041025" y="301625"/>
              <a:ext cx="29325" cy="63500"/>
            </a:xfrm>
            <a:custGeom>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 name="Shape 386"/>
            <p:cNvSpPr/>
            <p:nvPr/>
          </p:nvSpPr>
          <p:spPr>
            <a:xfrm>
              <a:off x="6297450" y="301625"/>
              <a:ext cx="29350" cy="63500"/>
            </a:xfrm>
            <a:custGeom>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Shape 387"/>
            <p:cNvSpPr/>
            <p:nvPr/>
          </p:nvSpPr>
          <p:spPr>
            <a:xfrm>
              <a:off x="6097200" y="509200"/>
              <a:ext cx="50700" cy="53775"/>
            </a:xfrm>
            <a:custGeom>
              <a:pathLst>
                <a:path extrusionOk="0" h="2151" w="2028">
                  <a:moveTo>
                    <a:pt x="0" y="1"/>
                  </a:moveTo>
                  <a:lnTo>
                    <a:pt x="0" y="2150"/>
                  </a:lnTo>
                  <a:lnTo>
                    <a:pt x="2027" y="2150"/>
                  </a:lnTo>
                  <a:lnTo>
                    <a:pt x="2027"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Shape 388"/>
            <p:cNvSpPr/>
            <p:nvPr/>
          </p:nvSpPr>
          <p:spPr>
            <a:xfrm>
              <a:off x="6097200" y="448150"/>
              <a:ext cx="50700" cy="48875"/>
            </a:xfrm>
            <a:custGeom>
              <a:pathLst>
                <a:path extrusionOk="0" h="1955" w="2028">
                  <a:moveTo>
                    <a:pt x="0" y="1"/>
                  </a:moveTo>
                  <a:lnTo>
                    <a:pt x="0" y="1954"/>
                  </a:lnTo>
                  <a:lnTo>
                    <a:pt x="2027" y="1954"/>
                  </a:lnTo>
                  <a:lnTo>
                    <a:pt x="2027"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Shape 389"/>
            <p:cNvSpPr/>
            <p:nvPr/>
          </p:nvSpPr>
          <p:spPr>
            <a:xfrm>
              <a:off x="6097200" y="575150"/>
              <a:ext cx="50700" cy="48875"/>
            </a:xfrm>
            <a:custGeom>
              <a:pathLst>
                <a:path extrusionOk="0" h="1955" w="2028">
                  <a:moveTo>
                    <a:pt x="0" y="1"/>
                  </a:moveTo>
                  <a:lnTo>
                    <a:pt x="0" y="1954"/>
                  </a:lnTo>
                  <a:lnTo>
                    <a:pt x="2027" y="1954"/>
                  </a:lnTo>
                  <a:lnTo>
                    <a:pt x="2027"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Shape 390"/>
            <p:cNvSpPr/>
            <p:nvPr/>
          </p:nvSpPr>
          <p:spPr>
            <a:xfrm>
              <a:off x="6160075" y="575150"/>
              <a:ext cx="50100" cy="48875"/>
            </a:xfrm>
            <a:custGeom>
              <a:pathLst>
                <a:path extrusionOk="0" h="1955" w="2004">
                  <a:moveTo>
                    <a:pt x="1" y="1"/>
                  </a:moveTo>
                  <a:lnTo>
                    <a:pt x="1" y="1954"/>
                  </a:lnTo>
                  <a:lnTo>
                    <a:pt x="2003" y="1954"/>
                  </a:lnTo>
                  <a:lnTo>
                    <a:pt x="200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Shape 391"/>
            <p:cNvSpPr/>
            <p:nvPr/>
          </p:nvSpPr>
          <p:spPr>
            <a:xfrm>
              <a:off x="6034300" y="509200"/>
              <a:ext cx="50700" cy="53775"/>
            </a:xfrm>
            <a:custGeom>
              <a:pathLst>
                <a:path extrusionOk="0" h="2151" w="2028">
                  <a:moveTo>
                    <a:pt x="1" y="1"/>
                  </a:moveTo>
                  <a:lnTo>
                    <a:pt x="1" y="2150"/>
                  </a:lnTo>
                  <a:lnTo>
                    <a:pt x="2028" y="2150"/>
                  </a:lnTo>
                  <a:lnTo>
                    <a:pt x="202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Shape 392"/>
            <p:cNvSpPr/>
            <p:nvPr/>
          </p:nvSpPr>
          <p:spPr>
            <a:xfrm>
              <a:off x="6034300" y="575150"/>
              <a:ext cx="50700" cy="48875"/>
            </a:xfrm>
            <a:custGeom>
              <a:pathLst>
                <a:path extrusionOk="0" h="1955" w="2028">
                  <a:moveTo>
                    <a:pt x="1" y="1"/>
                  </a:moveTo>
                  <a:lnTo>
                    <a:pt x="1" y="1954"/>
                  </a:lnTo>
                  <a:lnTo>
                    <a:pt x="2028" y="1954"/>
                  </a:lnTo>
                  <a:lnTo>
                    <a:pt x="202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Shape 393"/>
            <p:cNvSpPr/>
            <p:nvPr/>
          </p:nvSpPr>
          <p:spPr>
            <a:xfrm>
              <a:off x="6034300" y="448150"/>
              <a:ext cx="50700" cy="48875"/>
            </a:xfrm>
            <a:custGeom>
              <a:pathLst>
                <a:path extrusionOk="0" h="1955" w="2028">
                  <a:moveTo>
                    <a:pt x="1" y="1"/>
                  </a:moveTo>
                  <a:lnTo>
                    <a:pt x="1" y="1954"/>
                  </a:lnTo>
                  <a:lnTo>
                    <a:pt x="2028" y="1954"/>
                  </a:lnTo>
                  <a:lnTo>
                    <a:pt x="202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nvSpPr>
          <p:spPr>
            <a:xfrm>
              <a:off x="6160075" y="509200"/>
              <a:ext cx="50100" cy="53775"/>
            </a:xfrm>
            <a:custGeom>
              <a:pathLst>
                <a:path extrusionOk="0" h="2151" w="2004">
                  <a:moveTo>
                    <a:pt x="1" y="1"/>
                  </a:moveTo>
                  <a:lnTo>
                    <a:pt x="1" y="2150"/>
                  </a:lnTo>
                  <a:lnTo>
                    <a:pt x="2003" y="2150"/>
                  </a:lnTo>
                  <a:lnTo>
                    <a:pt x="200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p:nvPr/>
          </p:nvSpPr>
          <p:spPr>
            <a:xfrm>
              <a:off x="5983625" y="399300"/>
              <a:ext cx="403000" cy="272950"/>
            </a:xfrm>
            <a:custGeom>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Shape 396"/>
            <p:cNvSpPr/>
            <p:nvPr/>
          </p:nvSpPr>
          <p:spPr>
            <a:xfrm>
              <a:off x="6285250" y="575150"/>
              <a:ext cx="50700" cy="48875"/>
            </a:xfrm>
            <a:custGeom>
              <a:pathLst>
                <a:path extrusionOk="0" h="1955" w="2028">
                  <a:moveTo>
                    <a:pt x="0" y="1"/>
                  </a:moveTo>
                  <a:lnTo>
                    <a:pt x="0" y="1954"/>
                  </a:lnTo>
                  <a:lnTo>
                    <a:pt x="2028" y="1954"/>
                  </a:lnTo>
                  <a:lnTo>
                    <a:pt x="202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Shape 397"/>
            <p:cNvSpPr/>
            <p:nvPr/>
          </p:nvSpPr>
          <p:spPr>
            <a:xfrm>
              <a:off x="6285250" y="509200"/>
              <a:ext cx="50700" cy="53775"/>
            </a:xfrm>
            <a:custGeom>
              <a:pathLst>
                <a:path extrusionOk="0" h="2151" w="2028">
                  <a:moveTo>
                    <a:pt x="0" y="1"/>
                  </a:moveTo>
                  <a:lnTo>
                    <a:pt x="0" y="2150"/>
                  </a:lnTo>
                  <a:lnTo>
                    <a:pt x="2028" y="2150"/>
                  </a:lnTo>
                  <a:lnTo>
                    <a:pt x="202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p:nvPr/>
          </p:nvSpPr>
          <p:spPr>
            <a:xfrm>
              <a:off x="6285250" y="448150"/>
              <a:ext cx="50700" cy="48875"/>
            </a:xfrm>
            <a:custGeom>
              <a:pathLst>
                <a:path extrusionOk="0" h="1955" w="2028">
                  <a:moveTo>
                    <a:pt x="0" y="1"/>
                  </a:moveTo>
                  <a:lnTo>
                    <a:pt x="0" y="1954"/>
                  </a:lnTo>
                  <a:lnTo>
                    <a:pt x="2028" y="1954"/>
                  </a:lnTo>
                  <a:lnTo>
                    <a:pt x="202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p:nvPr/>
          </p:nvSpPr>
          <p:spPr>
            <a:xfrm>
              <a:off x="6222350" y="575150"/>
              <a:ext cx="50700" cy="48875"/>
            </a:xfrm>
            <a:custGeom>
              <a:pathLst>
                <a:path extrusionOk="0" h="1955" w="2028">
                  <a:moveTo>
                    <a:pt x="1" y="1"/>
                  </a:moveTo>
                  <a:lnTo>
                    <a:pt x="1" y="1954"/>
                  </a:lnTo>
                  <a:lnTo>
                    <a:pt x="2028" y="1954"/>
                  </a:lnTo>
                  <a:lnTo>
                    <a:pt x="202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p:nvPr/>
          </p:nvSpPr>
          <p:spPr>
            <a:xfrm>
              <a:off x="6160075" y="448150"/>
              <a:ext cx="50100" cy="48875"/>
            </a:xfrm>
            <a:custGeom>
              <a:pathLst>
                <a:path extrusionOk="0" h="1955" w="2004">
                  <a:moveTo>
                    <a:pt x="1" y="1"/>
                  </a:moveTo>
                  <a:lnTo>
                    <a:pt x="1" y="1954"/>
                  </a:lnTo>
                  <a:lnTo>
                    <a:pt x="2003" y="1954"/>
                  </a:lnTo>
                  <a:lnTo>
                    <a:pt x="200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nvSpPr>
          <p:spPr>
            <a:xfrm>
              <a:off x="6222350" y="509200"/>
              <a:ext cx="50700" cy="53775"/>
            </a:xfrm>
            <a:custGeom>
              <a:pathLst>
                <a:path extrusionOk="0" h="2151" w="2028">
                  <a:moveTo>
                    <a:pt x="1" y="1"/>
                  </a:moveTo>
                  <a:lnTo>
                    <a:pt x="1" y="2150"/>
                  </a:lnTo>
                  <a:lnTo>
                    <a:pt x="2028" y="2150"/>
                  </a:lnTo>
                  <a:lnTo>
                    <a:pt x="202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Shape 402"/>
            <p:cNvSpPr/>
            <p:nvPr/>
          </p:nvSpPr>
          <p:spPr>
            <a:xfrm>
              <a:off x="6222350" y="448150"/>
              <a:ext cx="50700" cy="48875"/>
            </a:xfrm>
            <a:custGeom>
              <a:pathLst>
                <a:path extrusionOk="0" h="1955" w="2028">
                  <a:moveTo>
                    <a:pt x="1" y="1"/>
                  </a:moveTo>
                  <a:lnTo>
                    <a:pt x="1" y="1954"/>
                  </a:lnTo>
                  <a:lnTo>
                    <a:pt x="2028" y="1954"/>
                  </a:lnTo>
                  <a:lnTo>
                    <a:pt x="202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03" name="Shape 403"/>
          <p:cNvGrpSpPr/>
          <p:nvPr/>
        </p:nvGrpSpPr>
        <p:grpSpPr>
          <a:xfrm>
            <a:off x="5306548" y="622247"/>
            <a:ext cx="306446" cy="305983"/>
            <a:chOff x="6660750" y="298550"/>
            <a:chExt cx="396900" cy="396300"/>
          </a:xfrm>
        </p:grpSpPr>
        <p:sp>
          <p:nvSpPr>
            <p:cNvPr id="404" name="Shape 404"/>
            <p:cNvSpPr/>
            <p:nvPr/>
          </p:nvSpPr>
          <p:spPr>
            <a:xfrm>
              <a:off x="6660750" y="298550"/>
              <a:ext cx="396900" cy="396300"/>
            </a:xfrm>
            <a:custGeom>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nvSpPr>
          <p:spPr>
            <a:xfrm>
              <a:off x="6697400" y="335200"/>
              <a:ext cx="323625" cy="323025"/>
            </a:xfrm>
            <a:custGeom>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06" name="Shape 406"/>
          <p:cNvGrpSpPr/>
          <p:nvPr/>
        </p:nvGrpSpPr>
        <p:grpSpPr>
          <a:xfrm>
            <a:off x="615403" y="1104057"/>
            <a:ext cx="320576" cy="388000"/>
            <a:chOff x="584925" y="922575"/>
            <a:chExt cx="415200" cy="502525"/>
          </a:xfrm>
        </p:grpSpPr>
        <p:sp>
          <p:nvSpPr>
            <p:cNvPr id="407" name="Shape 407"/>
            <p:cNvSpPr/>
            <p:nvPr/>
          </p:nvSpPr>
          <p:spPr>
            <a:xfrm>
              <a:off x="584925" y="961025"/>
              <a:ext cx="378575" cy="464075"/>
            </a:xfrm>
            <a:custGeom>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 name="Shape 408"/>
            <p:cNvSpPr/>
            <p:nvPr/>
          </p:nvSpPr>
          <p:spPr>
            <a:xfrm>
              <a:off x="621550" y="922575"/>
              <a:ext cx="378575" cy="464050"/>
            </a:xfrm>
            <a:custGeom>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p:nvPr/>
          </p:nvSpPr>
          <p:spPr>
            <a:xfrm>
              <a:off x="915850" y="922575"/>
              <a:ext cx="84275" cy="84275"/>
            </a:xfrm>
            <a:custGeom>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10" name="Shape 410"/>
          <p:cNvGrpSpPr/>
          <p:nvPr/>
        </p:nvGrpSpPr>
        <p:grpSpPr>
          <a:xfrm>
            <a:off x="1126418" y="1095101"/>
            <a:ext cx="339454" cy="404503"/>
            <a:chOff x="1246775" y="910975"/>
            <a:chExt cx="439650" cy="523900"/>
          </a:xfrm>
        </p:grpSpPr>
        <p:sp>
          <p:nvSpPr>
            <p:cNvPr id="411" name="Shape 411"/>
            <p:cNvSpPr/>
            <p:nvPr/>
          </p:nvSpPr>
          <p:spPr>
            <a:xfrm>
              <a:off x="1246775" y="970800"/>
              <a:ext cx="378575" cy="464075"/>
            </a:xfrm>
            <a:custGeom>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nvSpPr>
          <p:spPr>
            <a:xfrm>
              <a:off x="1307825" y="910975"/>
              <a:ext cx="378600" cy="464050"/>
            </a:xfrm>
            <a:custGeom>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Shape 413"/>
            <p:cNvSpPr/>
            <p:nvPr/>
          </p:nvSpPr>
          <p:spPr>
            <a:xfrm>
              <a:off x="1602125" y="910975"/>
              <a:ext cx="84300" cy="84275"/>
            </a:xfrm>
            <a:custGeom>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14" name="Shape 414"/>
          <p:cNvGrpSpPr/>
          <p:nvPr/>
        </p:nvGrpSpPr>
        <p:grpSpPr>
          <a:xfrm>
            <a:off x="1651118" y="1160150"/>
            <a:ext cx="330961" cy="275331"/>
            <a:chOff x="1926350" y="995225"/>
            <a:chExt cx="428650" cy="356600"/>
          </a:xfrm>
        </p:grpSpPr>
        <p:sp>
          <p:nvSpPr>
            <p:cNvPr id="415" name="Shape 415"/>
            <p:cNvSpPr/>
            <p:nvPr/>
          </p:nvSpPr>
          <p:spPr>
            <a:xfrm>
              <a:off x="1926350" y="1298075"/>
              <a:ext cx="208225" cy="53750"/>
            </a:xfrm>
            <a:custGeom>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nvSpPr>
          <p:spPr>
            <a:xfrm>
              <a:off x="2146775" y="1298075"/>
              <a:ext cx="208225" cy="53750"/>
            </a:xfrm>
            <a:custGeom>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 name="Shape 417"/>
            <p:cNvSpPr/>
            <p:nvPr/>
          </p:nvSpPr>
          <p:spPr>
            <a:xfrm>
              <a:off x="1926350" y="995225"/>
              <a:ext cx="208225" cy="332175"/>
            </a:xfrm>
            <a:custGeom>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nvSpPr>
          <p:spPr>
            <a:xfrm>
              <a:off x="2146775" y="995225"/>
              <a:ext cx="208225" cy="332175"/>
            </a:xfrm>
            <a:custGeom>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19" name="Shape 419"/>
          <p:cNvSpPr/>
          <p:nvPr/>
        </p:nvSpPr>
        <p:spPr>
          <a:xfrm>
            <a:off x="2175493" y="1137104"/>
            <a:ext cx="323433" cy="321541"/>
          </a:xfrm>
          <a:custGeom>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nvSpPr>
        <p:spPr>
          <a:xfrm>
            <a:off x="2696470" y="1153145"/>
            <a:ext cx="322468" cy="289480"/>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 name="Shape 421"/>
          <p:cNvSpPr/>
          <p:nvPr/>
        </p:nvSpPr>
        <p:spPr>
          <a:xfrm>
            <a:off x="3221674" y="1155500"/>
            <a:ext cx="313048" cy="284750"/>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 name="Shape 422"/>
          <p:cNvSpPr/>
          <p:nvPr/>
        </p:nvSpPr>
        <p:spPr>
          <a:xfrm>
            <a:off x="3752535" y="1158319"/>
            <a:ext cx="292317" cy="279114"/>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3" name="Shape 423"/>
          <p:cNvGrpSpPr/>
          <p:nvPr/>
        </p:nvGrpSpPr>
        <p:grpSpPr>
          <a:xfrm>
            <a:off x="4257631" y="1139419"/>
            <a:ext cx="322468" cy="322931"/>
            <a:chOff x="5302225" y="968375"/>
            <a:chExt cx="417650" cy="418250"/>
          </a:xfrm>
        </p:grpSpPr>
        <p:sp>
          <p:nvSpPr>
            <p:cNvPr id="424" name="Shape 424"/>
            <p:cNvSpPr/>
            <p:nvPr/>
          </p:nvSpPr>
          <p:spPr>
            <a:xfrm>
              <a:off x="5333350" y="991575"/>
              <a:ext cx="152075" cy="155100"/>
            </a:xfrm>
            <a:custGeom>
              <a:pathLst>
                <a:path extrusionOk="0" h="6204" w="6083">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 name="Shape 425"/>
            <p:cNvSpPr/>
            <p:nvPr/>
          </p:nvSpPr>
          <p:spPr>
            <a:xfrm>
              <a:off x="5302225" y="968375"/>
              <a:ext cx="417650" cy="418250"/>
            </a:xfrm>
            <a:custGeom>
              <a:pathLst>
                <a:path extrusionOk="0" h="16730" w="16706">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26" name="Shape 426"/>
          <p:cNvGrpSpPr/>
          <p:nvPr/>
        </p:nvGrpSpPr>
        <p:grpSpPr>
          <a:xfrm>
            <a:off x="4739421" y="1103111"/>
            <a:ext cx="399793" cy="389409"/>
            <a:chOff x="5926225" y="921350"/>
            <a:chExt cx="517800" cy="504350"/>
          </a:xfrm>
        </p:grpSpPr>
        <p:sp>
          <p:nvSpPr>
            <p:cNvPr id="427" name="Shape 427"/>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29" name="Shape 429"/>
          <p:cNvGrpSpPr/>
          <p:nvPr/>
        </p:nvGrpSpPr>
        <p:grpSpPr>
          <a:xfrm>
            <a:off x="5273077" y="1110659"/>
            <a:ext cx="373388" cy="374333"/>
            <a:chOff x="6617400" y="931125"/>
            <a:chExt cx="483600" cy="484825"/>
          </a:xfrm>
        </p:grpSpPr>
        <p:sp>
          <p:nvSpPr>
            <p:cNvPr id="430" name="Shape 430"/>
            <p:cNvSpPr/>
            <p:nvPr/>
          </p:nvSpPr>
          <p:spPr>
            <a:xfrm>
              <a:off x="6843925" y="1183900"/>
              <a:ext cx="121525" cy="232050"/>
            </a:xfrm>
            <a:custGeom>
              <a:pathLst>
                <a:path extrusionOk="0" h="9282" w="4861">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a:off x="6617400" y="931125"/>
              <a:ext cx="483600" cy="259500"/>
            </a:xfrm>
            <a:custGeom>
              <a:pathLst>
                <a:path extrusionOk="0" h="10380" w="19344">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2" name="Shape 432"/>
          <p:cNvGrpSpPr/>
          <p:nvPr/>
        </p:nvGrpSpPr>
        <p:grpSpPr>
          <a:xfrm>
            <a:off x="595599" y="1691915"/>
            <a:ext cx="360185" cy="252708"/>
            <a:chOff x="559275" y="1683950"/>
            <a:chExt cx="466500" cy="327300"/>
          </a:xfrm>
        </p:grpSpPr>
        <p:sp>
          <p:nvSpPr>
            <p:cNvPr id="433" name="Shape 433"/>
            <p:cNvSpPr/>
            <p:nvPr/>
          </p:nvSpPr>
          <p:spPr>
            <a:xfrm>
              <a:off x="559275" y="1683950"/>
              <a:ext cx="466500" cy="197850"/>
            </a:xfrm>
            <a:custGeom>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nvSpPr>
          <p:spPr>
            <a:xfrm>
              <a:off x="559275" y="1727925"/>
              <a:ext cx="466500" cy="283325"/>
            </a:xfrm>
            <a:custGeom>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5" name="Shape 435"/>
          <p:cNvGrpSpPr/>
          <p:nvPr/>
        </p:nvGrpSpPr>
        <p:grpSpPr>
          <a:xfrm>
            <a:off x="1116052" y="1641960"/>
            <a:ext cx="360185" cy="352637"/>
            <a:chOff x="1233350" y="1619250"/>
            <a:chExt cx="466500" cy="456725"/>
          </a:xfrm>
        </p:grpSpPr>
        <p:sp>
          <p:nvSpPr>
            <p:cNvPr id="436" name="Shape 436"/>
            <p:cNvSpPr/>
            <p:nvPr/>
          </p:nvSpPr>
          <p:spPr>
            <a:xfrm>
              <a:off x="1233350" y="1619250"/>
              <a:ext cx="466500" cy="456725"/>
            </a:xfrm>
            <a:custGeom>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 name="Shape 437"/>
            <p:cNvSpPr/>
            <p:nvPr/>
          </p:nvSpPr>
          <p:spPr>
            <a:xfrm>
              <a:off x="1382325" y="1792025"/>
              <a:ext cx="168550" cy="12250"/>
            </a:xfrm>
            <a:custGeom>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 name="Shape 438"/>
            <p:cNvSpPr/>
            <p:nvPr/>
          </p:nvSpPr>
          <p:spPr>
            <a:xfrm>
              <a:off x="1382325" y="1825000"/>
              <a:ext cx="168550" cy="12250"/>
            </a:xfrm>
            <a:custGeom>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Shape 439"/>
            <p:cNvSpPr/>
            <p:nvPr/>
          </p:nvSpPr>
          <p:spPr>
            <a:xfrm>
              <a:off x="1382325" y="1858575"/>
              <a:ext cx="70850" cy="12250"/>
            </a:xfrm>
            <a:custGeom>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40" name="Shape 440"/>
          <p:cNvGrpSpPr/>
          <p:nvPr/>
        </p:nvGrpSpPr>
        <p:grpSpPr>
          <a:xfrm>
            <a:off x="1647817" y="1649488"/>
            <a:ext cx="337562" cy="337562"/>
            <a:chOff x="1922075" y="1629000"/>
            <a:chExt cx="437200" cy="437200"/>
          </a:xfrm>
        </p:grpSpPr>
        <p:sp>
          <p:nvSpPr>
            <p:cNvPr id="441" name="Shape 441"/>
            <p:cNvSpPr/>
            <p:nvPr/>
          </p:nvSpPr>
          <p:spPr>
            <a:xfrm>
              <a:off x="2208425" y="1629000"/>
              <a:ext cx="150850" cy="150850"/>
            </a:xfrm>
            <a:custGeom>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2" name="Shape 442"/>
            <p:cNvSpPr/>
            <p:nvPr/>
          </p:nvSpPr>
          <p:spPr>
            <a:xfrm>
              <a:off x="1922075" y="1686400"/>
              <a:ext cx="379800" cy="379800"/>
            </a:xfrm>
            <a:custGeom>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43" name="Shape 443"/>
          <p:cNvGrpSpPr/>
          <p:nvPr/>
        </p:nvGrpSpPr>
        <p:grpSpPr>
          <a:xfrm>
            <a:off x="2166861" y="1648079"/>
            <a:ext cx="340380" cy="340380"/>
            <a:chOff x="2594325" y="1627175"/>
            <a:chExt cx="440850" cy="440850"/>
          </a:xfrm>
        </p:grpSpPr>
        <p:sp>
          <p:nvSpPr>
            <p:cNvPr id="444" name="Shape 444"/>
            <p:cNvSpPr/>
            <p:nvPr/>
          </p:nvSpPr>
          <p:spPr>
            <a:xfrm>
              <a:off x="2594325" y="1890950"/>
              <a:ext cx="177075" cy="177075"/>
            </a:xfrm>
            <a:custGeom>
              <a:pathLst>
                <a:path extrusionOk="0" h="7083" w="7083">
                  <a:moveTo>
                    <a:pt x="5544" y="0"/>
                  </a:moveTo>
                  <a:lnTo>
                    <a:pt x="538" y="5984"/>
                  </a:lnTo>
                  <a:lnTo>
                    <a:pt x="0" y="7083"/>
                  </a:lnTo>
                  <a:lnTo>
                    <a:pt x="1099" y="6546"/>
                  </a:lnTo>
                  <a:lnTo>
                    <a:pt x="7083" y="1539"/>
                  </a:lnTo>
                  <a:lnTo>
                    <a:pt x="554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5" name="Shape 445"/>
            <p:cNvSpPr/>
            <p:nvPr/>
          </p:nvSpPr>
          <p:spPr>
            <a:xfrm>
              <a:off x="2858700" y="1627175"/>
              <a:ext cx="176475" cy="176475"/>
            </a:xfrm>
            <a:custGeom>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6" name="Shape 446"/>
            <p:cNvSpPr/>
            <p:nvPr/>
          </p:nvSpPr>
          <p:spPr>
            <a:xfrm>
              <a:off x="2663325" y="1702275"/>
              <a:ext cx="296750" cy="296775"/>
            </a:xfrm>
            <a:custGeom>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47" name="Shape 447"/>
          <p:cNvSpPr/>
          <p:nvPr/>
        </p:nvSpPr>
        <p:spPr>
          <a:xfrm>
            <a:off x="2702589" y="1663273"/>
            <a:ext cx="310230" cy="310210"/>
          </a:xfrm>
          <a:custGeom>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48" name="Shape 448"/>
          <p:cNvGrpSpPr/>
          <p:nvPr/>
        </p:nvGrpSpPr>
        <p:grpSpPr>
          <a:xfrm>
            <a:off x="3239829" y="1622619"/>
            <a:ext cx="276257" cy="391300"/>
            <a:chOff x="3984000" y="1594200"/>
            <a:chExt cx="357800" cy="506800"/>
          </a:xfrm>
        </p:grpSpPr>
        <p:sp>
          <p:nvSpPr>
            <p:cNvPr id="449" name="Shape 449"/>
            <p:cNvSpPr/>
            <p:nvPr/>
          </p:nvSpPr>
          <p:spPr>
            <a:xfrm>
              <a:off x="3984000" y="1597875"/>
              <a:ext cx="44575" cy="503125"/>
            </a:xfrm>
            <a:custGeom>
              <a:pathLst>
                <a:path extrusionOk="0" h="20125" w="1783">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Shape 450"/>
            <p:cNvSpPr/>
            <p:nvPr/>
          </p:nvSpPr>
          <p:spPr>
            <a:xfrm>
              <a:off x="4041375" y="1594200"/>
              <a:ext cx="300425" cy="229600"/>
            </a:xfrm>
            <a:custGeom>
              <a:pathLst>
                <a:path extrusionOk="0" h="9184" w="12017">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51" name="Shape 451"/>
          <p:cNvGrpSpPr/>
          <p:nvPr/>
        </p:nvGrpSpPr>
        <p:grpSpPr>
          <a:xfrm>
            <a:off x="3716427" y="1706527"/>
            <a:ext cx="363968" cy="223484"/>
            <a:chOff x="4601275" y="1702875"/>
            <a:chExt cx="471400" cy="289450"/>
          </a:xfrm>
        </p:grpSpPr>
        <p:sp>
          <p:nvSpPr>
            <p:cNvPr id="452" name="Shape 452"/>
            <p:cNvSpPr/>
            <p:nvPr/>
          </p:nvSpPr>
          <p:spPr>
            <a:xfrm>
              <a:off x="4816200" y="1702875"/>
              <a:ext cx="41550" cy="41550"/>
            </a:xfrm>
            <a:custGeom>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p:nvPr/>
          </p:nvSpPr>
          <p:spPr>
            <a:xfrm>
              <a:off x="5031125" y="1757225"/>
              <a:ext cx="41550" cy="41550"/>
            </a:xfrm>
            <a:custGeom>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Shape 454"/>
            <p:cNvSpPr/>
            <p:nvPr/>
          </p:nvSpPr>
          <p:spPr>
            <a:xfrm>
              <a:off x="4634875" y="1756000"/>
              <a:ext cx="404225" cy="178325"/>
            </a:xfrm>
            <a:custGeom>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nvSpPr>
          <p:spPr>
            <a:xfrm>
              <a:off x="4601275" y="1757225"/>
              <a:ext cx="41550" cy="41550"/>
            </a:xfrm>
            <a:custGeom>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6" name="Shape 456"/>
            <p:cNvSpPr/>
            <p:nvPr/>
          </p:nvSpPr>
          <p:spPr>
            <a:xfrm>
              <a:off x="4673325" y="1947725"/>
              <a:ext cx="327300" cy="44600"/>
            </a:xfrm>
            <a:custGeom>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57" name="Shape 457"/>
          <p:cNvGrpSpPr/>
          <p:nvPr/>
        </p:nvGrpSpPr>
        <p:grpSpPr>
          <a:xfrm>
            <a:off x="4254330" y="1651843"/>
            <a:ext cx="329069" cy="332852"/>
            <a:chOff x="5297950" y="1632050"/>
            <a:chExt cx="426200" cy="431100"/>
          </a:xfrm>
        </p:grpSpPr>
        <p:sp>
          <p:nvSpPr>
            <p:cNvPr id="458" name="Shape 458"/>
            <p:cNvSpPr/>
            <p:nvPr/>
          </p:nvSpPr>
          <p:spPr>
            <a:xfrm>
              <a:off x="5404800" y="1936125"/>
              <a:ext cx="212500" cy="127025"/>
            </a:xfrm>
            <a:custGeom>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Shape 459"/>
            <p:cNvSpPr/>
            <p:nvPr/>
          </p:nvSpPr>
          <p:spPr>
            <a:xfrm>
              <a:off x="5297950" y="1632050"/>
              <a:ext cx="426200" cy="294950"/>
            </a:xfrm>
            <a:custGeom>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60" name="Shape 460"/>
          <p:cNvGrpSpPr/>
          <p:nvPr/>
        </p:nvGrpSpPr>
        <p:grpSpPr>
          <a:xfrm>
            <a:off x="4773837" y="1641960"/>
            <a:ext cx="330961" cy="352637"/>
            <a:chOff x="5970800" y="1619250"/>
            <a:chExt cx="428650" cy="456725"/>
          </a:xfrm>
        </p:grpSpPr>
        <p:sp>
          <p:nvSpPr>
            <p:cNvPr id="461" name="Shape 461"/>
            <p:cNvSpPr/>
            <p:nvPr/>
          </p:nvSpPr>
          <p:spPr>
            <a:xfrm>
              <a:off x="5970800" y="1674200"/>
              <a:ext cx="377975" cy="377950"/>
            </a:xfrm>
            <a:custGeom>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2" name="Shape 462"/>
            <p:cNvSpPr/>
            <p:nvPr/>
          </p:nvSpPr>
          <p:spPr>
            <a:xfrm>
              <a:off x="6068500" y="1771875"/>
              <a:ext cx="182575" cy="182600"/>
            </a:xfrm>
            <a:custGeom>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Shape 463"/>
            <p:cNvSpPr/>
            <p:nvPr/>
          </p:nvSpPr>
          <p:spPr>
            <a:xfrm>
              <a:off x="5981175" y="2005125"/>
              <a:ext cx="75125" cy="70850"/>
            </a:xfrm>
            <a:custGeom>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4" name="Shape 464"/>
            <p:cNvSpPr/>
            <p:nvPr/>
          </p:nvSpPr>
          <p:spPr>
            <a:xfrm>
              <a:off x="6263875" y="2005125"/>
              <a:ext cx="74525" cy="70850"/>
            </a:xfrm>
            <a:custGeom>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5" name="Shape 465"/>
            <p:cNvSpPr/>
            <p:nvPr/>
          </p:nvSpPr>
          <p:spPr>
            <a:xfrm>
              <a:off x="6147875" y="1619250"/>
              <a:ext cx="251575" cy="255850"/>
            </a:xfrm>
            <a:custGeom>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66" name="Shape 466"/>
          <p:cNvGrpSpPr/>
          <p:nvPr/>
        </p:nvGrpSpPr>
        <p:grpSpPr>
          <a:xfrm>
            <a:off x="5279215" y="1637713"/>
            <a:ext cx="371013" cy="338489"/>
            <a:chOff x="6625350" y="1613750"/>
            <a:chExt cx="480525" cy="438400"/>
          </a:xfrm>
        </p:grpSpPr>
        <p:sp>
          <p:nvSpPr>
            <p:cNvPr id="467" name="Shape 467"/>
            <p:cNvSpPr/>
            <p:nvPr/>
          </p:nvSpPr>
          <p:spPr>
            <a:xfrm>
              <a:off x="6670525" y="1887275"/>
              <a:ext cx="117875" cy="164875"/>
            </a:xfrm>
            <a:custGeom>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Shape 468"/>
            <p:cNvSpPr/>
            <p:nvPr/>
          </p:nvSpPr>
          <p:spPr>
            <a:xfrm>
              <a:off x="7075950" y="1754175"/>
              <a:ext cx="29925" cy="99550"/>
            </a:xfrm>
            <a:custGeom>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Shape 469"/>
            <p:cNvSpPr/>
            <p:nvPr/>
          </p:nvSpPr>
          <p:spPr>
            <a:xfrm>
              <a:off x="6625350" y="1729750"/>
              <a:ext cx="97700" cy="147175"/>
            </a:xfrm>
            <a:custGeom>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Shape 470"/>
            <p:cNvSpPr/>
            <p:nvPr/>
          </p:nvSpPr>
          <p:spPr>
            <a:xfrm>
              <a:off x="6736475" y="1638175"/>
              <a:ext cx="279650" cy="330325"/>
            </a:xfrm>
            <a:custGeom>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 name="Shape 471"/>
            <p:cNvSpPr/>
            <p:nvPr/>
          </p:nvSpPr>
          <p:spPr>
            <a:xfrm>
              <a:off x="7029550" y="1613750"/>
              <a:ext cx="34200" cy="379800"/>
            </a:xfrm>
            <a:custGeom>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72" name="Shape 472"/>
          <p:cNvGrpSpPr/>
          <p:nvPr/>
        </p:nvGrpSpPr>
        <p:grpSpPr>
          <a:xfrm>
            <a:off x="635671" y="2188336"/>
            <a:ext cx="280041" cy="300791"/>
            <a:chOff x="611175" y="2326900"/>
            <a:chExt cx="362700" cy="389575"/>
          </a:xfrm>
        </p:grpSpPr>
        <p:sp>
          <p:nvSpPr>
            <p:cNvPr id="473" name="Shape 473"/>
            <p:cNvSpPr/>
            <p:nvPr/>
          </p:nvSpPr>
          <p:spPr>
            <a:xfrm>
              <a:off x="611175" y="2326900"/>
              <a:ext cx="362700" cy="389575"/>
            </a:xfrm>
            <a:custGeom>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p:nvPr/>
          </p:nvSpPr>
          <p:spPr>
            <a:xfrm>
              <a:off x="794950" y="2500900"/>
              <a:ext cx="24450" cy="23850"/>
            </a:xfrm>
            <a:custGeom>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5" name="Shape 475"/>
            <p:cNvSpPr/>
            <p:nvPr/>
          </p:nvSpPr>
          <p:spPr>
            <a:xfrm>
              <a:off x="754650" y="2381250"/>
              <a:ext cx="75750" cy="14050"/>
            </a:xfrm>
            <a:custGeom>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6" name="Shape 476"/>
            <p:cNvSpPr/>
            <p:nvPr/>
          </p:nvSpPr>
          <p:spPr>
            <a:xfrm>
              <a:off x="765025" y="2453900"/>
              <a:ext cx="31175" cy="31150"/>
            </a:xfrm>
            <a:custGeom>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7" name="Shape 477"/>
          <p:cNvSpPr/>
          <p:nvPr/>
        </p:nvSpPr>
        <p:spPr>
          <a:xfrm>
            <a:off x="1148655" y="2191296"/>
            <a:ext cx="295135" cy="295135"/>
          </a:xfrm>
          <a:custGeom>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8" name="Shape 478"/>
          <p:cNvSpPr/>
          <p:nvPr/>
        </p:nvSpPr>
        <p:spPr>
          <a:xfrm>
            <a:off x="1669149" y="2191296"/>
            <a:ext cx="295135" cy="295135"/>
          </a:xfrm>
          <a:custGeom>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9" name="Shape 479"/>
          <p:cNvSpPr/>
          <p:nvPr/>
        </p:nvSpPr>
        <p:spPr>
          <a:xfrm>
            <a:off x="2189643" y="2191296"/>
            <a:ext cx="295135" cy="295135"/>
          </a:xfrm>
          <a:custGeom>
            <a:pathLst>
              <a:path extrusionOk="0" h="15290" w="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80" name="Shape 480"/>
          <p:cNvGrpSpPr/>
          <p:nvPr/>
        </p:nvGrpSpPr>
        <p:grpSpPr>
          <a:xfrm>
            <a:off x="2778770" y="2140254"/>
            <a:ext cx="157470" cy="393192"/>
            <a:chOff x="3386850" y="2264625"/>
            <a:chExt cx="203950" cy="509250"/>
          </a:xfrm>
        </p:grpSpPr>
        <p:sp>
          <p:nvSpPr>
            <p:cNvPr id="481" name="Shape 481"/>
            <p:cNvSpPr/>
            <p:nvPr/>
          </p:nvSpPr>
          <p:spPr>
            <a:xfrm>
              <a:off x="3386850" y="2370850"/>
              <a:ext cx="203950" cy="403025"/>
            </a:xfrm>
            <a:custGeom>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2" name="Shape 482"/>
            <p:cNvSpPr/>
            <p:nvPr/>
          </p:nvSpPr>
          <p:spPr>
            <a:xfrm>
              <a:off x="3446075" y="2264625"/>
              <a:ext cx="85500" cy="94050"/>
            </a:xfrm>
            <a:custGeom>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83" name="Shape 483"/>
          <p:cNvGrpSpPr/>
          <p:nvPr/>
        </p:nvGrpSpPr>
        <p:grpSpPr>
          <a:xfrm>
            <a:off x="3833825" y="2190228"/>
            <a:ext cx="129172" cy="293244"/>
            <a:chOff x="4753325" y="2329350"/>
            <a:chExt cx="167300" cy="379800"/>
          </a:xfrm>
        </p:grpSpPr>
        <p:sp>
          <p:nvSpPr>
            <p:cNvPr id="484" name="Shape 484"/>
            <p:cNvSpPr/>
            <p:nvPr/>
          </p:nvSpPr>
          <p:spPr>
            <a:xfrm>
              <a:off x="4753325" y="2424600"/>
              <a:ext cx="167300" cy="284550"/>
            </a:xfrm>
            <a:custGeom>
              <a:pathLst>
                <a:path extrusionOk="0" h="11382" w="669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p:nvPr/>
          </p:nvSpPr>
          <p:spPr>
            <a:xfrm>
              <a:off x="4798500" y="2329350"/>
              <a:ext cx="76950" cy="84275"/>
            </a:xfrm>
            <a:custGeom>
              <a:pathLst>
                <a:path extrusionOk="0" h="3371" w="3078">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86" name="Shape 486"/>
          <p:cNvGrpSpPr/>
          <p:nvPr/>
        </p:nvGrpSpPr>
        <p:grpSpPr>
          <a:xfrm>
            <a:off x="3310997" y="2142126"/>
            <a:ext cx="133921" cy="389428"/>
            <a:chOff x="4076175" y="2267050"/>
            <a:chExt cx="173450" cy="504375"/>
          </a:xfrm>
        </p:grpSpPr>
        <p:sp>
          <p:nvSpPr>
            <p:cNvPr id="487" name="Shape 487"/>
            <p:cNvSpPr/>
            <p:nvPr/>
          </p:nvSpPr>
          <p:spPr>
            <a:xfrm>
              <a:off x="4122600" y="2267050"/>
              <a:ext cx="80600" cy="91625"/>
            </a:xfrm>
            <a:custGeom>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p:nvPr/>
          </p:nvSpPr>
          <p:spPr>
            <a:xfrm>
              <a:off x="4076175" y="2370250"/>
              <a:ext cx="173450" cy="401175"/>
            </a:xfrm>
            <a:custGeom>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89" name="Shape 489"/>
          <p:cNvSpPr/>
          <p:nvPr/>
        </p:nvSpPr>
        <p:spPr>
          <a:xfrm>
            <a:off x="4271620" y="2183285"/>
            <a:ext cx="295135" cy="311156"/>
          </a:xfrm>
          <a:custGeom>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0" name="Shape 490"/>
          <p:cNvGrpSpPr/>
          <p:nvPr/>
        </p:nvGrpSpPr>
        <p:grpSpPr>
          <a:xfrm>
            <a:off x="4777138" y="2188800"/>
            <a:ext cx="324359" cy="299845"/>
            <a:chOff x="5975075" y="2327500"/>
            <a:chExt cx="420100" cy="388350"/>
          </a:xfrm>
        </p:grpSpPr>
        <p:sp>
          <p:nvSpPr>
            <p:cNvPr id="491" name="Shape 491"/>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2" name="Shape 492"/>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93" name="Shape 493"/>
          <p:cNvGrpSpPr/>
          <p:nvPr/>
        </p:nvGrpSpPr>
        <p:grpSpPr>
          <a:xfrm>
            <a:off x="5360286" y="2179843"/>
            <a:ext cx="198970" cy="324359"/>
            <a:chOff x="6730350" y="2315900"/>
            <a:chExt cx="257700" cy="420100"/>
          </a:xfrm>
        </p:grpSpPr>
        <p:sp>
          <p:nvSpPr>
            <p:cNvPr id="494" name="Shape 494"/>
            <p:cNvSpPr/>
            <p:nvPr/>
          </p:nvSpPr>
          <p:spPr>
            <a:xfrm>
              <a:off x="6807900" y="2671250"/>
              <a:ext cx="102600" cy="22625"/>
            </a:xfrm>
            <a:custGeom>
              <a:pathLst>
                <a:path extrusionOk="0" h="905" w="4104">
                  <a:moveTo>
                    <a:pt x="1" y="1"/>
                  </a:moveTo>
                  <a:lnTo>
                    <a:pt x="1" y="905"/>
                  </a:lnTo>
                  <a:lnTo>
                    <a:pt x="4104" y="905"/>
                  </a:lnTo>
                  <a:lnTo>
                    <a:pt x="4104"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Shape 495"/>
            <p:cNvSpPr/>
            <p:nvPr/>
          </p:nvSpPr>
          <p:spPr>
            <a:xfrm>
              <a:off x="6807900" y="2636450"/>
              <a:ext cx="102600" cy="22625"/>
            </a:xfrm>
            <a:custGeom>
              <a:pathLst>
                <a:path extrusionOk="0" h="905" w="4104">
                  <a:moveTo>
                    <a:pt x="1" y="1"/>
                  </a:moveTo>
                  <a:lnTo>
                    <a:pt x="1" y="905"/>
                  </a:lnTo>
                  <a:lnTo>
                    <a:pt x="4104" y="905"/>
                  </a:lnTo>
                  <a:lnTo>
                    <a:pt x="4104"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6" name="Shape 496"/>
            <p:cNvSpPr/>
            <p:nvPr/>
          </p:nvSpPr>
          <p:spPr>
            <a:xfrm>
              <a:off x="6807900" y="2706075"/>
              <a:ext cx="102600" cy="29925"/>
            </a:xfrm>
            <a:custGeom>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7" name="Shape 497"/>
            <p:cNvSpPr/>
            <p:nvPr/>
          </p:nvSpPr>
          <p:spPr>
            <a:xfrm>
              <a:off x="6811575" y="2463675"/>
              <a:ext cx="95275" cy="160600"/>
            </a:xfrm>
            <a:custGeom>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8" name="Shape 498"/>
            <p:cNvSpPr/>
            <p:nvPr/>
          </p:nvSpPr>
          <p:spPr>
            <a:xfrm>
              <a:off x="6730350" y="2315900"/>
              <a:ext cx="257700" cy="308375"/>
            </a:xfrm>
            <a:custGeom>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99" name="Shape 499"/>
          <p:cNvGrpSpPr/>
          <p:nvPr/>
        </p:nvGrpSpPr>
        <p:grpSpPr>
          <a:xfrm>
            <a:off x="725235" y="2675319"/>
            <a:ext cx="100913" cy="367732"/>
            <a:chOff x="727175" y="2957625"/>
            <a:chExt cx="130700" cy="476275"/>
          </a:xfrm>
        </p:grpSpPr>
        <p:sp>
          <p:nvSpPr>
            <p:cNvPr id="500" name="Shape 500"/>
            <p:cNvSpPr/>
            <p:nvPr/>
          </p:nvSpPr>
          <p:spPr>
            <a:xfrm>
              <a:off x="727175" y="2957625"/>
              <a:ext cx="130700" cy="476275"/>
            </a:xfrm>
            <a:custGeom>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1" name="Shape 501"/>
            <p:cNvSpPr/>
            <p:nvPr/>
          </p:nvSpPr>
          <p:spPr>
            <a:xfrm>
              <a:off x="751600" y="3090125"/>
              <a:ext cx="81850" cy="319350"/>
            </a:xfrm>
            <a:custGeom>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02" name="Shape 502"/>
          <p:cNvSpPr/>
          <p:nvPr/>
        </p:nvSpPr>
        <p:spPr>
          <a:xfrm>
            <a:off x="1662083" y="2660886"/>
            <a:ext cx="309265" cy="396956"/>
          </a:xfrm>
          <a:custGeom>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3" name="Shape 503"/>
          <p:cNvSpPr/>
          <p:nvPr/>
        </p:nvSpPr>
        <p:spPr>
          <a:xfrm>
            <a:off x="1181664" y="2660886"/>
            <a:ext cx="229121" cy="396956"/>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04" name="Shape 504"/>
          <p:cNvGrpSpPr/>
          <p:nvPr/>
        </p:nvGrpSpPr>
        <p:grpSpPr>
          <a:xfrm>
            <a:off x="2158368" y="2687094"/>
            <a:ext cx="357366" cy="344164"/>
            <a:chOff x="2583325" y="2972875"/>
            <a:chExt cx="462850" cy="445750"/>
          </a:xfrm>
        </p:grpSpPr>
        <p:sp>
          <p:nvSpPr>
            <p:cNvPr id="505" name="Shape 505"/>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Shape 506"/>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07" name="Shape 507"/>
          <p:cNvGrpSpPr/>
          <p:nvPr/>
        </p:nvGrpSpPr>
        <p:grpSpPr>
          <a:xfrm>
            <a:off x="2666564" y="2738496"/>
            <a:ext cx="381881" cy="241378"/>
            <a:chOff x="3241525" y="3039450"/>
            <a:chExt cx="494600" cy="312625"/>
          </a:xfrm>
        </p:grpSpPr>
        <p:sp>
          <p:nvSpPr>
            <p:cNvPr id="508" name="Shape 508"/>
            <p:cNvSpPr/>
            <p:nvPr/>
          </p:nvSpPr>
          <p:spPr>
            <a:xfrm>
              <a:off x="3241525" y="3039450"/>
              <a:ext cx="494600" cy="312625"/>
            </a:xfrm>
            <a:custGeom>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9" name="Shape 509"/>
            <p:cNvSpPr/>
            <p:nvPr/>
          </p:nvSpPr>
          <p:spPr>
            <a:xfrm>
              <a:off x="3384400" y="3091350"/>
              <a:ext cx="208850" cy="208825"/>
            </a:xfrm>
            <a:custGeom>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10" name="Shape 510"/>
          <p:cNvSpPr/>
          <p:nvPr/>
        </p:nvSpPr>
        <p:spPr>
          <a:xfrm>
            <a:off x="3734621" y="2695305"/>
            <a:ext cx="328143" cy="328123"/>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11" name="Shape 511"/>
          <p:cNvGrpSpPr/>
          <p:nvPr/>
        </p:nvGrpSpPr>
        <p:grpSpPr>
          <a:xfrm>
            <a:off x="4221323" y="2713036"/>
            <a:ext cx="395084" cy="292298"/>
            <a:chOff x="5255200" y="3006475"/>
            <a:chExt cx="511700" cy="378575"/>
          </a:xfrm>
        </p:grpSpPr>
        <p:sp>
          <p:nvSpPr>
            <p:cNvPr id="512" name="Shape 512"/>
            <p:cNvSpPr/>
            <p:nvPr/>
          </p:nvSpPr>
          <p:spPr>
            <a:xfrm>
              <a:off x="5255200" y="3006475"/>
              <a:ext cx="349900" cy="349875"/>
            </a:xfrm>
            <a:custGeom>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3" name="Shape 513"/>
            <p:cNvSpPr/>
            <p:nvPr/>
          </p:nvSpPr>
          <p:spPr>
            <a:xfrm>
              <a:off x="5567825" y="3185975"/>
              <a:ext cx="199075" cy="199075"/>
            </a:xfrm>
            <a:custGeom>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14" name="Shape 514"/>
          <p:cNvGrpSpPr/>
          <p:nvPr/>
        </p:nvGrpSpPr>
        <p:grpSpPr>
          <a:xfrm>
            <a:off x="3218133" y="2696069"/>
            <a:ext cx="319649" cy="326232"/>
            <a:chOff x="3955900" y="2984500"/>
            <a:chExt cx="414000" cy="422525"/>
          </a:xfrm>
        </p:grpSpPr>
        <p:sp>
          <p:nvSpPr>
            <p:cNvPr id="515" name="Shape 515"/>
            <p:cNvSpPr/>
            <p:nvPr/>
          </p:nvSpPr>
          <p:spPr>
            <a:xfrm>
              <a:off x="3955900" y="2984500"/>
              <a:ext cx="315700" cy="315675"/>
            </a:xfrm>
            <a:custGeom>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Shape 516"/>
            <p:cNvSpPr/>
            <p:nvPr/>
          </p:nvSpPr>
          <p:spPr>
            <a:xfrm>
              <a:off x="3992525" y="3021125"/>
              <a:ext cx="242425" cy="242425"/>
            </a:xfrm>
            <a:custGeom>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p:nvPr/>
          </p:nvSpPr>
          <p:spPr>
            <a:xfrm>
              <a:off x="4215400" y="3253150"/>
              <a:ext cx="154500" cy="153875"/>
            </a:xfrm>
            <a:custGeom>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18" name="Shape 518"/>
          <p:cNvSpPr/>
          <p:nvPr/>
        </p:nvSpPr>
        <p:spPr>
          <a:xfrm>
            <a:off x="598934" y="3239369"/>
            <a:ext cx="357347" cy="280986"/>
          </a:xfrm>
          <a:custGeom>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 name="Shape 519"/>
          <p:cNvSpPr/>
          <p:nvPr/>
        </p:nvSpPr>
        <p:spPr>
          <a:xfrm>
            <a:off x="4815221" y="2680209"/>
            <a:ext cx="248925" cy="358312"/>
          </a:xfrm>
          <a:custGeom>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20" name="Shape 520"/>
          <p:cNvGrpSpPr/>
          <p:nvPr/>
        </p:nvGrpSpPr>
        <p:grpSpPr>
          <a:xfrm>
            <a:off x="5337663" y="2691340"/>
            <a:ext cx="244215" cy="347001"/>
            <a:chOff x="6701050" y="2978375"/>
            <a:chExt cx="316300" cy="449425"/>
          </a:xfrm>
        </p:grpSpPr>
        <p:sp>
          <p:nvSpPr>
            <p:cNvPr id="521" name="Shape 521"/>
            <p:cNvSpPr/>
            <p:nvPr/>
          </p:nvSpPr>
          <p:spPr>
            <a:xfrm>
              <a:off x="6701050" y="2978375"/>
              <a:ext cx="316300" cy="78175"/>
            </a:xfrm>
            <a:custGeom>
              <a:pathLst>
                <a:path extrusionOk="0" h="3127" w="12652">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Shape 522"/>
            <p:cNvSpPr/>
            <p:nvPr/>
          </p:nvSpPr>
          <p:spPr>
            <a:xfrm>
              <a:off x="6713875" y="3068750"/>
              <a:ext cx="290650" cy="359050"/>
            </a:xfrm>
            <a:custGeom>
              <a:pathLst>
                <a:path extrusionOk="0" h="14362" w="11626">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23" name="Shape 523"/>
          <p:cNvGrpSpPr/>
          <p:nvPr/>
        </p:nvGrpSpPr>
        <p:grpSpPr>
          <a:xfrm>
            <a:off x="1122171" y="3262714"/>
            <a:ext cx="347947" cy="233850"/>
            <a:chOff x="1241275" y="3718400"/>
            <a:chExt cx="450650" cy="302875"/>
          </a:xfrm>
        </p:grpSpPr>
        <p:sp>
          <p:nvSpPr>
            <p:cNvPr id="524" name="Shape 524"/>
            <p:cNvSpPr/>
            <p:nvPr/>
          </p:nvSpPr>
          <p:spPr>
            <a:xfrm>
              <a:off x="1241275" y="3718400"/>
              <a:ext cx="450650" cy="302875"/>
            </a:xfrm>
            <a:custGeom>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Shape 525"/>
            <p:cNvSpPr/>
            <p:nvPr/>
          </p:nvSpPr>
          <p:spPr>
            <a:xfrm>
              <a:off x="1293175" y="3895475"/>
              <a:ext cx="174050" cy="12225"/>
            </a:xfrm>
            <a:custGeom>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6" name="Shape 526"/>
            <p:cNvSpPr/>
            <p:nvPr/>
          </p:nvSpPr>
          <p:spPr>
            <a:xfrm>
              <a:off x="1293175" y="3935775"/>
              <a:ext cx="122750" cy="12225"/>
            </a:xfrm>
            <a:custGeom>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7" name="Shape 527"/>
            <p:cNvSpPr/>
            <p:nvPr/>
          </p:nvSpPr>
          <p:spPr>
            <a:xfrm>
              <a:off x="1570375" y="3901575"/>
              <a:ext cx="62300" cy="40325"/>
            </a:xfrm>
            <a:custGeom>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28" name="Shape 528"/>
          <p:cNvGrpSpPr/>
          <p:nvPr/>
        </p:nvGrpSpPr>
        <p:grpSpPr>
          <a:xfrm>
            <a:off x="1647354" y="3244801"/>
            <a:ext cx="338489" cy="270138"/>
            <a:chOff x="1921475" y="3695200"/>
            <a:chExt cx="438400" cy="349875"/>
          </a:xfrm>
        </p:grpSpPr>
        <p:sp>
          <p:nvSpPr>
            <p:cNvPr id="529" name="Shape 529"/>
            <p:cNvSpPr/>
            <p:nvPr/>
          </p:nvSpPr>
          <p:spPr>
            <a:xfrm>
              <a:off x="2246900" y="3992550"/>
              <a:ext cx="52525" cy="52525"/>
            </a:xfrm>
            <a:custGeom>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0" name="Shape 530"/>
            <p:cNvSpPr/>
            <p:nvPr/>
          </p:nvSpPr>
          <p:spPr>
            <a:xfrm>
              <a:off x="2033800" y="3992550"/>
              <a:ext cx="52550" cy="52525"/>
            </a:xfrm>
            <a:custGeom>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1" name="Shape 531"/>
            <p:cNvSpPr/>
            <p:nvPr/>
          </p:nvSpPr>
          <p:spPr>
            <a:xfrm>
              <a:off x="1921475" y="3695200"/>
              <a:ext cx="438400" cy="297975"/>
            </a:xfrm>
            <a:custGeom>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32" name="Shape 532"/>
          <p:cNvGrpSpPr/>
          <p:nvPr/>
        </p:nvGrpSpPr>
        <p:grpSpPr>
          <a:xfrm>
            <a:off x="2171108" y="3240554"/>
            <a:ext cx="331887" cy="278168"/>
            <a:chOff x="2599825" y="3689700"/>
            <a:chExt cx="429850" cy="360275"/>
          </a:xfrm>
        </p:grpSpPr>
        <p:sp>
          <p:nvSpPr>
            <p:cNvPr id="533" name="Shape 533"/>
            <p:cNvSpPr/>
            <p:nvPr/>
          </p:nvSpPr>
          <p:spPr>
            <a:xfrm>
              <a:off x="2599825" y="3689700"/>
              <a:ext cx="429850" cy="169150"/>
            </a:xfrm>
            <a:custGeom>
              <a:pathLst>
                <a:path extrusionOk="0" h="6766" w="17194">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4" name="Shape 534"/>
            <p:cNvSpPr/>
            <p:nvPr/>
          </p:nvSpPr>
          <p:spPr>
            <a:xfrm>
              <a:off x="2599825" y="3861275"/>
              <a:ext cx="429850" cy="188700"/>
            </a:xfrm>
            <a:custGeom>
              <a:pathLst>
                <a:path extrusionOk="0" h="7548" w="17194">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35" name="Shape 535"/>
          <p:cNvGrpSpPr/>
          <p:nvPr/>
        </p:nvGrpSpPr>
        <p:grpSpPr>
          <a:xfrm>
            <a:off x="2707582" y="3211794"/>
            <a:ext cx="299845" cy="313048"/>
            <a:chOff x="3294650" y="3652450"/>
            <a:chExt cx="388350" cy="405450"/>
          </a:xfrm>
        </p:grpSpPr>
        <p:sp>
          <p:nvSpPr>
            <p:cNvPr id="536" name="Shape 536"/>
            <p:cNvSpPr/>
            <p:nvPr/>
          </p:nvSpPr>
          <p:spPr>
            <a:xfrm>
              <a:off x="3294650" y="3681775"/>
              <a:ext cx="376150" cy="376125"/>
            </a:xfrm>
            <a:custGeom>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Shape 537"/>
            <p:cNvSpPr/>
            <p:nvPr/>
          </p:nvSpPr>
          <p:spPr>
            <a:xfrm>
              <a:off x="3494925" y="3760525"/>
              <a:ext cx="188075" cy="97100"/>
            </a:xfrm>
            <a:custGeom>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8" name="Shape 538"/>
            <p:cNvSpPr/>
            <p:nvPr/>
          </p:nvSpPr>
          <p:spPr>
            <a:xfrm>
              <a:off x="3494925" y="3652450"/>
              <a:ext cx="161200" cy="188100"/>
            </a:xfrm>
            <a:custGeom>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39" name="Shape 539"/>
          <p:cNvGrpSpPr/>
          <p:nvPr/>
        </p:nvGrpSpPr>
        <p:grpSpPr>
          <a:xfrm>
            <a:off x="3203058" y="3251402"/>
            <a:ext cx="349800" cy="256472"/>
            <a:chOff x="3936375" y="3703750"/>
            <a:chExt cx="453050" cy="332175"/>
          </a:xfrm>
        </p:grpSpPr>
        <p:sp>
          <p:nvSpPr>
            <p:cNvPr id="540" name="Shape 540"/>
            <p:cNvSpPr/>
            <p:nvPr/>
          </p:nvSpPr>
          <p:spPr>
            <a:xfrm>
              <a:off x="3936375" y="3703750"/>
              <a:ext cx="453050" cy="332175"/>
            </a:xfrm>
            <a:custGeom>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 name="Shape 541"/>
            <p:cNvSpPr/>
            <p:nvPr/>
          </p:nvSpPr>
          <p:spPr>
            <a:xfrm>
              <a:off x="3988875" y="3864325"/>
              <a:ext cx="77575" cy="133125"/>
            </a:xfrm>
            <a:custGeom>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p:nvPr/>
          </p:nvSpPr>
          <p:spPr>
            <a:xfrm>
              <a:off x="4259350" y="3864325"/>
              <a:ext cx="77575" cy="133125"/>
            </a:xfrm>
            <a:custGeom>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3" name="Shape 543"/>
            <p:cNvSpPr/>
            <p:nvPr/>
          </p:nvSpPr>
          <p:spPr>
            <a:xfrm>
              <a:off x="4078625" y="3717800"/>
              <a:ext cx="77575" cy="279650"/>
            </a:xfrm>
            <a:custGeom>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4" name="Shape 544"/>
            <p:cNvSpPr/>
            <p:nvPr/>
          </p:nvSpPr>
          <p:spPr>
            <a:xfrm>
              <a:off x="4168375" y="3788625"/>
              <a:ext cx="78175" cy="208825"/>
            </a:xfrm>
            <a:custGeom>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5" name="Shape 545"/>
          <p:cNvGrpSpPr/>
          <p:nvPr/>
        </p:nvGrpSpPr>
        <p:grpSpPr>
          <a:xfrm>
            <a:off x="3723511" y="3251402"/>
            <a:ext cx="349800" cy="256472"/>
            <a:chOff x="4610450" y="3703750"/>
            <a:chExt cx="453050" cy="332175"/>
          </a:xfrm>
        </p:grpSpPr>
        <p:sp>
          <p:nvSpPr>
            <p:cNvPr id="546" name="Shape 546"/>
            <p:cNvSpPr/>
            <p:nvPr/>
          </p:nvSpPr>
          <p:spPr>
            <a:xfrm>
              <a:off x="4610450" y="3703750"/>
              <a:ext cx="453050" cy="332175"/>
            </a:xfrm>
            <a:custGeom>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Shape 547"/>
            <p:cNvSpPr/>
            <p:nvPr/>
          </p:nvSpPr>
          <p:spPr>
            <a:xfrm>
              <a:off x="4642200" y="3730000"/>
              <a:ext cx="389550" cy="249150"/>
            </a:xfrm>
            <a:custGeom>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8" name="Shape 548"/>
          <p:cNvGrpSpPr/>
          <p:nvPr/>
        </p:nvGrpSpPr>
        <p:grpSpPr>
          <a:xfrm>
            <a:off x="4256222" y="3225479"/>
            <a:ext cx="325286" cy="308319"/>
            <a:chOff x="5300400" y="3670175"/>
            <a:chExt cx="421300" cy="399325"/>
          </a:xfrm>
        </p:grpSpPr>
        <p:sp>
          <p:nvSpPr>
            <p:cNvPr id="549" name="Shape 549"/>
            <p:cNvSpPr/>
            <p:nvPr/>
          </p:nvSpPr>
          <p:spPr>
            <a:xfrm>
              <a:off x="5300400" y="3708025"/>
              <a:ext cx="421300" cy="267450"/>
            </a:xfrm>
            <a:custGeom>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0" name="Shape 550"/>
            <p:cNvSpPr/>
            <p:nvPr/>
          </p:nvSpPr>
          <p:spPr>
            <a:xfrm>
              <a:off x="5498825" y="3670175"/>
              <a:ext cx="24450" cy="25650"/>
            </a:xfrm>
            <a:custGeom>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1" name="Shape 551"/>
            <p:cNvSpPr/>
            <p:nvPr/>
          </p:nvSpPr>
          <p:spPr>
            <a:xfrm>
              <a:off x="5366325" y="3987675"/>
              <a:ext cx="61100" cy="81825"/>
            </a:xfrm>
            <a:custGeom>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 name="Shape 552"/>
            <p:cNvSpPr/>
            <p:nvPr/>
          </p:nvSpPr>
          <p:spPr>
            <a:xfrm>
              <a:off x="5594700" y="3987675"/>
              <a:ext cx="61075" cy="81825"/>
            </a:xfrm>
            <a:custGeom>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 name="Shape 553"/>
            <p:cNvSpPr/>
            <p:nvPr/>
          </p:nvSpPr>
          <p:spPr>
            <a:xfrm>
              <a:off x="5324825" y="3732450"/>
              <a:ext cx="372475" cy="218600"/>
            </a:xfrm>
            <a:custGeom>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54" name="Shape 554"/>
          <p:cNvSpPr/>
          <p:nvPr/>
        </p:nvSpPr>
        <p:spPr>
          <a:xfrm>
            <a:off x="4758641" y="3198831"/>
            <a:ext cx="362076" cy="362057"/>
          </a:xfrm>
          <a:custGeom>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55" name="Shape 555"/>
          <p:cNvGrpSpPr/>
          <p:nvPr/>
        </p:nvGrpSpPr>
        <p:grpSpPr>
          <a:xfrm>
            <a:off x="5301838" y="3221696"/>
            <a:ext cx="315866" cy="315885"/>
            <a:chOff x="6654650" y="3665275"/>
            <a:chExt cx="409100" cy="409125"/>
          </a:xfrm>
        </p:grpSpPr>
        <p:sp>
          <p:nvSpPr>
            <p:cNvPr id="556" name="Shape 556"/>
            <p:cNvSpPr/>
            <p:nvPr/>
          </p:nvSpPr>
          <p:spPr>
            <a:xfrm>
              <a:off x="6808525" y="3819150"/>
              <a:ext cx="211875" cy="211900"/>
            </a:xfrm>
            <a:custGeom>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7" name="Shape 557"/>
            <p:cNvSpPr/>
            <p:nvPr/>
          </p:nvSpPr>
          <p:spPr>
            <a:xfrm>
              <a:off x="6654650" y="3665275"/>
              <a:ext cx="409100" cy="409125"/>
            </a:xfrm>
            <a:custGeom>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58" name="Shape 558"/>
          <p:cNvGrpSpPr/>
          <p:nvPr/>
        </p:nvGrpSpPr>
        <p:grpSpPr>
          <a:xfrm>
            <a:off x="604555" y="3728946"/>
            <a:ext cx="342272" cy="342291"/>
            <a:chOff x="570875" y="4322250"/>
            <a:chExt cx="443300" cy="443325"/>
          </a:xfrm>
        </p:grpSpPr>
        <p:sp>
          <p:nvSpPr>
            <p:cNvPr id="559" name="Shape 559"/>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0" name="Shape 560"/>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1" name="Shape 561"/>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Shape 562"/>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63" name="Shape 563"/>
          <p:cNvSpPr/>
          <p:nvPr/>
        </p:nvSpPr>
        <p:spPr>
          <a:xfrm>
            <a:off x="1110934" y="3795692"/>
            <a:ext cx="370569" cy="209336"/>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64" name="Shape 564"/>
          <p:cNvGrpSpPr/>
          <p:nvPr/>
        </p:nvGrpSpPr>
        <p:grpSpPr>
          <a:xfrm>
            <a:off x="1692135" y="3703506"/>
            <a:ext cx="248925" cy="393173"/>
            <a:chOff x="1979475" y="4289300"/>
            <a:chExt cx="322400" cy="509225"/>
          </a:xfrm>
        </p:grpSpPr>
        <p:sp>
          <p:nvSpPr>
            <p:cNvPr id="565" name="Shape 565"/>
            <p:cNvSpPr/>
            <p:nvPr/>
          </p:nvSpPr>
          <p:spPr>
            <a:xfrm>
              <a:off x="2187075" y="4509100"/>
              <a:ext cx="114800" cy="114800"/>
            </a:xfrm>
            <a:custGeom>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6" name="Shape 566"/>
            <p:cNvSpPr/>
            <p:nvPr/>
          </p:nvSpPr>
          <p:spPr>
            <a:xfrm>
              <a:off x="1979475" y="4542675"/>
              <a:ext cx="156925" cy="156950"/>
            </a:xfrm>
            <a:custGeom>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7" name="Shape 567"/>
            <p:cNvSpPr/>
            <p:nvPr/>
          </p:nvSpPr>
          <p:spPr>
            <a:xfrm>
              <a:off x="2041125" y="4289300"/>
              <a:ext cx="240000" cy="509225"/>
            </a:xfrm>
            <a:custGeom>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68" name="Shape 568"/>
          <p:cNvGrpSpPr/>
          <p:nvPr/>
        </p:nvGrpSpPr>
        <p:grpSpPr>
          <a:xfrm>
            <a:off x="2190429" y="3708679"/>
            <a:ext cx="293707" cy="382826"/>
            <a:chOff x="2624850" y="4296000"/>
            <a:chExt cx="380400" cy="495825"/>
          </a:xfrm>
        </p:grpSpPr>
        <p:sp>
          <p:nvSpPr>
            <p:cNvPr id="569" name="Shape 569"/>
            <p:cNvSpPr/>
            <p:nvPr/>
          </p:nvSpPr>
          <p:spPr>
            <a:xfrm>
              <a:off x="2845875" y="4296000"/>
              <a:ext cx="126425" cy="125800"/>
            </a:xfrm>
            <a:custGeom>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0" name="Shape 570"/>
            <p:cNvSpPr/>
            <p:nvPr/>
          </p:nvSpPr>
          <p:spPr>
            <a:xfrm>
              <a:off x="2635850" y="4316150"/>
              <a:ext cx="369400" cy="475675"/>
            </a:xfrm>
            <a:custGeom>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1" name="Shape 571"/>
            <p:cNvSpPr/>
            <p:nvPr/>
          </p:nvSpPr>
          <p:spPr>
            <a:xfrm>
              <a:off x="2624850" y="4357675"/>
              <a:ext cx="171600" cy="171600"/>
            </a:xfrm>
            <a:custGeom>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2" name="Shape 572"/>
          <p:cNvSpPr/>
          <p:nvPr/>
        </p:nvSpPr>
        <p:spPr>
          <a:xfrm>
            <a:off x="3221211" y="3743358"/>
            <a:ext cx="313974" cy="313994"/>
          </a:xfrm>
          <a:custGeom>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 name="Shape 573"/>
          <p:cNvSpPr/>
          <p:nvPr/>
        </p:nvSpPr>
        <p:spPr>
          <a:xfrm>
            <a:off x="2700717" y="3763164"/>
            <a:ext cx="313974" cy="274385"/>
          </a:xfrm>
          <a:custGeom>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4" name="Shape 574"/>
          <p:cNvSpPr/>
          <p:nvPr/>
        </p:nvSpPr>
        <p:spPr>
          <a:xfrm>
            <a:off x="3740277" y="3741949"/>
            <a:ext cx="316831" cy="316812"/>
          </a:xfrm>
          <a:custGeom>
            <a:pathLst>
              <a:path extrusionOk="0" h="16413" w="16414">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75" name="Shape 575"/>
          <p:cNvGrpSpPr/>
          <p:nvPr/>
        </p:nvGrpSpPr>
        <p:grpSpPr>
          <a:xfrm>
            <a:off x="4237363" y="3746396"/>
            <a:ext cx="363003" cy="307392"/>
            <a:chOff x="5275975" y="4344850"/>
            <a:chExt cx="470150" cy="398125"/>
          </a:xfrm>
        </p:grpSpPr>
        <p:sp>
          <p:nvSpPr>
            <p:cNvPr id="576" name="Shape 576"/>
            <p:cNvSpPr/>
            <p:nvPr/>
          </p:nvSpPr>
          <p:spPr>
            <a:xfrm>
              <a:off x="5661250" y="4690450"/>
              <a:ext cx="65950" cy="52525"/>
            </a:xfrm>
            <a:custGeom>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Shape 577"/>
            <p:cNvSpPr/>
            <p:nvPr/>
          </p:nvSpPr>
          <p:spPr>
            <a:xfrm>
              <a:off x="5294900" y="4690450"/>
              <a:ext cx="65950" cy="52525"/>
            </a:xfrm>
            <a:custGeom>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8" name="Shape 578"/>
            <p:cNvSpPr/>
            <p:nvPr/>
          </p:nvSpPr>
          <p:spPr>
            <a:xfrm>
              <a:off x="5275975" y="4344850"/>
              <a:ext cx="470150" cy="334025"/>
            </a:xfrm>
            <a:custGeom>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9" name="Shape 579"/>
          <p:cNvSpPr/>
          <p:nvPr/>
        </p:nvSpPr>
        <p:spPr>
          <a:xfrm>
            <a:off x="4776555" y="3737239"/>
            <a:ext cx="326251" cy="326232"/>
          </a:xfrm>
          <a:custGeom>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80" name="Shape 580"/>
          <p:cNvGrpSpPr/>
          <p:nvPr/>
        </p:nvGrpSpPr>
        <p:grpSpPr>
          <a:xfrm>
            <a:off x="5292399" y="3721418"/>
            <a:ext cx="334744" cy="357347"/>
            <a:chOff x="6642425" y="4312500"/>
            <a:chExt cx="433550" cy="462825"/>
          </a:xfrm>
        </p:grpSpPr>
        <p:sp>
          <p:nvSpPr>
            <p:cNvPr id="581" name="Shape 581"/>
            <p:cNvSpPr/>
            <p:nvPr/>
          </p:nvSpPr>
          <p:spPr>
            <a:xfrm>
              <a:off x="6642425" y="4687375"/>
              <a:ext cx="433550" cy="39125"/>
            </a:xfrm>
            <a:custGeom>
              <a:pathLst>
                <a:path extrusionOk="0" h="1565" w="17342">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Shape 582"/>
            <p:cNvSpPr/>
            <p:nvPr/>
          </p:nvSpPr>
          <p:spPr>
            <a:xfrm>
              <a:off x="6642425" y="4736225"/>
              <a:ext cx="433550" cy="39100"/>
            </a:xfrm>
            <a:custGeom>
              <a:pathLst>
                <a:path extrusionOk="0" h="1564" w="17342">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Shape 583"/>
            <p:cNvSpPr/>
            <p:nvPr/>
          </p:nvSpPr>
          <p:spPr>
            <a:xfrm>
              <a:off x="6684575" y="4312500"/>
              <a:ext cx="349875" cy="377350"/>
            </a:xfrm>
            <a:custGeom>
              <a:pathLst>
                <a:path extrusionOk="0" h="15094" w="13995">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84" name="Shape 584"/>
          <p:cNvSpPr/>
          <p:nvPr/>
        </p:nvSpPr>
        <p:spPr>
          <a:xfrm>
            <a:off x="560751" y="4294025"/>
            <a:ext cx="429944" cy="253654"/>
          </a:xfrm>
          <a:custGeom>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85" name="Shape 585"/>
          <p:cNvGrpSpPr/>
          <p:nvPr/>
        </p:nvGrpSpPr>
        <p:grpSpPr>
          <a:xfrm>
            <a:off x="1124526" y="4251774"/>
            <a:ext cx="343218" cy="337562"/>
            <a:chOff x="1244325" y="4999400"/>
            <a:chExt cx="444525" cy="437200"/>
          </a:xfrm>
        </p:grpSpPr>
        <p:sp>
          <p:nvSpPr>
            <p:cNvPr id="586" name="Shape 586"/>
            <p:cNvSpPr/>
            <p:nvPr/>
          </p:nvSpPr>
          <p:spPr>
            <a:xfrm>
              <a:off x="1244325" y="5161200"/>
              <a:ext cx="374925" cy="222275"/>
            </a:xfrm>
            <a:custGeom>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 name="Shape 587"/>
            <p:cNvSpPr/>
            <p:nvPr/>
          </p:nvSpPr>
          <p:spPr>
            <a:xfrm>
              <a:off x="1244325" y="5397500"/>
              <a:ext cx="444525" cy="39100"/>
            </a:xfrm>
            <a:custGeom>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8" name="Shape 588"/>
            <p:cNvSpPr/>
            <p:nvPr/>
          </p:nvSpPr>
          <p:spPr>
            <a:xfrm>
              <a:off x="1451925" y="4999400"/>
              <a:ext cx="31175" cy="129450"/>
            </a:xfrm>
            <a:custGeom>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9" name="Shape 589"/>
            <p:cNvSpPr/>
            <p:nvPr/>
          </p:nvSpPr>
          <p:spPr>
            <a:xfrm>
              <a:off x="1407975" y="4999400"/>
              <a:ext cx="31150" cy="129450"/>
            </a:xfrm>
            <a:custGeom>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0" name="Shape 590"/>
            <p:cNvSpPr/>
            <p:nvPr/>
          </p:nvSpPr>
          <p:spPr>
            <a:xfrm>
              <a:off x="1495900" y="4999400"/>
              <a:ext cx="30550" cy="129450"/>
            </a:xfrm>
            <a:custGeom>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91" name="Shape 591"/>
          <p:cNvGrpSpPr/>
          <p:nvPr/>
        </p:nvGrpSpPr>
        <p:grpSpPr>
          <a:xfrm>
            <a:off x="1675632" y="4240926"/>
            <a:ext cx="281932" cy="359239"/>
            <a:chOff x="1958100" y="4985350"/>
            <a:chExt cx="365150" cy="465275"/>
          </a:xfrm>
        </p:grpSpPr>
        <p:sp>
          <p:nvSpPr>
            <p:cNvPr id="592" name="Shape 592"/>
            <p:cNvSpPr/>
            <p:nvPr/>
          </p:nvSpPr>
          <p:spPr>
            <a:xfrm>
              <a:off x="1958100" y="4985350"/>
              <a:ext cx="365150" cy="465275"/>
            </a:xfrm>
            <a:custGeom>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Shape 593"/>
            <p:cNvSpPr/>
            <p:nvPr/>
          </p:nvSpPr>
          <p:spPr>
            <a:xfrm>
              <a:off x="1977625" y="5237525"/>
              <a:ext cx="113600" cy="213100"/>
            </a:xfrm>
            <a:custGeom>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4" name="Shape 594"/>
            <p:cNvSpPr/>
            <p:nvPr/>
          </p:nvSpPr>
          <p:spPr>
            <a:xfrm>
              <a:off x="2190125" y="5237525"/>
              <a:ext cx="113575" cy="213100"/>
            </a:xfrm>
            <a:custGeom>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95" name="Shape 595"/>
          <p:cNvGrpSpPr/>
          <p:nvPr/>
        </p:nvGrpSpPr>
        <p:grpSpPr>
          <a:xfrm>
            <a:off x="2175335" y="4254592"/>
            <a:ext cx="323433" cy="332370"/>
            <a:chOff x="2605300" y="5003050"/>
            <a:chExt cx="418900" cy="430475"/>
          </a:xfrm>
        </p:grpSpPr>
        <p:sp>
          <p:nvSpPr>
            <p:cNvPr id="596" name="Shape 596"/>
            <p:cNvSpPr/>
            <p:nvPr/>
          </p:nvSpPr>
          <p:spPr>
            <a:xfrm>
              <a:off x="2820225" y="5222250"/>
              <a:ext cx="202750" cy="211275"/>
            </a:xfrm>
            <a:custGeom>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Shape 597"/>
            <p:cNvSpPr/>
            <p:nvPr/>
          </p:nvSpPr>
          <p:spPr>
            <a:xfrm>
              <a:off x="2606525" y="5003050"/>
              <a:ext cx="203975" cy="208225"/>
            </a:xfrm>
            <a:custGeom>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Shape 598"/>
            <p:cNvSpPr/>
            <p:nvPr/>
          </p:nvSpPr>
          <p:spPr>
            <a:xfrm>
              <a:off x="2605300" y="5008550"/>
              <a:ext cx="418900" cy="418875"/>
            </a:xfrm>
            <a:custGeom>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99" name="Shape 599"/>
          <p:cNvGrpSpPr/>
          <p:nvPr/>
        </p:nvGrpSpPr>
        <p:grpSpPr>
          <a:xfrm>
            <a:off x="2664209" y="4261676"/>
            <a:ext cx="386590" cy="317758"/>
            <a:chOff x="3238475" y="5012225"/>
            <a:chExt cx="500700" cy="411550"/>
          </a:xfrm>
        </p:grpSpPr>
        <p:sp>
          <p:nvSpPr>
            <p:cNvPr id="600" name="Shape 600"/>
            <p:cNvSpPr/>
            <p:nvPr/>
          </p:nvSpPr>
          <p:spPr>
            <a:xfrm>
              <a:off x="3238475" y="5315050"/>
              <a:ext cx="500700" cy="108725"/>
            </a:xfrm>
            <a:custGeom>
              <a:pathLst>
                <a:path extrusionOk="0" h="4349" w="20028">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Shape 601"/>
            <p:cNvSpPr/>
            <p:nvPr/>
          </p:nvSpPr>
          <p:spPr>
            <a:xfrm>
              <a:off x="3282450" y="5160575"/>
              <a:ext cx="412750" cy="140475"/>
            </a:xfrm>
            <a:custGeom>
              <a:pathLst>
                <a:path extrusionOk="0" h="5619" w="1651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2" name="Shape 602"/>
            <p:cNvSpPr/>
            <p:nvPr/>
          </p:nvSpPr>
          <p:spPr>
            <a:xfrm>
              <a:off x="3473550" y="5012225"/>
              <a:ext cx="30550" cy="129450"/>
            </a:xfrm>
            <a:custGeom>
              <a:pathLst>
                <a:path extrusionOk="0" h="5178" w="1222">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Shape 603"/>
            <p:cNvSpPr/>
            <p:nvPr/>
          </p:nvSpPr>
          <p:spPr>
            <a:xfrm>
              <a:off x="3429575" y="5012225"/>
              <a:ext cx="31175" cy="129450"/>
            </a:xfrm>
            <a:custGeom>
              <a:pathLst>
                <a:path extrusionOk="0" h="5178" w="1247">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Shape 604"/>
            <p:cNvSpPr/>
            <p:nvPr/>
          </p:nvSpPr>
          <p:spPr>
            <a:xfrm>
              <a:off x="3516900" y="5012225"/>
              <a:ext cx="31175" cy="129450"/>
            </a:xfrm>
            <a:custGeom>
              <a:pathLst>
                <a:path extrusionOk="0" h="5178" w="1247">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05" name="Shape 605"/>
          <p:cNvGrpSpPr/>
          <p:nvPr/>
        </p:nvGrpSpPr>
        <p:grpSpPr>
          <a:xfrm>
            <a:off x="3686257" y="4227723"/>
            <a:ext cx="424308" cy="385645"/>
            <a:chOff x="4562200" y="4968250"/>
            <a:chExt cx="549550" cy="499475"/>
          </a:xfrm>
        </p:grpSpPr>
        <p:sp>
          <p:nvSpPr>
            <p:cNvPr id="606" name="Shape 606"/>
            <p:cNvSpPr/>
            <p:nvPr/>
          </p:nvSpPr>
          <p:spPr>
            <a:xfrm>
              <a:off x="4842450" y="5242400"/>
              <a:ext cx="213125" cy="225325"/>
            </a:xfrm>
            <a:custGeom>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7" name="Shape 607"/>
            <p:cNvSpPr/>
            <p:nvPr/>
          </p:nvSpPr>
          <p:spPr>
            <a:xfrm>
              <a:off x="4617775" y="5241800"/>
              <a:ext cx="212500" cy="225925"/>
            </a:xfrm>
            <a:custGeom>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8" name="Shape 608"/>
            <p:cNvSpPr/>
            <p:nvPr/>
          </p:nvSpPr>
          <p:spPr>
            <a:xfrm>
              <a:off x="4631200" y="4968250"/>
              <a:ext cx="411550" cy="236325"/>
            </a:xfrm>
            <a:custGeom>
              <a:pathLst>
                <a:path extrusionOk="0" h="9453" w="16462">
                  <a:moveTo>
                    <a:pt x="8182" y="1"/>
                  </a:moveTo>
                  <a:lnTo>
                    <a:pt x="0" y="4763"/>
                  </a:lnTo>
                  <a:lnTo>
                    <a:pt x="8231" y="9452"/>
                  </a:lnTo>
                  <a:lnTo>
                    <a:pt x="16462" y="4763"/>
                  </a:lnTo>
                  <a:lnTo>
                    <a:pt x="818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9" name="Shape 609"/>
            <p:cNvSpPr/>
            <p:nvPr/>
          </p:nvSpPr>
          <p:spPr>
            <a:xfrm>
              <a:off x="4562200" y="5094025"/>
              <a:ext cx="274800" cy="226550"/>
            </a:xfrm>
            <a:custGeom>
              <a:pathLst>
                <a:path extrusionOk="0" h="9062" w="10992">
                  <a:moveTo>
                    <a:pt x="2248" y="1"/>
                  </a:moveTo>
                  <a:lnTo>
                    <a:pt x="1" y="4079"/>
                  </a:lnTo>
                  <a:lnTo>
                    <a:pt x="8744" y="9062"/>
                  </a:lnTo>
                  <a:lnTo>
                    <a:pt x="10991" y="4983"/>
                  </a:lnTo>
                  <a:lnTo>
                    <a:pt x="224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0" name="Shape 610"/>
            <p:cNvSpPr/>
            <p:nvPr/>
          </p:nvSpPr>
          <p:spPr>
            <a:xfrm>
              <a:off x="4836975" y="5094025"/>
              <a:ext cx="274775" cy="226550"/>
            </a:xfrm>
            <a:custGeom>
              <a:pathLst>
                <a:path extrusionOk="0" h="9062" w="10991">
                  <a:moveTo>
                    <a:pt x="8743" y="1"/>
                  </a:moveTo>
                  <a:lnTo>
                    <a:pt x="0" y="4983"/>
                  </a:lnTo>
                  <a:lnTo>
                    <a:pt x="2247" y="9062"/>
                  </a:lnTo>
                  <a:lnTo>
                    <a:pt x="10990" y="4079"/>
                  </a:lnTo>
                  <a:lnTo>
                    <a:pt x="874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11" name="Shape 611"/>
          <p:cNvGrpSpPr/>
          <p:nvPr/>
        </p:nvGrpSpPr>
        <p:grpSpPr>
          <a:xfrm>
            <a:off x="3230873" y="4249419"/>
            <a:ext cx="294170" cy="341789"/>
            <a:chOff x="3972400" y="4996350"/>
            <a:chExt cx="381000" cy="442675"/>
          </a:xfrm>
        </p:grpSpPr>
        <p:sp>
          <p:nvSpPr>
            <p:cNvPr id="612" name="Shape 612"/>
            <p:cNvSpPr/>
            <p:nvPr/>
          </p:nvSpPr>
          <p:spPr>
            <a:xfrm>
              <a:off x="4157400" y="4996350"/>
              <a:ext cx="86725" cy="103200"/>
            </a:xfrm>
            <a:custGeom>
              <a:pathLst>
                <a:path extrusionOk="0" h="4128" w="3469">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Shape 613"/>
            <p:cNvSpPr/>
            <p:nvPr/>
          </p:nvSpPr>
          <p:spPr>
            <a:xfrm>
              <a:off x="3972400" y="5048250"/>
              <a:ext cx="381000" cy="390775"/>
            </a:xfrm>
            <a:custGeom>
              <a:pathLst>
                <a:path extrusionOk="0" h="15631" w="1524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14" name="Shape 614"/>
          <p:cNvGrpSpPr/>
          <p:nvPr/>
        </p:nvGrpSpPr>
        <p:grpSpPr>
          <a:xfrm>
            <a:off x="4210494" y="4220658"/>
            <a:ext cx="416760" cy="399774"/>
            <a:chOff x="5241175" y="4959100"/>
            <a:chExt cx="539775" cy="517775"/>
          </a:xfrm>
        </p:grpSpPr>
        <p:sp>
          <p:nvSpPr>
            <p:cNvPr id="615" name="Shape 615"/>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Shape 616"/>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Shape 617"/>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Shape 619"/>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0" name="Shape 620"/>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21" name="Shape 621"/>
          <p:cNvSpPr/>
          <p:nvPr/>
        </p:nvSpPr>
        <p:spPr>
          <a:xfrm>
            <a:off x="4756286" y="4319487"/>
            <a:ext cx="366786" cy="202734"/>
          </a:xfrm>
          <a:custGeom>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22" name="Shape 622"/>
          <p:cNvGrpSpPr/>
          <p:nvPr/>
        </p:nvGrpSpPr>
        <p:grpSpPr>
          <a:xfrm>
            <a:off x="5325406" y="4280052"/>
            <a:ext cx="267320" cy="307392"/>
            <a:chOff x="6685175" y="5036025"/>
            <a:chExt cx="346225" cy="398125"/>
          </a:xfrm>
        </p:grpSpPr>
        <p:sp>
          <p:nvSpPr>
            <p:cNvPr id="623" name="Shape 623"/>
            <p:cNvSpPr/>
            <p:nvPr/>
          </p:nvSpPr>
          <p:spPr>
            <a:xfrm>
              <a:off x="6743800" y="5036025"/>
              <a:ext cx="105650" cy="147775"/>
            </a:xfrm>
            <a:custGeom>
              <a:pathLst>
                <a:path extrusionOk="0" h="5911" w="4226">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4" name="Shape 624"/>
            <p:cNvSpPr/>
            <p:nvPr/>
          </p:nvSpPr>
          <p:spPr>
            <a:xfrm>
              <a:off x="6685175" y="5152025"/>
              <a:ext cx="84275" cy="117275"/>
            </a:xfrm>
            <a:custGeom>
              <a:pathLst>
                <a:path extrusionOk="0" h="4691" w="337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5" name="Shape 625"/>
            <p:cNvSpPr/>
            <p:nvPr/>
          </p:nvSpPr>
          <p:spPr>
            <a:xfrm>
              <a:off x="6871400" y="5038475"/>
              <a:ext cx="105650" cy="145325"/>
            </a:xfrm>
            <a:custGeom>
              <a:pathLst>
                <a:path extrusionOk="0" h="5813" w="4226">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 name="Shape 626"/>
            <p:cNvSpPr/>
            <p:nvPr/>
          </p:nvSpPr>
          <p:spPr>
            <a:xfrm>
              <a:off x="6944050" y="5155700"/>
              <a:ext cx="87350" cy="116025"/>
            </a:xfrm>
            <a:custGeom>
              <a:pathLst>
                <a:path extrusionOk="0" h="4641" w="3494">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7" name="Shape 627"/>
            <p:cNvSpPr/>
            <p:nvPr/>
          </p:nvSpPr>
          <p:spPr>
            <a:xfrm>
              <a:off x="6727300" y="5185625"/>
              <a:ext cx="263800" cy="248525"/>
            </a:xfrm>
            <a:custGeom>
              <a:pathLst>
                <a:path extrusionOk="0" h="9941" w="10552">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28" name="Shape 628"/>
          <p:cNvGrpSpPr/>
          <p:nvPr/>
        </p:nvGrpSpPr>
        <p:grpSpPr>
          <a:xfrm>
            <a:off x="6223718" y="2200024"/>
            <a:ext cx="432570" cy="421334"/>
            <a:chOff x="5926225" y="921350"/>
            <a:chExt cx="517800" cy="504350"/>
          </a:xfrm>
        </p:grpSpPr>
        <p:sp>
          <p:nvSpPr>
            <p:cNvPr id="629" name="Shape 629"/>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1C232"/>
                </a:solidFill>
              </a:endParaRPr>
            </a:p>
          </p:txBody>
        </p:sp>
        <p:sp>
          <p:nvSpPr>
            <p:cNvPr id="630" name="Shape 630"/>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1C232"/>
                </a:solidFill>
              </a:endParaRPr>
            </a:p>
          </p:txBody>
        </p:sp>
      </p:grpSp>
      <p:sp>
        <p:nvSpPr>
          <p:cNvPr id="631" name="Shape 631"/>
          <p:cNvSpPr/>
          <p:nvPr/>
        </p:nvSpPr>
        <p:spPr>
          <a:xfrm>
            <a:off x="6417638" y="2436081"/>
            <a:ext cx="400950" cy="226498"/>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2" name="Shape 632"/>
          <p:cNvGrpSpPr/>
          <p:nvPr/>
        </p:nvGrpSpPr>
        <p:grpSpPr>
          <a:xfrm>
            <a:off x="7108705" y="2179404"/>
            <a:ext cx="432570" cy="421334"/>
            <a:chOff x="5926225" y="921350"/>
            <a:chExt cx="517800" cy="504350"/>
          </a:xfrm>
        </p:grpSpPr>
        <p:sp>
          <p:nvSpPr>
            <p:cNvPr id="633" name="Shape 633"/>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cap="flat" cmpd="sng" w="9525">
              <a:solidFill>
                <a:srgbClr val="FF9900"/>
              </a:solidFill>
              <a:prstDash val="solid"/>
              <a:bevel/>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4" name="Shape 634"/>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cap="flat" cmpd="sng" w="9525">
              <a:solidFill>
                <a:srgbClr val="FF9900"/>
              </a:solidFill>
              <a:prstDash val="solid"/>
              <a:bevel/>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35" name="Shape 635"/>
          <p:cNvSpPr/>
          <p:nvPr/>
        </p:nvSpPr>
        <p:spPr>
          <a:xfrm>
            <a:off x="7302626" y="2415461"/>
            <a:ext cx="400950" cy="226498"/>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6" name="Shape 636"/>
          <p:cNvGrpSpPr/>
          <p:nvPr/>
        </p:nvGrpSpPr>
        <p:grpSpPr>
          <a:xfrm>
            <a:off x="6223985" y="2928446"/>
            <a:ext cx="1075937" cy="1047989"/>
            <a:chOff x="5926225" y="921350"/>
            <a:chExt cx="517800" cy="504350"/>
          </a:xfrm>
        </p:grpSpPr>
        <p:sp>
          <p:nvSpPr>
            <p:cNvPr id="637" name="Shape 637"/>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cap="flat" cmpd="sng" w="28575">
              <a:solidFill>
                <a:srgbClr val="E69138"/>
              </a:solidFill>
              <a:prstDash val="solid"/>
              <a:bevel/>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8" name="Shape 638"/>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cap="flat" cmpd="sng" w="28575">
              <a:solidFill>
                <a:srgbClr val="E69138"/>
              </a:solidFill>
              <a:prstDash val="solid"/>
              <a:bevel/>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39" name="Shape 639"/>
          <p:cNvSpPr/>
          <p:nvPr/>
        </p:nvSpPr>
        <p:spPr>
          <a:xfrm>
            <a:off x="6706298" y="3515543"/>
            <a:ext cx="997288" cy="563371"/>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9525">
            <a:solidFill>
              <a:srgbClr val="3C78D8"/>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0" name="Shape 640"/>
          <p:cNvSpPr txBox="1"/>
          <p:nvPr/>
        </p:nvSpPr>
        <p:spPr>
          <a:xfrm>
            <a:off x="6112675" y="634500"/>
            <a:ext cx="2592000" cy="15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900">
                <a:solidFill>
                  <a:schemeClr val="dk1"/>
                </a:solidFill>
                <a:latin typeface="Lora"/>
                <a:ea typeface="Lora"/>
                <a:cs typeface="Lora"/>
                <a:sym typeface="Lora"/>
              </a:rPr>
              <a:t>SlidesCarnival icons are editable shapes</a:t>
            </a:r>
            <a:r>
              <a:rPr lang="en" sz="900">
                <a:solidFill>
                  <a:schemeClr val="dk1"/>
                </a:solidFill>
                <a:latin typeface="Lora"/>
                <a:ea typeface="Lora"/>
                <a:cs typeface="Lora"/>
                <a:sym typeface="Lora"/>
              </a:rPr>
              <a:t>. </a:t>
            </a:r>
            <a:endParaRPr sz="900">
              <a:solidFill>
                <a:schemeClr val="dk1"/>
              </a:solidFill>
              <a:latin typeface="Lora"/>
              <a:ea typeface="Lora"/>
              <a:cs typeface="Lora"/>
              <a:sym typeface="Lora"/>
            </a:endParaRPr>
          </a:p>
          <a:p>
            <a:pPr indent="0" lvl="0" marL="0" rtl="0">
              <a:spcBef>
                <a:spcPts val="0"/>
              </a:spcBef>
              <a:spcAft>
                <a:spcPts val="0"/>
              </a:spcAft>
              <a:buClr>
                <a:schemeClr val="dk1"/>
              </a:buClr>
              <a:buSzPts val="1100"/>
              <a:buFont typeface="Arial"/>
              <a:buNone/>
            </a:pPr>
            <a:r>
              <a:t/>
            </a:r>
            <a:endParaRPr sz="900">
              <a:solidFill>
                <a:schemeClr val="dk1"/>
              </a:solidFill>
              <a:latin typeface="Lora"/>
              <a:ea typeface="Lora"/>
              <a:cs typeface="Lora"/>
              <a:sym typeface="Lora"/>
            </a:endParaRPr>
          </a:p>
          <a:p>
            <a:pPr indent="0" lvl="0" marL="0" rtl="0">
              <a:spcBef>
                <a:spcPts val="0"/>
              </a:spcBef>
              <a:spcAft>
                <a:spcPts val="0"/>
              </a:spcAft>
              <a:buClr>
                <a:schemeClr val="dk1"/>
              </a:buClr>
              <a:buSzPts val="1100"/>
              <a:buFont typeface="Arial"/>
              <a:buNone/>
            </a:pPr>
            <a:r>
              <a:rPr lang="en" sz="900">
                <a:solidFill>
                  <a:schemeClr val="dk1"/>
                </a:solidFill>
                <a:latin typeface="Lora"/>
                <a:ea typeface="Lora"/>
                <a:cs typeface="Lora"/>
                <a:sym typeface="Lora"/>
              </a:rPr>
              <a:t>This means that you can:</a:t>
            </a:r>
            <a:endParaRPr sz="900">
              <a:solidFill>
                <a:schemeClr val="dk1"/>
              </a:solidFill>
              <a:latin typeface="Lora"/>
              <a:ea typeface="Lora"/>
              <a:cs typeface="Lora"/>
              <a:sym typeface="Lora"/>
            </a:endParaRPr>
          </a:p>
          <a:p>
            <a:pPr indent="-285750" lvl="0" marL="457200" rtl="0">
              <a:spcBef>
                <a:spcPts val="0"/>
              </a:spcBef>
              <a:spcAft>
                <a:spcPts val="0"/>
              </a:spcAft>
              <a:buClr>
                <a:schemeClr val="dk1"/>
              </a:buClr>
              <a:buSzPts val="900"/>
              <a:buFont typeface="Lora"/>
              <a:buChar char="●"/>
            </a:pPr>
            <a:r>
              <a:rPr lang="en" sz="900">
                <a:solidFill>
                  <a:schemeClr val="dk1"/>
                </a:solidFill>
                <a:latin typeface="Lora"/>
                <a:ea typeface="Lora"/>
                <a:cs typeface="Lora"/>
                <a:sym typeface="Lora"/>
              </a:rPr>
              <a:t>Resize them without losing quality.</a:t>
            </a:r>
            <a:endParaRPr sz="900">
              <a:solidFill>
                <a:schemeClr val="dk1"/>
              </a:solidFill>
              <a:latin typeface="Lora"/>
              <a:ea typeface="Lora"/>
              <a:cs typeface="Lora"/>
              <a:sym typeface="Lora"/>
            </a:endParaRPr>
          </a:p>
          <a:p>
            <a:pPr indent="-285750" lvl="0" marL="457200" rtl="0">
              <a:spcBef>
                <a:spcPts val="0"/>
              </a:spcBef>
              <a:spcAft>
                <a:spcPts val="0"/>
              </a:spcAft>
              <a:buClr>
                <a:schemeClr val="dk1"/>
              </a:buClr>
              <a:buSzPts val="900"/>
              <a:buFont typeface="Lora"/>
              <a:buChar char="●"/>
            </a:pPr>
            <a:r>
              <a:rPr lang="en" sz="900">
                <a:solidFill>
                  <a:schemeClr val="dk1"/>
                </a:solidFill>
                <a:latin typeface="Lora"/>
                <a:ea typeface="Lora"/>
                <a:cs typeface="Lora"/>
                <a:sym typeface="Lora"/>
              </a:rPr>
              <a:t>Change fill color and opacity.</a:t>
            </a:r>
            <a:endParaRPr sz="900">
              <a:solidFill>
                <a:schemeClr val="dk1"/>
              </a:solidFill>
              <a:latin typeface="Lora"/>
              <a:ea typeface="Lora"/>
              <a:cs typeface="Lora"/>
              <a:sym typeface="Lora"/>
            </a:endParaRPr>
          </a:p>
          <a:p>
            <a:pPr indent="-285750" lvl="0" marL="457200" rtl="0">
              <a:spcBef>
                <a:spcPts val="0"/>
              </a:spcBef>
              <a:spcAft>
                <a:spcPts val="0"/>
              </a:spcAft>
              <a:buClr>
                <a:schemeClr val="dk1"/>
              </a:buClr>
              <a:buSzPts val="900"/>
              <a:buFont typeface="Lora"/>
              <a:buChar char="●"/>
            </a:pPr>
            <a:r>
              <a:rPr lang="en" sz="900">
                <a:solidFill>
                  <a:schemeClr val="dk1"/>
                </a:solidFill>
                <a:latin typeface="Lora"/>
                <a:ea typeface="Lora"/>
                <a:cs typeface="Lora"/>
                <a:sym typeface="Lora"/>
              </a:rPr>
              <a:t>Change line color, width and style</a:t>
            </a:r>
            <a:r>
              <a:rPr lang="en" sz="900">
                <a:latin typeface="Lora"/>
                <a:ea typeface="Lora"/>
                <a:cs typeface="Lora"/>
                <a:sym typeface="Lora"/>
              </a:rPr>
              <a:t>.</a:t>
            </a:r>
            <a:endParaRPr sz="900">
              <a:latin typeface="Lora"/>
              <a:ea typeface="Lora"/>
              <a:cs typeface="Lora"/>
              <a:sym typeface="Lora"/>
            </a:endParaRPr>
          </a:p>
          <a:p>
            <a:pPr indent="0" lvl="0" marL="0" rtl="0">
              <a:spcBef>
                <a:spcPts val="0"/>
              </a:spcBef>
              <a:spcAft>
                <a:spcPts val="0"/>
              </a:spcAft>
              <a:buNone/>
            </a:pPr>
            <a:r>
              <a:t/>
            </a:r>
            <a:endParaRPr sz="900">
              <a:latin typeface="Lora"/>
              <a:ea typeface="Lora"/>
              <a:cs typeface="Lora"/>
              <a:sym typeface="Lora"/>
            </a:endParaRPr>
          </a:p>
          <a:p>
            <a:pPr indent="0" lvl="0" marL="0" rtl="0">
              <a:spcBef>
                <a:spcPts val="0"/>
              </a:spcBef>
              <a:spcAft>
                <a:spcPts val="0"/>
              </a:spcAft>
              <a:buNone/>
            </a:pPr>
            <a:r>
              <a:rPr lang="en" sz="900">
                <a:latin typeface="Lora"/>
                <a:ea typeface="Lora"/>
                <a:cs typeface="Lora"/>
                <a:sym typeface="Lora"/>
              </a:rPr>
              <a:t>Isn’t that nice? :)</a:t>
            </a:r>
            <a:endParaRPr sz="900">
              <a:latin typeface="Lora"/>
              <a:ea typeface="Lora"/>
              <a:cs typeface="Lora"/>
              <a:sym typeface="Lora"/>
            </a:endParaRPr>
          </a:p>
          <a:p>
            <a:pPr indent="0" lvl="0" marL="0" rtl="0">
              <a:spcBef>
                <a:spcPts val="0"/>
              </a:spcBef>
              <a:spcAft>
                <a:spcPts val="0"/>
              </a:spcAft>
              <a:buNone/>
            </a:pPr>
            <a:r>
              <a:t/>
            </a:r>
            <a:endParaRPr sz="900">
              <a:latin typeface="Lora"/>
              <a:ea typeface="Lora"/>
              <a:cs typeface="Lora"/>
              <a:sym typeface="Lora"/>
            </a:endParaRPr>
          </a:p>
          <a:p>
            <a:pPr indent="0" lvl="0" marL="0" rtl="0">
              <a:spcBef>
                <a:spcPts val="0"/>
              </a:spcBef>
              <a:spcAft>
                <a:spcPts val="0"/>
              </a:spcAft>
              <a:buNone/>
            </a:pPr>
            <a:r>
              <a:rPr lang="en" sz="900">
                <a:latin typeface="Lora"/>
                <a:ea typeface="Lora"/>
                <a:cs typeface="Lora"/>
                <a:sym typeface="Lora"/>
              </a:rPr>
              <a:t>Examples:</a:t>
            </a:r>
            <a:endParaRPr sz="900">
              <a:latin typeface="Lora"/>
              <a:ea typeface="Lora"/>
              <a:cs typeface="Lora"/>
              <a:sym typeface="Lora"/>
            </a:endParaRPr>
          </a:p>
          <a:p>
            <a:pPr indent="0" lvl="0" marL="0" rtl="0">
              <a:spcBef>
                <a:spcPts val="0"/>
              </a:spcBef>
              <a:spcAft>
                <a:spcPts val="0"/>
              </a:spcAft>
              <a:buClr>
                <a:schemeClr val="dk1"/>
              </a:buClr>
              <a:buSzPts val="1100"/>
              <a:buFont typeface="Arial"/>
              <a:buNone/>
            </a:pPr>
            <a:r>
              <a:t/>
            </a:r>
            <a:endParaRPr sz="900">
              <a:latin typeface="Lora"/>
              <a:ea typeface="Lora"/>
              <a:cs typeface="Lora"/>
              <a:sym typeface="Lora"/>
            </a:endParaRPr>
          </a:p>
          <a:p>
            <a:pPr indent="0" lvl="0" marL="0" rtl="0">
              <a:spcBef>
                <a:spcPts val="0"/>
              </a:spcBef>
              <a:spcAft>
                <a:spcPts val="0"/>
              </a:spcAft>
              <a:buNone/>
            </a:pPr>
            <a:r>
              <a:t/>
            </a:r>
            <a:endParaRPr sz="90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idx="1" type="body"/>
          </p:nvPr>
        </p:nvSpPr>
        <p:spPr>
          <a:xfrm>
            <a:off x="1448800" y="1045950"/>
            <a:ext cx="6412800" cy="318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“Wait times can be as long as six months for the places in high demand, but many rehabs won't tell you that. They just say a bed is just coming up.”</a:t>
            </a:r>
            <a:endParaRPr/>
          </a:p>
          <a:p>
            <a:pPr indent="0" lvl="0" marL="0" rtl="0">
              <a:spcBef>
                <a:spcPts val="600"/>
              </a:spcBef>
              <a:spcAft>
                <a:spcPts val="0"/>
              </a:spcAft>
              <a:buNone/>
            </a:pPr>
            <a:r>
              <a:rPr lang="en"/>
              <a:t>CBC News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idx="1" type="body"/>
          </p:nvPr>
        </p:nvSpPr>
        <p:spPr>
          <a:xfrm>
            <a:off x="2454925" y="1045950"/>
            <a:ext cx="4234200" cy="318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“There's no drug rehab TripAdvisor — you can only hope that well-meaning people will guide you.”</a:t>
            </a:r>
            <a:endParaRPr/>
          </a:p>
          <a:p>
            <a:pPr indent="0" lvl="0" marL="0" rtl="0">
              <a:spcBef>
                <a:spcPts val="600"/>
              </a:spcBef>
              <a:spcAft>
                <a:spcPts val="0"/>
              </a:spcAft>
              <a:buNone/>
            </a:pPr>
            <a:r>
              <a:rPr lang="en"/>
              <a:t>CBC News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ctrTitle"/>
          </p:nvPr>
        </p:nvSpPr>
        <p:spPr>
          <a:xfrm>
            <a:off x="1598400" y="1763225"/>
            <a:ext cx="59472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Could Be Done?</a:t>
            </a:r>
            <a:endParaRPr/>
          </a:p>
        </p:txBody>
      </p:sp>
      <p:grpSp>
        <p:nvGrpSpPr>
          <p:cNvPr id="132" name="Shape 132"/>
          <p:cNvGrpSpPr/>
          <p:nvPr/>
        </p:nvGrpSpPr>
        <p:grpSpPr>
          <a:xfrm>
            <a:off x="4411033" y="332492"/>
            <a:ext cx="321429" cy="523991"/>
            <a:chOff x="6730350" y="2315900"/>
            <a:chExt cx="257700" cy="420100"/>
          </a:xfrm>
        </p:grpSpPr>
        <p:sp>
          <p:nvSpPr>
            <p:cNvPr id="133" name="Shape 133"/>
            <p:cNvSpPr/>
            <p:nvPr/>
          </p:nvSpPr>
          <p:spPr>
            <a:xfrm>
              <a:off x="6807900" y="2671250"/>
              <a:ext cx="102600" cy="22625"/>
            </a:xfrm>
            <a:custGeom>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a:off x="6807900" y="2636450"/>
              <a:ext cx="102600" cy="22625"/>
            </a:xfrm>
            <a:custGeom>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6807900" y="2706075"/>
              <a:ext cx="102600" cy="29925"/>
            </a:xfrm>
            <a:custGeom>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6811575" y="2463675"/>
              <a:ext cx="95275" cy="160600"/>
            </a:xfrm>
            <a:custGeom>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a:off x="6730350" y="2315900"/>
              <a:ext cx="257700" cy="308375"/>
            </a:xfrm>
            <a:custGeom>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nvSpPr>
        <p:spPr>
          <a:xfrm>
            <a:off x="3384650" y="5775"/>
            <a:ext cx="2395200" cy="90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0">
              <a:solidFill>
                <a:srgbClr val="CC0000"/>
              </a:solidFill>
              <a:latin typeface="Playfair Display"/>
              <a:ea typeface="Playfair Display"/>
              <a:cs typeface="Playfair Display"/>
              <a:sym typeface="Playfair Display"/>
            </a:endParaRPr>
          </a:p>
        </p:txBody>
      </p:sp>
      <p:pic>
        <p:nvPicPr>
          <p:cNvPr id="143" name="Shape 143"/>
          <p:cNvPicPr preferRelativeResize="0"/>
          <p:nvPr/>
        </p:nvPicPr>
        <p:blipFill>
          <a:blip r:embed="rId3">
            <a:alphaModFix/>
          </a:blip>
          <a:stretch>
            <a:fillRect/>
          </a:stretch>
        </p:blipFill>
        <p:spPr>
          <a:xfrm>
            <a:off x="820763" y="1516750"/>
            <a:ext cx="7502478" cy="174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idx="4294967295" type="ctrTitle"/>
          </p:nvPr>
        </p:nvSpPr>
        <p:spPr>
          <a:xfrm>
            <a:off x="685800" y="2573942"/>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Stronger Fit</a:t>
            </a:r>
            <a:endParaRPr sz="6000"/>
          </a:p>
          <a:p>
            <a:pPr indent="0" lvl="0" marL="0" rtl="0" algn="ctr">
              <a:spcBef>
                <a:spcPts val="0"/>
              </a:spcBef>
              <a:spcAft>
                <a:spcPts val="0"/>
              </a:spcAft>
              <a:buNone/>
            </a:pPr>
            <a:r>
              <a:rPr lang="en" sz="6000"/>
              <a:t>Stronger Result</a:t>
            </a:r>
            <a:endParaRPr sz="6000"/>
          </a:p>
        </p:txBody>
      </p:sp>
      <p:sp>
        <p:nvSpPr>
          <p:cNvPr id="149" name="Shape 149"/>
          <p:cNvSpPr txBox="1"/>
          <p:nvPr>
            <p:ph idx="4294967295" type="subTitle"/>
          </p:nvPr>
        </p:nvSpPr>
        <p:spPr>
          <a:xfrm>
            <a:off x="2473075" y="3563950"/>
            <a:ext cx="41979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400">
                <a:solidFill>
                  <a:srgbClr val="434343"/>
                </a:solidFill>
              </a:rPr>
              <a:t>F</a:t>
            </a:r>
            <a:endParaRPr sz="1400">
              <a:solidFill>
                <a:srgbClr val="434343"/>
              </a:solidFill>
            </a:endParaRPr>
          </a:p>
        </p:txBody>
      </p:sp>
      <p:sp>
        <p:nvSpPr>
          <p:cNvPr id="150" name="Shape 150"/>
          <p:cNvSpPr/>
          <p:nvPr/>
        </p:nvSpPr>
        <p:spPr>
          <a:xfrm>
            <a:off x="4748202" y="2264022"/>
            <a:ext cx="195774" cy="186932"/>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51" name="Shape 151"/>
          <p:cNvGrpSpPr/>
          <p:nvPr/>
        </p:nvGrpSpPr>
        <p:grpSpPr>
          <a:xfrm>
            <a:off x="4505213" y="1214267"/>
            <a:ext cx="838737" cy="838952"/>
            <a:chOff x="6654650" y="3665275"/>
            <a:chExt cx="409100" cy="409125"/>
          </a:xfrm>
        </p:grpSpPr>
        <p:sp>
          <p:nvSpPr>
            <p:cNvPr id="152" name="Shape 152"/>
            <p:cNvSpPr/>
            <p:nvPr/>
          </p:nvSpPr>
          <p:spPr>
            <a:xfrm>
              <a:off x="6808525" y="3819150"/>
              <a:ext cx="211875" cy="211900"/>
            </a:xfrm>
            <a:custGeom>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a:off x="6654650" y="3665275"/>
              <a:ext cx="409100" cy="409125"/>
            </a:xfrm>
            <a:custGeom>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rot="1056959">
            <a:off x="3696844" y="1873841"/>
            <a:ext cx="554133" cy="554193"/>
            <a:chOff x="570875" y="4322250"/>
            <a:chExt cx="443300" cy="443325"/>
          </a:xfrm>
        </p:grpSpPr>
        <p:sp>
          <p:nvSpPr>
            <p:cNvPr id="155" name="Shape 155"/>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CC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CC0000"/>
                </a:solidFill>
              </a:endParaRPr>
            </a:p>
          </p:txBody>
        </p:sp>
        <p:sp>
          <p:nvSpPr>
            <p:cNvPr id="156" name="Shape 156"/>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CC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CC0000"/>
                </a:solidFill>
              </a:endParaRPr>
            </a:p>
          </p:txBody>
        </p:sp>
        <p:sp>
          <p:nvSpPr>
            <p:cNvPr id="157" name="Shape 157"/>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CC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CC0000"/>
                </a:solidFill>
              </a:endParaRPr>
            </a:p>
          </p:txBody>
        </p:sp>
        <p:sp>
          <p:nvSpPr>
            <p:cNvPr id="158" name="Shape 158"/>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CC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CC0000"/>
                </a:solidFill>
              </a:endParaRPr>
            </a:p>
          </p:txBody>
        </p:sp>
      </p:grpSp>
      <p:sp>
        <p:nvSpPr>
          <p:cNvPr id="159" name="Shape 159"/>
          <p:cNvSpPr/>
          <p:nvPr/>
        </p:nvSpPr>
        <p:spPr>
          <a:xfrm rot="2466699">
            <a:off x="3759072" y="1376879"/>
            <a:ext cx="272004" cy="259719"/>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rot="-1609366">
            <a:off x="4156871" y="1540297"/>
            <a:ext cx="195747" cy="186906"/>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rot="2926172">
            <a:off x="5343754" y="1688366"/>
            <a:ext cx="146594" cy="139973"/>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rot="-1609329">
            <a:off x="4594798" y="1065150"/>
            <a:ext cx="132067" cy="126102"/>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a:off x="4474114" y="169597"/>
            <a:ext cx="195774" cy="186932"/>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nvSpPr>
        <p:spPr>
          <a:xfrm>
            <a:off x="1115615" y="816424"/>
            <a:ext cx="3878400" cy="415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2000">
                <a:latin typeface="Lora"/>
                <a:ea typeface="Lora"/>
                <a:cs typeface="Lora"/>
                <a:sym typeface="Lora"/>
              </a:rPr>
              <a:t>How It Works!</a:t>
            </a:r>
            <a:endParaRPr b="1" sz="2000">
              <a:latin typeface="Lora"/>
              <a:ea typeface="Lora"/>
              <a:cs typeface="Lora"/>
              <a:sym typeface="Lora"/>
            </a:endParaRPr>
          </a:p>
        </p:txBody>
      </p:sp>
      <p:sp>
        <p:nvSpPr>
          <p:cNvPr id="169" name="Shape 169"/>
          <p:cNvSpPr/>
          <p:nvPr/>
        </p:nvSpPr>
        <p:spPr>
          <a:xfrm>
            <a:off x="1163917" y="1702900"/>
            <a:ext cx="1685100" cy="1685100"/>
          </a:xfrm>
          <a:prstGeom prst="ellipse">
            <a:avLst/>
          </a:prstGeom>
          <a:noFill/>
          <a:ln cap="flat" cmpd="sng" w="1143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Answer Questions</a:t>
            </a:r>
            <a:endParaRPr b="1">
              <a:latin typeface="Lora"/>
              <a:ea typeface="Lora"/>
              <a:cs typeface="Lora"/>
              <a:sym typeface="Lora"/>
            </a:endParaRPr>
          </a:p>
        </p:txBody>
      </p:sp>
      <p:sp>
        <p:nvSpPr>
          <p:cNvPr id="170" name="Shape 170"/>
          <p:cNvSpPr/>
          <p:nvPr/>
        </p:nvSpPr>
        <p:spPr>
          <a:xfrm>
            <a:off x="6385583" y="1702900"/>
            <a:ext cx="1685100" cy="1685100"/>
          </a:xfrm>
          <a:prstGeom prst="ellipse">
            <a:avLst/>
          </a:prstGeom>
          <a:noFill/>
          <a:ln cap="flat" cmpd="sng" w="1143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Start the treatment journey</a:t>
            </a:r>
            <a:endParaRPr b="1">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Or apply for fundraising</a:t>
            </a:r>
            <a:endParaRPr b="1">
              <a:latin typeface="Lora"/>
              <a:ea typeface="Lora"/>
              <a:cs typeface="Lora"/>
              <a:sym typeface="Lora"/>
            </a:endParaRPr>
          </a:p>
        </p:txBody>
      </p:sp>
      <p:sp>
        <p:nvSpPr>
          <p:cNvPr id="171" name="Shape 171"/>
          <p:cNvSpPr/>
          <p:nvPr/>
        </p:nvSpPr>
        <p:spPr>
          <a:xfrm>
            <a:off x="3774725" y="1702900"/>
            <a:ext cx="1685100" cy="1685100"/>
          </a:xfrm>
          <a:prstGeom prst="ellipse">
            <a:avLst/>
          </a:prstGeom>
          <a:noFill/>
          <a:ln cap="flat" cmpd="sng" w="1143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Get </a:t>
            </a:r>
            <a:r>
              <a:rPr b="1" lang="en" sz="1200">
                <a:latin typeface="Lora"/>
                <a:ea typeface="Lora"/>
                <a:cs typeface="Lora"/>
                <a:sym typeface="Lora"/>
              </a:rPr>
              <a:t>Personalized</a:t>
            </a:r>
            <a:endParaRPr b="1" sz="1200">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Results</a:t>
            </a:r>
            <a:endParaRPr b="1">
              <a:latin typeface="Lora"/>
              <a:ea typeface="Lora"/>
              <a:cs typeface="Lora"/>
              <a:sym typeface="Lora"/>
            </a:endParaRPr>
          </a:p>
        </p:txBody>
      </p:sp>
      <p:cxnSp>
        <p:nvCxnSpPr>
          <p:cNvPr id="172" name="Shape 172"/>
          <p:cNvCxnSpPr>
            <a:endCxn id="171" idx="2"/>
          </p:cNvCxnSpPr>
          <p:nvPr/>
        </p:nvCxnSpPr>
        <p:spPr>
          <a:xfrm>
            <a:off x="2848925" y="2545450"/>
            <a:ext cx="925800" cy="0"/>
          </a:xfrm>
          <a:prstGeom prst="straightConnector1">
            <a:avLst/>
          </a:prstGeom>
          <a:noFill/>
          <a:ln cap="flat" cmpd="sng" w="38100">
            <a:solidFill>
              <a:srgbClr val="FFCD00"/>
            </a:solidFill>
            <a:prstDash val="solid"/>
            <a:round/>
            <a:headEnd len="sm" w="sm" type="none"/>
            <a:tailEnd len="sm" w="sm" type="triangle"/>
          </a:ln>
        </p:spPr>
      </p:cxnSp>
      <p:cxnSp>
        <p:nvCxnSpPr>
          <p:cNvPr id="173" name="Shape 173"/>
          <p:cNvCxnSpPr>
            <a:endCxn id="170" idx="2"/>
          </p:cNvCxnSpPr>
          <p:nvPr/>
        </p:nvCxnSpPr>
        <p:spPr>
          <a:xfrm>
            <a:off x="5459783" y="2545450"/>
            <a:ext cx="925800" cy="0"/>
          </a:xfrm>
          <a:prstGeom prst="straightConnector1">
            <a:avLst/>
          </a:prstGeom>
          <a:noFill/>
          <a:ln cap="flat" cmpd="sng" w="38100">
            <a:solidFill>
              <a:srgbClr val="FFCD00"/>
            </a:solidFill>
            <a:prstDash val="solid"/>
            <a:round/>
            <a:headEnd len="sm" w="sm" type="none"/>
            <a:tailEnd len="sm" w="sm" type="triangle"/>
          </a:ln>
        </p:spPr>
      </p:cxnSp>
      <p:sp>
        <p:nvSpPr>
          <p:cNvPr id="174" name="Shape 174"/>
          <p:cNvSpPr txBox="1"/>
          <p:nvPr/>
        </p:nvSpPr>
        <p:spPr>
          <a:xfrm>
            <a:off x="2513775" y="2994350"/>
            <a:ext cx="6954600" cy="8115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Age</a:t>
            </a:r>
            <a:endParaRPr/>
          </a:p>
          <a:p>
            <a:pPr indent="-317500" lvl="0" marL="457200" rtl="0">
              <a:spcBef>
                <a:spcPts val="0"/>
              </a:spcBef>
              <a:spcAft>
                <a:spcPts val="0"/>
              </a:spcAft>
              <a:buSzPts val="1400"/>
              <a:buChar char="●"/>
            </a:pPr>
            <a:r>
              <a:rPr lang="en"/>
              <a:t>Interests</a:t>
            </a:r>
            <a:endParaRPr/>
          </a:p>
          <a:p>
            <a:pPr indent="-317500" lvl="0" marL="457200" rtl="0">
              <a:spcBef>
                <a:spcPts val="0"/>
              </a:spcBef>
              <a:spcAft>
                <a:spcPts val="0"/>
              </a:spcAft>
              <a:buSzPts val="1400"/>
              <a:buChar char="●"/>
            </a:pPr>
            <a:r>
              <a:rPr lang="en"/>
              <a:t>Preferences</a:t>
            </a:r>
            <a:endParaRPr/>
          </a:p>
          <a:p>
            <a:pPr indent="-317500" lvl="0" marL="457200" rtl="0">
              <a:spcBef>
                <a:spcPts val="0"/>
              </a:spcBef>
              <a:spcAft>
                <a:spcPts val="0"/>
              </a:spcAft>
              <a:buSzPts val="1400"/>
              <a:buChar char="●"/>
            </a:pPr>
            <a:r>
              <a:rPr lang="en"/>
              <a:t>Cost</a:t>
            </a:r>
            <a:endParaRPr/>
          </a:p>
          <a:p>
            <a:pPr indent="-317500" lvl="0" marL="457200" rtl="0">
              <a:spcBef>
                <a:spcPts val="0"/>
              </a:spcBef>
              <a:spcAft>
                <a:spcPts val="0"/>
              </a:spcAft>
              <a:buSzPts val="1400"/>
              <a:buChar char="●"/>
            </a:pPr>
            <a:r>
              <a:rPr lang="en"/>
              <a:t>Case severeness</a:t>
            </a:r>
            <a:endParaRPr/>
          </a:p>
          <a:p>
            <a:pPr indent="-317500" lvl="0" marL="457200" rtl="0">
              <a:spcBef>
                <a:spcPts val="0"/>
              </a:spcBef>
              <a:spcAft>
                <a:spcPts val="0"/>
              </a:spcAft>
              <a:buSzPts val="1400"/>
              <a:buChar char="●"/>
            </a:pPr>
            <a:r>
              <a:rPr lang="en"/>
              <a:t>Support networks</a:t>
            </a:r>
            <a:endParaRPr/>
          </a:p>
          <a:p>
            <a:pPr indent="-317500" lvl="0" marL="457200" rtl="0">
              <a:spcBef>
                <a:spcPts val="0"/>
              </a:spcBef>
              <a:spcAft>
                <a:spcPts val="0"/>
              </a:spcAft>
              <a:buSzPts val="1400"/>
              <a:buChar char="●"/>
            </a:pPr>
            <a:r>
              <a:rPr lang="en"/>
              <a:t>Other Criteria</a:t>
            </a:r>
            <a:endParaRPr/>
          </a:p>
        </p:txBody>
      </p:sp>
      <p:cxnSp>
        <p:nvCxnSpPr>
          <p:cNvPr id="175" name="Shape 175"/>
          <p:cNvCxnSpPr/>
          <p:nvPr/>
        </p:nvCxnSpPr>
        <p:spPr>
          <a:xfrm flipH="1">
            <a:off x="3250950" y="2545450"/>
            <a:ext cx="11400" cy="488400"/>
          </a:xfrm>
          <a:prstGeom prst="straightConnector1">
            <a:avLst/>
          </a:prstGeom>
          <a:noFill/>
          <a:ln cap="flat" cmpd="sng" w="38100">
            <a:solidFill>
              <a:srgbClr val="FFCD00"/>
            </a:solidFill>
            <a:prstDash val="solid"/>
            <a:round/>
            <a:headEnd len="sm" w="sm" type="none"/>
            <a:tailEnd len="sm" w="sm" type="triangle"/>
          </a:ln>
        </p:spPr>
      </p:cxnSp>
      <p:sp>
        <p:nvSpPr>
          <p:cNvPr id="176" name="Shape 176"/>
          <p:cNvSpPr txBox="1"/>
          <p:nvPr/>
        </p:nvSpPr>
        <p:spPr>
          <a:xfrm>
            <a:off x="5148525" y="3296200"/>
            <a:ext cx="1685100" cy="81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Browse Choices,</a:t>
            </a:r>
            <a:endParaRPr/>
          </a:p>
          <a:p>
            <a:pPr indent="0" lvl="0" marL="0" rtl="0">
              <a:spcBef>
                <a:spcPts val="0"/>
              </a:spcBef>
              <a:spcAft>
                <a:spcPts val="0"/>
              </a:spcAft>
              <a:buNone/>
            </a:pPr>
            <a:r>
              <a:rPr lang="en"/>
              <a:t>Options,</a:t>
            </a:r>
            <a:endParaRPr/>
          </a:p>
          <a:p>
            <a:pPr indent="0" lvl="0" marL="0" rtl="0">
              <a:spcBef>
                <a:spcPts val="0"/>
              </a:spcBef>
              <a:spcAft>
                <a:spcPts val="0"/>
              </a:spcAft>
              <a:buNone/>
            </a:pPr>
            <a:r>
              <a:rPr lang="en"/>
              <a:t>And Details</a:t>
            </a:r>
            <a:endParaRPr/>
          </a:p>
        </p:txBody>
      </p:sp>
      <p:cxnSp>
        <p:nvCxnSpPr>
          <p:cNvPr id="177" name="Shape 177"/>
          <p:cNvCxnSpPr/>
          <p:nvPr/>
        </p:nvCxnSpPr>
        <p:spPr>
          <a:xfrm flipH="1">
            <a:off x="5904250" y="2545450"/>
            <a:ext cx="36900" cy="776100"/>
          </a:xfrm>
          <a:prstGeom prst="straightConnector1">
            <a:avLst/>
          </a:prstGeom>
          <a:noFill/>
          <a:ln cap="flat" cmpd="sng" w="38100">
            <a:solidFill>
              <a:srgbClr val="FFCD00"/>
            </a:solidFill>
            <a:prstDash val="solid"/>
            <a:round/>
            <a:headEnd len="sm" w="sm" type="none"/>
            <a:tailEnd len="sm" w="sm" type="triangle"/>
          </a:ln>
        </p:spPr>
      </p:cxnSp>
      <p:grpSp>
        <p:nvGrpSpPr>
          <p:cNvPr id="178" name="Shape 178"/>
          <p:cNvGrpSpPr/>
          <p:nvPr/>
        </p:nvGrpSpPr>
        <p:grpSpPr>
          <a:xfrm>
            <a:off x="633445" y="861777"/>
            <a:ext cx="340380" cy="324377"/>
            <a:chOff x="2594325" y="1627175"/>
            <a:chExt cx="440850" cy="440850"/>
          </a:xfrm>
        </p:grpSpPr>
        <p:sp>
          <p:nvSpPr>
            <p:cNvPr id="179" name="Shape 179"/>
            <p:cNvSpPr/>
            <p:nvPr/>
          </p:nvSpPr>
          <p:spPr>
            <a:xfrm>
              <a:off x="2594325" y="1890950"/>
              <a:ext cx="177075" cy="177075"/>
            </a:xfrm>
            <a:custGeom>
              <a:pathLst>
                <a:path extrusionOk="0" h="7083" w="7083">
                  <a:moveTo>
                    <a:pt x="5544" y="0"/>
                  </a:moveTo>
                  <a:lnTo>
                    <a:pt x="538" y="5984"/>
                  </a:lnTo>
                  <a:lnTo>
                    <a:pt x="0" y="7083"/>
                  </a:lnTo>
                  <a:lnTo>
                    <a:pt x="1099" y="6546"/>
                  </a:lnTo>
                  <a:lnTo>
                    <a:pt x="7083" y="1539"/>
                  </a:lnTo>
                  <a:lnTo>
                    <a:pt x="554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2858700" y="1627175"/>
              <a:ext cx="176475" cy="176475"/>
            </a:xfrm>
            <a:custGeom>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2663325" y="1702275"/>
              <a:ext cx="296750" cy="296775"/>
            </a:xfrm>
            <a:custGeom>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grpSp>
        <p:nvGrpSpPr>
          <p:cNvPr id="186" name="Shape 186"/>
          <p:cNvGrpSpPr/>
          <p:nvPr/>
        </p:nvGrpSpPr>
        <p:grpSpPr>
          <a:xfrm>
            <a:off x="4416909" y="87780"/>
            <a:ext cx="310230" cy="366786"/>
            <a:chOff x="4636075" y="261925"/>
            <a:chExt cx="401800" cy="475050"/>
          </a:xfrm>
        </p:grpSpPr>
        <p:sp>
          <p:nvSpPr>
            <p:cNvPr id="187" name="Shape 187"/>
            <p:cNvSpPr/>
            <p:nvPr/>
          </p:nvSpPr>
          <p:spPr>
            <a:xfrm>
              <a:off x="4665400" y="326650"/>
              <a:ext cx="372475" cy="97100"/>
            </a:xfrm>
            <a:custGeom>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a:off x="4636075" y="438375"/>
              <a:ext cx="372475" cy="97125"/>
            </a:xfrm>
            <a:custGeom>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a:off x="4814975" y="261925"/>
              <a:ext cx="44000" cy="50100"/>
            </a:xfrm>
            <a:custGeom>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nvSpPr>
          <p:spPr>
            <a:xfrm>
              <a:off x="4814975" y="550125"/>
              <a:ext cx="44000" cy="186850"/>
            </a:xfrm>
            <a:custGeom>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1" name="Shape 191"/>
          <p:cNvSpPr txBox="1"/>
          <p:nvPr/>
        </p:nvSpPr>
        <p:spPr>
          <a:xfrm>
            <a:off x="2020650" y="1440550"/>
            <a:ext cx="8044500" cy="3123300"/>
          </a:xfrm>
          <a:prstGeom prst="rect">
            <a:avLst/>
          </a:prstGeom>
          <a:noFill/>
          <a:ln>
            <a:noFill/>
          </a:ln>
        </p:spPr>
        <p:txBody>
          <a:bodyPr anchorCtr="0" anchor="t" bIns="91425" lIns="91425" spcFirstLastPara="1" rIns="91425" wrap="square" tIns="91425">
            <a:noAutofit/>
          </a:bodyPr>
          <a:lstStyle/>
          <a:p>
            <a:pPr indent="-381000" lvl="0" marL="457200" rtl="0">
              <a:lnSpc>
                <a:spcPct val="115000"/>
              </a:lnSpc>
              <a:spcBef>
                <a:spcPts val="600"/>
              </a:spcBef>
              <a:spcAft>
                <a:spcPts val="0"/>
              </a:spcAft>
              <a:buClr>
                <a:schemeClr val="dk1"/>
              </a:buClr>
              <a:buSzPts val="2400"/>
              <a:buFont typeface="Quattrocento Sans"/>
              <a:buChar char="●"/>
            </a:pPr>
            <a:r>
              <a:rPr lang="en" sz="2400">
                <a:solidFill>
                  <a:schemeClr val="dk1"/>
                </a:solidFill>
                <a:latin typeface="Quattrocento Sans"/>
                <a:ea typeface="Quattrocento Sans"/>
                <a:cs typeface="Quattrocento Sans"/>
                <a:sym typeface="Quattrocento Sans"/>
              </a:rPr>
              <a:t>Waitlists prioritization</a:t>
            </a:r>
            <a:endParaRPr sz="2400">
              <a:latin typeface="Quattrocento Sans"/>
              <a:ea typeface="Quattrocento Sans"/>
              <a:cs typeface="Quattrocento Sans"/>
              <a:sym typeface="Quattrocento Sans"/>
            </a:endParaRPr>
          </a:p>
          <a:p>
            <a:pPr indent="-381000" lvl="0" marL="457200" rtl="0">
              <a:lnSpc>
                <a:spcPct val="115000"/>
              </a:lnSpc>
              <a:spcBef>
                <a:spcPts val="0"/>
              </a:spcBef>
              <a:spcAft>
                <a:spcPts val="0"/>
              </a:spcAft>
              <a:buSzPts val="2400"/>
              <a:buFont typeface="Quattrocento Sans"/>
              <a:buChar char="●"/>
            </a:pPr>
            <a:r>
              <a:rPr lang="en" sz="2400">
                <a:latin typeface="Quattrocento Sans"/>
                <a:ea typeface="Quattrocento Sans"/>
                <a:cs typeface="Quattrocento Sans"/>
                <a:sym typeface="Quattrocento Sans"/>
              </a:rPr>
              <a:t>Availability notifications</a:t>
            </a:r>
            <a:endParaRPr sz="2400">
              <a:latin typeface="Quattrocento Sans"/>
              <a:ea typeface="Quattrocento Sans"/>
              <a:cs typeface="Quattrocento Sans"/>
              <a:sym typeface="Quattrocento Sans"/>
            </a:endParaRPr>
          </a:p>
          <a:p>
            <a:pPr indent="-381000" lvl="0" marL="457200" rtl="0">
              <a:lnSpc>
                <a:spcPct val="115000"/>
              </a:lnSpc>
              <a:spcBef>
                <a:spcPts val="0"/>
              </a:spcBef>
              <a:spcAft>
                <a:spcPts val="0"/>
              </a:spcAft>
              <a:buSzPts val="2400"/>
              <a:buFont typeface="Quattrocento Sans"/>
              <a:buChar char="●"/>
            </a:pPr>
            <a:r>
              <a:rPr lang="en" sz="2400">
                <a:latin typeface="Quattrocento Sans"/>
                <a:ea typeface="Quattrocento Sans"/>
                <a:cs typeface="Quattrocento Sans"/>
                <a:sym typeface="Quattrocento Sans"/>
              </a:rPr>
              <a:t>Funding programs matching</a:t>
            </a:r>
            <a:endParaRPr sz="2400">
              <a:latin typeface="Quattrocento Sans"/>
              <a:ea typeface="Quattrocento Sans"/>
              <a:cs typeface="Quattrocento Sans"/>
              <a:sym typeface="Quattrocento Sans"/>
            </a:endParaRPr>
          </a:p>
          <a:p>
            <a:pPr indent="-381000" lvl="0" marL="457200" rtl="0">
              <a:lnSpc>
                <a:spcPct val="115000"/>
              </a:lnSpc>
              <a:spcBef>
                <a:spcPts val="0"/>
              </a:spcBef>
              <a:spcAft>
                <a:spcPts val="0"/>
              </a:spcAft>
              <a:buSzPts val="2400"/>
              <a:buFont typeface="Quattrocento Sans"/>
              <a:buChar char="●"/>
            </a:pPr>
            <a:r>
              <a:rPr lang="en" sz="2400">
                <a:latin typeface="Quattrocento Sans"/>
                <a:ea typeface="Quattrocento Sans"/>
                <a:cs typeface="Quattrocento Sans"/>
                <a:sym typeface="Quattrocento Sans"/>
              </a:rPr>
              <a:t>Treatment seeker profiles</a:t>
            </a:r>
            <a:endParaRPr sz="2400">
              <a:latin typeface="Quattrocento Sans"/>
              <a:ea typeface="Quattrocento Sans"/>
              <a:cs typeface="Quattrocento Sans"/>
              <a:sym typeface="Quattrocento Sans"/>
            </a:endParaRPr>
          </a:p>
          <a:p>
            <a:pPr indent="-381000" lvl="0" marL="457200" rtl="0">
              <a:lnSpc>
                <a:spcPct val="115000"/>
              </a:lnSpc>
              <a:spcBef>
                <a:spcPts val="0"/>
              </a:spcBef>
              <a:spcAft>
                <a:spcPts val="0"/>
              </a:spcAft>
              <a:buClr>
                <a:schemeClr val="dk1"/>
              </a:buClr>
              <a:buSzPts val="2400"/>
              <a:buFont typeface="Quattrocento Sans"/>
              <a:buChar char="●"/>
            </a:pPr>
            <a:r>
              <a:rPr lang="en" sz="2400">
                <a:solidFill>
                  <a:schemeClr val="dk1"/>
                </a:solidFill>
                <a:latin typeface="Quattrocento Sans"/>
                <a:ea typeface="Quattrocento Sans"/>
                <a:cs typeface="Quattrocento Sans"/>
                <a:sym typeface="Quattrocento Sans"/>
              </a:rPr>
              <a:t>Data centralization</a:t>
            </a:r>
            <a:endParaRPr sz="2400">
              <a:latin typeface="Quattrocento Sans"/>
              <a:ea typeface="Quattrocento Sans"/>
              <a:cs typeface="Quattrocento Sans"/>
              <a:sym typeface="Quattrocento Sans"/>
            </a:endParaRPr>
          </a:p>
          <a:p>
            <a:pPr indent="-381000" lvl="0" marL="457200" rtl="0">
              <a:lnSpc>
                <a:spcPct val="115000"/>
              </a:lnSpc>
              <a:spcBef>
                <a:spcPts val="0"/>
              </a:spcBef>
              <a:spcAft>
                <a:spcPts val="0"/>
              </a:spcAft>
              <a:buClr>
                <a:schemeClr val="dk1"/>
              </a:buClr>
              <a:buSzPts val="2400"/>
              <a:buFont typeface="Quattrocento Sans"/>
              <a:buChar char="●"/>
            </a:pPr>
            <a:r>
              <a:rPr lang="en" sz="2400">
                <a:solidFill>
                  <a:schemeClr val="dk1"/>
                </a:solidFill>
                <a:latin typeface="Quattrocento Sans"/>
                <a:ea typeface="Quattrocento Sans"/>
                <a:cs typeface="Quattrocento Sans"/>
                <a:sym typeface="Quattrocento Sans"/>
              </a:rPr>
              <a:t>Treatment fundraising</a:t>
            </a:r>
            <a:endParaRPr sz="2400">
              <a:latin typeface="Quattrocento Sans"/>
              <a:ea typeface="Quattrocento Sans"/>
              <a:cs typeface="Quattrocento Sans"/>
              <a:sym typeface="Quattrocento Sans"/>
            </a:endParaRPr>
          </a:p>
          <a:p>
            <a:pPr indent="-381000" lvl="0" marL="457200" rtl="0">
              <a:lnSpc>
                <a:spcPct val="115000"/>
              </a:lnSpc>
              <a:spcBef>
                <a:spcPts val="0"/>
              </a:spcBef>
              <a:spcAft>
                <a:spcPts val="0"/>
              </a:spcAft>
              <a:buSzPts val="2400"/>
              <a:buFont typeface="Quattrocento Sans"/>
              <a:buChar char="●"/>
            </a:pPr>
            <a:r>
              <a:rPr lang="en" sz="2400">
                <a:latin typeface="Quattrocento Sans"/>
                <a:ea typeface="Quattrocento Sans"/>
                <a:cs typeface="Quattrocento Sans"/>
                <a:sym typeface="Quattrocento Sans"/>
              </a:rPr>
              <a:t>Step-by-step process for seekers</a:t>
            </a:r>
            <a:endParaRPr sz="2400">
              <a:latin typeface="Quattrocento Sans"/>
              <a:ea typeface="Quattrocento Sans"/>
              <a:cs typeface="Quattrocento Sans"/>
              <a:sym typeface="Quattrocento Sans"/>
            </a:endParaRPr>
          </a:p>
        </p:txBody>
      </p:sp>
      <p:sp>
        <p:nvSpPr>
          <p:cNvPr id="192" name="Shape 192"/>
          <p:cNvSpPr txBox="1"/>
          <p:nvPr/>
        </p:nvSpPr>
        <p:spPr>
          <a:xfrm>
            <a:off x="1260525" y="666875"/>
            <a:ext cx="3878400" cy="435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2000">
                <a:latin typeface="Lora"/>
                <a:ea typeface="Lora"/>
                <a:cs typeface="Lora"/>
                <a:sym typeface="Lora"/>
              </a:rPr>
              <a:t>Features</a:t>
            </a:r>
            <a:endParaRPr b="1" sz="2000">
              <a:latin typeface="Lora"/>
              <a:ea typeface="Lora"/>
              <a:cs typeface="Lora"/>
              <a:sym typeface="Lora"/>
            </a:endParaRPr>
          </a:p>
        </p:txBody>
      </p:sp>
      <p:grpSp>
        <p:nvGrpSpPr>
          <p:cNvPr id="193" name="Shape 193"/>
          <p:cNvGrpSpPr/>
          <p:nvPr/>
        </p:nvGrpSpPr>
        <p:grpSpPr>
          <a:xfrm>
            <a:off x="785655" y="713534"/>
            <a:ext cx="342272" cy="342291"/>
            <a:chOff x="570875" y="4322250"/>
            <a:chExt cx="443300" cy="443325"/>
          </a:xfrm>
        </p:grpSpPr>
        <p:sp>
          <p:nvSpPr>
            <p:cNvPr id="194" name="Shape 194"/>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Yor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