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2" r:id="rId3"/>
    <p:sldId id="258"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5" autoAdjust="0"/>
    <p:restoredTop sz="94660"/>
  </p:normalViewPr>
  <p:slideViewPr>
    <p:cSldViewPr snapToGrid="0">
      <p:cViewPr varScale="1">
        <p:scale>
          <a:sx n="115" d="100"/>
          <a:sy n="115" d="100"/>
        </p:scale>
        <p:origin x="-192"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833C9B-F0D1-4619-B847-11F81230E8E1}"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2E1DE-7A7A-463F-8891-C37A607A911A}" type="slidenum">
              <a:rPr lang="en-US" smtClean="0"/>
              <a:t>‹#›</a:t>
            </a:fld>
            <a:endParaRPr lang="en-US"/>
          </a:p>
        </p:txBody>
      </p:sp>
    </p:spTree>
    <p:extLst>
      <p:ext uri="{BB962C8B-B14F-4D97-AF65-F5344CB8AC3E}">
        <p14:creationId xmlns:p14="http://schemas.microsoft.com/office/powerpoint/2010/main" val="42496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833C9B-F0D1-4619-B847-11F81230E8E1}"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2E1DE-7A7A-463F-8891-C37A607A911A}" type="slidenum">
              <a:rPr lang="en-US" smtClean="0"/>
              <a:t>‹#›</a:t>
            </a:fld>
            <a:endParaRPr lang="en-US"/>
          </a:p>
        </p:txBody>
      </p:sp>
    </p:spTree>
    <p:extLst>
      <p:ext uri="{BB962C8B-B14F-4D97-AF65-F5344CB8AC3E}">
        <p14:creationId xmlns:p14="http://schemas.microsoft.com/office/powerpoint/2010/main" val="363105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833C9B-F0D1-4619-B847-11F81230E8E1}"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2E1DE-7A7A-463F-8891-C37A607A911A}" type="slidenum">
              <a:rPr lang="en-US" smtClean="0"/>
              <a:t>‹#›</a:t>
            </a:fld>
            <a:endParaRPr lang="en-US"/>
          </a:p>
        </p:txBody>
      </p:sp>
    </p:spTree>
    <p:extLst>
      <p:ext uri="{BB962C8B-B14F-4D97-AF65-F5344CB8AC3E}">
        <p14:creationId xmlns:p14="http://schemas.microsoft.com/office/powerpoint/2010/main" val="392545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833C9B-F0D1-4619-B847-11F81230E8E1}"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2E1DE-7A7A-463F-8891-C37A607A911A}" type="slidenum">
              <a:rPr lang="en-US" smtClean="0"/>
              <a:t>‹#›</a:t>
            </a:fld>
            <a:endParaRPr lang="en-US"/>
          </a:p>
        </p:txBody>
      </p:sp>
    </p:spTree>
    <p:extLst>
      <p:ext uri="{BB962C8B-B14F-4D97-AF65-F5344CB8AC3E}">
        <p14:creationId xmlns:p14="http://schemas.microsoft.com/office/powerpoint/2010/main" val="2330286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833C9B-F0D1-4619-B847-11F81230E8E1}"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2E1DE-7A7A-463F-8891-C37A607A911A}" type="slidenum">
              <a:rPr lang="en-US" smtClean="0"/>
              <a:t>‹#›</a:t>
            </a:fld>
            <a:endParaRPr lang="en-US"/>
          </a:p>
        </p:txBody>
      </p:sp>
    </p:spTree>
    <p:extLst>
      <p:ext uri="{BB962C8B-B14F-4D97-AF65-F5344CB8AC3E}">
        <p14:creationId xmlns:p14="http://schemas.microsoft.com/office/powerpoint/2010/main" val="314633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833C9B-F0D1-4619-B847-11F81230E8E1}" type="datetimeFigureOut">
              <a:rPr lang="en-US" smtClean="0"/>
              <a:t>10/18/16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2E1DE-7A7A-463F-8891-C37A607A911A}" type="slidenum">
              <a:rPr lang="en-US" smtClean="0"/>
              <a:t>‹#›</a:t>
            </a:fld>
            <a:endParaRPr lang="en-US"/>
          </a:p>
        </p:txBody>
      </p:sp>
    </p:spTree>
    <p:extLst>
      <p:ext uri="{BB962C8B-B14F-4D97-AF65-F5344CB8AC3E}">
        <p14:creationId xmlns:p14="http://schemas.microsoft.com/office/powerpoint/2010/main" val="301534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833C9B-F0D1-4619-B847-11F81230E8E1}" type="datetimeFigureOut">
              <a:rPr lang="en-US" smtClean="0"/>
              <a:t>10/18/16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2E1DE-7A7A-463F-8891-C37A607A911A}" type="slidenum">
              <a:rPr lang="en-US" smtClean="0"/>
              <a:t>‹#›</a:t>
            </a:fld>
            <a:endParaRPr lang="en-US"/>
          </a:p>
        </p:txBody>
      </p:sp>
    </p:spTree>
    <p:extLst>
      <p:ext uri="{BB962C8B-B14F-4D97-AF65-F5344CB8AC3E}">
        <p14:creationId xmlns:p14="http://schemas.microsoft.com/office/powerpoint/2010/main" val="1005139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833C9B-F0D1-4619-B847-11F81230E8E1}" type="datetimeFigureOut">
              <a:rPr lang="en-US" smtClean="0"/>
              <a:t>10/18/16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2E1DE-7A7A-463F-8891-C37A607A911A}" type="slidenum">
              <a:rPr lang="en-US" smtClean="0"/>
              <a:t>‹#›</a:t>
            </a:fld>
            <a:endParaRPr lang="en-US"/>
          </a:p>
        </p:txBody>
      </p:sp>
    </p:spTree>
    <p:extLst>
      <p:ext uri="{BB962C8B-B14F-4D97-AF65-F5344CB8AC3E}">
        <p14:creationId xmlns:p14="http://schemas.microsoft.com/office/powerpoint/2010/main" val="271518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33C9B-F0D1-4619-B847-11F81230E8E1}" type="datetimeFigureOut">
              <a:rPr lang="en-US" smtClean="0"/>
              <a:t>10/18/16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2E1DE-7A7A-463F-8891-C37A607A911A}" type="slidenum">
              <a:rPr lang="en-US" smtClean="0"/>
              <a:t>‹#›</a:t>
            </a:fld>
            <a:endParaRPr lang="en-US"/>
          </a:p>
        </p:txBody>
      </p:sp>
    </p:spTree>
    <p:extLst>
      <p:ext uri="{BB962C8B-B14F-4D97-AF65-F5344CB8AC3E}">
        <p14:creationId xmlns:p14="http://schemas.microsoft.com/office/powerpoint/2010/main" val="228817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833C9B-F0D1-4619-B847-11F81230E8E1}" type="datetimeFigureOut">
              <a:rPr lang="en-US" smtClean="0"/>
              <a:t>10/18/16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2E1DE-7A7A-463F-8891-C37A607A911A}" type="slidenum">
              <a:rPr lang="en-US" smtClean="0"/>
              <a:t>‹#›</a:t>
            </a:fld>
            <a:endParaRPr lang="en-US"/>
          </a:p>
        </p:txBody>
      </p:sp>
    </p:spTree>
    <p:extLst>
      <p:ext uri="{BB962C8B-B14F-4D97-AF65-F5344CB8AC3E}">
        <p14:creationId xmlns:p14="http://schemas.microsoft.com/office/powerpoint/2010/main" val="405088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833C9B-F0D1-4619-B847-11F81230E8E1}" type="datetimeFigureOut">
              <a:rPr lang="en-US" smtClean="0"/>
              <a:t>10/18/16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2E1DE-7A7A-463F-8891-C37A607A911A}" type="slidenum">
              <a:rPr lang="en-US" smtClean="0"/>
              <a:t>‹#›</a:t>
            </a:fld>
            <a:endParaRPr lang="en-US"/>
          </a:p>
        </p:txBody>
      </p:sp>
    </p:spTree>
    <p:extLst>
      <p:ext uri="{BB962C8B-B14F-4D97-AF65-F5344CB8AC3E}">
        <p14:creationId xmlns:p14="http://schemas.microsoft.com/office/powerpoint/2010/main" val="14651024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33C9B-F0D1-4619-B847-11F81230E8E1}" type="datetimeFigureOut">
              <a:rPr lang="en-US" smtClean="0"/>
              <a:t>10/18/16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2E1DE-7A7A-463F-8891-C37A607A911A}" type="slidenum">
              <a:rPr lang="en-US" smtClean="0"/>
              <a:t>‹#›</a:t>
            </a:fld>
            <a:endParaRPr lang="en-US"/>
          </a:p>
        </p:txBody>
      </p:sp>
    </p:spTree>
    <p:extLst>
      <p:ext uri="{BB962C8B-B14F-4D97-AF65-F5344CB8AC3E}">
        <p14:creationId xmlns:p14="http://schemas.microsoft.com/office/powerpoint/2010/main" val="2825288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inance.yahoo.com/quote/VIAB/history?period1=1133758800&amp;period2=1476763200&amp;interval=1d&amp;filter=history&amp;frequency=1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Predicting customer churn on </a:t>
            </a:r>
            <a:r>
              <a:rPr lang="en-US" sz="4000" b="1" i="1" dirty="0"/>
              <a:t>Univision NOW</a:t>
            </a:r>
            <a:endParaRPr lang="en-US" sz="4000" b="1" dirty="0"/>
          </a:p>
        </p:txBody>
      </p:sp>
      <p:sp>
        <p:nvSpPr>
          <p:cNvPr id="3" name="Content Placeholder 2"/>
          <p:cNvSpPr>
            <a:spLocks noGrp="1"/>
          </p:cNvSpPr>
          <p:nvPr>
            <p:ph idx="1"/>
          </p:nvPr>
        </p:nvSpPr>
        <p:spPr/>
        <p:txBody>
          <a:bodyPr>
            <a:normAutofit fontScale="92500"/>
          </a:bodyPr>
          <a:lstStyle/>
          <a:p>
            <a:r>
              <a:rPr lang="en-US" sz="2400" dirty="0"/>
              <a:t>Problem: Predicting customer churn by cohort on the Univision NOW digital service</a:t>
            </a:r>
          </a:p>
          <a:p>
            <a:pPr lvl="1"/>
            <a:r>
              <a:rPr lang="en-US" sz="2000" dirty="0"/>
              <a:t>Key stakeholder: Univision management</a:t>
            </a:r>
          </a:p>
          <a:p>
            <a:pPr lvl="1"/>
            <a:r>
              <a:rPr lang="en-US" sz="2000" dirty="0"/>
              <a:t>Reason to solve: understand customer profiles more likely to churn, and then change the product/messaging/pricing to try to keep them going forward</a:t>
            </a:r>
          </a:p>
          <a:p>
            <a:r>
              <a:rPr lang="en-US" sz="2400" dirty="0"/>
              <a:t>Data:</a:t>
            </a:r>
          </a:p>
          <a:p>
            <a:pPr lvl="1"/>
            <a:r>
              <a:rPr lang="en-US" sz="2000" dirty="0"/>
              <a:t>Usage</a:t>
            </a:r>
          </a:p>
          <a:p>
            <a:pPr lvl="1"/>
            <a:r>
              <a:rPr lang="en-US" sz="2000" dirty="0" smtClean="0"/>
              <a:t>Customer </a:t>
            </a:r>
            <a:r>
              <a:rPr lang="en-US" sz="2000" dirty="0"/>
              <a:t>order and billing</a:t>
            </a:r>
          </a:p>
          <a:p>
            <a:pPr lvl="1"/>
            <a:r>
              <a:rPr lang="en-US" sz="2000" dirty="0" smtClean="0"/>
              <a:t>Electronic </a:t>
            </a:r>
            <a:r>
              <a:rPr lang="en-US" sz="2000" dirty="0"/>
              <a:t>program guide from </a:t>
            </a:r>
            <a:r>
              <a:rPr lang="en-US" sz="2000" dirty="0" smtClean="0"/>
              <a:t>Tribune</a:t>
            </a:r>
            <a:endParaRPr lang="en-US" sz="2000" dirty="0"/>
          </a:p>
          <a:p>
            <a:r>
              <a:rPr lang="en-US" sz="2400" dirty="0"/>
              <a:t>Hypothesis: </a:t>
            </a:r>
          </a:p>
          <a:p>
            <a:pPr lvl="1"/>
            <a:r>
              <a:rPr lang="en-US" sz="2000" dirty="0"/>
              <a:t>Customers who engage with the product more frequently, for longer periods of time, and view more content assets, are less likely to churn, regardless of the type(s) of content being viewed</a:t>
            </a:r>
          </a:p>
          <a:p>
            <a:pPr lvl="1"/>
            <a:r>
              <a:rPr lang="en-US" sz="2000" dirty="0"/>
              <a:t>Success is determining whether different customer cohorts churn at different </a:t>
            </a:r>
            <a:r>
              <a:rPr lang="en-US" sz="2000" dirty="0"/>
              <a:t>rates to a statistically significant degree</a:t>
            </a:r>
          </a:p>
          <a:p>
            <a:pPr lvl="1"/>
            <a:endParaRPr lang="en-US" sz="2000" dirty="0"/>
          </a:p>
        </p:txBody>
      </p:sp>
    </p:spTree>
    <p:extLst>
      <p:ext uri="{BB962C8B-B14F-4D97-AF65-F5344CB8AC3E}">
        <p14:creationId xmlns:p14="http://schemas.microsoft.com/office/powerpoint/2010/main" val="226968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Predicting Future Univision NOW Ratings</a:t>
            </a:r>
            <a:endParaRPr lang="en-US" sz="4000" b="1" dirty="0"/>
          </a:p>
        </p:txBody>
      </p:sp>
      <p:sp>
        <p:nvSpPr>
          <p:cNvPr id="3" name="Content Placeholder 2"/>
          <p:cNvSpPr>
            <a:spLocks noGrp="1"/>
          </p:cNvSpPr>
          <p:nvPr>
            <p:ph idx="1"/>
          </p:nvPr>
        </p:nvSpPr>
        <p:spPr/>
        <p:txBody>
          <a:bodyPr>
            <a:normAutofit fontScale="92500"/>
          </a:bodyPr>
          <a:lstStyle/>
          <a:p>
            <a:r>
              <a:rPr lang="en-US" sz="2400" dirty="0"/>
              <a:t>Problem: Predicting </a:t>
            </a:r>
            <a:r>
              <a:rPr lang="en-US" sz="2400" dirty="0" smtClean="0"/>
              <a:t>viewership (ratings) by </a:t>
            </a:r>
            <a:r>
              <a:rPr lang="en-US" sz="2400" dirty="0"/>
              <a:t>cohort on the Univision NOW digital service</a:t>
            </a:r>
          </a:p>
          <a:p>
            <a:pPr lvl="1"/>
            <a:r>
              <a:rPr lang="en-US" sz="2000" dirty="0"/>
              <a:t>Key stakeholder: Univision management</a:t>
            </a:r>
          </a:p>
          <a:p>
            <a:pPr lvl="1"/>
            <a:r>
              <a:rPr lang="en-US" sz="2000" dirty="0"/>
              <a:t>Reason to solve: </a:t>
            </a:r>
            <a:r>
              <a:rPr lang="en-US" sz="2000" dirty="0" smtClean="0"/>
              <a:t>use outcome to drive future content production/acquisition decisions; consider using to also predict linear (aka “TV” ratings)</a:t>
            </a:r>
            <a:endParaRPr lang="en-US" sz="2000" dirty="0"/>
          </a:p>
          <a:p>
            <a:r>
              <a:rPr lang="en-US" sz="2400" dirty="0"/>
              <a:t>Data:</a:t>
            </a:r>
          </a:p>
          <a:p>
            <a:pPr lvl="1"/>
            <a:r>
              <a:rPr lang="en-US" sz="2000" dirty="0"/>
              <a:t>Usage</a:t>
            </a:r>
          </a:p>
          <a:p>
            <a:pPr lvl="1"/>
            <a:r>
              <a:rPr lang="en-US" sz="2000" dirty="0" smtClean="0"/>
              <a:t>Customer order and billing</a:t>
            </a:r>
          </a:p>
          <a:p>
            <a:pPr lvl="1"/>
            <a:r>
              <a:rPr lang="en-US" sz="2000" dirty="0" smtClean="0"/>
              <a:t>Electronic program guide from Tribune</a:t>
            </a:r>
          </a:p>
          <a:p>
            <a:r>
              <a:rPr lang="en-US" sz="2400" dirty="0" smtClean="0"/>
              <a:t>Hypothesis: </a:t>
            </a:r>
          </a:p>
          <a:p>
            <a:pPr lvl="1"/>
            <a:r>
              <a:rPr lang="en-US" sz="2000" dirty="0" smtClean="0"/>
              <a:t>Viewership of a given program can be predicted by understanding customer cohorts and what they watch</a:t>
            </a:r>
            <a:endParaRPr lang="en-US" sz="2000" dirty="0"/>
          </a:p>
          <a:p>
            <a:pPr lvl="1"/>
            <a:r>
              <a:rPr lang="en-US" sz="2000" dirty="0"/>
              <a:t>Success is </a:t>
            </a:r>
            <a:r>
              <a:rPr lang="en-US" sz="2000" dirty="0" smtClean="0"/>
              <a:t>predicting future viewership on a customer cohort basis to a statistically significant degree</a:t>
            </a:r>
            <a:endParaRPr lang="en-US" sz="2000" dirty="0"/>
          </a:p>
        </p:txBody>
      </p:sp>
    </p:spTree>
    <p:extLst>
      <p:ext uri="{BB962C8B-B14F-4D97-AF65-F5344CB8AC3E}">
        <p14:creationId xmlns:p14="http://schemas.microsoft.com/office/powerpoint/2010/main" val="220807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TV Network Stock Price Predictors</a:t>
            </a:r>
          </a:p>
        </p:txBody>
      </p:sp>
      <p:sp>
        <p:nvSpPr>
          <p:cNvPr id="3" name="Content Placeholder 2"/>
          <p:cNvSpPr>
            <a:spLocks noGrp="1"/>
          </p:cNvSpPr>
          <p:nvPr>
            <p:ph idx="1"/>
          </p:nvPr>
        </p:nvSpPr>
        <p:spPr/>
        <p:txBody>
          <a:bodyPr/>
          <a:lstStyle/>
          <a:p>
            <a:r>
              <a:rPr lang="en-US" dirty="0"/>
              <a:t>Problem: Predict </a:t>
            </a:r>
            <a:r>
              <a:rPr lang="en-US" i="1" dirty="0"/>
              <a:t>relative</a:t>
            </a:r>
            <a:r>
              <a:rPr lang="en-US" dirty="0"/>
              <a:t> stock price movements among pure-play TV network stocks (AMC, CBS, Discovery, Scripps, Viacom) when compared against other TV network stocks</a:t>
            </a:r>
          </a:p>
          <a:p>
            <a:r>
              <a:rPr lang="en-US" dirty="0"/>
              <a:t>Data: daily TV ratings from Nielsen</a:t>
            </a:r>
          </a:p>
          <a:p>
            <a:r>
              <a:rPr lang="en-US" dirty="0"/>
              <a:t>Hypothesis: </a:t>
            </a:r>
          </a:p>
          <a:p>
            <a:pPr lvl="1"/>
            <a:r>
              <a:rPr lang="en-US" dirty="0"/>
              <a:t>Stock prices of TV networks can be predicted through analysis of TV ratings</a:t>
            </a:r>
          </a:p>
          <a:p>
            <a:pPr lvl="1"/>
            <a:r>
              <a:rPr lang="en-US" dirty="0"/>
              <a:t>Success is determining whether there is a relationship between TV network stock price movements and their TV ratings</a:t>
            </a:r>
          </a:p>
        </p:txBody>
      </p:sp>
    </p:spTree>
    <p:extLst>
      <p:ext uri="{BB962C8B-B14F-4D97-AF65-F5344CB8AC3E}">
        <p14:creationId xmlns:p14="http://schemas.microsoft.com/office/powerpoint/2010/main" val="243658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a:xfrm>
            <a:off x="838200" y="1832156"/>
            <a:ext cx="10515600" cy="4351338"/>
          </a:xfrm>
        </p:spPr>
        <p:txBody>
          <a:bodyPr/>
          <a:lstStyle/>
          <a:p>
            <a:r>
              <a:rPr lang="en-US" dirty="0">
                <a:hlinkClick r:id="rId2"/>
              </a:rPr>
              <a:t>https://finance.yahoo.com/quote/VIAB/history?period1=1133758800&amp;period2=1476763200&amp;interval=1d&amp;filter=history&amp;frequency=1d</a:t>
            </a:r>
            <a:endParaRPr lang="en-US" dirty="0"/>
          </a:p>
          <a:p>
            <a:endParaRPr lang="en-US" dirty="0"/>
          </a:p>
          <a:p>
            <a:endParaRPr lang="en-US" dirty="0"/>
          </a:p>
        </p:txBody>
      </p:sp>
    </p:spTree>
    <p:extLst>
      <p:ext uri="{BB962C8B-B14F-4D97-AF65-F5344CB8AC3E}">
        <p14:creationId xmlns:p14="http://schemas.microsoft.com/office/powerpoint/2010/main" val="262495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327</Words>
  <Application>Microsoft Macintosh PowerPoint</Application>
  <PresentationFormat>Custom</PresentationFormat>
  <Paragraphs>30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Predicting customer churn on Univision NOW</vt:lpstr>
      <vt:lpstr>Predicting Future Univision NOW Ratings</vt:lpstr>
      <vt:lpstr>TV Network Stock Price Predictors</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jkanatas</dc:creator>
  <cp:lastModifiedBy>James Kanatas</cp:lastModifiedBy>
  <cp:revision>19</cp:revision>
  <dcterms:created xsi:type="dcterms:W3CDTF">2016-10-18T19:51:58Z</dcterms:created>
  <dcterms:modified xsi:type="dcterms:W3CDTF">2016-10-18T22:17:07Z</dcterms:modified>
</cp:coreProperties>
</file>