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38" autoAdjust="0"/>
  </p:normalViewPr>
  <p:slideViewPr>
    <p:cSldViewPr snapToGrid="0" snapToObjects="1">
      <p:cViewPr varScale="1">
        <p:scale>
          <a:sx n="88" d="100"/>
          <a:sy n="88" d="100"/>
        </p:scale>
        <p:origin x="-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167-2CF8-6F42-9DD0-B904191D50A5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F680-DF58-8F4E-B350-A748F401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4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167-2CF8-6F42-9DD0-B904191D50A5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F680-DF58-8F4E-B350-A748F401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9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167-2CF8-6F42-9DD0-B904191D50A5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F680-DF58-8F4E-B350-A748F401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9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167-2CF8-6F42-9DD0-B904191D50A5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F680-DF58-8F4E-B350-A748F401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0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167-2CF8-6F42-9DD0-B904191D50A5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F680-DF58-8F4E-B350-A748F401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167-2CF8-6F42-9DD0-B904191D50A5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F680-DF58-8F4E-B350-A748F401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2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167-2CF8-6F42-9DD0-B904191D50A5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F680-DF58-8F4E-B350-A748F401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5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167-2CF8-6F42-9DD0-B904191D50A5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F680-DF58-8F4E-B350-A748F401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167-2CF8-6F42-9DD0-B904191D50A5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F680-DF58-8F4E-B350-A748F401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2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167-2CF8-6F42-9DD0-B904191D50A5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F680-DF58-8F4E-B350-A748F401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4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167-2CF8-6F42-9DD0-B904191D50A5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F680-DF58-8F4E-B350-A748F401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3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9167-2CF8-6F42-9DD0-B904191D50A5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6F680-DF58-8F4E-B350-A748F40157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9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092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2189"/>
            <a:ext cx="9144000" cy="789369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Why Do</a:t>
            </a:r>
            <a:r>
              <a:rPr lang="en-US" sz="3200" b="1" dirty="0"/>
              <a:t> </a:t>
            </a:r>
            <a:r>
              <a:rPr lang="en-US" sz="3200" b="1" dirty="0" smtClean="0"/>
              <a:t>Customers Churn?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9908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Next Steps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58240"/>
            <a:ext cx="8229600" cy="415544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b="1" dirty="0" smtClean="0"/>
              <a:t>CONCLUSIONS</a:t>
            </a:r>
            <a:endParaRPr lang="en-US" sz="14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 smtClean="0"/>
              <a:t>Based on the models in this analysis, I was unable to demonstrate a meaningful relationship between any key content on </a:t>
            </a:r>
            <a:r>
              <a:rPr lang="en-US" sz="1400" i="1" dirty="0" smtClean="0"/>
              <a:t>Univision NOW</a:t>
            </a:r>
            <a:r>
              <a:rPr lang="en-US" sz="1400" dirty="0" smtClean="0"/>
              <a:t> the day a customer signed up, and the probability that customer had churned within 90 days.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 smtClean="0"/>
              <a:t>NEXT STEPS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400" dirty="0" smtClean="0"/>
              <a:t>Broaden the content “window” from the day a customer signed up to also include the 1-2 days prior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sz="1200" dirty="0" smtClean="0"/>
              <a:t>Rationale: customers may sign up on a Friday in expectation of a big soccer match on Saturday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400" dirty="0" smtClean="0"/>
              <a:t>Add viewership (aka “usage”) data to the analysis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sz="1200" dirty="0" smtClean="0"/>
              <a:t>Once the data is available, it will be even more important to know whether </a:t>
            </a:r>
            <a:r>
              <a:rPr lang="en-US" sz="1200" i="1" dirty="0" smtClean="0"/>
              <a:t>soccer fans</a:t>
            </a:r>
            <a:r>
              <a:rPr lang="en-US" sz="1200" dirty="0" smtClean="0"/>
              <a:t> or </a:t>
            </a:r>
            <a:r>
              <a:rPr lang="en-US" sz="1200" i="1" dirty="0" err="1" smtClean="0"/>
              <a:t>novela</a:t>
            </a:r>
            <a:r>
              <a:rPr lang="en-US" sz="1200" i="1" dirty="0" smtClean="0"/>
              <a:t> fans</a:t>
            </a:r>
            <a:r>
              <a:rPr lang="en-US" sz="1200" dirty="0" smtClean="0"/>
              <a:t> have higher/lower retention rates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400" dirty="0" smtClean="0"/>
              <a:t>If subsequent analysis demonstrates links between content and retention rates, then the </a:t>
            </a:r>
            <a:r>
              <a:rPr lang="en-US" sz="1400" i="1" dirty="0" smtClean="0"/>
              <a:t>Univision NOW</a:t>
            </a:r>
            <a:r>
              <a:rPr lang="en-US" sz="1400" dirty="0" smtClean="0"/>
              <a:t> management team can enact strategies to reduce churn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sz="1200" dirty="0" smtClean="0"/>
              <a:t>E.g. if soccer fans churn </a:t>
            </a:r>
            <a:r>
              <a:rPr lang="en-US" sz="1200" i="1" dirty="0" smtClean="0"/>
              <a:t>because the Mexican soccer season is over</a:t>
            </a:r>
            <a:r>
              <a:rPr lang="en-US" sz="1200" dirty="0" smtClean="0"/>
              <a:t>, we may consider acquiring additional soccer rights to “plug the gap” until the Mexican league begins again</a:t>
            </a:r>
          </a:p>
        </p:txBody>
      </p:sp>
    </p:spTree>
    <p:extLst>
      <p:ext uri="{BB962C8B-B14F-4D97-AF65-F5344CB8AC3E}">
        <p14:creationId xmlns:p14="http://schemas.microsoft.com/office/powerpoint/2010/main" val="231729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Love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730" y="1417638"/>
            <a:ext cx="1935162" cy="19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" y="1417638"/>
            <a:ext cx="1935162" cy="1935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1417638"/>
            <a:ext cx="1935162" cy="19351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4915"/>
          <a:stretch/>
        </p:blipFill>
        <p:spPr>
          <a:xfrm>
            <a:off x="2021840" y="3830320"/>
            <a:ext cx="4600071" cy="25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0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b="1" dirty="0" smtClean="0"/>
              <a:t>OBJECTIVE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600" dirty="0" smtClean="0"/>
              <a:t>The goal of this analysis is to determine whether a relationship can be established between the content airing on </a:t>
            </a:r>
            <a:r>
              <a:rPr lang="en-US" sz="1600" i="1" dirty="0" smtClean="0"/>
              <a:t>Univision NOW </a:t>
            </a:r>
            <a:r>
              <a:rPr lang="en-US" sz="1600" dirty="0" smtClean="0"/>
              <a:t>the day a customer signs up, and the likelihood for that customer to have churned within 90 days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endParaRPr lang="en-US" sz="16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 smtClean="0"/>
              <a:t>METHODOLOGY</a:t>
            </a:r>
            <a:endParaRPr lang="en-US" sz="1600" b="1" dirty="0"/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600" i="1" dirty="0" smtClean="0"/>
              <a:t>Univision NOW</a:t>
            </a:r>
            <a:r>
              <a:rPr lang="en-US" sz="1600" dirty="0" smtClean="0"/>
              <a:t> order data was extracted from the months of March, April, and May (2016)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600" dirty="0" smtClean="0"/>
              <a:t>The analysis employs two predictive models: (1) K-Nearest-Neighbors, and (2) Logistic Regression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 smtClean="0"/>
              <a:t>RESULT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600" dirty="0" smtClean="0"/>
              <a:t>Neither model could form a prediction better (i.e. more accurate) than the mean of the raw data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600" dirty="0" smtClean="0"/>
              <a:t>Therefore, the analysis implies that, based on KNN and logistic models, no categorical relationship exists between the content on Univision NOW the day a customer signed up, and the likelihood that customer churned within 90 days</a:t>
            </a:r>
          </a:p>
        </p:txBody>
      </p:sp>
    </p:spTree>
    <p:extLst>
      <p:ext uri="{BB962C8B-B14F-4D97-AF65-F5344CB8AC3E}">
        <p14:creationId xmlns:p14="http://schemas.microsoft.com/office/powerpoint/2010/main" val="102388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11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/>
              <a:t>ABOUT UNIVISION NOW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This analysis will support our </a:t>
            </a:r>
            <a:r>
              <a:rPr lang="en-US" sz="1600" i="1" dirty="0" smtClean="0"/>
              <a:t>Univision NOW</a:t>
            </a:r>
            <a:r>
              <a:rPr lang="en-US" sz="1600" dirty="0" smtClean="0"/>
              <a:t> subscription video business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Content: </a:t>
            </a:r>
            <a:r>
              <a:rPr lang="en-US" sz="1600" i="1" dirty="0" smtClean="0"/>
              <a:t>Univision NOW</a:t>
            </a:r>
            <a:r>
              <a:rPr lang="en-US" sz="1600" dirty="0" smtClean="0"/>
              <a:t> includes the live 24-hour feeds of our two broadcast networks, Univision and </a:t>
            </a:r>
            <a:r>
              <a:rPr lang="en-US" sz="1600" dirty="0" err="1" smtClean="0"/>
              <a:t>UniMas</a:t>
            </a:r>
            <a:r>
              <a:rPr lang="en-US" sz="1600" dirty="0" smtClean="0"/>
              <a:t>, as well as on demand content (primetime shows)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Key content genres are live sports (primarily soccer), drama (primarily </a:t>
            </a:r>
            <a:r>
              <a:rPr lang="en-US" sz="1600" dirty="0" err="1" smtClean="0"/>
              <a:t>telenovelas</a:t>
            </a:r>
            <a:r>
              <a:rPr lang="en-US" sz="1600" dirty="0" smtClean="0"/>
              <a:t>), and reality shows (primarily competition)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1600" i="1" dirty="0" smtClean="0"/>
              <a:t>Univision NOW</a:t>
            </a:r>
            <a:r>
              <a:rPr lang="en-US" sz="1600" dirty="0" smtClean="0"/>
              <a:t> is sold directly to consumers for $6/month and launched November 2015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A key cost (and performance metric) for businesses like </a:t>
            </a:r>
            <a:r>
              <a:rPr lang="en-US" sz="1600" i="1" dirty="0" smtClean="0"/>
              <a:t>Univision NOW</a:t>
            </a:r>
            <a:r>
              <a:rPr lang="en-US" sz="1600" dirty="0" smtClean="0"/>
              <a:t> is the Cost per Acquisition – the cost is takes to acquire a new customer.  A complement of acquisition cost is the average days before customers churn – with lower churn, the business needs to acquire fewer subscribers to reach overall subscriber goals and bottom-line growth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sz="1600" dirty="0"/>
          </a:p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0471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Problem and Understanding the Data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410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b="1" dirty="0" smtClean="0"/>
              <a:t>PROBLEM STATEMENT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400" dirty="0" smtClean="0"/>
              <a:t>Is there a relationship between the content airing on </a:t>
            </a:r>
            <a:r>
              <a:rPr lang="en-US" sz="1400" i="1" dirty="0" smtClean="0"/>
              <a:t>Univision NOW </a:t>
            </a:r>
            <a:r>
              <a:rPr lang="en-US" sz="1400" dirty="0" smtClean="0"/>
              <a:t>the day a customer signs up, and the likelihood for that customer to have churned within 90 days?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endParaRPr lang="en-US" sz="14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 smtClean="0"/>
              <a:t>DATA</a:t>
            </a:r>
            <a:endParaRPr lang="en-US" sz="1400" b="1" dirty="0"/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400" dirty="0" smtClean="0"/>
              <a:t>Part of the data originates from the vendor Univision hired to run the back-end streaming technology for </a:t>
            </a:r>
            <a:r>
              <a:rPr lang="en-US" sz="1400" i="1" dirty="0" smtClean="0"/>
              <a:t>Univision NOW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sz="1200" dirty="0" smtClean="0"/>
              <a:t>The data includes information about the data a customer placed an order, and if and when that customer churned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sz="1200" dirty="0" smtClean="0"/>
              <a:t>The integrity of this data is likely very good; it is generated automatically and must be auditable, since it is the same system that determines the amount of revenue to remit to clients (like Univision) every month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400" dirty="0" smtClean="0"/>
              <a:t>The other part of the data originated from the “content calendar”, a free-form entry spreadsheet maintained by our marketing team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sz="1200" dirty="0" smtClean="0"/>
              <a:t>The data includes information about special events, like soccer matches or </a:t>
            </a:r>
            <a:r>
              <a:rPr lang="en-US" sz="1200" dirty="0" err="1" smtClean="0"/>
              <a:t>telenovela</a:t>
            </a:r>
            <a:r>
              <a:rPr lang="en-US" sz="1200" dirty="0" smtClean="0"/>
              <a:t> premieres or finales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sz="1200" dirty="0" smtClean="0"/>
              <a:t>The integrity of this data is probably not as good as the vendor-provided order data; it is manually calculated and therefore prone to human error and judgment</a:t>
            </a:r>
            <a:endParaRPr lang="en-US" sz="1100" dirty="0" smtClean="0"/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400" i="1" dirty="0" smtClean="0"/>
              <a:t>Univision NOW</a:t>
            </a:r>
            <a:r>
              <a:rPr lang="en-US" sz="1400" dirty="0" smtClean="0"/>
              <a:t> order data was extracted from the months of March, April, and May (2016)</a:t>
            </a:r>
          </a:p>
        </p:txBody>
      </p:sp>
    </p:spTree>
    <p:extLst>
      <p:ext uri="{BB962C8B-B14F-4D97-AF65-F5344CB8AC3E}">
        <p14:creationId xmlns:p14="http://schemas.microsoft.com/office/powerpoint/2010/main" val="94317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Analysis</a:t>
            </a:r>
            <a:endParaRPr lang="en-US" dirty="0"/>
          </a:p>
        </p:txBody>
      </p:sp>
      <p:pic>
        <p:nvPicPr>
          <p:cNvPr id="5" name="Picture 4" descr="Screen Shot 2016-12-06 at 12.59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640" y="5170753"/>
            <a:ext cx="3657600" cy="142276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70280"/>
            <a:ext cx="8229600" cy="379476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b="1" dirty="0" smtClean="0"/>
              <a:t>STEP 1: DETERMINE WHAT FORMAT THE OUTPUT WILL TAKE, AND WHAT INPUTS ARE REQUIRED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400" dirty="0" smtClean="0"/>
              <a:t>I determined I wanted to predict a categorical variable – whether or not a customer churned within 90s days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sz="1200" dirty="0" smtClean="0"/>
              <a:t>90 days is a semi-arbitrary number; it does loosely consider customer acquisition costs; can be altered in future analyses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400" dirty="0" smtClean="0"/>
              <a:t>I next determined I would need categorical variables (0’s or 1’s) for whether there was a soccer match, </a:t>
            </a:r>
            <a:r>
              <a:rPr lang="en-US" sz="1400" dirty="0" err="1" smtClean="0"/>
              <a:t>novela</a:t>
            </a:r>
            <a:r>
              <a:rPr lang="en-US" sz="1400" dirty="0" smtClean="0"/>
              <a:t> premiere/finale, or a reality show premiere/finale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 smtClean="0"/>
              <a:t>STEP 2: CLEAN UP THE DATA AND FORMAT IT SO IT CAN PUT THROUGH PREDICTIVE MODELS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400" dirty="0" smtClean="0"/>
              <a:t>First I cleaned up the data 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sz="1000" dirty="0" smtClean="0"/>
              <a:t>The original order data set contained about two-dozen other fields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sz="1000" dirty="0" smtClean="0"/>
              <a:t>I considered keeping </a:t>
            </a:r>
            <a:r>
              <a:rPr lang="en-US" sz="1000" dirty="0" err="1" smtClean="0"/>
              <a:t>Purchase_Device</a:t>
            </a:r>
            <a:r>
              <a:rPr lang="en-US" sz="1000" dirty="0" smtClean="0"/>
              <a:t> (e.g. iPhone, Android) but chose to exclude for the time being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sz="1000" dirty="0" smtClean="0"/>
              <a:t>The content calendar needed to be standardized and put into 1’s and 0’s.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400" dirty="0" smtClean="0"/>
              <a:t>Then I created the “Churned within 90 days” field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sz="1000" dirty="0" smtClean="0"/>
              <a:t>Calculated field based on whether the customer’s churn date (if one existed) was within 90 days of the order data</a:t>
            </a: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453640" y="483547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5 Header Rows of the Data After Clean-Up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6266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960" y="3508179"/>
            <a:ext cx="2834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Soccer (X) </a:t>
            </a:r>
            <a:r>
              <a:rPr lang="en-US" sz="1400" b="1" dirty="0" err="1" smtClean="0"/>
              <a:t>vs</a:t>
            </a:r>
            <a:r>
              <a:rPr lang="en-US" sz="1400" b="1" dirty="0" smtClean="0"/>
              <a:t> Churn (Y)</a:t>
            </a:r>
            <a:endParaRPr lang="en-US" sz="1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480" y="1766229"/>
            <a:ext cx="2743200" cy="18100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60" y="1761150"/>
            <a:ext cx="2743200" cy="1810091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4"/>
          <a:srcRect t="8327" b="8327"/>
          <a:stretch>
            <a:fillRect/>
          </a:stretch>
        </p:blipFill>
        <p:spPr>
          <a:xfrm>
            <a:off x="314960" y="1902805"/>
            <a:ext cx="2834640" cy="1558943"/>
          </a:xfrm>
        </p:spPr>
      </p:pic>
      <p:sp>
        <p:nvSpPr>
          <p:cNvPr id="15" name="TextBox 14"/>
          <p:cNvSpPr txBox="1"/>
          <p:nvPr/>
        </p:nvSpPr>
        <p:spPr>
          <a:xfrm>
            <a:off x="3286760" y="3571241"/>
            <a:ext cx="2834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Novela</a:t>
            </a:r>
            <a:r>
              <a:rPr lang="en-US" sz="1400" b="1" dirty="0" smtClean="0"/>
              <a:t> (X) </a:t>
            </a:r>
            <a:r>
              <a:rPr lang="en-US" sz="1400" b="1" dirty="0" err="1" smtClean="0"/>
              <a:t>vs</a:t>
            </a:r>
            <a:r>
              <a:rPr lang="en-US" sz="1400" b="1" dirty="0" smtClean="0"/>
              <a:t> Churn (Y)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62040" y="3571241"/>
            <a:ext cx="2834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Reality (X) </a:t>
            </a:r>
            <a:r>
              <a:rPr lang="en-US" sz="1400" b="1" dirty="0" err="1" smtClean="0"/>
              <a:t>vs</a:t>
            </a:r>
            <a:r>
              <a:rPr lang="en-US" sz="1400" b="1" dirty="0" smtClean="0"/>
              <a:t> Churn (Y)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4960" y="1311133"/>
            <a:ext cx="8503920" cy="30777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Histogram Plots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Picture 17" descr="Screen Shot 2016-12-06 at 1.27.0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74" y="4670003"/>
            <a:ext cx="5237213" cy="202138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4960" y="4257533"/>
            <a:ext cx="8503920" cy="30777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Correlation Matrix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19120" y="5679440"/>
            <a:ext cx="843280" cy="955040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53200" y="4663777"/>
            <a:ext cx="2265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At first glance, no variable appears to have a strong correlation to Churn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However there is a </a:t>
            </a:r>
            <a:r>
              <a:rPr lang="en-US" sz="1400" i="1" dirty="0" smtClean="0"/>
              <a:t>very</a:t>
            </a:r>
            <a:r>
              <a:rPr lang="en-US" sz="1400" dirty="0" smtClean="0"/>
              <a:t> slight positive correlation with soccer, and a </a:t>
            </a:r>
            <a:r>
              <a:rPr lang="en-US" sz="1400" i="1" dirty="0" smtClean="0"/>
              <a:t>very </a:t>
            </a:r>
            <a:r>
              <a:rPr lang="en-US" sz="1400" dirty="0" smtClean="0"/>
              <a:t>slight negative correlation with </a:t>
            </a:r>
            <a:r>
              <a:rPr lang="en-US" sz="1400" dirty="0" err="1" smtClean="0"/>
              <a:t>Novela</a:t>
            </a:r>
            <a:r>
              <a:rPr lang="en-US" sz="1400" dirty="0" smtClean="0"/>
              <a:t> and Reality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38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Approach &amp; Outcomes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70280"/>
            <a:ext cx="8229600" cy="505460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b="1" dirty="0" smtClean="0"/>
              <a:t>MODELING CATEGORICAL VARIABLES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400" dirty="0" smtClean="0"/>
              <a:t>I used two models to predict the categorical variable outcome (Churn): K-Nearest-Neighbors and Logistic Regression (both with </a:t>
            </a:r>
            <a:r>
              <a:rPr lang="en-US" sz="1400" dirty="0" err="1" smtClean="0"/>
              <a:t>GridsearchCV</a:t>
            </a:r>
            <a:r>
              <a:rPr lang="en-US" sz="1400" dirty="0" smtClean="0"/>
              <a:t>)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400" dirty="0" smtClean="0"/>
              <a:t>In both cases, I am optimizing for overall accuracy.  This is not a scenario where, say, False Negatives create a terrible real-world outcome (as with, say, medical diagnoses)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 smtClean="0"/>
              <a:t>MODEL OUTCOMES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 smtClean="0"/>
              <a:t>K-Nearest-Neighbors (“KNN”):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400" dirty="0" smtClean="0"/>
              <a:t>The best model was found at K = 16 neighbors, with a </a:t>
            </a:r>
            <a:r>
              <a:rPr lang="en-US" sz="1400" dirty="0" smtClean="0"/>
              <a:t>score of </a:t>
            </a:r>
            <a:r>
              <a:rPr lang="en-US" sz="1400" dirty="0" smtClean="0"/>
              <a:t>58.53%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 smtClean="0"/>
              <a:t>Logistic Regression: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400" dirty="0" smtClean="0"/>
              <a:t>The </a:t>
            </a:r>
            <a:r>
              <a:rPr lang="en-US" sz="1400" dirty="0" smtClean="0"/>
              <a:t>score is </a:t>
            </a:r>
            <a:r>
              <a:rPr lang="en-US" sz="1400" dirty="0" smtClean="0"/>
              <a:t>60.06</a:t>
            </a:r>
            <a:r>
              <a:rPr lang="en-US" sz="1400" dirty="0" smtClean="0"/>
              <a:t>%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400" dirty="0" smtClean="0"/>
              <a:t>Coefficients: Soccer 0.09, </a:t>
            </a:r>
            <a:r>
              <a:rPr lang="en-US" sz="1400" dirty="0" err="1" smtClean="0"/>
              <a:t>Novela</a:t>
            </a:r>
            <a:r>
              <a:rPr lang="en-US" sz="1400" dirty="0" smtClean="0"/>
              <a:t> -0.10, Reality -0.24</a:t>
            </a:r>
            <a:endParaRPr lang="en-US" sz="1400" dirty="0" smtClean="0"/>
          </a:p>
          <a:p>
            <a:pPr>
              <a:lnSpc>
                <a:spcPct val="110000"/>
              </a:lnSpc>
              <a:buFont typeface="Wingdings" charset="2"/>
              <a:buChar char="§"/>
            </a:pP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 smtClean="0"/>
              <a:t>However, the mean of the data itself is 60%!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 smtClean="0"/>
              <a:t>This implies the 3 independent variables contain no (or almost no) predictive power for the dependent variables.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 smtClean="0"/>
              <a:t>Is this true?</a:t>
            </a:r>
          </a:p>
        </p:txBody>
      </p:sp>
    </p:spTree>
    <p:extLst>
      <p:ext uri="{BB962C8B-B14F-4D97-AF65-F5344CB8AC3E}">
        <p14:creationId xmlns:p14="http://schemas.microsoft.com/office/powerpoint/2010/main" val="212792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Outcomes (cont.)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9440" y="3969932"/>
            <a:ext cx="2834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ROC Curve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65950" y="1497590"/>
            <a:ext cx="22656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ROC Curve is just barely above 0.5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This supports the theory that the independent variables contain nearly no predictive power for the dependent variable</a:t>
            </a:r>
            <a:endParaRPr lang="en-US" sz="1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632960"/>
            <a:ext cx="8229600" cy="169672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b="1" dirty="0" smtClean="0"/>
              <a:t>AM I SURE THIS IS CORRECT?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400" dirty="0" smtClean="0"/>
              <a:t>It’s worth checking!  Maybe I built the predictive models incorrectly.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 smtClean="0"/>
              <a:t>NEXT STEP: CREATE A “RIGGED” INDEPENDENT VARIABLE THAT PERFECTLY CORRELATES TO ‘CHURN’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400" dirty="0" smtClean="0"/>
              <a:t>If the models generate a perfectly predictive outcome, then we have (at least a little) reassurance that the models are correctly built</a:t>
            </a:r>
            <a:endParaRPr lang="en-US" sz="1400" b="1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865931"/>
            <a:ext cx="4399280" cy="310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7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Approach &amp; Outcomes</a:t>
            </a:r>
            <a:endParaRPr lang="en-US" dirty="0"/>
          </a:p>
        </p:txBody>
      </p:sp>
      <p:pic>
        <p:nvPicPr>
          <p:cNvPr id="4" name="Picture 3" descr="Screen Shot 2016-12-06 at 1.57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80" y="1076960"/>
            <a:ext cx="4906400" cy="17960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67120" y="1076960"/>
            <a:ext cx="340360" cy="1796020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297688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b="1" dirty="0" smtClean="0"/>
              <a:t>RIGGED MODEL OUTCOMES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 smtClean="0"/>
              <a:t>K-Nearest-Neighbors (“KNN”):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400" dirty="0" smtClean="0"/>
              <a:t>The </a:t>
            </a:r>
            <a:r>
              <a:rPr lang="en-US" sz="1400" dirty="0" smtClean="0"/>
              <a:t>score is </a:t>
            </a:r>
            <a:r>
              <a:rPr lang="en-US" sz="1400" dirty="0" smtClean="0"/>
              <a:t>always 100% with zero standard deviation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400" dirty="0" smtClean="0"/>
              <a:t>Not surprisingly, the most important variable (by far) is “Rig”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 smtClean="0"/>
              <a:t>Logistic Regression: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400" smtClean="0"/>
              <a:t>The </a:t>
            </a:r>
            <a:r>
              <a:rPr lang="en-US" sz="1400" smtClean="0"/>
              <a:t>score </a:t>
            </a:r>
            <a:r>
              <a:rPr lang="en-US" sz="1400" smtClean="0"/>
              <a:t>is </a:t>
            </a:r>
            <a:r>
              <a:rPr lang="en-US" sz="1400" dirty="0" smtClean="0"/>
              <a:t>always 100% with zero standard deviation</a:t>
            </a:r>
          </a:p>
          <a:p>
            <a:pPr>
              <a:lnSpc>
                <a:spcPct val="110000"/>
              </a:lnSpc>
              <a:buFont typeface="Wingdings" charset="2"/>
              <a:buChar char="§"/>
            </a:pPr>
            <a:r>
              <a:rPr lang="en-US" sz="1400" dirty="0" smtClean="0"/>
              <a:t>Not surprisingly, the most important variable (by far) is “Rig”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 smtClean="0"/>
              <a:t>Therefore, it appears the models are doing their job, but our independent variables may simply not be very effective predictors of Churn!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4664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1326</Words>
  <Application>Microsoft Macintosh PowerPoint</Application>
  <PresentationFormat>On-screen Show (4:3)</PresentationFormat>
  <Paragraphs>104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Why Do Customers Churn?</vt:lpstr>
      <vt:lpstr>Executive Summary</vt:lpstr>
      <vt:lpstr>Background</vt:lpstr>
      <vt:lpstr>Defining the Problem and Understanding the Data</vt:lpstr>
      <vt:lpstr>Setting up the Analysis</vt:lpstr>
      <vt:lpstr>Visualizing the Data</vt:lpstr>
      <vt:lpstr>Modeling Approach &amp; Outcomes</vt:lpstr>
      <vt:lpstr>Modeling Outcomes (cont.) </vt:lpstr>
      <vt:lpstr>Modeling Approach &amp; Outcomes</vt:lpstr>
      <vt:lpstr>Conclusions and Next Steps</vt:lpstr>
      <vt:lpstr>Much Love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Customers Churn?</dc:title>
  <dc:creator>James Kanatas</dc:creator>
  <cp:lastModifiedBy>James Kanatas</cp:lastModifiedBy>
  <cp:revision>28</cp:revision>
  <dcterms:created xsi:type="dcterms:W3CDTF">2016-12-06T17:25:33Z</dcterms:created>
  <dcterms:modified xsi:type="dcterms:W3CDTF">2016-12-07T00:46:43Z</dcterms:modified>
</cp:coreProperties>
</file>